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7" r:id="rId4"/>
    <p:sldId id="258" r:id="rId5"/>
    <p:sldId id="259" r:id="rId6"/>
    <p:sldId id="262" r:id="rId7"/>
    <p:sldId id="260" r:id="rId8"/>
    <p:sldId id="261"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5" d="100"/>
          <a:sy n="85" d="100"/>
        </p:scale>
        <p:origin x="-821"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79AEDF5-E64D-4BAA-974B-C1D071B43453}" type="datetimeFigureOut">
              <a:rPr lang="en-CA" smtClean="0"/>
              <a:t>16/10/2010</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40FB7C61-B8B4-4A49-AF3A-22E4771BD2FB}"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AEDF5-E64D-4BAA-974B-C1D071B43453}" type="datetimeFigureOut">
              <a:rPr lang="en-CA" smtClean="0"/>
              <a:t>16/10/2010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FB7C61-B8B4-4A49-AF3A-22E4771BD2FB}"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AEDF5-E64D-4BAA-974B-C1D071B43453}" type="datetimeFigureOut">
              <a:rPr lang="en-CA" smtClean="0"/>
              <a:t>16/10/2010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FB7C61-B8B4-4A49-AF3A-22E4771BD2FB}"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AEDF5-E64D-4BAA-974B-C1D071B43453}" type="datetimeFigureOut">
              <a:rPr lang="en-CA" smtClean="0"/>
              <a:t>16/10/2010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FB7C61-B8B4-4A49-AF3A-22E4771BD2FB}"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79AEDF5-E64D-4BAA-974B-C1D071B43453}" type="datetimeFigureOut">
              <a:rPr lang="en-CA" smtClean="0"/>
              <a:t>16/10/2010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FB7C61-B8B4-4A49-AF3A-22E4771BD2FB}"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9AEDF5-E64D-4BAA-974B-C1D071B43453}" type="datetimeFigureOut">
              <a:rPr lang="en-CA" smtClean="0"/>
              <a:t>16/10/2010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0FB7C61-B8B4-4A49-AF3A-22E4771BD2FB}"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79AEDF5-E64D-4BAA-974B-C1D071B43453}" type="datetimeFigureOut">
              <a:rPr lang="en-CA" smtClean="0"/>
              <a:t>16/10/2010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0FB7C61-B8B4-4A49-AF3A-22E4771BD2FB}"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79AEDF5-E64D-4BAA-974B-C1D071B43453}" type="datetimeFigureOut">
              <a:rPr lang="en-CA" smtClean="0"/>
              <a:t>16/10/2010</a:t>
            </a:fld>
            <a:endParaRPr lang="en-CA"/>
          </a:p>
        </p:txBody>
      </p:sp>
      <p:sp>
        <p:nvSpPr>
          <p:cNvPr id="8" name="Slide Number Placeholder 7"/>
          <p:cNvSpPr>
            <a:spLocks noGrp="1"/>
          </p:cNvSpPr>
          <p:nvPr>
            <p:ph type="sldNum" sz="quarter" idx="11"/>
          </p:nvPr>
        </p:nvSpPr>
        <p:spPr/>
        <p:txBody>
          <a:bodyPr/>
          <a:lstStyle/>
          <a:p>
            <a:fld id="{40FB7C61-B8B4-4A49-AF3A-22E4771BD2FB}" type="slidenum">
              <a:rPr lang="en-CA" smtClean="0"/>
              <a:t>‹#›</a:t>
            </a:fld>
            <a:endParaRPr lang="en-CA"/>
          </a:p>
        </p:txBody>
      </p:sp>
      <p:sp>
        <p:nvSpPr>
          <p:cNvPr id="9" name="Footer Placeholder 8"/>
          <p:cNvSpPr>
            <a:spLocks noGrp="1"/>
          </p:cNvSpPr>
          <p:nvPr>
            <p:ph type="ftr" sz="quarter" idx="12"/>
          </p:nvPr>
        </p:nvSpPr>
        <p:spPr/>
        <p:txBody>
          <a:bodyPr/>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AEDF5-E64D-4BAA-974B-C1D071B43453}" type="datetimeFigureOut">
              <a:rPr lang="en-CA" smtClean="0"/>
              <a:t>16/10/2010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0FB7C61-B8B4-4A49-AF3A-22E4771BD2FB}"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9AEDF5-E64D-4BAA-974B-C1D071B43453}" type="datetimeFigureOut">
              <a:rPr lang="en-CA" smtClean="0"/>
              <a:t>16/10/2010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156448" y="6422064"/>
            <a:ext cx="762000" cy="365125"/>
          </a:xfrm>
        </p:spPr>
        <p:txBody>
          <a:bodyPr/>
          <a:lstStyle/>
          <a:p>
            <a:fld id="{40FB7C61-B8B4-4A49-AF3A-22E4771BD2FB}"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79AEDF5-E64D-4BAA-974B-C1D071B43453}" type="datetimeFigureOut">
              <a:rPr lang="en-CA" smtClean="0"/>
              <a:t>16/10/2010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0FB7C61-B8B4-4A49-AF3A-22E4771BD2FB}"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79AEDF5-E64D-4BAA-974B-C1D071B43453}" type="datetimeFigureOut">
              <a:rPr lang="en-CA" smtClean="0"/>
              <a:t>16/10/2010</a:t>
            </a:fld>
            <a:endParaRPr lang="en-CA"/>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CA"/>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0FB7C61-B8B4-4A49-AF3A-22E4771BD2FB}" type="slidenum">
              <a:rPr lang="en-CA" smtClean="0"/>
              <a:t>‹#›</a:t>
            </a:fld>
            <a:endParaRPr lang="en-CA"/>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Dynamism, Leadership</a:t>
            </a:r>
            <a:r>
              <a:rPr lang="en-CA" dirty="0"/>
              <a:t> </a:t>
            </a:r>
            <a:r>
              <a:rPr lang="en-CA" dirty="0" smtClean="0"/>
              <a:t>and Change</a:t>
            </a:r>
            <a:endParaRPr lang="en-CA" dirty="0"/>
          </a:p>
        </p:txBody>
      </p:sp>
      <p:sp>
        <p:nvSpPr>
          <p:cNvPr id="3" name="Subtitle 2"/>
          <p:cNvSpPr>
            <a:spLocks noGrp="1"/>
          </p:cNvSpPr>
          <p:nvPr>
            <p:ph type="subTitle" idx="1"/>
          </p:nvPr>
        </p:nvSpPr>
        <p:spPr/>
        <p:txBody>
          <a:bodyPr>
            <a:normAutofit/>
          </a:bodyPr>
          <a:lstStyle/>
          <a:p>
            <a:r>
              <a:rPr lang="en-CA" dirty="0" smtClean="0"/>
              <a:t>UWO Last Lecture Series</a:t>
            </a:r>
          </a:p>
          <a:p>
            <a:r>
              <a:rPr lang="en-CA" dirty="0" smtClean="0"/>
              <a:t>Prof. L. Graham Smith</a:t>
            </a:r>
          </a:p>
          <a:p>
            <a:r>
              <a:rPr lang="en-CA" dirty="0" smtClean="0"/>
              <a:t>Dept. Of Geography</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normAutofit/>
          </a:bodyPr>
          <a:lstStyle/>
          <a:p>
            <a:r>
              <a:rPr lang="en-CA" sz="3600" dirty="0" smtClean="0">
                <a:solidFill>
                  <a:srgbClr val="FFFF00"/>
                </a:solidFill>
                <a:latin typeface="Segoe UI" pitchFamily="34" charset="0"/>
                <a:ea typeface="Segoe UI" pitchFamily="34" charset="0"/>
                <a:cs typeface="Segoe UI" pitchFamily="34" charset="0"/>
              </a:rPr>
              <a:t>Excellence, not perfection</a:t>
            </a:r>
            <a:endParaRPr lang="en-CA" sz="3600" dirty="0">
              <a:solidFill>
                <a:srgbClr val="FFFF00"/>
              </a:solidFill>
              <a:latin typeface="Segoe UI" pitchFamily="34" charset="0"/>
              <a:ea typeface="Segoe UI" pitchFamily="34" charset="0"/>
              <a:cs typeface="Segoe UI" pitchFamily="34" charset="0"/>
            </a:endParaRPr>
          </a:p>
        </p:txBody>
      </p:sp>
      <p:sp>
        <p:nvSpPr>
          <p:cNvPr id="3" name="Content Placeholder 2"/>
          <p:cNvSpPr>
            <a:spLocks noGrp="1"/>
          </p:cNvSpPr>
          <p:nvPr>
            <p:ph sz="half" idx="1"/>
          </p:nvPr>
        </p:nvSpPr>
        <p:spPr>
          <a:xfrm>
            <a:off x="457200" y="1052736"/>
            <a:ext cx="3657600" cy="5616624"/>
          </a:xfrm>
        </p:spPr>
        <p:txBody>
          <a:bodyPr>
            <a:normAutofit/>
          </a:bodyPr>
          <a:lstStyle/>
          <a:p>
            <a:r>
              <a:rPr lang="en-CA" dirty="0" smtClean="0">
                <a:latin typeface="Segoe UI" pitchFamily="34" charset="0"/>
                <a:ea typeface="Segoe UI" pitchFamily="34" charset="0"/>
                <a:cs typeface="Segoe UI" pitchFamily="34" charset="0"/>
              </a:rPr>
              <a:t>Your procrastination will not become my </a:t>
            </a:r>
            <a:r>
              <a:rPr lang="en-CA" dirty="0" smtClean="0">
                <a:latin typeface="Segoe UI" pitchFamily="34" charset="0"/>
                <a:ea typeface="Segoe UI" pitchFamily="34" charset="0"/>
                <a:cs typeface="Segoe UI" pitchFamily="34" charset="0"/>
              </a:rPr>
              <a:t>emergency</a:t>
            </a:r>
          </a:p>
          <a:p>
            <a:r>
              <a:rPr lang="en-CA" dirty="0" smtClean="0">
                <a:latin typeface="Segoe UI" pitchFamily="34" charset="0"/>
                <a:ea typeface="Segoe UI" pitchFamily="34" charset="0"/>
                <a:cs typeface="Segoe UI" pitchFamily="34" charset="0"/>
              </a:rPr>
              <a:t>Excellence is internally derived, not externally </a:t>
            </a:r>
            <a:r>
              <a:rPr lang="en-CA" dirty="0" smtClean="0">
                <a:latin typeface="Segoe UI" pitchFamily="34" charset="0"/>
                <a:ea typeface="Segoe UI" pitchFamily="34" charset="0"/>
                <a:cs typeface="Segoe UI" pitchFamily="34" charset="0"/>
              </a:rPr>
              <a:t>defined</a:t>
            </a:r>
          </a:p>
          <a:p>
            <a:r>
              <a:rPr lang="en-CA" dirty="0" smtClean="0">
                <a:latin typeface="Segoe UI" pitchFamily="34" charset="0"/>
                <a:ea typeface="Segoe UI" pitchFamily="34" charset="0"/>
                <a:cs typeface="Segoe UI" pitchFamily="34" charset="0"/>
              </a:rPr>
              <a:t>We are about as happy as we decide to </a:t>
            </a:r>
            <a:r>
              <a:rPr lang="en-CA" dirty="0" smtClean="0">
                <a:latin typeface="Segoe UI" pitchFamily="34" charset="0"/>
                <a:ea typeface="Segoe UI" pitchFamily="34" charset="0"/>
                <a:cs typeface="Segoe UI" pitchFamily="34" charset="0"/>
              </a:rPr>
              <a:t>be...</a:t>
            </a:r>
            <a:r>
              <a:rPr lang="en-CA" dirty="0" smtClean="0">
                <a:latin typeface="Segoe UI" pitchFamily="34" charset="0"/>
                <a:ea typeface="Segoe UI" pitchFamily="34" charset="0"/>
                <a:cs typeface="Segoe UI" pitchFamily="34" charset="0"/>
              </a:rPr>
              <a:t>h</a:t>
            </a:r>
            <a:r>
              <a:rPr lang="en-CA" dirty="0" smtClean="0">
                <a:latin typeface="Segoe UI" pitchFamily="34" charset="0"/>
                <a:ea typeface="Segoe UI" pitchFamily="34" charset="0"/>
                <a:cs typeface="Segoe UI" pitchFamily="34" charset="0"/>
              </a:rPr>
              <a:t>ydroplane </a:t>
            </a:r>
            <a:r>
              <a:rPr lang="en-CA" dirty="0" smtClean="0">
                <a:latin typeface="Segoe UI" pitchFamily="34" charset="0"/>
                <a:ea typeface="Segoe UI" pitchFamily="34" charset="0"/>
                <a:cs typeface="Segoe UI" pitchFamily="34" charset="0"/>
              </a:rPr>
              <a:t>over the cra</a:t>
            </a:r>
            <a:r>
              <a:rPr lang="en-CA" dirty="0" smtClean="0"/>
              <a:t>p</a:t>
            </a:r>
          </a:p>
          <a:p>
            <a:endParaRPr lang="en-CA" dirty="0" smtClean="0"/>
          </a:p>
          <a:p>
            <a:endParaRPr lang="en-CA" dirty="0"/>
          </a:p>
        </p:txBody>
      </p:sp>
      <p:sp>
        <p:nvSpPr>
          <p:cNvPr id="4" name="Content Placeholder 3"/>
          <p:cNvSpPr>
            <a:spLocks noGrp="1"/>
          </p:cNvSpPr>
          <p:nvPr>
            <p:ph sz="half" idx="2"/>
          </p:nvPr>
        </p:nvSpPr>
        <p:spPr>
          <a:xfrm>
            <a:off x="4267200" y="1196752"/>
            <a:ext cx="4697288" cy="5328592"/>
          </a:xfrm>
        </p:spPr>
        <p:txBody>
          <a:bodyPr>
            <a:normAutofit/>
          </a:bodyPr>
          <a:lstStyle/>
          <a:p>
            <a:r>
              <a:rPr lang="en-CA" dirty="0" smtClean="0">
                <a:latin typeface="Segoe UI" pitchFamily="34" charset="0"/>
                <a:ea typeface="Segoe UI" pitchFamily="34" charset="0"/>
                <a:cs typeface="Segoe UI" pitchFamily="34" charset="0"/>
              </a:rPr>
              <a:t>Find the landscape that resonates and renews you</a:t>
            </a:r>
          </a:p>
          <a:p>
            <a:r>
              <a:rPr lang="en-CA" dirty="0" smtClean="0">
                <a:latin typeface="Segoe UI" pitchFamily="34" charset="0"/>
                <a:ea typeface="Segoe UI" pitchFamily="34" charset="0"/>
                <a:cs typeface="Segoe UI" pitchFamily="34" charset="0"/>
              </a:rPr>
              <a:t>We learn when we engage</a:t>
            </a:r>
          </a:p>
          <a:p>
            <a:pPr lvl="1"/>
            <a:r>
              <a:rPr lang="en-CA" dirty="0" smtClean="0">
                <a:latin typeface="Segoe UI" pitchFamily="34" charset="0"/>
                <a:ea typeface="Segoe UI" pitchFamily="34" charset="0"/>
                <a:cs typeface="Segoe UI" pitchFamily="34" charset="0"/>
              </a:rPr>
              <a:t>We engage in things that are relevant to us</a:t>
            </a:r>
          </a:p>
          <a:p>
            <a:r>
              <a:rPr lang="en-CA" dirty="0" smtClean="0">
                <a:latin typeface="Segoe UI" pitchFamily="34" charset="0"/>
                <a:ea typeface="Segoe UI" pitchFamily="34" charset="0"/>
                <a:cs typeface="Segoe UI" pitchFamily="34" charset="0"/>
              </a:rPr>
              <a:t>Never make a point without a story</a:t>
            </a:r>
          </a:p>
          <a:p>
            <a:pPr lvl="1"/>
            <a:r>
              <a:rPr lang="en-CA" dirty="0" smtClean="0">
                <a:latin typeface="Segoe UI" pitchFamily="34" charset="0"/>
                <a:ea typeface="Segoe UI" pitchFamily="34" charset="0"/>
                <a:cs typeface="Segoe UI" pitchFamily="34" charset="0"/>
              </a:rPr>
              <a:t>never tell a story without a point</a:t>
            </a:r>
          </a:p>
          <a:p>
            <a:r>
              <a:rPr lang="en-CA" dirty="0" smtClean="0">
                <a:latin typeface="Segoe UI" pitchFamily="34" charset="0"/>
                <a:ea typeface="Segoe UI" pitchFamily="34" charset="0"/>
                <a:cs typeface="Segoe UI" pitchFamily="34" charset="0"/>
              </a:rPr>
              <a:t>Be authentic</a:t>
            </a:r>
          </a:p>
          <a:p>
            <a:pPr lvl="1"/>
            <a:r>
              <a:rPr lang="en-CA" dirty="0" smtClean="0">
                <a:latin typeface="Segoe UI" pitchFamily="34" charset="0"/>
                <a:ea typeface="Segoe UI" pitchFamily="34" charset="0"/>
                <a:cs typeface="Segoe UI" pitchFamily="34" charset="0"/>
              </a:rPr>
              <a:t>the same to everyone</a:t>
            </a:r>
          </a:p>
          <a:p>
            <a:pPr lvl="1"/>
            <a:r>
              <a:rPr lang="en-CA" dirty="0" smtClean="0">
                <a:latin typeface="Segoe UI" pitchFamily="34" charset="0"/>
                <a:ea typeface="Segoe UI" pitchFamily="34" charset="0"/>
                <a:cs typeface="Segoe UI" pitchFamily="34" charset="0"/>
              </a:rPr>
              <a:t>all you can be</a:t>
            </a:r>
          </a:p>
          <a:p>
            <a:pPr lvl="1"/>
            <a:endParaRPr lang="en-CA" dirty="0" smtClean="0"/>
          </a:p>
          <a:p>
            <a:endParaRPr lang="en-CA"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checkerboard(across)">
                                      <p:cBhvr>
                                        <p:cTn id="23" dur="5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box(in)">
                                      <p:cBhvr>
                                        <p:cTn id="28" dur="500"/>
                                        <p:tgtEl>
                                          <p:spTgt spid="4">
                                            <p:txEl>
                                              <p:pRg st="1" end="1"/>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box(in)">
                                      <p:cBhvr>
                                        <p:cTn id="31" dur="500"/>
                                        <p:tgtEl>
                                          <p:spTgt spid="4">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checkerboard(across)">
                                      <p:cBhvr>
                                        <p:cTn id="36" dur="500"/>
                                        <p:tgtEl>
                                          <p:spTgt spid="4">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anim calcmode="lin" valueType="num">
                                      <p:cBhvr additive="base">
                                        <p:cTn id="4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4">
                                            <p:txEl>
                                              <p:pRg st="5" end="5"/>
                                            </p:txEl>
                                          </p:spTgt>
                                        </p:tgtEl>
                                        <p:attrNameLst>
                                          <p:attrName>style.visibility</p:attrName>
                                        </p:attrNameLst>
                                      </p:cBhvr>
                                      <p:to>
                                        <p:strVal val="visible"/>
                                      </p:to>
                                    </p:set>
                                    <p:animEffect transition="in" filter="blinds(horizontal)">
                                      <p:cBhvr>
                                        <p:cTn id="47" dur="500"/>
                                        <p:tgtEl>
                                          <p:spTgt spid="4">
                                            <p:txEl>
                                              <p:pRg st="5" end="5"/>
                                            </p:txEl>
                                          </p:spTgt>
                                        </p:tgtEl>
                                      </p:cBhvr>
                                    </p:animEffect>
                                  </p:childTnLst>
                                </p:cTn>
                              </p:par>
                              <p:par>
                                <p:cTn id="48" presetID="3" presetClass="entr" presetSubtype="10" fill="hold" nodeType="withEffect">
                                  <p:stCondLst>
                                    <p:cond delay="0"/>
                                  </p:stCondLst>
                                  <p:childTnLst>
                                    <p:set>
                                      <p:cBhvr>
                                        <p:cTn id="49" dur="1" fill="hold">
                                          <p:stCondLst>
                                            <p:cond delay="0"/>
                                          </p:stCondLst>
                                        </p:cTn>
                                        <p:tgtEl>
                                          <p:spTgt spid="4">
                                            <p:txEl>
                                              <p:pRg st="6" end="6"/>
                                            </p:txEl>
                                          </p:spTgt>
                                        </p:tgtEl>
                                        <p:attrNameLst>
                                          <p:attrName>style.visibility</p:attrName>
                                        </p:attrNameLst>
                                      </p:cBhvr>
                                      <p:to>
                                        <p:strVal val="visible"/>
                                      </p:to>
                                    </p:set>
                                    <p:animEffect transition="in" filter="blinds(horizontal)">
                                      <p:cBhvr>
                                        <p:cTn id="50" dur="500"/>
                                        <p:tgtEl>
                                          <p:spTgt spid="4">
                                            <p:txEl>
                                              <p:pRg st="6" end="6"/>
                                            </p:txEl>
                                          </p:spTgt>
                                        </p:tgtEl>
                                      </p:cBhvr>
                                    </p:animEffect>
                                  </p:childTnLst>
                                </p:cTn>
                              </p:par>
                              <p:par>
                                <p:cTn id="51" presetID="3" presetClass="entr" presetSubtype="10" fill="hold" nodeType="withEffect">
                                  <p:stCondLst>
                                    <p:cond delay="0"/>
                                  </p:stCondLst>
                                  <p:childTnLst>
                                    <p:set>
                                      <p:cBhvr>
                                        <p:cTn id="52" dur="1" fill="hold">
                                          <p:stCondLst>
                                            <p:cond delay="0"/>
                                          </p:stCondLst>
                                        </p:cTn>
                                        <p:tgtEl>
                                          <p:spTgt spid="4">
                                            <p:txEl>
                                              <p:pRg st="7" end="7"/>
                                            </p:txEl>
                                          </p:spTgt>
                                        </p:tgtEl>
                                        <p:attrNameLst>
                                          <p:attrName>style.visibility</p:attrName>
                                        </p:attrNameLst>
                                      </p:cBhvr>
                                      <p:to>
                                        <p:strVal val="visible"/>
                                      </p:to>
                                    </p:set>
                                    <p:animEffect transition="in" filter="blinds(horizontal)">
                                      <p:cBhvr>
                                        <p:cTn id="53"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22114"/>
          </a:xfrm>
        </p:spPr>
        <p:txBody>
          <a:bodyPr>
            <a:normAutofit/>
          </a:bodyPr>
          <a:lstStyle/>
          <a:p>
            <a:r>
              <a:rPr lang="en-CA" sz="3600" dirty="0" smtClean="0">
                <a:solidFill>
                  <a:srgbClr val="FFFF00"/>
                </a:solidFill>
                <a:latin typeface="Segoe UI" pitchFamily="34" charset="0"/>
                <a:ea typeface="Segoe UI" pitchFamily="34" charset="0"/>
                <a:cs typeface="Segoe UI" pitchFamily="34" charset="0"/>
              </a:rPr>
              <a:t>Dynamism, not stasis</a:t>
            </a:r>
            <a:endParaRPr lang="en-CA" sz="3600" dirty="0">
              <a:solidFill>
                <a:srgbClr val="FFFF00"/>
              </a:solidFill>
              <a:latin typeface="Segoe UI" pitchFamily="34" charset="0"/>
              <a:ea typeface="Segoe UI" pitchFamily="34" charset="0"/>
              <a:cs typeface="Segoe UI" pitchFamily="34" charset="0"/>
            </a:endParaRPr>
          </a:p>
        </p:txBody>
      </p:sp>
      <p:sp>
        <p:nvSpPr>
          <p:cNvPr id="3" name="Content Placeholder 2"/>
          <p:cNvSpPr>
            <a:spLocks noGrp="1"/>
          </p:cNvSpPr>
          <p:nvPr>
            <p:ph sz="half" idx="1"/>
          </p:nvPr>
        </p:nvSpPr>
        <p:spPr>
          <a:xfrm>
            <a:off x="457200" y="1124744"/>
            <a:ext cx="4186808" cy="5001419"/>
          </a:xfrm>
        </p:spPr>
        <p:txBody>
          <a:bodyPr>
            <a:normAutofit/>
          </a:bodyPr>
          <a:lstStyle/>
          <a:p>
            <a:r>
              <a:rPr lang="en-CA" dirty="0" smtClean="0"/>
              <a:t>Purpose</a:t>
            </a:r>
          </a:p>
          <a:p>
            <a:pPr lvl="1"/>
            <a:r>
              <a:rPr lang="en-CA" dirty="0" smtClean="0"/>
              <a:t>Do Something meaningful</a:t>
            </a:r>
          </a:p>
          <a:p>
            <a:pPr lvl="1"/>
            <a:r>
              <a:rPr lang="en-CA" dirty="0" smtClean="0"/>
              <a:t>S</a:t>
            </a:r>
            <a:r>
              <a:rPr lang="en-CA" dirty="0" smtClean="0"/>
              <a:t>hare it</a:t>
            </a:r>
          </a:p>
          <a:p>
            <a:pPr lvl="1"/>
            <a:r>
              <a:rPr lang="en-CA" dirty="0" smtClean="0"/>
              <a:t>Live each day with hope</a:t>
            </a:r>
          </a:p>
          <a:p>
            <a:r>
              <a:rPr lang="en-CA" dirty="0" smtClean="0"/>
              <a:t>Change</a:t>
            </a:r>
          </a:p>
          <a:p>
            <a:pPr lvl="1"/>
            <a:r>
              <a:rPr lang="en-CA" dirty="0" smtClean="0"/>
              <a:t>Embrace &gt; fear</a:t>
            </a:r>
          </a:p>
          <a:p>
            <a:r>
              <a:rPr lang="en-CA" dirty="0" smtClean="0"/>
              <a:t>Politics</a:t>
            </a:r>
          </a:p>
          <a:p>
            <a:pPr lvl="1"/>
            <a:r>
              <a:rPr lang="en-CA" dirty="0" smtClean="0"/>
              <a:t>Freedom &gt; oppression</a:t>
            </a:r>
          </a:p>
          <a:p>
            <a:pPr lvl="1"/>
            <a:r>
              <a:rPr lang="en-CA" dirty="0" smtClean="0"/>
              <a:t>Individual liberty requires individual responsibility</a:t>
            </a:r>
          </a:p>
        </p:txBody>
      </p:sp>
      <p:sp>
        <p:nvSpPr>
          <p:cNvPr id="4" name="Content Placeholder 3"/>
          <p:cNvSpPr>
            <a:spLocks noGrp="1"/>
          </p:cNvSpPr>
          <p:nvPr>
            <p:ph sz="half" idx="2"/>
          </p:nvPr>
        </p:nvSpPr>
        <p:spPr>
          <a:xfrm>
            <a:off x="4644008" y="1124744"/>
            <a:ext cx="4176464" cy="5001419"/>
          </a:xfrm>
        </p:spPr>
        <p:txBody>
          <a:bodyPr>
            <a:normAutofit/>
          </a:bodyPr>
          <a:lstStyle/>
          <a:p>
            <a:r>
              <a:rPr lang="en-CA" dirty="0" smtClean="0"/>
              <a:t>People</a:t>
            </a:r>
          </a:p>
          <a:p>
            <a:pPr lvl="1"/>
            <a:r>
              <a:rPr lang="en-CA" dirty="0" smtClean="0"/>
              <a:t>Humility &gt; arrogance</a:t>
            </a:r>
            <a:endParaRPr lang="en-CA" dirty="0" smtClean="0"/>
          </a:p>
          <a:p>
            <a:r>
              <a:rPr lang="en-CA" dirty="0" smtClean="0"/>
              <a:t>Living</a:t>
            </a:r>
          </a:p>
          <a:p>
            <a:pPr lvl="1"/>
            <a:r>
              <a:rPr lang="en-CA" dirty="0" smtClean="0"/>
              <a:t>Future opportunities &gt; past regrets</a:t>
            </a:r>
            <a:endParaRPr lang="en-CA" dirty="0" smtClean="0"/>
          </a:p>
          <a:p>
            <a:r>
              <a:rPr lang="en-CA" dirty="0" smtClean="0"/>
              <a:t>Places and </a:t>
            </a:r>
            <a:r>
              <a:rPr lang="en-CA" dirty="0" smtClean="0"/>
              <a:t>spaces</a:t>
            </a:r>
          </a:p>
          <a:p>
            <a:pPr lvl="1"/>
            <a:r>
              <a:rPr lang="en-CA" dirty="0" smtClean="0"/>
              <a:t>Enablers &gt; inhibitors</a:t>
            </a:r>
          </a:p>
          <a:p>
            <a:pPr lvl="1"/>
            <a:r>
              <a:rPr lang="en-CA" dirty="0" smtClean="0"/>
              <a:t>Resonance &gt; dissonance</a:t>
            </a:r>
          </a:p>
          <a:p>
            <a:r>
              <a:rPr lang="en-CA" dirty="0" smtClean="0">
                <a:solidFill>
                  <a:srgbClr val="FFFF00"/>
                </a:solidFill>
              </a:rPr>
              <a:t>Trust</a:t>
            </a:r>
            <a:r>
              <a:rPr lang="en-CA" dirty="0" smtClean="0"/>
              <a:t> not fear</a:t>
            </a:r>
          </a:p>
          <a:p>
            <a:pPr lvl="1"/>
            <a:r>
              <a:rPr lang="en-CA" dirty="0" smtClean="0"/>
              <a:t>What differentiates us does not have to divide us</a:t>
            </a:r>
            <a:endParaRPr lang="en-CA" dirty="0" smtClean="0"/>
          </a:p>
          <a:p>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ox(in)">
                                      <p:cBhvr>
                                        <p:cTn id="21" dur="500"/>
                                        <p:tgtEl>
                                          <p:spTgt spid="3">
                                            <p:txEl>
                                              <p:pRg st="4" end="4"/>
                                            </p:txEl>
                                          </p:spTgt>
                                        </p:tgtEl>
                                      </p:cBhvr>
                                    </p:animEffect>
                                  </p:childTnLst>
                                </p:cTn>
                              </p:par>
                              <p:par>
                                <p:cTn id="22" presetID="4" presetClass="entr" presetSubtype="16"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ox(in)">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ox(in)">
                                      <p:cBhvr>
                                        <p:cTn id="29" dur="500"/>
                                        <p:tgtEl>
                                          <p:spTgt spid="3">
                                            <p:txEl>
                                              <p:pRg st="6" end="6"/>
                                            </p:txEl>
                                          </p:spTgt>
                                        </p:tgtEl>
                                      </p:cBhvr>
                                    </p:animEffect>
                                  </p:childTnLst>
                                </p:cTn>
                              </p:par>
                              <p:par>
                                <p:cTn id="30" presetID="4" presetClass="entr" presetSubtype="16"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ox(in)">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checkerboard(across)">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4">
                                            <p:txEl>
                                              <p:pRg st="0" end="0"/>
                                            </p:txEl>
                                          </p:spTgt>
                                        </p:tgtEl>
                                        <p:attrNameLst>
                                          <p:attrName>style.visibility</p:attrName>
                                        </p:attrNameLst>
                                      </p:cBhvr>
                                      <p:to>
                                        <p:strVal val="visible"/>
                                      </p:to>
                                    </p:set>
                                    <p:animEffect transition="in" filter="box(in)">
                                      <p:cBhvr>
                                        <p:cTn id="42" dur="500"/>
                                        <p:tgtEl>
                                          <p:spTgt spid="4">
                                            <p:txEl>
                                              <p:pRg st="0" end="0"/>
                                            </p:txEl>
                                          </p:spTgt>
                                        </p:tgtEl>
                                      </p:cBhvr>
                                    </p:animEffect>
                                  </p:childTnLst>
                                </p:cTn>
                              </p:par>
                              <p:par>
                                <p:cTn id="43" presetID="4" presetClass="entr" presetSubtype="16" fill="hold" nodeType="withEffect">
                                  <p:stCondLst>
                                    <p:cond delay="0"/>
                                  </p:stCondLst>
                                  <p:childTnLst>
                                    <p:set>
                                      <p:cBhvr>
                                        <p:cTn id="44" dur="1" fill="hold">
                                          <p:stCondLst>
                                            <p:cond delay="0"/>
                                          </p:stCondLst>
                                        </p:cTn>
                                        <p:tgtEl>
                                          <p:spTgt spid="4">
                                            <p:txEl>
                                              <p:pRg st="1" end="1"/>
                                            </p:txEl>
                                          </p:spTgt>
                                        </p:tgtEl>
                                        <p:attrNameLst>
                                          <p:attrName>style.visibility</p:attrName>
                                        </p:attrNameLst>
                                      </p:cBhvr>
                                      <p:to>
                                        <p:strVal val="visible"/>
                                      </p:to>
                                    </p:set>
                                    <p:animEffect transition="in" filter="box(in)">
                                      <p:cBhvr>
                                        <p:cTn id="45" dur="500"/>
                                        <p:tgtEl>
                                          <p:spTgt spid="4">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nodeType="clickEffect">
                                  <p:stCondLst>
                                    <p:cond delay="0"/>
                                  </p:stCondLst>
                                  <p:childTnLst>
                                    <p:set>
                                      <p:cBhvr>
                                        <p:cTn id="49" dur="1" fill="hold">
                                          <p:stCondLst>
                                            <p:cond delay="0"/>
                                          </p:stCondLst>
                                        </p:cTn>
                                        <p:tgtEl>
                                          <p:spTgt spid="4">
                                            <p:txEl>
                                              <p:pRg st="2" end="2"/>
                                            </p:txEl>
                                          </p:spTgt>
                                        </p:tgtEl>
                                        <p:attrNameLst>
                                          <p:attrName>style.visibility</p:attrName>
                                        </p:attrNameLst>
                                      </p:cBhvr>
                                      <p:to>
                                        <p:strVal val="visible"/>
                                      </p:to>
                                    </p:set>
                                    <p:animEffect transition="in" filter="checkerboard(across)">
                                      <p:cBhvr>
                                        <p:cTn id="50" dur="500"/>
                                        <p:tgtEl>
                                          <p:spTgt spid="4">
                                            <p:txEl>
                                              <p:pRg st="2" end="2"/>
                                            </p:txEl>
                                          </p:spTgt>
                                        </p:tgtEl>
                                      </p:cBhvr>
                                    </p:animEffect>
                                  </p:childTnLst>
                                </p:cTn>
                              </p:par>
                              <p:par>
                                <p:cTn id="51" presetID="5" presetClass="entr" presetSubtype="10" fill="hold" nodeType="withEffect">
                                  <p:stCondLst>
                                    <p:cond delay="0"/>
                                  </p:stCondLst>
                                  <p:childTnLst>
                                    <p:set>
                                      <p:cBhvr>
                                        <p:cTn id="52" dur="1" fill="hold">
                                          <p:stCondLst>
                                            <p:cond delay="0"/>
                                          </p:stCondLst>
                                        </p:cTn>
                                        <p:tgtEl>
                                          <p:spTgt spid="4">
                                            <p:txEl>
                                              <p:pRg st="3" end="3"/>
                                            </p:txEl>
                                          </p:spTgt>
                                        </p:tgtEl>
                                        <p:attrNameLst>
                                          <p:attrName>style.visibility</p:attrName>
                                        </p:attrNameLst>
                                      </p:cBhvr>
                                      <p:to>
                                        <p:strVal val="visible"/>
                                      </p:to>
                                    </p:set>
                                    <p:animEffect transition="in" filter="checkerboard(across)">
                                      <p:cBhvr>
                                        <p:cTn id="53" dur="500"/>
                                        <p:tgtEl>
                                          <p:spTgt spid="4">
                                            <p:txEl>
                                              <p:pRg st="3" end="3"/>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4">
                                            <p:txEl>
                                              <p:pRg st="4" end="4"/>
                                            </p:txEl>
                                          </p:spTgt>
                                        </p:tgtEl>
                                        <p:attrNameLst>
                                          <p:attrName>style.visibility</p:attrName>
                                        </p:attrNameLst>
                                      </p:cBhvr>
                                      <p:to>
                                        <p:strVal val="visible"/>
                                      </p:to>
                                    </p:set>
                                    <p:animEffect transition="in" filter="box(in)">
                                      <p:cBhvr>
                                        <p:cTn id="58" dur="500"/>
                                        <p:tgtEl>
                                          <p:spTgt spid="4">
                                            <p:txEl>
                                              <p:pRg st="4" end="4"/>
                                            </p:txEl>
                                          </p:spTgt>
                                        </p:tgtEl>
                                      </p:cBhvr>
                                    </p:animEffect>
                                  </p:childTnLst>
                                </p:cTn>
                              </p:par>
                              <p:par>
                                <p:cTn id="59" presetID="4" presetClass="entr" presetSubtype="16" fill="hold" nodeType="withEffect">
                                  <p:stCondLst>
                                    <p:cond delay="0"/>
                                  </p:stCondLst>
                                  <p:childTnLst>
                                    <p:set>
                                      <p:cBhvr>
                                        <p:cTn id="60" dur="1" fill="hold">
                                          <p:stCondLst>
                                            <p:cond delay="0"/>
                                          </p:stCondLst>
                                        </p:cTn>
                                        <p:tgtEl>
                                          <p:spTgt spid="4">
                                            <p:txEl>
                                              <p:pRg st="5" end="5"/>
                                            </p:txEl>
                                          </p:spTgt>
                                        </p:tgtEl>
                                        <p:attrNameLst>
                                          <p:attrName>style.visibility</p:attrName>
                                        </p:attrNameLst>
                                      </p:cBhvr>
                                      <p:to>
                                        <p:strVal val="visible"/>
                                      </p:to>
                                    </p:set>
                                    <p:animEffect transition="in" filter="box(in)">
                                      <p:cBhvr>
                                        <p:cTn id="61" dur="500"/>
                                        <p:tgtEl>
                                          <p:spTgt spid="4">
                                            <p:txEl>
                                              <p:pRg st="5" end="5"/>
                                            </p:txEl>
                                          </p:spTgt>
                                        </p:tgtEl>
                                      </p:cBhvr>
                                    </p:animEffect>
                                  </p:childTnLst>
                                </p:cTn>
                              </p:par>
                              <p:par>
                                <p:cTn id="62" presetID="4" presetClass="entr" presetSubtype="16" fill="hold" nodeType="withEffect">
                                  <p:stCondLst>
                                    <p:cond delay="0"/>
                                  </p:stCondLst>
                                  <p:childTnLst>
                                    <p:set>
                                      <p:cBhvr>
                                        <p:cTn id="63" dur="1" fill="hold">
                                          <p:stCondLst>
                                            <p:cond delay="0"/>
                                          </p:stCondLst>
                                        </p:cTn>
                                        <p:tgtEl>
                                          <p:spTgt spid="4">
                                            <p:txEl>
                                              <p:pRg st="6" end="6"/>
                                            </p:txEl>
                                          </p:spTgt>
                                        </p:tgtEl>
                                        <p:attrNameLst>
                                          <p:attrName>style.visibility</p:attrName>
                                        </p:attrNameLst>
                                      </p:cBhvr>
                                      <p:to>
                                        <p:strVal val="visible"/>
                                      </p:to>
                                    </p:set>
                                    <p:animEffect transition="in" filter="box(in)">
                                      <p:cBhvr>
                                        <p:cTn id="64" dur="500"/>
                                        <p:tgtEl>
                                          <p:spTgt spid="4">
                                            <p:txEl>
                                              <p:pRg st="6" end="6"/>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4">
                                            <p:txEl>
                                              <p:pRg st="7" end="7"/>
                                            </p:txEl>
                                          </p:spTgt>
                                        </p:tgtEl>
                                        <p:attrNameLst>
                                          <p:attrName>style.visibility</p:attrName>
                                        </p:attrNameLst>
                                      </p:cBhvr>
                                      <p:to>
                                        <p:strVal val="visible"/>
                                      </p:to>
                                    </p:set>
                                    <p:anim calcmode="lin" valueType="num">
                                      <p:cBhvr additive="base">
                                        <p:cTn id="6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1" presetClass="entr" presetSubtype="4" fill="hold" nodeType="clickEffect">
                                  <p:stCondLst>
                                    <p:cond delay="0"/>
                                  </p:stCondLst>
                                  <p:childTnLst>
                                    <p:set>
                                      <p:cBhvr>
                                        <p:cTn id="74" dur="1" fill="hold">
                                          <p:stCondLst>
                                            <p:cond delay="0"/>
                                          </p:stCondLst>
                                        </p:cTn>
                                        <p:tgtEl>
                                          <p:spTgt spid="4">
                                            <p:txEl>
                                              <p:pRg st="8" end="8"/>
                                            </p:txEl>
                                          </p:spTgt>
                                        </p:tgtEl>
                                        <p:attrNameLst>
                                          <p:attrName>style.visibility</p:attrName>
                                        </p:attrNameLst>
                                      </p:cBhvr>
                                      <p:to>
                                        <p:strVal val="visible"/>
                                      </p:to>
                                    </p:set>
                                    <p:animEffect transition="in" filter="wheel(4)">
                                      <p:cBhvr>
                                        <p:cTn id="75" dur="2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solidFill>
                  <a:srgbClr val="FFFF00"/>
                </a:solidFill>
                <a:latin typeface="Segoe UI" pitchFamily="34" charset="0"/>
                <a:ea typeface="Segoe UI" pitchFamily="34" charset="0"/>
                <a:cs typeface="Segoe UI" pitchFamily="34" charset="0"/>
              </a:rPr>
              <a:t>Sustainability is change</a:t>
            </a:r>
            <a:endParaRPr lang="en-CA" sz="3600" dirty="0">
              <a:solidFill>
                <a:srgbClr val="FFFF00"/>
              </a:solidFill>
              <a:latin typeface="Segoe UI" pitchFamily="34" charset="0"/>
              <a:ea typeface="Segoe UI" pitchFamily="34" charset="0"/>
              <a:cs typeface="Segoe UI" pitchFamily="34" charset="0"/>
            </a:endParaRPr>
          </a:p>
        </p:txBody>
      </p:sp>
      <p:sp>
        <p:nvSpPr>
          <p:cNvPr id="3" name="Content Placeholder 2"/>
          <p:cNvSpPr>
            <a:spLocks noGrp="1"/>
          </p:cNvSpPr>
          <p:nvPr>
            <p:ph sz="half" idx="1"/>
          </p:nvPr>
        </p:nvSpPr>
        <p:spPr>
          <a:xfrm>
            <a:off x="457200" y="1600200"/>
            <a:ext cx="4330824" cy="4525963"/>
          </a:xfrm>
        </p:spPr>
        <p:txBody>
          <a:bodyPr/>
          <a:lstStyle/>
          <a:p>
            <a:r>
              <a:rPr lang="en-CA" sz="2400" dirty="0" smtClean="0">
                <a:solidFill>
                  <a:schemeClr val="accent2"/>
                </a:solidFill>
                <a:latin typeface="Segoe UI" pitchFamily="34" charset="0"/>
                <a:cs typeface="Segoe UI" pitchFamily="34" charset="0"/>
              </a:rPr>
              <a:t>Sustainability is the capacity of a system to engage in the complexities of continuous improvement consistent with deep values of human </a:t>
            </a:r>
            <a:r>
              <a:rPr lang="en-CA" sz="2400" dirty="0" smtClean="0">
                <a:solidFill>
                  <a:schemeClr val="accent2"/>
                </a:solidFill>
                <a:latin typeface="Segoe UI" pitchFamily="34" charset="0"/>
                <a:cs typeface="Segoe UI" pitchFamily="34" charset="0"/>
              </a:rPr>
              <a:t>purpose. </a:t>
            </a:r>
            <a:r>
              <a:rPr lang="en-CA" sz="2400" dirty="0" err="1" smtClean="0">
                <a:solidFill>
                  <a:schemeClr val="accent2"/>
                </a:solidFill>
                <a:latin typeface="Segoe UI" pitchFamily="34" charset="0"/>
                <a:cs typeface="Segoe UI" pitchFamily="34" charset="0"/>
              </a:rPr>
              <a:t>Fullan</a:t>
            </a:r>
            <a:endParaRPr lang="en-CA" sz="2400" dirty="0" smtClean="0">
              <a:solidFill>
                <a:schemeClr val="accent2"/>
              </a:solidFill>
              <a:latin typeface="Segoe UI" pitchFamily="34" charset="0"/>
              <a:cs typeface="Segoe UI" pitchFamily="34" charset="0"/>
            </a:endParaRPr>
          </a:p>
          <a:p>
            <a:r>
              <a:rPr lang="en-CA" sz="2400" dirty="0" smtClean="0">
                <a:solidFill>
                  <a:srgbClr val="FFFF00"/>
                </a:solidFill>
                <a:latin typeface="Segoe UI" pitchFamily="34" charset="0"/>
                <a:cs typeface="Segoe UI" pitchFamily="34" charset="0"/>
              </a:rPr>
              <a:t>Engage</a:t>
            </a:r>
          </a:p>
          <a:p>
            <a:r>
              <a:rPr lang="en-CA" sz="2400" dirty="0" smtClean="0">
                <a:solidFill>
                  <a:srgbClr val="FFFF00"/>
                </a:solidFill>
                <a:latin typeface="Segoe UI" pitchFamily="34" charset="0"/>
                <a:cs typeface="Segoe UI" pitchFamily="34" charset="0"/>
              </a:rPr>
              <a:t>Create</a:t>
            </a:r>
          </a:p>
          <a:p>
            <a:r>
              <a:rPr lang="en-CA" sz="2400" dirty="0" smtClean="0">
                <a:solidFill>
                  <a:srgbClr val="FFFF00"/>
                </a:solidFill>
                <a:latin typeface="Segoe UI" pitchFamily="34" charset="0"/>
                <a:cs typeface="Segoe UI" pitchFamily="34" charset="0"/>
              </a:rPr>
              <a:t>E</a:t>
            </a:r>
            <a:r>
              <a:rPr lang="en-CA" sz="2400" dirty="0" smtClean="0">
                <a:solidFill>
                  <a:srgbClr val="FFFF00"/>
                </a:solidFill>
                <a:latin typeface="Segoe UI" pitchFamily="34" charset="0"/>
                <a:cs typeface="Segoe UI" pitchFamily="34" charset="0"/>
              </a:rPr>
              <a:t>mpower</a:t>
            </a:r>
            <a:endParaRPr lang="en-CA" dirty="0">
              <a:solidFill>
                <a:srgbClr val="FFFF00"/>
              </a:solidFill>
            </a:endParaRPr>
          </a:p>
        </p:txBody>
      </p:sp>
      <p:pic>
        <p:nvPicPr>
          <p:cNvPr id="5" name="Content Placeholder 4" descr="DSC00720.JPG"/>
          <p:cNvPicPr>
            <a:picLocks noGrp="1" noChangeAspect="1"/>
          </p:cNvPicPr>
          <p:nvPr>
            <p:ph sz="half" idx="2"/>
          </p:nvPr>
        </p:nvPicPr>
        <p:blipFill>
          <a:blip r:embed="rId2" cstate="print"/>
          <a:stretch>
            <a:fillRect/>
          </a:stretch>
        </p:blipFill>
        <p:spPr>
          <a:xfrm>
            <a:off x="4860032" y="1556792"/>
            <a:ext cx="4283968" cy="352839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94122"/>
          </a:xfrm>
        </p:spPr>
        <p:txBody>
          <a:bodyPr>
            <a:normAutofit/>
          </a:bodyPr>
          <a:lstStyle/>
          <a:p>
            <a:r>
              <a:rPr lang="en-CA" sz="3600" dirty="0" smtClean="0">
                <a:solidFill>
                  <a:srgbClr val="FFFF00"/>
                </a:solidFill>
                <a:latin typeface="Segoe UI" pitchFamily="34" charset="0"/>
                <a:ea typeface="Segoe UI" pitchFamily="34" charset="0"/>
                <a:cs typeface="Segoe UI" pitchFamily="34" charset="0"/>
              </a:rPr>
              <a:t>The Last Lecture: Origins and Legacy</a:t>
            </a:r>
            <a:endParaRPr lang="en-CA" sz="3600" dirty="0">
              <a:solidFill>
                <a:srgbClr val="FFFF00"/>
              </a:solidFill>
              <a:latin typeface="Segoe UI" pitchFamily="34" charset="0"/>
              <a:ea typeface="Segoe UI" pitchFamily="34" charset="0"/>
              <a:cs typeface="Segoe UI" pitchFamily="34" charset="0"/>
            </a:endParaRPr>
          </a:p>
        </p:txBody>
      </p:sp>
      <p:sp>
        <p:nvSpPr>
          <p:cNvPr id="3" name="Content Placeholder 2"/>
          <p:cNvSpPr>
            <a:spLocks noGrp="1"/>
          </p:cNvSpPr>
          <p:nvPr>
            <p:ph sz="half" idx="1"/>
          </p:nvPr>
        </p:nvSpPr>
        <p:spPr>
          <a:xfrm>
            <a:off x="457200" y="1484784"/>
            <a:ext cx="4618856" cy="4968552"/>
          </a:xfrm>
        </p:spPr>
        <p:txBody>
          <a:bodyPr>
            <a:normAutofit fontScale="55000" lnSpcReduction="20000"/>
          </a:bodyPr>
          <a:lstStyle/>
          <a:p>
            <a:r>
              <a:rPr lang="en-CA" sz="3800" dirty="0">
                <a:latin typeface="Segoe UI" pitchFamily="34" charset="0"/>
                <a:ea typeface="Segoe UI" pitchFamily="34" charset="0"/>
                <a:cs typeface="Segoe UI" pitchFamily="34" charset="0"/>
              </a:rPr>
              <a:t>what wisdom would you try to impart to the world if you knew it was your last chance?</a:t>
            </a:r>
          </a:p>
          <a:p>
            <a:r>
              <a:rPr lang="en-CA" sz="3800" dirty="0">
                <a:latin typeface="Segoe UI" pitchFamily="34" charset="0"/>
                <a:ea typeface="Segoe UI" pitchFamily="34" charset="0"/>
                <a:cs typeface="Segoe UI" pitchFamily="34" charset="0"/>
              </a:rPr>
              <a:t>Randy </a:t>
            </a:r>
            <a:r>
              <a:rPr lang="en-CA" sz="3800" dirty="0" err="1">
                <a:latin typeface="Segoe UI" pitchFamily="34" charset="0"/>
                <a:ea typeface="Segoe UI" pitchFamily="34" charset="0"/>
                <a:cs typeface="Segoe UI" pitchFamily="34" charset="0"/>
              </a:rPr>
              <a:t>Pausch</a:t>
            </a:r>
            <a:r>
              <a:rPr lang="en-CA" sz="3800" dirty="0">
                <a:latin typeface="Segoe UI" pitchFamily="34" charset="0"/>
                <a:ea typeface="Segoe UI" pitchFamily="34" charset="0"/>
                <a:cs typeface="Segoe UI" pitchFamily="34" charset="0"/>
              </a:rPr>
              <a:t>: Carnegie Mellon – Achieving your childhood Dreams</a:t>
            </a:r>
          </a:p>
          <a:p>
            <a:r>
              <a:rPr lang="en-CA" sz="3800" dirty="0">
                <a:latin typeface="Segoe UI" pitchFamily="34" charset="0"/>
                <a:ea typeface="Segoe UI" pitchFamily="34" charset="0"/>
                <a:cs typeface="Segoe UI" pitchFamily="34" charset="0"/>
              </a:rPr>
              <a:t>ASU: students nominate their favourite teachers, those who make them want to attend every class and strive to excel. The annual honour asks the selected teachers to speak on any topic close to their hearts, as if it were the last lecture they would ever give.</a:t>
            </a:r>
          </a:p>
          <a:p>
            <a:r>
              <a:rPr lang="en-CA" sz="3800" dirty="0">
                <a:latin typeface="Segoe UI" pitchFamily="34" charset="0"/>
                <a:ea typeface="Segoe UI" pitchFamily="34" charset="0"/>
                <a:cs typeface="Segoe UI" pitchFamily="34" charset="0"/>
              </a:rPr>
              <a:t>Stanford: </a:t>
            </a:r>
            <a:r>
              <a:rPr lang="en-CA" sz="3800" dirty="0" smtClean="0">
                <a:latin typeface="Segoe UI" pitchFamily="34" charset="0"/>
                <a:ea typeface="Segoe UI" pitchFamily="34" charset="0"/>
                <a:cs typeface="Segoe UI" pitchFamily="34" charset="0"/>
              </a:rPr>
              <a:t> Prof. Harry </a:t>
            </a:r>
            <a:r>
              <a:rPr lang="en-CA" sz="3800" dirty="0" err="1" smtClean="0">
                <a:latin typeface="Segoe UI" pitchFamily="34" charset="0"/>
                <a:ea typeface="Segoe UI" pitchFamily="34" charset="0"/>
                <a:cs typeface="Segoe UI" pitchFamily="34" charset="0"/>
              </a:rPr>
              <a:t>Rathburn</a:t>
            </a:r>
            <a:endParaRPr lang="en-CA" sz="3800" dirty="0" smtClean="0">
              <a:latin typeface="Segoe UI" pitchFamily="34" charset="0"/>
              <a:ea typeface="Segoe UI" pitchFamily="34" charset="0"/>
              <a:cs typeface="Segoe UI" pitchFamily="34" charset="0"/>
            </a:endParaRPr>
          </a:p>
          <a:p>
            <a:r>
              <a:rPr lang="en-CA" sz="3800" dirty="0" smtClean="0">
                <a:solidFill>
                  <a:srgbClr val="FFFF00"/>
                </a:solidFill>
                <a:latin typeface="Segoe UI" pitchFamily="34" charset="0"/>
                <a:ea typeface="Segoe UI" pitchFamily="34" charset="0"/>
                <a:cs typeface="Segoe UI" pitchFamily="34" charset="0"/>
              </a:rPr>
              <a:t>a </a:t>
            </a:r>
            <a:r>
              <a:rPr lang="en-CA" sz="3800" dirty="0">
                <a:solidFill>
                  <a:srgbClr val="FFFF00"/>
                </a:solidFill>
                <a:latin typeface="Segoe UI" pitchFamily="34" charset="0"/>
                <a:ea typeface="Segoe UI" pitchFamily="34" charset="0"/>
                <a:cs typeface="Segoe UI" pitchFamily="34" charset="0"/>
              </a:rPr>
              <a:t>discussion on the meaning of life</a:t>
            </a:r>
          </a:p>
          <a:p>
            <a:endParaRPr lang="en-CA" dirty="0"/>
          </a:p>
        </p:txBody>
      </p:sp>
      <p:pic>
        <p:nvPicPr>
          <p:cNvPr id="5" name="Content Placeholder 4" descr="page0001.jpg"/>
          <p:cNvPicPr>
            <a:picLocks noGrp="1" noChangeAspect="1"/>
          </p:cNvPicPr>
          <p:nvPr>
            <p:ph sz="half" idx="2"/>
          </p:nvPr>
        </p:nvPicPr>
        <p:blipFill>
          <a:blip r:embed="rId2" cstate="print"/>
          <a:stretch>
            <a:fillRect/>
          </a:stretch>
        </p:blipFill>
        <p:spPr>
          <a:xfrm>
            <a:off x="5004048" y="1268760"/>
            <a:ext cx="4038600" cy="286984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checkerboard(across)">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linds(horizontal)">
                                      <p:cBhvr>
                                        <p:cTn id="2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88640"/>
            <a:ext cx="7467600" cy="864096"/>
          </a:xfrm>
        </p:spPr>
        <p:txBody>
          <a:bodyPr>
            <a:normAutofit/>
          </a:bodyPr>
          <a:lstStyle/>
          <a:p>
            <a:r>
              <a:rPr lang="en-CA" sz="3600" dirty="0" smtClean="0">
                <a:solidFill>
                  <a:srgbClr val="FFFF00"/>
                </a:solidFill>
                <a:latin typeface="Segoe UI" pitchFamily="34" charset="0"/>
                <a:ea typeface="Segoe UI" pitchFamily="34" charset="0"/>
                <a:cs typeface="Segoe UI" pitchFamily="34" charset="0"/>
              </a:rPr>
              <a:t>I wonder what’s down this road?</a:t>
            </a:r>
            <a:endParaRPr lang="en-CA" sz="3600" dirty="0">
              <a:solidFill>
                <a:srgbClr val="FFFF00"/>
              </a:solidFill>
              <a:latin typeface="Segoe UI" pitchFamily="34" charset="0"/>
              <a:ea typeface="Segoe UI" pitchFamily="34" charset="0"/>
              <a:cs typeface="Segoe UI" pitchFamily="34" charset="0"/>
            </a:endParaRPr>
          </a:p>
        </p:txBody>
      </p:sp>
      <p:sp>
        <p:nvSpPr>
          <p:cNvPr id="6" name="Content Placeholder 5"/>
          <p:cNvSpPr>
            <a:spLocks noGrp="1"/>
          </p:cNvSpPr>
          <p:nvPr>
            <p:ph idx="1"/>
          </p:nvPr>
        </p:nvSpPr>
        <p:spPr>
          <a:xfrm>
            <a:off x="457200" y="1124744"/>
            <a:ext cx="7467600" cy="5001419"/>
          </a:xfrm>
        </p:spPr>
        <p:txBody>
          <a:bodyPr>
            <a:normAutofit fontScale="85000" lnSpcReduction="20000"/>
          </a:bodyPr>
          <a:lstStyle/>
          <a:p>
            <a:r>
              <a:rPr lang="en-CA" dirty="0" smtClean="0">
                <a:solidFill>
                  <a:schemeClr val="accent2"/>
                </a:solidFill>
                <a:latin typeface="Segoe UI" pitchFamily="34" charset="0"/>
                <a:ea typeface="Segoe UI" pitchFamily="34" charset="0"/>
                <a:cs typeface="Segoe UI" pitchFamily="34" charset="0"/>
              </a:rPr>
              <a:t>Do not go gentle into that good night. Rage, rage against the dying of the light. Thomas</a:t>
            </a:r>
          </a:p>
          <a:p>
            <a:r>
              <a:rPr lang="en-CA" dirty="0" smtClean="0">
                <a:solidFill>
                  <a:schemeClr val="accent2"/>
                </a:solidFill>
                <a:latin typeface="Segoe UI" pitchFamily="34" charset="0"/>
                <a:ea typeface="Segoe UI" pitchFamily="34" charset="0"/>
                <a:cs typeface="Segoe UI" pitchFamily="34" charset="0"/>
              </a:rPr>
              <a:t>I say to you today, my friends, that in spite of the difficulties and frustrations of the moment, I still have a </a:t>
            </a:r>
            <a:r>
              <a:rPr lang="en-CA" dirty="0" smtClean="0">
                <a:solidFill>
                  <a:schemeClr val="accent2"/>
                </a:solidFill>
                <a:latin typeface="Segoe UI" pitchFamily="34" charset="0"/>
                <a:ea typeface="Segoe UI" pitchFamily="34" charset="0"/>
                <a:cs typeface="Segoe UI" pitchFamily="34" charset="0"/>
              </a:rPr>
              <a:t>dream. King</a:t>
            </a:r>
          </a:p>
          <a:p>
            <a:r>
              <a:rPr lang="en-CA" dirty="0" smtClean="0">
                <a:solidFill>
                  <a:schemeClr val="accent2"/>
                </a:solidFill>
                <a:latin typeface="Segoe UI" pitchFamily="34" charset="0"/>
                <a:ea typeface="Segoe UI" pitchFamily="34" charset="0"/>
                <a:cs typeface="Segoe UI" pitchFamily="34" charset="0"/>
              </a:rPr>
              <a:t>What is the use of living, if it be not to strive for noble causes and to make this muddled world a better place for those who will live in it after we are gone</a:t>
            </a:r>
            <a:r>
              <a:rPr lang="en-CA" dirty="0" smtClean="0">
                <a:solidFill>
                  <a:schemeClr val="accent2"/>
                </a:solidFill>
                <a:latin typeface="Segoe UI" pitchFamily="34" charset="0"/>
                <a:ea typeface="Segoe UI" pitchFamily="34" charset="0"/>
                <a:cs typeface="Segoe UI" pitchFamily="34" charset="0"/>
              </a:rPr>
              <a:t>? Churchill</a:t>
            </a:r>
          </a:p>
          <a:p>
            <a:pPr lvl="0"/>
            <a:r>
              <a:rPr lang="en-GB" dirty="0" smtClean="0">
                <a:solidFill>
                  <a:schemeClr val="accent2"/>
                </a:solidFill>
                <a:latin typeface="Segoe UI" pitchFamily="34" charset="0"/>
                <a:ea typeface="Segoe UI" pitchFamily="34" charset="0"/>
                <a:cs typeface="Segoe UI" pitchFamily="34" charset="0"/>
              </a:rPr>
              <a:t>The </a:t>
            </a:r>
            <a:r>
              <a:rPr lang="en-GB" dirty="0" smtClean="0">
                <a:solidFill>
                  <a:schemeClr val="accent2"/>
                </a:solidFill>
                <a:latin typeface="Segoe UI" pitchFamily="34" charset="0"/>
                <a:ea typeface="Segoe UI" pitchFamily="34" charset="0"/>
                <a:cs typeface="Segoe UI" pitchFamily="34" charset="0"/>
              </a:rPr>
              <a:t>biggest tragedy is to believe that the limit of our perception is the limit of all there is to perceive.  </a:t>
            </a:r>
            <a:r>
              <a:rPr lang="en-GB" dirty="0" err="1" smtClean="0">
                <a:solidFill>
                  <a:schemeClr val="accent2"/>
                </a:solidFill>
                <a:latin typeface="Segoe UI" pitchFamily="34" charset="0"/>
                <a:ea typeface="Segoe UI" pitchFamily="34" charset="0"/>
                <a:cs typeface="Segoe UI" pitchFamily="34" charset="0"/>
              </a:rPr>
              <a:t>Leadbetter</a:t>
            </a:r>
            <a:endParaRPr lang="en-GB" dirty="0" smtClean="0">
              <a:solidFill>
                <a:schemeClr val="accent2"/>
              </a:solidFill>
              <a:latin typeface="Segoe UI" pitchFamily="34" charset="0"/>
              <a:ea typeface="Segoe UI" pitchFamily="34" charset="0"/>
              <a:cs typeface="Segoe UI" pitchFamily="34" charset="0"/>
            </a:endParaRPr>
          </a:p>
          <a:p>
            <a:pPr lvl="0"/>
            <a:r>
              <a:rPr lang="en-GB" dirty="0" smtClean="0">
                <a:solidFill>
                  <a:srgbClr val="FFFF00"/>
                </a:solidFill>
                <a:latin typeface="Segoe UI" pitchFamily="34" charset="0"/>
                <a:ea typeface="Segoe UI" pitchFamily="34" charset="0"/>
                <a:cs typeface="Segoe UI" pitchFamily="34" charset="0"/>
              </a:rPr>
              <a:t>Facts don’t change your perspective. Your perspective changes your facts. Smith</a:t>
            </a:r>
            <a:endParaRPr lang="en-CA" dirty="0" smtClean="0">
              <a:solidFill>
                <a:srgbClr val="FFFF00"/>
              </a:solidFill>
              <a:latin typeface="Segoe UI" pitchFamily="34" charset="0"/>
              <a:ea typeface="Segoe UI" pitchFamily="34" charset="0"/>
              <a:cs typeface="Segoe UI" pitchFamily="34" charset="0"/>
            </a:endParaRPr>
          </a:p>
          <a:p>
            <a:endParaRPr lang="en-CA" dirty="0">
              <a:latin typeface="Segoe UI" pitchFamily="34" charset="0"/>
              <a:ea typeface="Segoe UI" pitchFamily="34" charset="0"/>
              <a:cs typeface="Segoe U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checkerboard(across)">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dirty="0" smtClean="0">
                <a:solidFill>
                  <a:srgbClr val="FFFF00"/>
                </a:solidFill>
                <a:latin typeface="Segoe UI" pitchFamily="34" charset="0"/>
                <a:ea typeface="Segoe UI" pitchFamily="34" charset="0"/>
                <a:cs typeface="Segoe UI" pitchFamily="34" charset="0"/>
              </a:rPr>
              <a:t>Cats are not Dogs, Dogs are not Horses</a:t>
            </a:r>
            <a:endParaRPr lang="en-CA" sz="3600" dirty="0">
              <a:solidFill>
                <a:srgbClr val="FFFF00"/>
              </a:solidFill>
              <a:latin typeface="Segoe UI" pitchFamily="34" charset="0"/>
              <a:ea typeface="Segoe UI" pitchFamily="34" charset="0"/>
              <a:cs typeface="Segoe UI" pitchFamily="34" charset="0"/>
            </a:endParaRPr>
          </a:p>
        </p:txBody>
      </p:sp>
      <p:sp>
        <p:nvSpPr>
          <p:cNvPr id="5" name="Content Placeholder 4"/>
          <p:cNvSpPr>
            <a:spLocks noGrp="1"/>
          </p:cNvSpPr>
          <p:nvPr>
            <p:ph sz="half" idx="1"/>
          </p:nvPr>
        </p:nvSpPr>
        <p:spPr>
          <a:xfrm>
            <a:off x="457200" y="1600200"/>
            <a:ext cx="3657600" cy="5069160"/>
          </a:xfrm>
        </p:spPr>
        <p:txBody>
          <a:bodyPr>
            <a:normAutofit lnSpcReduction="10000"/>
          </a:bodyPr>
          <a:lstStyle/>
          <a:p>
            <a:r>
              <a:rPr lang="en-CA" dirty="0" smtClean="0">
                <a:solidFill>
                  <a:schemeClr val="accent2"/>
                </a:solidFill>
              </a:rPr>
              <a:t>If </a:t>
            </a:r>
            <a:r>
              <a:rPr lang="en-CA" dirty="0" smtClean="0">
                <a:solidFill>
                  <a:schemeClr val="accent2"/>
                </a:solidFill>
              </a:rPr>
              <a:t>you would know a man, observe how he treats a cat</a:t>
            </a:r>
            <a:r>
              <a:rPr lang="en-CA" dirty="0" smtClean="0">
                <a:solidFill>
                  <a:schemeClr val="accent2"/>
                </a:solidFill>
              </a:rPr>
              <a:t>. Heinlein</a:t>
            </a:r>
          </a:p>
          <a:p>
            <a:r>
              <a:rPr lang="en-CA" dirty="0" smtClean="0"/>
              <a:t>You train a dog, you educate a person</a:t>
            </a:r>
          </a:p>
          <a:p>
            <a:r>
              <a:rPr lang="en-CA" dirty="0" smtClean="0"/>
              <a:t>You can lead a horse to water, but you can’t make it drink</a:t>
            </a:r>
          </a:p>
          <a:p>
            <a:r>
              <a:rPr lang="en-CA" dirty="0" smtClean="0"/>
              <a:t>Individuals &gt; stereotypes</a:t>
            </a:r>
          </a:p>
          <a:p>
            <a:endParaRPr lang="en-CA" dirty="0" smtClean="0"/>
          </a:p>
        </p:txBody>
      </p:sp>
      <p:pic>
        <p:nvPicPr>
          <p:cNvPr id="10" name="Content Placeholder 9" descr="090516-think-for-yourself-far-side.jpg"/>
          <p:cNvPicPr>
            <a:picLocks noGrp="1" noChangeAspect="1"/>
          </p:cNvPicPr>
          <p:nvPr>
            <p:ph sz="half" idx="2"/>
          </p:nvPr>
        </p:nvPicPr>
        <p:blipFill>
          <a:blip r:embed="rId2" cstate="print"/>
          <a:stretch>
            <a:fillRect/>
          </a:stretch>
        </p:blipFill>
        <p:spPr>
          <a:xfrm>
            <a:off x="4739640" y="1268760"/>
            <a:ext cx="4152840" cy="496855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heckerboard(across)">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heckerboard(across)">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checkerboard(across)">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4)">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dirty="0" smtClean="0">
                <a:solidFill>
                  <a:srgbClr val="FFFF00"/>
                </a:solidFill>
                <a:latin typeface="Segoe UI" pitchFamily="34" charset="0"/>
                <a:ea typeface="Segoe UI" pitchFamily="34" charset="0"/>
                <a:cs typeface="Segoe UI" pitchFamily="34" charset="0"/>
              </a:rPr>
              <a:t>Beyond Monet: Using Instructional Intelligence</a:t>
            </a:r>
            <a:endParaRPr lang="en-CA" sz="3600" dirty="0">
              <a:solidFill>
                <a:srgbClr val="FFFF00"/>
              </a:solidFill>
              <a:latin typeface="Segoe UI" pitchFamily="34" charset="0"/>
              <a:ea typeface="Segoe UI" pitchFamily="34" charset="0"/>
              <a:cs typeface="Segoe UI" pitchFamily="34" charset="0"/>
            </a:endParaRPr>
          </a:p>
        </p:txBody>
      </p:sp>
      <p:sp>
        <p:nvSpPr>
          <p:cNvPr id="3" name="Content Placeholder 2"/>
          <p:cNvSpPr>
            <a:spLocks noGrp="1"/>
          </p:cNvSpPr>
          <p:nvPr>
            <p:ph sz="half" idx="1"/>
          </p:nvPr>
        </p:nvSpPr>
        <p:spPr>
          <a:xfrm>
            <a:off x="457200" y="1600200"/>
            <a:ext cx="3657600" cy="4997152"/>
          </a:xfrm>
        </p:spPr>
        <p:txBody>
          <a:bodyPr>
            <a:normAutofit fontScale="85000" lnSpcReduction="20000"/>
          </a:bodyPr>
          <a:lstStyle/>
          <a:p>
            <a:r>
              <a:rPr lang="en-CA" dirty="0" smtClean="0">
                <a:latin typeface="Segoe UI" pitchFamily="34" charset="0"/>
                <a:ea typeface="Segoe UI" pitchFamily="34" charset="0"/>
                <a:cs typeface="Segoe UI" pitchFamily="34" charset="0"/>
              </a:rPr>
              <a:t>Learning </a:t>
            </a:r>
            <a:r>
              <a:rPr lang="en-CA" dirty="0" smtClean="0">
                <a:latin typeface="Segoe UI" pitchFamily="34" charset="0"/>
                <a:ea typeface="Segoe UI" pitchFamily="34" charset="0"/>
                <a:cs typeface="Segoe UI" pitchFamily="34" charset="0"/>
              </a:rPr>
              <a:t>styles</a:t>
            </a:r>
          </a:p>
          <a:p>
            <a:pPr lvl="1"/>
            <a:r>
              <a:rPr lang="en-CA" dirty="0" smtClean="0">
                <a:latin typeface="Segoe UI" pitchFamily="34" charset="0"/>
                <a:ea typeface="Segoe UI" pitchFamily="34" charset="0"/>
                <a:cs typeface="Segoe UI" pitchFamily="34" charset="0"/>
              </a:rPr>
              <a:t>Gender </a:t>
            </a:r>
            <a:endParaRPr lang="en-CA" dirty="0" smtClean="0">
              <a:latin typeface="Segoe UI" pitchFamily="34" charset="0"/>
              <a:ea typeface="Segoe UI" pitchFamily="34" charset="0"/>
              <a:cs typeface="Segoe UI" pitchFamily="34" charset="0"/>
            </a:endParaRPr>
          </a:p>
          <a:p>
            <a:pPr lvl="1"/>
            <a:r>
              <a:rPr lang="en-CA" dirty="0" smtClean="0">
                <a:latin typeface="Segoe UI" pitchFamily="34" charset="0"/>
                <a:ea typeface="Segoe UI" pitchFamily="34" charset="0"/>
                <a:cs typeface="Segoe UI" pitchFamily="34" charset="0"/>
              </a:rPr>
              <a:t>World </a:t>
            </a:r>
            <a:r>
              <a:rPr lang="en-CA" dirty="0" smtClean="0">
                <a:latin typeface="Segoe UI" pitchFamily="34" charset="0"/>
                <a:ea typeface="Segoe UI" pitchFamily="34" charset="0"/>
                <a:cs typeface="Segoe UI" pitchFamily="34" charset="0"/>
              </a:rPr>
              <a:t>view</a:t>
            </a:r>
          </a:p>
          <a:p>
            <a:pPr lvl="1"/>
            <a:r>
              <a:rPr lang="en-CA" dirty="0" smtClean="0">
                <a:latin typeface="Segoe UI" pitchFamily="34" charset="0"/>
                <a:ea typeface="Segoe UI" pitchFamily="34" charset="0"/>
                <a:cs typeface="Segoe UI" pitchFamily="34" charset="0"/>
              </a:rPr>
              <a:t>Lens</a:t>
            </a:r>
          </a:p>
          <a:p>
            <a:pPr lvl="0"/>
            <a:r>
              <a:rPr lang="en-CA" dirty="0" smtClean="0">
                <a:latin typeface="Segoe UI" pitchFamily="34" charset="0"/>
                <a:ea typeface="Segoe UI" pitchFamily="34" charset="0"/>
                <a:cs typeface="Segoe UI" pitchFamily="34" charset="0"/>
              </a:rPr>
              <a:t>Personality </a:t>
            </a:r>
            <a:r>
              <a:rPr lang="en-CA" dirty="0" smtClean="0">
                <a:latin typeface="Segoe UI" pitchFamily="34" charset="0"/>
                <a:ea typeface="Segoe UI" pitchFamily="34" charset="0"/>
                <a:cs typeface="Segoe UI" pitchFamily="34" charset="0"/>
              </a:rPr>
              <a:t>profiles</a:t>
            </a:r>
          </a:p>
          <a:p>
            <a:pPr lvl="1"/>
            <a:r>
              <a:rPr lang="en-CA" dirty="0" smtClean="0">
                <a:latin typeface="Segoe UI" pitchFamily="34" charset="0"/>
                <a:ea typeface="Segoe UI" pitchFamily="34" charset="0"/>
                <a:cs typeface="Segoe UI" pitchFamily="34" charset="0"/>
              </a:rPr>
              <a:t>DISC</a:t>
            </a:r>
          </a:p>
          <a:p>
            <a:pPr lvl="1"/>
            <a:r>
              <a:rPr lang="en-CA" dirty="0" smtClean="0">
                <a:solidFill>
                  <a:srgbClr val="FFFF00"/>
                </a:solidFill>
                <a:latin typeface="Segoe UI" pitchFamily="34" charset="0"/>
                <a:ea typeface="Segoe UI" pitchFamily="34" charset="0"/>
                <a:cs typeface="Segoe UI" pitchFamily="34" charset="0"/>
              </a:rPr>
              <a:t>often </a:t>
            </a:r>
            <a:r>
              <a:rPr lang="en-CA" dirty="0" smtClean="0">
                <a:solidFill>
                  <a:srgbClr val="FFFF00"/>
                </a:solidFill>
                <a:latin typeface="Segoe UI" pitchFamily="34" charset="0"/>
                <a:ea typeface="Segoe UI" pitchFamily="34" charset="0"/>
                <a:cs typeface="Segoe UI" pitchFamily="34" charset="0"/>
              </a:rPr>
              <a:t>wrong, seldom in </a:t>
            </a:r>
            <a:r>
              <a:rPr lang="en-CA" dirty="0" smtClean="0">
                <a:solidFill>
                  <a:srgbClr val="FFFF00"/>
                </a:solidFill>
                <a:latin typeface="Segoe UI" pitchFamily="34" charset="0"/>
                <a:ea typeface="Segoe UI" pitchFamily="34" charset="0"/>
                <a:cs typeface="Segoe UI" pitchFamily="34" charset="0"/>
              </a:rPr>
              <a:t>doubt!</a:t>
            </a:r>
            <a:endParaRPr lang="en-CA" dirty="0" smtClean="0">
              <a:latin typeface="Segoe UI" pitchFamily="34" charset="0"/>
              <a:ea typeface="Segoe UI" pitchFamily="34" charset="0"/>
              <a:cs typeface="Segoe UI" pitchFamily="34" charset="0"/>
            </a:endParaRPr>
          </a:p>
          <a:p>
            <a:pPr lvl="0"/>
            <a:r>
              <a:rPr lang="en-CA" dirty="0" smtClean="0">
                <a:latin typeface="Segoe UI" pitchFamily="34" charset="0"/>
                <a:ea typeface="Segoe UI" pitchFamily="34" charset="0"/>
                <a:cs typeface="Segoe UI" pitchFamily="34" charset="0"/>
              </a:rPr>
              <a:t>Love </a:t>
            </a:r>
            <a:r>
              <a:rPr lang="en-CA" dirty="0" smtClean="0">
                <a:latin typeface="Segoe UI" pitchFamily="34" charset="0"/>
                <a:ea typeface="Segoe UI" pitchFamily="34" charset="0"/>
                <a:cs typeface="Segoe UI" pitchFamily="34" charset="0"/>
              </a:rPr>
              <a:t>languages</a:t>
            </a:r>
          </a:p>
          <a:p>
            <a:pPr lvl="1"/>
            <a:r>
              <a:rPr lang="en-CA" dirty="0" smtClean="0">
                <a:latin typeface="Segoe UI" pitchFamily="34" charset="0"/>
                <a:ea typeface="Segoe UI" pitchFamily="34" charset="0"/>
                <a:cs typeface="Segoe UI" pitchFamily="34" charset="0"/>
              </a:rPr>
              <a:t>words </a:t>
            </a:r>
            <a:r>
              <a:rPr lang="en-CA" dirty="0" smtClean="0">
                <a:latin typeface="Segoe UI" pitchFamily="34" charset="0"/>
                <a:ea typeface="Segoe UI" pitchFamily="34" charset="0"/>
                <a:cs typeface="Segoe UI" pitchFamily="34" charset="0"/>
              </a:rPr>
              <a:t>of </a:t>
            </a:r>
            <a:r>
              <a:rPr lang="en-CA" dirty="0" smtClean="0">
                <a:latin typeface="Segoe UI" pitchFamily="34" charset="0"/>
                <a:ea typeface="Segoe UI" pitchFamily="34" charset="0"/>
                <a:cs typeface="Segoe UI" pitchFamily="34" charset="0"/>
              </a:rPr>
              <a:t>affirmation</a:t>
            </a:r>
          </a:p>
          <a:p>
            <a:pPr lvl="1"/>
            <a:r>
              <a:rPr lang="en-CA" dirty="0" smtClean="0">
                <a:latin typeface="Segoe UI" pitchFamily="34" charset="0"/>
                <a:ea typeface="Segoe UI" pitchFamily="34" charset="0"/>
                <a:cs typeface="Segoe UI" pitchFamily="34" charset="0"/>
              </a:rPr>
              <a:t>t</a:t>
            </a:r>
            <a:r>
              <a:rPr lang="en-CA" dirty="0" smtClean="0">
                <a:latin typeface="Segoe UI" pitchFamily="34" charset="0"/>
                <a:ea typeface="Segoe UI" pitchFamily="34" charset="0"/>
                <a:cs typeface="Segoe UI" pitchFamily="34" charset="0"/>
              </a:rPr>
              <a:t>ouch</a:t>
            </a:r>
          </a:p>
          <a:p>
            <a:pPr lvl="1"/>
            <a:r>
              <a:rPr lang="en-CA" dirty="0" smtClean="0">
                <a:latin typeface="Segoe UI" pitchFamily="34" charset="0"/>
                <a:ea typeface="Segoe UI" pitchFamily="34" charset="0"/>
                <a:cs typeface="Segoe UI" pitchFamily="34" charset="0"/>
              </a:rPr>
              <a:t>q</a:t>
            </a:r>
            <a:r>
              <a:rPr lang="en-CA" dirty="0" smtClean="0">
                <a:latin typeface="Segoe UI" pitchFamily="34" charset="0"/>
                <a:ea typeface="Segoe UI" pitchFamily="34" charset="0"/>
                <a:cs typeface="Segoe UI" pitchFamily="34" charset="0"/>
              </a:rPr>
              <a:t>uality time</a:t>
            </a:r>
          </a:p>
          <a:p>
            <a:pPr lvl="1"/>
            <a:r>
              <a:rPr lang="en-CA" dirty="0" smtClean="0">
                <a:latin typeface="Segoe UI" pitchFamily="34" charset="0"/>
                <a:ea typeface="Segoe UI" pitchFamily="34" charset="0"/>
                <a:cs typeface="Segoe UI" pitchFamily="34" charset="0"/>
              </a:rPr>
              <a:t>acts </a:t>
            </a:r>
            <a:r>
              <a:rPr lang="en-CA" dirty="0" smtClean="0">
                <a:latin typeface="Segoe UI" pitchFamily="34" charset="0"/>
                <a:ea typeface="Segoe UI" pitchFamily="34" charset="0"/>
                <a:cs typeface="Segoe UI" pitchFamily="34" charset="0"/>
              </a:rPr>
              <a:t>of </a:t>
            </a:r>
            <a:r>
              <a:rPr lang="en-CA" dirty="0" smtClean="0">
                <a:latin typeface="Segoe UI" pitchFamily="34" charset="0"/>
                <a:ea typeface="Segoe UI" pitchFamily="34" charset="0"/>
                <a:cs typeface="Segoe UI" pitchFamily="34" charset="0"/>
              </a:rPr>
              <a:t>service,</a:t>
            </a:r>
          </a:p>
          <a:p>
            <a:pPr lvl="1"/>
            <a:r>
              <a:rPr lang="en-CA" dirty="0" smtClean="0">
                <a:latin typeface="Segoe UI" pitchFamily="34" charset="0"/>
                <a:ea typeface="Segoe UI" pitchFamily="34" charset="0"/>
                <a:cs typeface="Segoe UI" pitchFamily="34" charset="0"/>
              </a:rPr>
              <a:t>gift giving</a:t>
            </a:r>
          </a:p>
          <a:p>
            <a:r>
              <a:rPr lang="en-CA" dirty="0" smtClean="0">
                <a:solidFill>
                  <a:srgbClr val="FFFF00"/>
                </a:solidFill>
                <a:latin typeface="Segoe UI" pitchFamily="34" charset="0"/>
                <a:ea typeface="Segoe UI" pitchFamily="34" charset="0"/>
                <a:cs typeface="Segoe UI" pitchFamily="34" charset="0"/>
              </a:rPr>
              <a:t>Smith classes</a:t>
            </a:r>
            <a:endParaRPr lang="en-CA" dirty="0" smtClean="0">
              <a:solidFill>
                <a:srgbClr val="FFFF00"/>
              </a:solidFill>
              <a:latin typeface="Segoe UI" pitchFamily="34" charset="0"/>
              <a:ea typeface="Segoe UI" pitchFamily="34" charset="0"/>
              <a:cs typeface="Segoe UI" pitchFamily="34" charset="0"/>
            </a:endParaRPr>
          </a:p>
          <a:p>
            <a:pPr lvl="0"/>
            <a:endParaRPr lang="en-CA" dirty="0" smtClean="0">
              <a:latin typeface="Segoe UI" pitchFamily="34" charset="0"/>
              <a:ea typeface="Segoe UI" pitchFamily="34" charset="0"/>
              <a:cs typeface="Segoe UI" pitchFamily="34" charset="0"/>
            </a:endParaRPr>
          </a:p>
          <a:p>
            <a:endParaRPr lang="en-CA" dirty="0"/>
          </a:p>
        </p:txBody>
      </p:sp>
      <p:sp>
        <p:nvSpPr>
          <p:cNvPr id="4" name="Content Placeholder 3"/>
          <p:cNvSpPr>
            <a:spLocks noGrp="1"/>
          </p:cNvSpPr>
          <p:nvPr>
            <p:ph sz="half" idx="2"/>
          </p:nvPr>
        </p:nvSpPr>
        <p:spPr>
          <a:xfrm>
            <a:off x="4139952" y="980728"/>
            <a:ext cx="4680520" cy="5616624"/>
          </a:xfrm>
        </p:spPr>
        <p:txBody>
          <a:bodyPr>
            <a:normAutofit fontScale="85000" lnSpcReduction="20000"/>
          </a:bodyPr>
          <a:lstStyle/>
          <a:p>
            <a:r>
              <a:rPr lang="en-CA" dirty="0" smtClean="0">
                <a:latin typeface="Segoe UI" pitchFamily="34" charset="0"/>
                <a:ea typeface="Segoe UI" pitchFamily="34" charset="0"/>
                <a:cs typeface="Segoe UI" pitchFamily="34" charset="0"/>
              </a:rPr>
              <a:t>Bloom’s taxonomy</a:t>
            </a:r>
          </a:p>
          <a:p>
            <a:pPr lvl="1"/>
            <a:r>
              <a:rPr lang="en-CA" dirty="0" smtClean="0">
                <a:latin typeface="Segoe UI" pitchFamily="34" charset="0"/>
                <a:ea typeface="Segoe UI" pitchFamily="34" charset="0"/>
                <a:cs typeface="Segoe UI" pitchFamily="34" charset="0"/>
              </a:rPr>
              <a:t>Knowledge</a:t>
            </a:r>
          </a:p>
          <a:p>
            <a:pPr lvl="1"/>
            <a:r>
              <a:rPr lang="en-CA" dirty="0" smtClean="0">
                <a:latin typeface="Segoe UI" pitchFamily="34" charset="0"/>
                <a:ea typeface="Segoe UI" pitchFamily="34" charset="0"/>
                <a:cs typeface="Segoe UI" pitchFamily="34" charset="0"/>
              </a:rPr>
              <a:t>Comprehension</a:t>
            </a:r>
          </a:p>
          <a:p>
            <a:pPr lvl="1"/>
            <a:r>
              <a:rPr lang="en-CA" dirty="0" smtClean="0">
                <a:latin typeface="Segoe UI" pitchFamily="34" charset="0"/>
                <a:ea typeface="Segoe UI" pitchFamily="34" charset="0"/>
                <a:cs typeface="Segoe UI" pitchFamily="34" charset="0"/>
              </a:rPr>
              <a:t>Application</a:t>
            </a:r>
          </a:p>
          <a:p>
            <a:pPr lvl="1"/>
            <a:r>
              <a:rPr lang="en-CA" dirty="0" smtClean="0">
                <a:latin typeface="Segoe UI" pitchFamily="34" charset="0"/>
                <a:ea typeface="Segoe UI" pitchFamily="34" charset="0"/>
                <a:cs typeface="Segoe UI" pitchFamily="34" charset="0"/>
              </a:rPr>
              <a:t>Analysis</a:t>
            </a:r>
          </a:p>
          <a:p>
            <a:pPr lvl="1"/>
            <a:r>
              <a:rPr lang="en-CA" dirty="0" smtClean="0">
                <a:latin typeface="Segoe UI" pitchFamily="34" charset="0"/>
                <a:ea typeface="Segoe UI" pitchFamily="34" charset="0"/>
                <a:cs typeface="Segoe UI" pitchFamily="34" charset="0"/>
              </a:rPr>
              <a:t>Synthesis</a:t>
            </a:r>
          </a:p>
          <a:p>
            <a:pPr lvl="1"/>
            <a:r>
              <a:rPr lang="en-CA" dirty="0" smtClean="0">
                <a:latin typeface="Segoe UI" pitchFamily="34" charset="0"/>
                <a:ea typeface="Segoe UI" pitchFamily="34" charset="0"/>
                <a:cs typeface="Segoe UI" pitchFamily="34" charset="0"/>
              </a:rPr>
              <a:t>Evaluation</a:t>
            </a:r>
          </a:p>
          <a:p>
            <a:pPr lvl="0"/>
            <a:r>
              <a:rPr lang="en-CA" dirty="0" smtClean="0">
                <a:latin typeface="Segoe UI" pitchFamily="34" charset="0"/>
                <a:ea typeface="Segoe UI" pitchFamily="34" charset="0"/>
                <a:cs typeface="Segoe UI" pitchFamily="34" charset="0"/>
              </a:rPr>
              <a:t>Multiple </a:t>
            </a:r>
            <a:r>
              <a:rPr lang="en-CA" dirty="0" smtClean="0">
                <a:latin typeface="Segoe UI" pitchFamily="34" charset="0"/>
                <a:ea typeface="Segoe UI" pitchFamily="34" charset="0"/>
                <a:cs typeface="Segoe UI" pitchFamily="34" charset="0"/>
              </a:rPr>
              <a:t>Intelligences </a:t>
            </a:r>
            <a:r>
              <a:rPr lang="en-CA" dirty="0" smtClean="0">
                <a:latin typeface="Segoe UI" pitchFamily="34" charset="0"/>
                <a:ea typeface="Segoe UI" pitchFamily="34" charset="0"/>
                <a:cs typeface="Segoe UI" pitchFamily="34" charset="0"/>
              </a:rPr>
              <a:t>Theory</a:t>
            </a:r>
          </a:p>
          <a:p>
            <a:pPr lvl="1"/>
            <a:r>
              <a:rPr lang="en-CA" dirty="0" smtClean="0">
                <a:latin typeface="Segoe UI" pitchFamily="34" charset="0"/>
                <a:ea typeface="Segoe UI" pitchFamily="34" charset="0"/>
                <a:cs typeface="Segoe UI" pitchFamily="34" charset="0"/>
              </a:rPr>
              <a:t>Linguistic </a:t>
            </a:r>
          </a:p>
          <a:p>
            <a:pPr lvl="1"/>
            <a:r>
              <a:rPr lang="en-CA" dirty="0" smtClean="0">
                <a:latin typeface="Segoe UI" pitchFamily="34" charset="0"/>
                <a:ea typeface="Segoe UI" pitchFamily="34" charset="0"/>
                <a:cs typeface="Segoe UI" pitchFamily="34" charset="0"/>
              </a:rPr>
              <a:t>Mathematical </a:t>
            </a:r>
          </a:p>
          <a:p>
            <a:pPr lvl="1"/>
            <a:r>
              <a:rPr lang="en-CA" dirty="0" smtClean="0">
                <a:latin typeface="Segoe UI" pitchFamily="34" charset="0"/>
                <a:ea typeface="Segoe UI" pitchFamily="34" charset="0"/>
                <a:cs typeface="Segoe UI" pitchFamily="34" charset="0"/>
              </a:rPr>
              <a:t>Kinaesthetic </a:t>
            </a:r>
          </a:p>
          <a:p>
            <a:pPr lvl="1"/>
            <a:r>
              <a:rPr lang="en-CA" dirty="0" smtClean="0">
                <a:latin typeface="Segoe UI" pitchFamily="34" charset="0"/>
                <a:ea typeface="Segoe UI" pitchFamily="34" charset="0"/>
                <a:cs typeface="Segoe UI" pitchFamily="34" charset="0"/>
              </a:rPr>
              <a:t>Interpersonal  </a:t>
            </a:r>
          </a:p>
          <a:p>
            <a:pPr lvl="1"/>
            <a:r>
              <a:rPr lang="en-CA" dirty="0" smtClean="0">
                <a:latin typeface="Segoe UI" pitchFamily="34" charset="0"/>
                <a:ea typeface="Segoe UI" pitchFamily="34" charset="0"/>
                <a:cs typeface="Segoe UI" pitchFamily="34" charset="0"/>
              </a:rPr>
              <a:t>Intrapersonal </a:t>
            </a:r>
          </a:p>
          <a:p>
            <a:pPr lvl="1"/>
            <a:r>
              <a:rPr lang="en-CA" dirty="0" smtClean="0">
                <a:latin typeface="Segoe UI" pitchFamily="34" charset="0"/>
                <a:ea typeface="Segoe UI" pitchFamily="34" charset="0"/>
                <a:cs typeface="Segoe UI" pitchFamily="34" charset="0"/>
              </a:rPr>
              <a:t>Musical </a:t>
            </a:r>
          </a:p>
          <a:p>
            <a:pPr lvl="1"/>
            <a:r>
              <a:rPr lang="en-CA" dirty="0" smtClean="0">
                <a:latin typeface="Segoe UI" pitchFamily="34" charset="0"/>
                <a:ea typeface="Segoe UI" pitchFamily="34" charset="0"/>
                <a:cs typeface="Segoe UI" pitchFamily="34" charset="0"/>
              </a:rPr>
              <a:t>Spatial </a:t>
            </a:r>
          </a:p>
          <a:p>
            <a:pPr lvl="1"/>
            <a:r>
              <a:rPr lang="en-CA" dirty="0" smtClean="0">
                <a:latin typeface="Segoe UI" pitchFamily="34" charset="0"/>
                <a:ea typeface="Segoe UI" pitchFamily="34" charset="0"/>
                <a:cs typeface="Segoe UI" pitchFamily="34" charset="0"/>
              </a:rPr>
              <a:t>Naturalistic</a:t>
            </a:r>
            <a:endParaRPr lang="en-CA" dirty="0" smtClean="0">
              <a:latin typeface="Segoe UI" pitchFamily="34" charset="0"/>
              <a:ea typeface="Segoe UI" pitchFamily="34" charset="0"/>
              <a:cs typeface="Segoe UI" pitchFamily="34" charset="0"/>
            </a:endParaRPr>
          </a:p>
          <a:p>
            <a:pPr lvl="0"/>
            <a:r>
              <a:rPr lang="en-CA" dirty="0" smtClean="0">
                <a:latin typeface="Segoe UI" pitchFamily="34" charset="0"/>
                <a:ea typeface="Segoe UI" pitchFamily="34" charset="0"/>
                <a:cs typeface="Segoe UI" pitchFamily="34" charset="0"/>
              </a:rPr>
              <a:t>Emotional </a:t>
            </a:r>
            <a:r>
              <a:rPr lang="en-CA" dirty="0" smtClean="0">
                <a:latin typeface="Segoe UI" pitchFamily="34" charset="0"/>
                <a:ea typeface="Segoe UI" pitchFamily="34" charset="0"/>
                <a:cs typeface="Segoe UI" pitchFamily="34" charset="0"/>
              </a:rPr>
              <a:t>Intelligence </a:t>
            </a:r>
          </a:p>
          <a:p>
            <a:pPr lvl="0"/>
            <a:r>
              <a:rPr lang="en-CA" dirty="0" smtClean="0">
                <a:latin typeface="Segoe UI" pitchFamily="34" charset="0"/>
                <a:ea typeface="Segoe UI" pitchFamily="34" charset="0"/>
                <a:cs typeface="Segoe UI" pitchFamily="34" charset="0"/>
              </a:rPr>
              <a:t>Concept </a:t>
            </a:r>
            <a:r>
              <a:rPr lang="en-CA" dirty="0" smtClean="0">
                <a:latin typeface="Segoe UI" pitchFamily="34" charset="0"/>
                <a:ea typeface="Segoe UI" pitchFamily="34" charset="0"/>
                <a:cs typeface="Segoe UI" pitchFamily="34" charset="0"/>
              </a:rPr>
              <a:t>Attainment</a:t>
            </a:r>
            <a:r>
              <a:rPr lang="en-CA" dirty="0" smtClean="0">
                <a:latin typeface="Segoe UI" pitchFamily="34" charset="0"/>
                <a:ea typeface="Segoe UI" pitchFamily="34" charset="0"/>
                <a:cs typeface="Segoe UI" pitchFamily="34" charset="0"/>
              </a:rPr>
              <a:t> </a:t>
            </a:r>
            <a:r>
              <a:rPr lang="en-CA" dirty="0" smtClean="0">
                <a:latin typeface="Segoe UI" pitchFamily="34" charset="0"/>
                <a:ea typeface="Segoe UI" pitchFamily="34" charset="0"/>
                <a:cs typeface="Segoe UI" pitchFamily="34" charset="0"/>
              </a:rPr>
              <a:t>&amp; Mapping</a:t>
            </a:r>
            <a:endParaRPr lang="en-CA" dirty="0" smtClean="0">
              <a:latin typeface="Segoe UI" pitchFamily="34" charset="0"/>
              <a:ea typeface="Segoe UI" pitchFamily="34" charset="0"/>
              <a:cs typeface="Segoe UI" pitchFamily="34" charset="0"/>
            </a:endParaRPr>
          </a:p>
          <a:p>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checkerboard(across)">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box(in)">
                                      <p:cBhvr>
                                        <p:cTn id="25" dur="500"/>
                                        <p:tgtEl>
                                          <p:spTgt spid="4">
                                            <p:txEl>
                                              <p:pRg st="0" end="0"/>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box(in)">
                                      <p:cBhvr>
                                        <p:cTn id="28" dur="500"/>
                                        <p:tgtEl>
                                          <p:spTgt spid="4">
                                            <p:txEl>
                                              <p:pRg st="1" end="1"/>
                                            </p:txEl>
                                          </p:spTgt>
                                        </p:tgtEl>
                                      </p:cBhvr>
                                    </p:animEffect>
                                  </p:childTnLst>
                                </p:cTn>
                              </p:par>
                              <p:par>
                                <p:cTn id="29" presetID="4" presetClass="entr" presetSubtype="16" fill="hold"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box(in)">
                                      <p:cBhvr>
                                        <p:cTn id="31" dur="500"/>
                                        <p:tgtEl>
                                          <p:spTgt spid="4">
                                            <p:txEl>
                                              <p:pRg st="2" end="2"/>
                                            </p:txEl>
                                          </p:spTgt>
                                        </p:tgtEl>
                                      </p:cBhvr>
                                    </p:animEffect>
                                  </p:childTnLst>
                                </p:cTn>
                              </p:par>
                              <p:par>
                                <p:cTn id="32" presetID="4" presetClass="entr" presetSubtype="16" fill="hold" nodeType="with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Effect transition="in" filter="box(in)">
                                      <p:cBhvr>
                                        <p:cTn id="34" dur="500"/>
                                        <p:tgtEl>
                                          <p:spTgt spid="4">
                                            <p:txEl>
                                              <p:pRg st="3" end="3"/>
                                            </p:txEl>
                                          </p:spTgt>
                                        </p:tgtEl>
                                      </p:cBhvr>
                                    </p:animEffect>
                                  </p:childTnLst>
                                </p:cTn>
                              </p:par>
                              <p:par>
                                <p:cTn id="35" presetID="4" presetClass="entr" presetSubtype="16" fill="hold"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Effect transition="in" filter="box(in)">
                                      <p:cBhvr>
                                        <p:cTn id="37" dur="500"/>
                                        <p:tgtEl>
                                          <p:spTgt spid="4">
                                            <p:txEl>
                                              <p:pRg st="4" end="4"/>
                                            </p:txEl>
                                          </p:spTgt>
                                        </p:tgtEl>
                                      </p:cBhvr>
                                    </p:animEffect>
                                  </p:childTnLst>
                                </p:cTn>
                              </p:par>
                              <p:par>
                                <p:cTn id="38" presetID="4" presetClass="entr" presetSubtype="16" fill="hold" nodeType="with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Effect transition="in" filter="box(in)">
                                      <p:cBhvr>
                                        <p:cTn id="40" dur="500"/>
                                        <p:tgtEl>
                                          <p:spTgt spid="4">
                                            <p:txEl>
                                              <p:pRg st="5" end="5"/>
                                            </p:txEl>
                                          </p:spTgt>
                                        </p:tgtEl>
                                      </p:cBhvr>
                                    </p:animEffect>
                                  </p:childTnLst>
                                </p:cTn>
                              </p:par>
                              <p:par>
                                <p:cTn id="41" presetID="4" presetClass="entr" presetSubtype="16" fill="hold" nodeType="with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Effect transition="in" filter="box(in)">
                                      <p:cBhvr>
                                        <p:cTn id="43" dur="500"/>
                                        <p:tgtEl>
                                          <p:spTgt spid="4">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nodeType="clickEffect">
                                  <p:stCondLst>
                                    <p:cond delay="0"/>
                                  </p:stCondLst>
                                  <p:childTnLst>
                                    <p:set>
                                      <p:cBhvr>
                                        <p:cTn id="47" dur="1" fill="hold">
                                          <p:stCondLst>
                                            <p:cond delay="0"/>
                                          </p:stCondLst>
                                        </p:cTn>
                                        <p:tgtEl>
                                          <p:spTgt spid="4">
                                            <p:txEl>
                                              <p:pRg st="7" end="7"/>
                                            </p:txEl>
                                          </p:spTgt>
                                        </p:tgtEl>
                                        <p:attrNameLst>
                                          <p:attrName>style.visibility</p:attrName>
                                        </p:attrNameLst>
                                      </p:cBhvr>
                                      <p:to>
                                        <p:strVal val="visible"/>
                                      </p:to>
                                    </p:set>
                                    <p:animEffect transition="in" filter="checkerboard(across)">
                                      <p:cBhvr>
                                        <p:cTn id="48" dur="500"/>
                                        <p:tgtEl>
                                          <p:spTgt spid="4">
                                            <p:txEl>
                                              <p:pRg st="7" end="7"/>
                                            </p:txEl>
                                          </p:spTgt>
                                        </p:tgtEl>
                                      </p:cBhvr>
                                    </p:animEffect>
                                  </p:childTnLst>
                                </p:cTn>
                              </p:par>
                              <p:par>
                                <p:cTn id="49" presetID="5" presetClass="entr" presetSubtype="10" fill="hold" nodeType="withEffect">
                                  <p:stCondLst>
                                    <p:cond delay="0"/>
                                  </p:stCondLst>
                                  <p:childTnLst>
                                    <p:set>
                                      <p:cBhvr>
                                        <p:cTn id="50" dur="1" fill="hold">
                                          <p:stCondLst>
                                            <p:cond delay="0"/>
                                          </p:stCondLst>
                                        </p:cTn>
                                        <p:tgtEl>
                                          <p:spTgt spid="4">
                                            <p:txEl>
                                              <p:pRg st="8" end="8"/>
                                            </p:txEl>
                                          </p:spTgt>
                                        </p:tgtEl>
                                        <p:attrNameLst>
                                          <p:attrName>style.visibility</p:attrName>
                                        </p:attrNameLst>
                                      </p:cBhvr>
                                      <p:to>
                                        <p:strVal val="visible"/>
                                      </p:to>
                                    </p:set>
                                    <p:animEffect transition="in" filter="checkerboard(across)">
                                      <p:cBhvr>
                                        <p:cTn id="51" dur="500"/>
                                        <p:tgtEl>
                                          <p:spTgt spid="4">
                                            <p:txEl>
                                              <p:pRg st="8" end="8"/>
                                            </p:txEl>
                                          </p:spTgt>
                                        </p:tgtEl>
                                      </p:cBhvr>
                                    </p:animEffect>
                                  </p:childTnLst>
                                </p:cTn>
                              </p:par>
                              <p:par>
                                <p:cTn id="52" presetID="5" presetClass="entr" presetSubtype="10" fill="hold" nodeType="withEffect">
                                  <p:stCondLst>
                                    <p:cond delay="0"/>
                                  </p:stCondLst>
                                  <p:childTnLst>
                                    <p:set>
                                      <p:cBhvr>
                                        <p:cTn id="53" dur="1" fill="hold">
                                          <p:stCondLst>
                                            <p:cond delay="0"/>
                                          </p:stCondLst>
                                        </p:cTn>
                                        <p:tgtEl>
                                          <p:spTgt spid="4">
                                            <p:txEl>
                                              <p:pRg st="9" end="9"/>
                                            </p:txEl>
                                          </p:spTgt>
                                        </p:tgtEl>
                                        <p:attrNameLst>
                                          <p:attrName>style.visibility</p:attrName>
                                        </p:attrNameLst>
                                      </p:cBhvr>
                                      <p:to>
                                        <p:strVal val="visible"/>
                                      </p:to>
                                    </p:set>
                                    <p:animEffect transition="in" filter="checkerboard(across)">
                                      <p:cBhvr>
                                        <p:cTn id="54" dur="500"/>
                                        <p:tgtEl>
                                          <p:spTgt spid="4">
                                            <p:txEl>
                                              <p:pRg st="9" end="9"/>
                                            </p:txEl>
                                          </p:spTgt>
                                        </p:tgtEl>
                                      </p:cBhvr>
                                    </p:animEffect>
                                  </p:childTnLst>
                                </p:cTn>
                              </p:par>
                              <p:par>
                                <p:cTn id="55" presetID="5" presetClass="entr" presetSubtype="10" fill="hold" nodeType="with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animEffect transition="in" filter="checkerboard(across)">
                                      <p:cBhvr>
                                        <p:cTn id="57" dur="500"/>
                                        <p:tgtEl>
                                          <p:spTgt spid="4">
                                            <p:txEl>
                                              <p:pRg st="10" end="10"/>
                                            </p:txEl>
                                          </p:spTgt>
                                        </p:tgtEl>
                                      </p:cBhvr>
                                    </p:animEffect>
                                  </p:childTnLst>
                                </p:cTn>
                              </p:par>
                              <p:par>
                                <p:cTn id="58" presetID="5" presetClass="entr" presetSubtype="10" fill="hold" nodeType="withEffect">
                                  <p:stCondLst>
                                    <p:cond delay="0"/>
                                  </p:stCondLst>
                                  <p:childTnLst>
                                    <p:set>
                                      <p:cBhvr>
                                        <p:cTn id="59" dur="1" fill="hold">
                                          <p:stCondLst>
                                            <p:cond delay="0"/>
                                          </p:stCondLst>
                                        </p:cTn>
                                        <p:tgtEl>
                                          <p:spTgt spid="4">
                                            <p:txEl>
                                              <p:pRg st="11" end="11"/>
                                            </p:txEl>
                                          </p:spTgt>
                                        </p:tgtEl>
                                        <p:attrNameLst>
                                          <p:attrName>style.visibility</p:attrName>
                                        </p:attrNameLst>
                                      </p:cBhvr>
                                      <p:to>
                                        <p:strVal val="visible"/>
                                      </p:to>
                                    </p:set>
                                    <p:animEffect transition="in" filter="checkerboard(across)">
                                      <p:cBhvr>
                                        <p:cTn id="60" dur="500"/>
                                        <p:tgtEl>
                                          <p:spTgt spid="4">
                                            <p:txEl>
                                              <p:pRg st="11" end="11"/>
                                            </p:txEl>
                                          </p:spTgt>
                                        </p:tgtEl>
                                      </p:cBhvr>
                                    </p:animEffect>
                                  </p:childTnLst>
                                </p:cTn>
                              </p:par>
                              <p:par>
                                <p:cTn id="61" presetID="5" presetClass="entr" presetSubtype="10" fill="hold" nodeType="withEffect">
                                  <p:stCondLst>
                                    <p:cond delay="0"/>
                                  </p:stCondLst>
                                  <p:childTnLst>
                                    <p:set>
                                      <p:cBhvr>
                                        <p:cTn id="62" dur="1" fill="hold">
                                          <p:stCondLst>
                                            <p:cond delay="0"/>
                                          </p:stCondLst>
                                        </p:cTn>
                                        <p:tgtEl>
                                          <p:spTgt spid="4">
                                            <p:txEl>
                                              <p:pRg st="12" end="12"/>
                                            </p:txEl>
                                          </p:spTgt>
                                        </p:tgtEl>
                                        <p:attrNameLst>
                                          <p:attrName>style.visibility</p:attrName>
                                        </p:attrNameLst>
                                      </p:cBhvr>
                                      <p:to>
                                        <p:strVal val="visible"/>
                                      </p:to>
                                    </p:set>
                                    <p:animEffect transition="in" filter="checkerboard(across)">
                                      <p:cBhvr>
                                        <p:cTn id="63" dur="500"/>
                                        <p:tgtEl>
                                          <p:spTgt spid="4">
                                            <p:txEl>
                                              <p:pRg st="12" end="12"/>
                                            </p:txEl>
                                          </p:spTgt>
                                        </p:tgtEl>
                                      </p:cBhvr>
                                    </p:animEffect>
                                  </p:childTnLst>
                                </p:cTn>
                              </p:par>
                              <p:par>
                                <p:cTn id="64" presetID="5" presetClass="entr" presetSubtype="10" fill="hold" nodeType="withEffect">
                                  <p:stCondLst>
                                    <p:cond delay="0"/>
                                  </p:stCondLst>
                                  <p:childTnLst>
                                    <p:set>
                                      <p:cBhvr>
                                        <p:cTn id="65" dur="1" fill="hold">
                                          <p:stCondLst>
                                            <p:cond delay="0"/>
                                          </p:stCondLst>
                                        </p:cTn>
                                        <p:tgtEl>
                                          <p:spTgt spid="4">
                                            <p:txEl>
                                              <p:pRg st="13" end="13"/>
                                            </p:txEl>
                                          </p:spTgt>
                                        </p:tgtEl>
                                        <p:attrNameLst>
                                          <p:attrName>style.visibility</p:attrName>
                                        </p:attrNameLst>
                                      </p:cBhvr>
                                      <p:to>
                                        <p:strVal val="visible"/>
                                      </p:to>
                                    </p:set>
                                    <p:animEffect transition="in" filter="checkerboard(across)">
                                      <p:cBhvr>
                                        <p:cTn id="66" dur="500"/>
                                        <p:tgtEl>
                                          <p:spTgt spid="4">
                                            <p:txEl>
                                              <p:pRg st="13" end="13"/>
                                            </p:txEl>
                                          </p:spTgt>
                                        </p:tgtEl>
                                      </p:cBhvr>
                                    </p:animEffect>
                                  </p:childTnLst>
                                </p:cTn>
                              </p:par>
                              <p:par>
                                <p:cTn id="67" presetID="5" presetClass="entr" presetSubtype="10" fill="hold" nodeType="withEffect">
                                  <p:stCondLst>
                                    <p:cond delay="0"/>
                                  </p:stCondLst>
                                  <p:childTnLst>
                                    <p:set>
                                      <p:cBhvr>
                                        <p:cTn id="68" dur="1" fill="hold">
                                          <p:stCondLst>
                                            <p:cond delay="0"/>
                                          </p:stCondLst>
                                        </p:cTn>
                                        <p:tgtEl>
                                          <p:spTgt spid="4">
                                            <p:txEl>
                                              <p:pRg st="14" end="14"/>
                                            </p:txEl>
                                          </p:spTgt>
                                        </p:tgtEl>
                                        <p:attrNameLst>
                                          <p:attrName>style.visibility</p:attrName>
                                        </p:attrNameLst>
                                      </p:cBhvr>
                                      <p:to>
                                        <p:strVal val="visible"/>
                                      </p:to>
                                    </p:set>
                                    <p:animEffect transition="in" filter="checkerboard(across)">
                                      <p:cBhvr>
                                        <p:cTn id="69" dur="500"/>
                                        <p:tgtEl>
                                          <p:spTgt spid="4">
                                            <p:txEl>
                                              <p:pRg st="14" end="14"/>
                                            </p:txEl>
                                          </p:spTgt>
                                        </p:tgtEl>
                                      </p:cBhvr>
                                    </p:animEffect>
                                  </p:childTnLst>
                                </p:cTn>
                              </p:par>
                              <p:par>
                                <p:cTn id="70" presetID="5" presetClass="entr" presetSubtype="10" fill="hold" nodeType="withEffect">
                                  <p:stCondLst>
                                    <p:cond delay="0"/>
                                  </p:stCondLst>
                                  <p:childTnLst>
                                    <p:set>
                                      <p:cBhvr>
                                        <p:cTn id="71" dur="1" fill="hold">
                                          <p:stCondLst>
                                            <p:cond delay="0"/>
                                          </p:stCondLst>
                                        </p:cTn>
                                        <p:tgtEl>
                                          <p:spTgt spid="4">
                                            <p:txEl>
                                              <p:pRg st="15" end="15"/>
                                            </p:txEl>
                                          </p:spTgt>
                                        </p:tgtEl>
                                        <p:attrNameLst>
                                          <p:attrName>style.visibility</p:attrName>
                                        </p:attrNameLst>
                                      </p:cBhvr>
                                      <p:to>
                                        <p:strVal val="visible"/>
                                      </p:to>
                                    </p:set>
                                    <p:animEffect transition="in" filter="checkerboard(across)">
                                      <p:cBhvr>
                                        <p:cTn id="72" dur="500"/>
                                        <p:tgtEl>
                                          <p:spTgt spid="4">
                                            <p:txEl>
                                              <p:pRg st="15" end="1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nodeType="clickEffect">
                                  <p:stCondLst>
                                    <p:cond delay="0"/>
                                  </p:stCondLst>
                                  <p:childTnLst>
                                    <p:set>
                                      <p:cBhvr>
                                        <p:cTn id="76" dur="1" fill="hold">
                                          <p:stCondLst>
                                            <p:cond delay="0"/>
                                          </p:stCondLst>
                                        </p:cTn>
                                        <p:tgtEl>
                                          <p:spTgt spid="4">
                                            <p:txEl>
                                              <p:pRg st="16" end="16"/>
                                            </p:txEl>
                                          </p:spTgt>
                                        </p:tgtEl>
                                        <p:attrNameLst>
                                          <p:attrName>style.visibility</p:attrName>
                                        </p:attrNameLst>
                                      </p:cBhvr>
                                      <p:to>
                                        <p:strVal val="visible"/>
                                      </p:to>
                                    </p:set>
                                    <p:animEffect transition="in" filter="box(in)">
                                      <p:cBhvr>
                                        <p:cTn id="77" dur="500"/>
                                        <p:tgtEl>
                                          <p:spTgt spid="4">
                                            <p:txEl>
                                              <p:pRg st="16" end="16"/>
                                            </p:txEl>
                                          </p:spTgt>
                                        </p:tgtEl>
                                      </p:cBhvr>
                                    </p:animEffect>
                                  </p:childTnLst>
                                </p:cTn>
                              </p:par>
                              <p:par>
                                <p:cTn id="78" presetID="4" presetClass="entr" presetSubtype="16" fill="hold" nodeType="withEffect">
                                  <p:stCondLst>
                                    <p:cond delay="0"/>
                                  </p:stCondLst>
                                  <p:childTnLst>
                                    <p:set>
                                      <p:cBhvr>
                                        <p:cTn id="79" dur="1" fill="hold">
                                          <p:stCondLst>
                                            <p:cond delay="0"/>
                                          </p:stCondLst>
                                        </p:cTn>
                                        <p:tgtEl>
                                          <p:spTgt spid="4">
                                            <p:txEl>
                                              <p:pRg st="17" end="17"/>
                                            </p:txEl>
                                          </p:spTgt>
                                        </p:tgtEl>
                                        <p:attrNameLst>
                                          <p:attrName>style.visibility</p:attrName>
                                        </p:attrNameLst>
                                      </p:cBhvr>
                                      <p:to>
                                        <p:strVal val="visible"/>
                                      </p:to>
                                    </p:set>
                                    <p:animEffect transition="in" filter="box(in)">
                                      <p:cBhvr>
                                        <p:cTn id="80" dur="500"/>
                                        <p:tgtEl>
                                          <p:spTgt spid="4">
                                            <p:txEl>
                                              <p:pRg st="17" end="17"/>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5" presetClass="entr" presetSubtype="10" fill="hold" nodeType="clickEffect">
                                  <p:stCondLst>
                                    <p:cond delay="0"/>
                                  </p:stCondLst>
                                  <p:childTnLst>
                                    <p:set>
                                      <p:cBhvr>
                                        <p:cTn id="84" dur="1" fill="hold">
                                          <p:stCondLst>
                                            <p:cond delay="0"/>
                                          </p:stCondLst>
                                        </p:cTn>
                                        <p:tgtEl>
                                          <p:spTgt spid="3">
                                            <p:txEl>
                                              <p:pRg st="4" end="4"/>
                                            </p:txEl>
                                          </p:spTgt>
                                        </p:tgtEl>
                                        <p:attrNameLst>
                                          <p:attrName>style.visibility</p:attrName>
                                        </p:attrNameLst>
                                      </p:cBhvr>
                                      <p:to>
                                        <p:strVal val="visible"/>
                                      </p:to>
                                    </p:set>
                                    <p:animEffect transition="in" filter="checkerboard(across)">
                                      <p:cBhvr>
                                        <p:cTn id="85" dur="500"/>
                                        <p:tgtEl>
                                          <p:spTgt spid="3">
                                            <p:txEl>
                                              <p:pRg st="4" end="4"/>
                                            </p:txEl>
                                          </p:spTgt>
                                        </p:tgtEl>
                                      </p:cBhvr>
                                    </p:animEffect>
                                  </p:childTnLst>
                                </p:cTn>
                              </p:par>
                              <p:par>
                                <p:cTn id="86" presetID="3" presetClass="entr" presetSubtype="10" fill="hold" nodeType="withEffect">
                                  <p:stCondLst>
                                    <p:cond delay="0"/>
                                  </p:stCondLst>
                                  <p:childTnLst>
                                    <p:set>
                                      <p:cBhvr>
                                        <p:cTn id="87" dur="1" fill="hold">
                                          <p:stCondLst>
                                            <p:cond delay="0"/>
                                          </p:stCondLst>
                                        </p:cTn>
                                        <p:tgtEl>
                                          <p:spTgt spid="3">
                                            <p:txEl>
                                              <p:pRg st="5" end="5"/>
                                            </p:txEl>
                                          </p:spTgt>
                                        </p:tgtEl>
                                        <p:attrNameLst>
                                          <p:attrName>style.visibility</p:attrName>
                                        </p:attrNameLst>
                                      </p:cBhvr>
                                      <p:to>
                                        <p:strVal val="visible"/>
                                      </p:to>
                                    </p:set>
                                    <p:animEffect transition="in" filter="blinds(horizontal)">
                                      <p:cBhvr>
                                        <p:cTn id="88" dur="500"/>
                                        <p:tgtEl>
                                          <p:spTgt spid="3">
                                            <p:txEl>
                                              <p:pRg st="5" end="5"/>
                                            </p:txEl>
                                          </p:spTgt>
                                        </p:tgtEl>
                                      </p:cBhvr>
                                    </p:animEffect>
                                  </p:childTnLst>
                                </p:cTn>
                              </p:par>
                              <p:par>
                                <p:cTn id="89" presetID="2" presetClass="entr" presetSubtype="4" fill="hold" nodeType="withEffect">
                                  <p:stCondLst>
                                    <p:cond delay="0"/>
                                  </p:stCondLst>
                                  <p:childTnLst>
                                    <p:set>
                                      <p:cBhvr>
                                        <p:cTn id="90" dur="1" fill="hold">
                                          <p:stCondLst>
                                            <p:cond delay="0"/>
                                          </p:stCondLst>
                                        </p:cTn>
                                        <p:tgtEl>
                                          <p:spTgt spid="3">
                                            <p:txEl>
                                              <p:pRg st="6" end="6"/>
                                            </p:txEl>
                                          </p:spTgt>
                                        </p:tgtEl>
                                        <p:attrNameLst>
                                          <p:attrName>style.visibility</p:attrName>
                                        </p:attrNameLst>
                                      </p:cBhvr>
                                      <p:to>
                                        <p:strVal val="visible"/>
                                      </p:to>
                                    </p:set>
                                    <p:anim calcmode="lin" valueType="num">
                                      <p:cBhvr additive="base">
                                        <p:cTn id="9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 presetClass="entr" presetSubtype="10" fill="hold" nodeType="clickEffect">
                                  <p:stCondLst>
                                    <p:cond delay="0"/>
                                  </p:stCondLst>
                                  <p:childTnLst>
                                    <p:set>
                                      <p:cBhvr>
                                        <p:cTn id="96" dur="1" fill="hold">
                                          <p:stCondLst>
                                            <p:cond delay="0"/>
                                          </p:stCondLst>
                                        </p:cTn>
                                        <p:tgtEl>
                                          <p:spTgt spid="3">
                                            <p:txEl>
                                              <p:pRg st="7" end="7"/>
                                            </p:txEl>
                                          </p:spTgt>
                                        </p:tgtEl>
                                        <p:attrNameLst>
                                          <p:attrName>style.visibility</p:attrName>
                                        </p:attrNameLst>
                                      </p:cBhvr>
                                      <p:to>
                                        <p:strVal val="visible"/>
                                      </p:to>
                                    </p:set>
                                    <p:animEffect transition="in" filter="blinds(horizontal)">
                                      <p:cBhvr>
                                        <p:cTn id="97" dur="500"/>
                                        <p:tgtEl>
                                          <p:spTgt spid="3">
                                            <p:txEl>
                                              <p:pRg st="7" end="7"/>
                                            </p:txEl>
                                          </p:spTgt>
                                        </p:tgtEl>
                                      </p:cBhvr>
                                    </p:animEffect>
                                  </p:childTnLst>
                                </p:cTn>
                              </p:par>
                              <p:par>
                                <p:cTn id="98" presetID="3" presetClass="entr" presetSubtype="10" fill="hold" nodeType="withEffect">
                                  <p:stCondLst>
                                    <p:cond delay="0"/>
                                  </p:stCondLst>
                                  <p:childTnLst>
                                    <p:set>
                                      <p:cBhvr>
                                        <p:cTn id="99" dur="1" fill="hold">
                                          <p:stCondLst>
                                            <p:cond delay="0"/>
                                          </p:stCondLst>
                                        </p:cTn>
                                        <p:tgtEl>
                                          <p:spTgt spid="3">
                                            <p:txEl>
                                              <p:pRg st="8" end="8"/>
                                            </p:txEl>
                                          </p:spTgt>
                                        </p:tgtEl>
                                        <p:attrNameLst>
                                          <p:attrName>style.visibility</p:attrName>
                                        </p:attrNameLst>
                                      </p:cBhvr>
                                      <p:to>
                                        <p:strVal val="visible"/>
                                      </p:to>
                                    </p:set>
                                    <p:animEffect transition="in" filter="blinds(horizontal)">
                                      <p:cBhvr>
                                        <p:cTn id="100" dur="500"/>
                                        <p:tgtEl>
                                          <p:spTgt spid="3">
                                            <p:txEl>
                                              <p:pRg st="8" end="8"/>
                                            </p:txEl>
                                          </p:spTgt>
                                        </p:tgtEl>
                                      </p:cBhvr>
                                    </p:animEffect>
                                  </p:childTnLst>
                                </p:cTn>
                              </p:par>
                              <p:par>
                                <p:cTn id="101" presetID="3" presetClass="entr" presetSubtype="10" fill="hold" nodeType="withEffect">
                                  <p:stCondLst>
                                    <p:cond delay="0"/>
                                  </p:stCondLst>
                                  <p:childTnLst>
                                    <p:set>
                                      <p:cBhvr>
                                        <p:cTn id="102" dur="1" fill="hold">
                                          <p:stCondLst>
                                            <p:cond delay="0"/>
                                          </p:stCondLst>
                                        </p:cTn>
                                        <p:tgtEl>
                                          <p:spTgt spid="3">
                                            <p:txEl>
                                              <p:pRg st="9" end="9"/>
                                            </p:txEl>
                                          </p:spTgt>
                                        </p:tgtEl>
                                        <p:attrNameLst>
                                          <p:attrName>style.visibility</p:attrName>
                                        </p:attrNameLst>
                                      </p:cBhvr>
                                      <p:to>
                                        <p:strVal val="visible"/>
                                      </p:to>
                                    </p:set>
                                    <p:animEffect transition="in" filter="blinds(horizontal)">
                                      <p:cBhvr>
                                        <p:cTn id="103" dur="500"/>
                                        <p:tgtEl>
                                          <p:spTgt spid="3">
                                            <p:txEl>
                                              <p:pRg st="9" end="9"/>
                                            </p:txEl>
                                          </p:spTgt>
                                        </p:tgtEl>
                                      </p:cBhvr>
                                    </p:animEffect>
                                  </p:childTnLst>
                                </p:cTn>
                              </p:par>
                              <p:par>
                                <p:cTn id="104" presetID="3" presetClass="entr" presetSubtype="10" fill="hold" nodeType="withEffect">
                                  <p:stCondLst>
                                    <p:cond delay="0"/>
                                  </p:stCondLst>
                                  <p:childTnLst>
                                    <p:set>
                                      <p:cBhvr>
                                        <p:cTn id="105" dur="1" fill="hold">
                                          <p:stCondLst>
                                            <p:cond delay="0"/>
                                          </p:stCondLst>
                                        </p:cTn>
                                        <p:tgtEl>
                                          <p:spTgt spid="3">
                                            <p:txEl>
                                              <p:pRg st="10" end="10"/>
                                            </p:txEl>
                                          </p:spTgt>
                                        </p:tgtEl>
                                        <p:attrNameLst>
                                          <p:attrName>style.visibility</p:attrName>
                                        </p:attrNameLst>
                                      </p:cBhvr>
                                      <p:to>
                                        <p:strVal val="visible"/>
                                      </p:to>
                                    </p:set>
                                    <p:animEffect transition="in" filter="blinds(horizontal)">
                                      <p:cBhvr>
                                        <p:cTn id="106" dur="500"/>
                                        <p:tgtEl>
                                          <p:spTgt spid="3">
                                            <p:txEl>
                                              <p:pRg st="10" end="10"/>
                                            </p:txEl>
                                          </p:spTgt>
                                        </p:tgtEl>
                                      </p:cBhvr>
                                    </p:animEffect>
                                  </p:childTnLst>
                                </p:cTn>
                              </p:par>
                              <p:par>
                                <p:cTn id="107" presetID="3" presetClass="entr" presetSubtype="10" fill="hold" nodeType="withEffect">
                                  <p:stCondLst>
                                    <p:cond delay="0"/>
                                  </p:stCondLst>
                                  <p:childTnLst>
                                    <p:set>
                                      <p:cBhvr>
                                        <p:cTn id="108" dur="1" fill="hold">
                                          <p:stCondLst>
                                            <p:cond delay="0"/>
                                          </p:stCondLst>
                                        </p:cTn>
                                        <p:tgtEl>
                                          <p:spTgt spid="3">
                                            <p:txEl>
                                              <p:pRg st="11" end="11"/>
                                            </p:txEl>
                                          </p:spTgt>
                                        </p:tgtEl>
                                        <p:attrNameLst>
                                          <p:attrName>style.visibility</p:attrName>
                                        </p:attrNameLst>
                                      </p:cBhvr>
                                      <p:to>
                                        <p:strVal val="visible"/>
                                      </p:to>
                                    </p:set>
                                    <p:animEffect transition="in" filter="blinds(horizontal)">
                                      <p:cBhvr>
                                        <p:cTn id="109" dur="500"/>
                                        <p:tgtEl>
                                          <p:spTgt spid="3">
                                            <p:txEl>
                                              <p:pRg st="11" end="11"/>
                                            </p:txEl>
                                          </p:spTgt>
                                        </p:tgtEl>
                                      </p:cBhvr>
                                    </p:animEffect>
                                  </p:childTnLst>
                                </p:cTn>
                              </p:par>
                              <p:par>
                                <p:cTn id="110" presetID="3" presetClass="entr" presetSubtype="10" fill="hold" nodeType="withEffect">
                                  <p:stCondLst>
                                    <p:cond delay="0"/>
                                  </p:stCondLst>
                                  <p:childTnLst>
                                    <p:set>
                                      <p:cBhvr>
                                        <p:cTn id="111" dur="1" fill="hold">
                                          <p:stCondLst>
                                            <p:cond delay="0"/>
                                          </p:stCondLst>
                                        </p:cTn>
                                        <p:tgtEl>
                                          <p:spTgt spid="3">
                                            <p:txEl>
                                              <p:pRg st="12" end="12"/>
                                            </p:txEl>
                                          </p:spTgt>
                                        </p:tgtEl>
                                        <p:attrNameLst>
                                          <p:attrName>style.visibility</p:attrName>
                                        </p:attrNameLst>
                                      </p:cBhvr>
                                      <p:to>
                                        <p:strVal val="visible"/>
                                      </p:to>
                                    </p:set>
                                    <p:animEffect transition="in" filter="blinds(horizontal)">
                                      <p:cBhvr>
                                        <p:cTn id="112" dur="500"/>
                                        <p:tgtEl>
                                          <p:spTgt spid="3">
                                            <p:txEl>
                                              <p:pRg st="12" end="12"/>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nodeType="clickEffect">
                                  <p:stCondLst>
                                    <p:cond delay="0"/>
                                  </p:stCondLst>
                                  <p:childTnLst>
                                    <p:set>
                                      <p:cBhvr>
                                        <p:cTn id="116" dur="1" fill="hold">
                                          <p:stCondLst>
                                            <p:cond delay="0"/>
                                          </p:stCondLst>
                                        </p:cTn>
                                        <p:tgtEl>
                                          <p:spTgt spid="3">
                                            <p:txEl>
                                              <p:pRg st="13" end="13"/>
                                            </p:txEl>
                                          </p:spTgt>
                                        </p:tgtEl>
                                        <p:attrNameLst>
                                          <p:attrName>style.visibility</p:attrName>
                                        </p:attrNameLst>
                                      </p:cBhvr>
                                      <p:to>
                                        <p:strVal val="visible"/>
                                      </p:to>
                                    </p:set>
                                    <p:anim calcmode="lin" valueType="num">
                                      <p:cBhvr additive="base">
                                        <p:cTn id="11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solidFill>
                  <a:srgbClr val="FFFF00"/>
                </a:solidFill>
                <a:latin typeface="Segoe UI" pitchFamily="34" charset="0"/>
                <a:ea typeface="Segoe UI" pitchFamily="34" charset="0"/>
                <a:cs typeface="Segoe UI" pitchFamily="34" charset="0"/>
              </a:rPr>
              <a:t>From Larsen to Kangaroos...</a:t>
            </a:r>
            <a:endParaRPr lang="en-CA" sz="3600" dirty="0">
              <a:solidFill>
                <a:srgbClr val="FFFF00"/>
              </a:solidFill>
              <a:latin typeface="Segoe UI" pitchFamily="34" charset="0"/>
              <a:ea typeface="Segoe UI" pitchFamily="34" charset="0"/>
              <a:cs typeface="Segoe UI" pitchFamily="34" charset="0"/>
            </a:endParaRPr>
          </a:p>
        </p:txBody>
      </p:sp>
      <p:pic>
        <p:nvPicPr>
          <p:cNvPr id="5" name="Content Placeholder 4" descr="penguins_polar_bear1.jpg"/>
          <p:cNvPicPr>
            <a:picLocks noGrp="1" noChangeAspect="1"/>
          </p:cNvPicPr>
          <p:nvPr>
            <p:ph sz="half" idx="1"/>
          </p:nvPr>
        </p:nvPicPr>
        <p:blipFill>
          <a:blip r:embed="rId2" cstate="print"/>
          <a:stretch>
            <a:fillRect/>
          </a:stretch>
        </p:blipFill>
        <p:spPr>
          <a:xfrm>
            <a:off x="467544" y="1628800"/>
            <a:ext cx="3600400" cy="4320480"/>
          </a:xfrm>
        </p:spPr>
      </p:pic>
      <p:pic>
        <p:nvPicPr>
          <p:cNvPr id="6" name="Content Placeholder 5" descr="kangaroo-denmark4.png"/>
          <p:cNvPicPr>
            <a:picLocks noGrp="1" noChangeAspect="1"/>
          </p:cNvPicPr>
          <p:nvPr>
            <p:ph sz="half" idx="2"/>
          </p:nvPr>
        </p:nvPicPr>
        <p:blipFill>
          <a:blip r:embed="rId3" cstate="print"/>
          <a:stretch>
            <a:fillRect/>
          </a:stretch>
        </p:blipFill>
        <p:spPr>
          <a:xfrm>
            <a:off x="4267200" y="2012094"/>
            <a:ext cx="3657600" cy="370217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4)">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22114"/>
          </a:xfrm>
        </p:spPr>
        <p:txBody>
          <a:bodyPr>
            <a:normAutofit/>
          </a:bodyPr>
          <a:lstStyle/>
          <a:p>
            <a:r>
              <a:rPr lang="en-CA" sz="3600" dirty="0" smtClean="0">
                <a:solidFill>
                  <a:srgbClr val="FFFF00"/>
                </a:solidFill>
                <a:latin typeface="Segoe UI" pitchFamily="34" charset="0"/>
                <a:ea typeface="Segoe UI" pitchFamily="34" charset="0"/>
                <a:cs typeface="Segoe UI" pitchFamily="34" charset="0"/>
              </a:rPr>
              <a:t>Lessons from Heinlein</a:t>
            </a:r>
            <a:endParaRPr lang="en-CA" sz="3600" dirty="0">
              <a:solidFill>
                <a:srgbClr val="FFFF00"/>
              </a:solidFill>
              <a:latin typeface="Segoe UI" pitchFamily="34" charset="0"/>
              <a:ea typeface="Segoe UI" pitchFamily="34" charset="0"/>
              <a:cs typeface="Segoe UI" pitchFamily="34" charset="0"/>
            </a:endParaRPr>
          </a:p>
        </p:txBody>
      </p:sp>
      <p:sp>
        <p:nvSpPr>
          <p:cNvPr id="3" name="Content Placeholder 2"/>
          <p:cNvSpPr>
            <a:spLocks noGrp="1"/>
          </p:cNvSpPr>
          <p:nvPr>
            <p:ph sz="half" idx="1"/>
          </p:nvPr>
        </p:nvSpPr>
        <p:spPr>
          <a:xfrm>
            <a:off x="457200" y="1196752"/>
            <a:ext cx="4258816" cy="5400600"/>
          </a:xfrm>
        </p:spPr>
        <p:txBody>
          <a:bodyPr>
            <a:normAutofit fontScale="92500"/>
          </a:bodyPr>
          <a:lstStyle/>
          <a:p>
            <a:r>
              <a:rPr lang="en-CA" dirty="0" smtClean="0">
                <a:solidFill>
                  <a:schemeClr val="accent2"/>
                </a:solidFill>
                <a:latin typeface="Segoe UI" pitchFamily="34" charset="0"/>
                <a:ea typeface="Segoe UI" pitchFamily="34" charset="0"/>
                <a:cs typeface="Segoe UI" pitchFamily="34" charset="0"/>
              </a:rPr>
              <a:t>Political </a:t>
            </a:r>
            <a:r>
              <a:rPr lang="en-CA" dirty="0" smtClean="0">
                <a:solidFill>
                  <a:schemeClr val="accent2"/>
                </a:solidFill>
                <a:latin typeface="Segoe UI" pitchFamily="34" charset="0"/>
                <a:ea typeface="Segoe UI" pitchFamily="34" charset="0"/>
                <a:cs typeface="Segoe UI" pitchFamily="34" charset="0"/>
              </a:rPr>
              <a:t>tags - such as royalist, communist, democrat, populist, fascist, liberal, conservative, and so forth - are never basic criteria. The human race divides politically into those who want people to be controlled and those who have no such desire</a:t>
            </a:r>
            <a:r>
              <a:rPr lang="en-CA" dirty="0" smtClean="0">
                <a:latin typeface="Segoe UI" pitchFamily="34" charset="0"/>
                <a:ea typeface="Segoe UI" pitchFamily="34" charset="0"/>
                <a:cs typeface="Segoe UI" pitchFamily="34" charset="0"/>
              </a:rPr>
              <a:t>. </a:t>
            </a:r>
          </a:p>
          <a:p>
            <a:r>
              <a:rPr lang="en-CA" dirty="0" smtClean="0">
                <a:latin typeface="Segoe UI" pitchFamily="34" charset="0"/>
                <a:ea typeface="Segoe UI" pitchFamily="34" charset="0"/>
                <a:cs typeface="Segoe UI" pitchFamily="34" charset="0"/>
              </a:rPr>
              <a:t>Do not complain about that which you tolerate</a:t>
            </a:r>
          </a:p>
          <a:p>
            <a:r>
              <a:rPr lang="en-CA" dirty="0" smtClean="0">
                <a:latin typeface="Segoe UI" pitchFamily="34" charset="0"/>
                <a:ea typeface="Segoe UI" pitchFamily="34" charset="0"/>
                <a:cs typeface="Segoe UI" pitchFamily="34" charset="0"/>
              </a:rPr>
              <a:t>What aggravates you is your calling in life</a:t>
            </a:r>
          </a:p>
          <a:p>
            <a:endParaRPr lang="en-CA" dirty="0"/>
          </a:p>
        </p:txBody>
      </p:sp>
      <p:sp>
        <p:nvSpPr>
          <p:cNvPr id="4" name="Content Placeholder 3"/>
          <p:cNvSpPr>
            <a:spLocks noGrp="1"/>
          </p:cNvSpPr>
          <p:nvPr>
            <p:ph sz="half" idx="2"/>
          </p:nvPr>
        </p:nvSpPr>
        <p:spPr>
          <a:xfrm>
            <a:off x="4788024" y="1124744"/>
            <a:ext cx="4176464" cy="5001419"/>
          </a:xfrm>
        </p:spPr>
        <p:txBody>
          <a:bodyPr>
            <a:normAutofit fontScale="92500"/>
          </a:bodyPr>
          <a:lstStyle/>
          <a:p>
            <a:r>
              <a:rPr lang="en-CA" dirty="0" smtClean="0">
                <a:solidFill>
                  <a:srgbClr val="FFFF00"/>
                </a:solidFill>
                <a:latin typeface="Segoe UI" pitchFamily="34" charset="0"/>
                <a:ea typeface="Segoe UI" pitchFamily="34" charset="0"/>
                <a:cs typeface="Segoe UI" pitchFamily="34" charset="0"/>
              </a:rPr>
              <a:t>Authority</a:t>
            </a:r>
          </a:p>
          <a:p>
            <a:r>
              <a:rPr lang="en-CA" dirty="0" smtClean="0">
                <a:solidFill>
                  <a:srgbClr val="FFFF00"/>
                </a:solidFill>
                <a:latin typeface="Segoe UI" pitchFamily="34" charset="0"/>
                <a:ea typeface="Segoe UI" pitchFamily="34" charset="0"/>
                <a:cs typeface="Segoe UI" pitchFamily="34" charset="0"/>
              </a:rPr>
              <a:t>Dogma</a:t>
            </a:r>
            <a:endParaRPr lang="en-CA" dirty="0" smtClean="0">
              <a:solidFill>
                <a:srgbClr val="FFFF00"/>
              </a:solidFill>
              <a:latin typeface="Segoe UI" pitchFamily="34" charset="0"/>
              <a:ea typeface="Segoe UI" pitchFamily="34" charset="0"/>
              <a:cs typeface="Segoe UI" pitchFamily="34" charset="0"/>
            </a:endParaRPr>
          </a:p>
          <a:p>
            <a:r>
              <a:rPr lang="en-CA" dirty="0" smtClean="0">
                <a:solidFill>
                  <a:srgbClr val="FFFF00"/>
                </a:solidFill>
                <a:latin typeface="Segoe UI" pitchFamily="34" charset="0"/>
                <a:ea typeface="Segoe UI" pitchFamily="34" charset="0"/>
                <a:cs typeface="Segoe UI" pitchFamily="34" charset="0"/>
              </a:rPr>
              <a:t>Axiomatic </a:t>
            </a:r>
            <a:r>
              <a:rPr lang="en-CA" dirty="0" smtClean="0">
                <a:solidFill>
                  <a:srgbClr val="FFFF00"/>
                </a:solidFill>
                <a:latin typeface="Segoe UI" pitchFamily="34" charset="0"/>
                <a:ea typeface="Segoe UI" pitchFamily="34" charset="0"/>
                <a:cs typeface="Segoe UI" pitchFamily="34" charset="0"/>
              </a:rPr>
              <a:t>presumption</a:t>
            </a:r>
            <a:endParaRPr lang="en-CA" dirty="0" smtClean="0">
              <a:solidFill>
                <a:srgbClr val="FFFF00"/>
              </a:solidFill>
              <a:latin typeface="Segoe UI" pitchFamily="34" charset="0"/>
              <a:ea typeface="Segoe UI" pitchFamily="34" charset="0"/>
              <a:cs typeface="Segoe UI" pitchFamily="34" charset="0"/>
            </a:endParaRPr>
          </a:p>
          <a:p>
            <a:r>
              <a:rPr lang="en-CA" dirty="0" err="1" smtClean="0">
                <a:solidFill>
                  <a:srgbClr val="FFFF00"/>
                </a:solidFill>
                <a:latin typeface="Segoe UI" pitchFamily="34" charset="0"/>
                <a:ea typeface="Segoe UI" pitchFamily="34" charset="0"/>
                <a:cs typeface="Segoe UI" pitchFamily="34" charset="0"/>
              </a:rPr>
              <a:t>Ecomyths</a:t>
            </a:r>
            <a:endParaRPr lang="en-CA" dirty="0" smtClean="0">
              <a:solidFill>
                <a:srgbClr val="FFFF00"/>
              </a:solidFill>
              <a:latin typeface="Segoe UI" pitchFamily="34" charset="0"/>
              <a:ea typeface="Segoe UI" pitchFamily="34" charset="0"/>
              <a:cs typeface="Segoe UI" pitchFamily="34" charset="0"/>
            </a:endParaRPr>
          </a:p>
          <a:p>
            <a:endParaRPr lang="en-CA" dirty="0"/>
          </a:p>
        </p:txBody>
      </p:sp>
      <p:pic>
        <p:nvPicPr>
          <p:cNvPr id="1026" name="Picture 2" descr="C:\Users\Graham Smith\Pictures\Capture.PNG"/>
          <p:cNvPicPr>
            <a:picLocks noChangeAspect="1" noChangeArrowheads="1"/>
          </p:cNvPicPr>
          <p:nvPr/>
        </p:nvPicPr>
        <p:blipFill>
          <a:blip r:embed="rId2" cstate="print"/>
          <a:stretch>
            <a:fillRect/>
          </a:stretch>
        </p:blipFill>
        <p:spPr bwMode="auto">
          <a:xfrm>
            <a:off x="4788024" y="2996952"/>
            <a:ext cx="4355976" cy="36724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additive="base">
                                        <p:cTn id="23" dur="500" fill="hold"/>
                                        <p:tgtEl>
                                          <p:spTgt spid="4">
                                            <p:txEl>
                                              <p:pRg st="2" end="2"/>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box(in)">
                                      <p:cBhvr>
                                        <p:cTn id="29" dur="500"/>
                                        <p:tgtEl>
                                          <p:spTgt spid="4">
                                            <p:txEl>
                                              <p:pRg st="3" end="3"/>
                                            </p:txEl>
                                          </p:spTgt>
                                        </p:tgtEl>
                                      </p:cBhvr>
                                    </p:animEffect>
                                  </p:childTnLst>
                                </p:cTn>
                              </p:par>
                              <p:par>
                                <p:cTn id="30" presetID="4" presetClass="entr" presetSubtype="16" fill="hold" nodeType="with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box(in)">
                                      <p:cBhvr>
                                        <p:cTn id="3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3600" dirty="0" smtClean="0">
                <a:solidFill>
                  <a:srgbClr val="FFFF00"/>
                </a:solidFill>
                <a:latin typeface="Segoe UI" pitchFamily="34" charset="0"/>
                <a:ea typeface="Segoe UI" pitchFamily="34" charset="0"/>
                <a:cs typeface="Segoe UI" pitchFamily="34" charset="0"/>
              </a:rPr>
              <a:t>Life is for laughter, loving and living, not worry, whining and work</a:t>
            </a:r>
            <a:endParaRPr lang="en-CA" sz="3600" dirty="0">
              <a:solidFill>
                <a:srgbClr val="FFFF00"/>
              </a:solidFill>
              <a:latin typeface="Segoe UI" pitchFamily="34" charset="0"/>
              <a:ea typeface="Segoe UI" pitchFamily="34" charset="0"/>
              <a:cs typeface="Segoe UI" pitchFamily="34" charset="0"/>
            </a:endParaRPr>
          </a:p>
        </p:txBody>
      </p:sp>
      <p:sp>
        <p:nvSpPr>
          <p:cNvPr id="3" name="Content Placeholder 2"/>
          <p:cNvSpPr>
            <a:spLocks noGrp="1"/>
          </p:cNvSpPr>
          <p:nvPr>
            <p:ph sz="half" idx="1"/>
          </p:nvPr>
        </p:nvSpPr>
        <p:spPr>
          <a:xfrm>
            <a:off x="457200" y="1600200"/>
            <a:ext cx="3657600" cy="4853136"/>
          </a:xfrm>
        </p:spPr>
        <p:txBody>
          <a:bodyPr>
            <a:normAutofit lnSpcReduction="10000"/>
          </a:bodyPr>
          <a:lstStyle/>
          <a:p>
            <a:r>
              <a:rPr lang="en-CA" dirty="0" smtClean="0"/>
              <a:t>Change or be changed</a:t>
            </a:r>
          </a:p>
          <a:p>
            <a:r>
              <a:rPr lang="en-CA" dirty="0" smtClean="0"/>
              <a:t>Be the change you want to see in the world</a:t>
            </a:r>
          </a:p>
          <a:p>
            <a:r>
              <a:rPr lang="en-CA" dirty="0" smtClean="0"/>
              <a:t>If it was easy, everyone would do it</a:t>
            </a:r>
          </a:p>
          <a:p>
            <a:r>
              <a:rPr lang="en-CA" dirty="0" smtClean="0"/>
              <a:t>Don’t try, do</a:t>
            </a:r>
          </a:p>
          <a:p>
            <a:endParaRPr lang="en-CA" dirty="0"/>
          </a:p>
        </p:txBody>
      </p:sp>
      <p:sp>
        <p:nvSpPr>
          <p:cNvPr id="4" name="Content Placeholder 3"/>
          <p:cNvSpPr>
            <a:spLocks noGrp="1"/>
          </p:cNvSpPr>
          <p:nvPr>
            <p:ph sz="half" idx="2"/>
          </p:nvPr>
        </p:nvSpPr>
        <p:spPr>
          <a:xfrm>
            <a:off x="4355976" y="1600200"/>
            <a:ext cx="4464496" cy="4525963"/>
          </a:xfrm>
        </p:spPr>
        <p:txBody>
          <a:bodyPr>
            <a:normAutofit lnSpcReduction="10000"/>
          </a:bodyPr>
          <a:lstStyle/>
          <a:p>
            <a:r>
              <a:rPr lang="en-CA" dirty="0" smtClean="0"/>
              <a:t>You are today exactly who you will be in 5 years except for</a:t>
            </a:r>
          </a:p>
          <a:p>
            <a:pPr lvl="1"/>
            <a:r>
              <a:rPr lang="en-CA" dirty="0" smtClean="0"/>
              <a:t>The books you read</a:t>
            </a:r>
          </a:p>
          <a:p>
            <a:pPr lvl="1"/>
            <a:r>
              <a:rPr lang="en-CA" dirty="0" smtClean="0"/>
              <a:t>What you listen to</a:t>
            </a:r>
          </a:p>
          <a:p>
            <a:pPr lvl="1"/>
            <a:r>
              <a:rPr lang="en-CA" dirty="0" smtClean="0"/>
              <a:t>Who you associate with</a:t>
            </a:r>
          </a:p>
          <a:p>
            <a:r>
              <a:rPr lang="en-CA" dirty="0" smtClean="0"/>
              <a:t>Heinlein, Rankin, Hurley, Larsson, </a:t>
            </a:r>
            <a:r>
              <a:rPr lang="en-CA" dirty="0" err="1" smtClean="0"/>
              <a:t>Walsch</a:t>
            </a:r>
            <a:endParaRPr lang="en-CA" dirty="0" smtClean="0"/>
          </a:p>
          <a:p>
            <a:r>
              <a:rPr lang="en-CA" dirty="0" smtClean="0"/>
              <a:t>Star Wars, Matrix, Casablanca, Hyland</a:t>
            </a:r>
          </a:p>
          <a:p>
            <a:r>
              <a:rPr lang="en-CA" dirty="0" smtClean="0"/>
              <a:t>Family, pets, mentors</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heckerboard(across)">
                                      <p:cBhvr>
                                        <p:cTn id="10" dur="500"/>
                                        <p:tgtEl>
                                          <p:spTgt spid="3">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checkerboard(across)">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blinds(horizontal)">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box(in)">
                                      <p:cBhvr>
                                        <p:cTn id="23" dur="500"/>
                                        <p:tgtEl>
                                          <p:spTgt spid="4">
                                            <p:txEl>
                                              <p:pRg st="1" end="1"/>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box(in)">
                                      <p:cBhvr>
                                        <p:cTn id="26" dur="500"/>
                                        <p:tgtEl>
                                          <p:spTgt spid="4">
                                            <p:txEl>
                                              <p:pRg st="2" end="2"/>
                                            </p:txEl>
                                          </p:spTgt>
                                        </p:tgtEl>
                                      </p:cBhvr>
                                    </p:animEffect>
                                  </p:childTnLst>
                                </p:cTn>
                              </p:par>
                              <p:par>
                                <p:cTn id="27" presetID="4" presetClass="entr" presetSubtype="16"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box(in)">
                                      <p:cBhvr>
                                        <p:cTn id="29" dur="500"/>
                                        <p:tgtEl>
                                          <p:spTgt spid="4">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blinds(horizontal)">
                                      <p:cBhvr>
                                        <p:cTn id="34" dur="500"/>
                                        <p:tgtEl>
                                          <p:spTgt spid="4">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checkerboard(across)">
                                      <p:cBhvr>
                                        <p:cTn id="39" dur="500"/>
                                        <p:tgtEl>
                                          <p:spTgt spid="4">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nodeType="clickEffect">
                                  <p:stCondLst>
                                    <p:cond delay="0"/>
                                  </p:stCondLst>
                                  <p:childTnLst>
                                    <p:set>
                                      <p:cBhvr>
                                        <p:cTn id="43" dur="1" fill="hold">
                                          <p:stCondLst>
                                            <p:cond delay="0"/>
                                          </p:stCondLst>
                                        </p:cTn>
                                        <p:tgtEl>
                                          <p:spTgt spid="4">
                                            <p:txEl>
                                              <p:pRg st="6" end="6"/>
                                            </p:txEl>
                                          </p:spTgt>
                                        </p:tgtEl>
                                        <p:attrNameLst>
                                          <p:attrName>style.visibility</p:attrName>
                                        </p:attrNameLst>
                                      </p:cBhvr>
                                      <p:to>
                                        <p:strVal val="visible"/>
                                      </p:to>
                                    </p:set>
                                    <p:animEffect transition="in" filter="checkerboard(across)">
                                      <p:cBhvr>
                                        <p:cTn id="44"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sz="4000" dirty="0" smtClean="0">
                <a:solidFill>
                  <a:srgbClr val="FFFF00"/>
                </a:solidFill>
                <a:latin typeface="Segoe UI" pitchFamily="34" charset="0"/>
                <a:ea typeface="Segoe UI" pitchFamily="34" charset="0"/>
                <a:cs typeface="Segoe UI" pitchFamily="34" charset="0"/>
              </a:rPr>
              <a:t>Develop the leader within you</a:t>
            </a:r>
            <a:r>
              <a:rPr lang="en-CA" dirty="0" smtClean="0"/>
              <a:t/>
            </a:r>
            <a:br>
              <a:rPr lang="en-CA" dirty="0" smtClean="0"/>
            </a:br>
            <a:endParaRPr lang="en-CA" dirty="0"/>
          </a:p>
        </p:txBody>
      </p:sp>
      <p:sp>
        <p:nvSpPr>
          <p:cNvPr id="3" name="Content Placeholder 2"/>
          <p:cNvSpPr>
            <a:spLocks noGrp="1"/>
          </p:cNvSpPr>
          <p:nvPr>
            <p:ph sz="half" idx="1"/>
          </p:nvPr>
        </p:nvSpPr>
        <p:spPr>
          <a:xfrm>
            <a:off x="457200" y="1052736"/>
            <a:ext cx="3657600" cy="5073427"/>
          </a:xfrm>
        </p:spPr>
        <p:txBody>
          <a:bodyPr>
            <a:normAutofit fontScale="92500"/>
          </a:bodyPr>
          <a:lstStyle/>
          <a:p>
            <a:r>
              <a:rPr lang="en-CA" dirty="0" smtClean="0">
                <a:latin typeface="Segoe UI" pitchFamily="34" charset="0"/>
                <a:ea typeface="Segoe UI" pitchFamily="34" charset="0"/>
                <a:cs typeface="Segoe UI" pitchFamily="34" charset="0"/>
              </a:rPr>
              <a:t>Purpose defeats boredom</a:t>
            </a:r>
          </a:p>
          <a:p>
            <a:r>
              <a:rPr lang="en-CA" dirty="0" smtClean="0">
                <a:latin typeface="Segoe UI" pitchFamily="34" charset="0"/>
                <a:ea typeface="Segoe UI" pitchFamily="34" charset="0"/>
                <a:cs typeface="Segoe UI" pitchFamily="34" charset="0"/>
              </a:rPr>
              <a:t>Criticism is not critical thinking</a:t>
            </a:r>
          </a:p>
          <a:p>
            <a:r>
              <a:rPr lang="en-CA" dirty="0" smtClean="0">
                <a:latin typeface="Segoe UI" pitchFamily="34" charset="0"/>
                <a:ea typeface="Segoe UI" pitchFamily="34" charset="0"/>
                <a:cs typeface="Segoe UI" pitchFamily="34" charset="0"/>
              </a:rPr>
              <a:t>Empower creativity</a:t>
            </a:r>
          </a:p>
          <a:p>
            <a:r>
              <a:rPr lang="en-CA" dirty="0" smtClean="0">
                <a:latin typeface="Segoe UI" pitchFamily="34" charset="0"/>
                <a:ea typeface="Segoe UI" pitchFamily="34" charset="0"/>
                <a:cs typeface="Segoe UI" pitchFamily="34" charset="0"/>
              </a:rPr>
              <a:t>You are your only project</a:t>
            </a:r>
          </a:p>
          <a:p>
            <a:r>
              <a:rPr lang="en-CA" dirty="0" smtClean="0">
                <a:latin typeface="Segoe UI" pitchFamily="34" charset="0"/>
                <a:ea typeface="Segoe UI" pitchFamily="34" charset="0"/>
                <a:cs typeface="Segoe UI" pitchFamily="34" charset="0"/>
              </a:rPr>
              <a:t>Embrace the change you wish to see</a:t>
            </a:r>
          </a:p>
          <a:p>
            <a:r>
              <a:rPr lang="en-CA" dirty="0" smtClean="0">
                <a:latin typeface="Segoe UI" pitchFamily="34" charset="0"/>
                <a:ea typeface="Segoe UI" pitchFamily="34" charset="0"/>
                <a:cs typeface="Segoe UI" pitchFamily="34" charset="0"/>
              </a:rPr>
              <a:t>Integrity, principles and compassion</a:t>
            </a:r>
            <a:endParaRPr lang="en-CA" dirty="0">
              <a:latin typeface="Segoe UI" pitchFamily="34" charset="0"/>
              <a:ea typeface="Segoe UI" pitchFamily="34" charset="0"/>
              <a:cs typeface="Segoe UI" pitchFamily="34" charset="0"/>
            </a:endParaRPr>
          </a:p>
        </p:txBody>
      </p:sp>
      <p:sp>
        <p:nvSpPr>
          <p:cNvPr id="4" name="Content Placeholder 3"/>
          <p:cNvSpPr>
            <a:spLocks noGrp="1"/>
          </p:cNvSpPr>
          <p:nvPr>
            <p:ph sz="half" idx="2"/>
          </p:nvPr>
        </p:nvSpPr>
        <p:spPr>
          <a:xfrm>
            <a:off x="4267200" y="1052736"/>
            <a:ext cx="3657600" cy="5073427"/>
          </a:xfrm>
        </p:spPr>
        <p:txBody>
          <a:bodyPr>
            <a:normAutofit fontScale="92500"/>
          </a:bodyPr>
          <a:lstStyle/>
          <a:p>
            <a:r>
              <a:rPr lang="en-CA" dirty="0" smtClean="0">
                <a:latin typeface="Segoe UI" pitchFamily="34" charset="0"/>
                <a:ea typeface="Segoe UI" pitchFamily="34" charset="0"/>
                <a:cs typeface="Segoe UI" pitchFamily="34" charset="0"/>
              </a:rPr>
              <a:t>Remember to breath out</a:t>
            </a:r>
          </a:p>
          <a:p>
            <a:r>
              <a:rPr lang="en-CA" dirty="0" smtClean="0">
                <a:latin typeface="Segoe UI" pitchFamily="34" charset="0"/>
                <a:ea typeface="Segoe UI" pitchFamily="34" charset="0"/>
                <a:cs typeface="Segoe UI" pitchFamily="34" charset="0"/>
              </a:rPr>
              <a:t>Take time to reflect</a:t>
            </a:r>
          </a:p>
          <a:p>
            <a:r>
              <a:rPr lang="en-CA" dirty="0" smtClean="0">
                <a:latin typeface="Segoe UI" pitchFamily="34" charset="0"/>
                <a:ea typeface="Segoe UI" pitchFamily="34" charset="0"/>
                <a:cs typeface="Segoe UI" pitchFamily="34" charset="0"/>
              </a:rPr>
              <a:t>Make mistakes and then ask: what did I learn?</a:t>
            </a:r>
          </a:p>
          <a:p>
            <a:r>
              <a:rPr lang="en-CA" dirty="0" smtClean="0">
                <a:latin typeface="Segoe UI" pitchFamily="34" charset="0"/>
                <a:ea typeface="Segoe UI" pitchFamily="34" charset="0"/>
                <a:cs typeface="Segoe UI" pitchFamily="34" charset="0"/>
              </a:rPr>
              <a:t>Be your best friend, not your worst enemy</a:t>
            </a:r>
          </a:p>
          <a:p>
            <a:r>
              <a:rPr lang="en-CA" dirty="0" smtClean="0">
                <a:latin typeface="Segoe UI" pitchFamily="34" charset="0"/>
                <a:ea typeface="Segoe UI" pitchFamily="34" charset="0"/>
                <a:cs typeface="Segoe UI" pitchFamily="34" charset="0"/>
              </a:rPr>
              <a:t>Our habits define us</a:t>
            </a:r>
          </a:p>
          <a:p>
            <a:r>
              <a:rPr lang="en-CA" dirty="0" smtClean="0">
                <a:latin typeface="Segoe UI" pitchFamily="34" charset="0"/>
                <a:ea typeface="Segoe UI" pitchFamily="34" charset="0"/>
                <a:cs typeface="Segoe UI" pitchFamily="34" charset="0"/>
              </a:rPr>
              <a:t>Don’t hide behind your personality: </a:t>
            </a:r>
            <a:r>
              <a:rPr lang="en-CA" dirty="0" smtClean="0">
                <a:solidFill>
                  <a:srgbClr val="FFFF00"/>
                </a:solidFill>
                <a:latin typeface="Segoe UI" pitchFamily="34" charset="0"/>
                <a:ea typeface="Segoe UI" pitchFamily="34" charset="0"/>
                <a:cs typeface="Segoe UI" pitchFamily="34" charset="0"/>
              </a:rPr>
              <a:t>grow!</a:t>
            </a:r>
            <a:endParaRPr lang="en-CA" dirty="0">
              <a:solidFill>
                <a:srgbClr val="FFFF00"/>
              </a:solidFill>
              <a:latin typeface="Segoe UI" pitchFamily="34" charset="0"/>
              <a:ea typeface="Segoe UI" pitchFamily="34" charset="0"/>
              <a:cs typeface="Segoe U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box(in)">
                                      <p:cBhvr>
                                        <p:cTn id="33" dur="500"/>
                                        <p:tgtEl>
                                          <p:spTgt spid="4">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nodeType="clickEffect">
                                  <p:stCondLst>
                                    <p:cond delay="0"/>
                                  </p:stCondLst>
                                  <p:childTnLst>
                                    <p:set>
                                      <p:cBhvr>
                                        <p:cTn id="37" dur="1" fill="hold">
                                          <p:stCondLst>
                                            <p:cond delay="0"/>
                                          </p:stCondLst>
                                        </p:cTn>
                                        <p:tgtEl>
                                          <p:spTgt spid="4">
                                            <p:txEl>
                                              <p:pRg st="1" end="1"/>
                                            </p:txEl>
                                          </p:spTgt>
                                        </p:tgtEl>
                                        <p:attrNameLst>
                                          <p:attrName>style.visibility</p:attrName>
                                        </p:attrNameLst>
                                      </p:cBhvr>
                                      <p:to>
                                        <p:strVal val="visible"/>
                                      </p:to>
                                    </p:set>
                                    <p:animEffect transition="in" filter="checkerboard(across)">
                                      <p:cBhvr>
                                        <p:cTn id="38" dur="500"/>
                                        <p:tgtEl>
                                          <p:spTgt spid="4">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animEffect transition="in" filter="box(in)">
                                      <p:cBhvr>
                                        <p:cTn id="43" dur="500"/>
                                        <p:tgtEl>
                                          <p:spTgt spid="4">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4">
                                            <p:txEl>
                                              <p:pRg st="3" end="3"/>
                                            </p:txEl>
                                          </p:spTgt>
                                        </p:tgtEl>
                                        <p:attrNameLst>
                                          <p:attrName>style.visibility</p:attrName>
                                        </p:attrNameLst>
                                      </p:cBhvr>
                                      <p:to>
                                        <p:strVal val="visible"/>
                                      </p:to>
                                    </p:set>
                                    <p:animEffect transition="in" filter="blinds(horizontal)">
                                      <p:cBhvr>
                                        <p:cTn id="48" dur="500"/>
                                        <p:tgtEl>
                                          <p:spTgt spid="4">
                                            <p:txEl>
                                              <p:pRg st="3" end="3"/>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4">
                                            <p:txEl>
                                              <p:pRg st="4" end="4"/>
                                            </p:txEl>
                                          </p:spTgt>
                                        </p:tgtEl>
                                        <p:attrNameLst>
                                          <p:attrName>style.visibility</p:attrName>
                                        </p:attrNameLst>
                                      </p:cBhvr>
                                      <p:to>
                                        <p:strVal val="visible"/>
                                      </p:to>
                                    </p:set>
                                    <p:animEffect transition="in" filter="blinds(horizontal)">
                                      <p:cBhvr>
                                        <p:cTn id="53" dur="500"/>
                                        <p:tgtEl>
                                          <p:spTgt spid="4">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nodeType="clickEffect">
                                  <p:stCondLst>
                                    <p:cond delay="0"/>
                                  </p:stCondLst>
                                  <p:childTnLst>
                                    <p:set>
                                      <p:cBhvr>
                                        <p:cTn id="57" dur="1" fill="hold">
                                          <p:stCondLst>
                                            <p:cond delay="0"/>
                                          </p:stCondLst>
                                        </p:cTn>
                                        <p:tgtEl>
                                          <p:spTgt spid="4">
                                            <p:txEl>
                                              <p:pRg st="5" end="5"/>
                                            </p:txEl>
                                          </p:spTgt>
                                        </p:tgtEl>
                                        <p:attrNameLst>
                                          <p:attrName>style.visibility</p:attrName>
                                        </p:attrNameLst>
                                      </p:cBhvr>
                                      <p:to>
                                        <p:strVal val="visible"/>
                                      </p:to>
                                    </p:set>
                                    <p:animEffect transition="in" filter="blinds(horizontal)">
                                      <p:cBhvr>
                                        <p:cTn id="58"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c">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271</TotalTime>
  <Words>769</Words>
  <Application>Microsoft Office PowerPoint</Application>
  <PresentationFormat>On-screen Show (4:3)</PresentationFormat>
  <Paragraphs>124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Technic</vt:lpstr>
      <vt:lpstr>Dynamism, Leadership and Change</vt:lpstr>
      <vt:lpstr>The Last Lecture: Origins and Legacy</vt:lpstr>
      <vt:lpstr>I wonder what’s down this road?</vt:lpstr>
      <vt:lpstr>Cats are not Dogs, Dogs are not Horses</vt:lpstr>
      <vt:lpstr>Beyond Monet: Using Instructional Intelligence</vt:lpstr>
      <vt:lpstr>From Larsen to Kangaroos...</vt:lpstr>
      <vt:lpstr>Lessons from Heinlein</vt:lpstr>
      <vt:lpstr>Life is for laughter, loving and living, not worry, whining and work</vt:lpstr>
      <vt:lpstr>Develop the leader within you </vt:lpstr>
      <vt:lpstr>Excellence, not perfection</vt:lpstr>
      <vt:lpstr>Dynamism, not stasis</vt:lpstr>
      <vt:lpstr>Sustainability is change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last Lecture</dc:title>
  <dc:creator>Graham Smith</dc:creator>
  <cp:lastModifiedBy>Graham Smith</cp:lastModifiedBy>
  <cp:revision>32</cp:revision>
  <dcterms:created xsi:type="dcterms:W3CDTF">2010-10-17T02:17:09Z</dcterms:created>
  <dcterms:modified xsi:type="dcterms:W3CDTF">2010-10-17T06:48:42Z</dcterms:modified>
</cp:coreProperties>
</file>