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8"/>
  </p:notesMasterIdLst>
  <p:sldIdLst>
    <p:sldId id="256" r:id="rId2"/>
    <p:sldId id="257" r:id="rId3"/>
    <p:sldId id="258" r:id="rId4"/>
    <p:sldId id="259" r:id="rId5"/>
    <p:sldId id="260" r:id="rId6"/>
    <p:sldId id="261" r:id="rId7"/>
    <p:sldId id="262" r:id="rId8"/>
    <p:sldId id="263" r:id="rId9"/>
    <p:sldId id="271" r:id="rId10"/>
    <p:sldId id="264" r:id="rId11"/>
    <p:sldId id="265" r:id="rId12"/>
    <p:sldId id="266" r:id="rId13"/>
    <p:sldId id="267" r:id="rId14"/>
    <p:sldId id="268" r:id="rId15"/>
    <p:sldId id="269" r:id="rId16"/>
    <p:sldId id="270" r:id="rId17"/>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97" autoAdjust="0"/>
    <p:restoredTop sz="94688"/>
  </p:normalViewPr>
  <p:slideViewPr>
    <p:cSldViewPr snapToGrid="0">
      <p:cViewPr varScale="1">
        <p:scale>
          <a:sx n="116" d="100"/>
          <a:sy n="116" d="100"/>
        </p:scale>
        <p:origin x="696" y="18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FD1E968-C25A-4ECB-85AA-86913F539747}" type="datetimeFigureOut">
              <a:rPr lang="en-US" smtClean="0"/>
              <a:t>12/14/24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BB88CFC-4BF7-4787-8EEF-A9F5863707D9}" type="slidenum">
              <a:rPr lang="en-US" smtClean="0"/>
              <a:t>‹#›</a:t>
            </a:fld>
            <a:endParaRPr lang="en-US"/>
          </a:p>
        </p:txBody>
      </p:sp>
    </p:spTree>
    <p:extLst>
      <p:ext uri="{BB962C8B-B14F-4D97-AF65-F5344CB8AC3E}">
        <p14:creationId xmlns:p14="http://schemas.microsoft.com/office/powerpoint/2010/main" val="352941098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Public Health 4 </a:t>
            </a:r>
            <a:r>
              <a:rPr lang="en-US" dirty="0" err="1"/>
              <a:t>Kidz</a:t>
            </a:r>
            <a:r>
              <a:rPr lang="en-US" dirty="0"/>
              <a:t> is an organization dedicated to addressing public health issues affecting children, particularly in underserved communities. During my internship, I contributed to initiatives aimed at improving child health and promoting equality. My focus was on tackling childhood obesity, behavioral health, and enhancing accessibility for the Deaf community. I worked on integrating inclusive practices into public health programs to ensure that all children, including those who are Deaf, could benefit from these initiatives. The goal of my practicum was to ensure that health services, education, and interventions were accessible and equitable for every child, regardless of their background.</a:t>
            </a:r>
          </a:p>
        </p:txBody>
      </p:sp>
      <p:sp>
        <p:nvSpPr>
          <p:cNvPr id="4" name="Slide Number Placeholder 3"/>
          <p:cNvSpPr>
            <a:spLocks noGrp="1"/>
          </p:cNvSpPr>
          <p:nvPr>
            <p:ph type="sldNum" sz="quarter" idx="5"/>
          </p:nvPr>
        </p:nvSpPr>
        <p:spPr/>
        <p:txBody>
          <a:bodyPr/>
          <a:lstStyle/>
          <a:p>
            <a:fld id="{5BB88CFC-4BF7-4787-8EEF-A9F5863707D9}" type="slidenum">
              <a:rPr lang="en-US" smtClean="0"/>
              <a:t>2</a:t>
            </a:fld>
            <a:endParaRPr lang="en-US"/>
          </a:p>
        </p:txBody>
      </p:sp>
    </p:spTree>
    <p:extLst>
      <p:ext uri="{BB962C8B-B14F-4D97-AF65-F5344CB8AC3E}">
        <p14:creationId xmlns:p14="http://schemas.microsoft.com/office/powerpoint/2010/main" val="134726463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 gained valuable experience in conducting public health assessments and interventions for children in underserved communities. This experience deepened my understanding of the health disparities faced by low-income and marginalized families. I realized the importance of inclusive practices, especially for the Deaf community, in public health programs. Observing how integrating ASL increased accessibility and participation from Deaf children was insightful. I developed a greater appreciation for tailoring health programs to the cultural and linguistic needs of diverse populations. Additionally, I enhanced my skills in collaborating with organizations to improve health outcomes and learned to use health data to inform program design and policy decisions.</a:t>
            </a:r>
          </a:p>
        </p:txBody>
      </p:sp>
      <p:sp>
        <p:nvSpPr>
          <p:cNvPr id="4" name="Slide Number Placeholder 3"/>
          <p:cNvSpPr>
            <a:spLocks noGrp="1"/>
          </p:cNvSpPr>
          <p:nvPr>
            <p:ph type="sldNum" sz="quarter" idx="5"/>
          </p:nvPr>
        </p:nvSpPr>
        <p:spPr/>
        <p:txBody>
          <a:bodyPr/>
          <a:lstStyle/>
          <a:p>
            <a:fld id="{5BB88CFC-4BF7-4787-8EEF-A9F5863707D9}" type="slidenum">
              <a:rPr lang="en-US" smtClean="0"/>
              <a:t>12</a:t>
            </a:fld>
            <a:endParaRPr lang="en-US"/>
          </a:p>
        </p:txBody>
      </p:sp>
    </p:spTree>
    <p:extLst>
      <p:ext uri="{BB962C8B-B14F-4D97-AF65-F5344CB8AC3E}">
        <p14:creationId xmlns:p14="http://schemas.microsoft.com/office/powerpoint/2010/main" val="215006573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During my practicum, I reflected on the importance of evaluating program impact and using feedback for continuous improvement. I recognized the ongoing barriers to healthcare access for many children, particularly related to transportation and financial constraints. My communication skills improved, especially in making health information accessible to diverse audiences, including the Deaf community. I developed critical thinking and problem-solving skills, addressing health challenges through a public health lens. This experience deepened my passion for advocating for health equity and eliminating barriers to healthcare access, shaping my desire to contribute to more inclusive health programs in the future.</a:t>
            </a:r>
          </a:p>
        </p:txBody>
      </p:sp>
      <p:sp>
        <p:nvSpPr>
          <p:cNvPr id="4" name="Slide Number Placeholder 3"/>
          <p:cNvSpPr>
            <a:spLocks noGrp="1"/>
          </p:cNvSpPr>
          <p:nvPr>
            <p:ph type="sldNum" sz="quarter" idx="5"/>
          </p:nvPr>
        </p:nvSpPr>
        <p:spPr/>
        <p:txBody>
          <a:bodyPr/>
          <a:lstStyle/>
          <a:p>
            <a:fld id="{5BB88CFC-4BF7-4787-8EEF-A9F5863707D9}" type="slidenum">
              <a:rPr lang="en-US" smtClean="0"/>
              <a:t>13</a:t>
            </a:fld>
            <a:endParaRPr lang="en-US"/>
          </a:p>
        </p:txBody>
      </p:sp>
    </p:spTree>
    <p:extLst>
      <p:ext uri="{BB962C8B-B14F-4D97-AF65-F5344CB8AC3E}">
        <p14:creationId xmlns:p14="http://schemas.microsoft.com/office/powerpoint/2010/main" val="42833233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During my practicum, I applied descriptive analytics to evaluate trends in childhood obesity and behavioral health, guiding targeted interventions. I contributed to designing and implementing health programs for underserved populations, ensuring cultural sensitivity and accessibility, including for the Deaf community. I developed clear, accessible health communication strategies, utilizing ASL and graphic displays to engage a wider audience. By assessing the effectiveness of health interventions, I used feedback to refine and improve program outcomes. Throughout, I upheld ethical standards, promoting inclusivity and equity in all public health initiatives to ensure that all children received the support they needed.</a:t>
            </a:r>
          </a:p>
        </p:txBody>
      </p:sp>
      <p:sp>
        <p:nvSpPr>
          <p:cNvPr id="4" name="Slide Number Placeholder 3"/>
          <p:cNvSpPr>
            <a:spLocks noGrp="1"/>
          </p:cNvSpPr>
          <p:nvPr>
            <p:ph type="sldNum" sz="quarter" idx="5"/>
          </p:nvPr>
        </p:nvSpPr>
        <p:spPr/>
        <p:txBody>
          <a:bodyPr/>
          <a:lstStyle/>
          <a:p>
            <a:fld id="{5BB88CFC-4BF7-4787-8EEF-A9F5863707D9}" type="slidenum">
              <a:rPr lang="en-US" smtClean="0"/>
              <a:t>14</a:t>
            </a:fld>
            <a:endParaRPr lang="en-US"/>
          </a:p>
        </p:txBody>
      </p:sp>
    </p:spTree>
    <p:extLst>
      <p:ext uri="{BB962C8B-B14F-4D97-AF65-F5344CB8AC3E}">
        <p14:creationId xmlns:p14="http://schemas.microsoft.com/office/powerpoint/2010/main" val="398772941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During my practicum, I helped integrate ASL into health programs, significantly improving accessibility for Deaf children and highlighting the importance of inclusive practices in public health. I contributed to planning and executing programs addressing childhood obesity, behavioral health, and access issues in underserved communities. This experience strengthened my ability to design culturally sensitive programs that meet the diverse needs of all children, including those with hearing impairments. I developed skills in program planning, data analysis, health communication, and evaluating program effectiveness. This practicum deepened my commitment to health equity, particularly advocating for inclusive programs that support Deaf communities.</a:t>
            </a:r>
          </a:p>
        </p:txBody>
      </p:sp>
      <p:sp>
        <p:nvSpPr>
          <p:cNvPr id="4" name="Slide Number Placeholder 3"/>
          <p:cNvSpPr>
            <a:spLocks noGrp="1"/>
          </p:cNvSpPr>
          <p:nvPr>
            <p:ph type="sldNum" sz="quarter" idx="5"/>
          </p:nvPr>
        </p:nvSpPr>
        <p:spPr/>
        <p:txBody>
          <a:bodyPr/>
          <a:lstStyle/>
          <a:p>
            <a:fld id="{5BB88CFC-4BF7-4787-8EEF-A9F5863707D9}" type="slidenum">
              <a:rPr lang="en-US" smtClean="0"/>
              <a:t>15</a:t>
            </a:fld>
            <a:endParaRPr lang="en-US"/>
          </a:p>
        </p:txBody>
      </p:sp>
    </p:spTree>
    <p:extLst>
      <p:ext uri="{BB962C8B-B14F-4D97-AF65-F5344CB8AC3E}">
        <p14:creationId xmlns:p14="http://schemas.microsoft.com/office/powerpoint/2010/main" val="392850755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Children, particularly those in low-income families, face significant health challenges, including high rates of obesity, behavioral health issues, and poor nutrition. These children often lack access to nutritious food and necessary healthcare due to socio-economic barriers. Minority and marginalized communities are disproportionately affected, experiencing worse health outcomes due to systemic inequalities. Additionally, behavioral health issues such as anxiety and depression in children are on the rise, yet they are frequently underreported and untreated. These disparities highlight the need for improved access to healthcare, nutrition, and mental health services to ensure better health outcomes for all children.</a:t>
            </a:r>
          </a:p>
        </p:txBody>
      </p:sp>
      <p:sp>
        <p:nvSpPr>
          <p:cNvPr id="4" name="Slide Number Placeholder 3"/>
          <p:cNvSpPr>
            <a:spLocks noGrp="1"/>
          </p:cNvSpPr>
          <p:nvPr>
            <p:ph type="sldNum" sz="quarter" idx="5"/>
          </p:nvPr>
        </p:nvSpPr>
        <p:spPr/>
        <p:txBody>
          <a:bodyPr/>
          <a:lstStyle/>
          <a:p>
            <a:fld id="{5BB88CFC-4BF7-4787-8EEF-A9F5863707D9}" type="slidenum">
              <a:rPr lang="en-US" smtClean="0"/>
              <a:t>3</a:t>
            </a:fld>
            <a:endParaRPr lang="en-US"/>
          </a:p>
        </p:txBody>
      </p:sp>
    </p:spTree>
    <p:extLst>
      <p:ext uri="{BB962C8B-B14F-4D97-AF65-F5344CB8AC3E}">
        <p14:creationId xmlns:p14="http://schemas.microsoft.com/office/powerpoint/2010/main" val="422838317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Underserved communities face a limited focus on preventative care and education for children, contributing to poor health outcomes. Low-income neighborhoods often lack opportunities for physical activity, fueling childhood obesity, while there is a significant gap in nutrition education in schools and communities. Factors like housing instability, food insecurity, and limited educational resources exacerbate health disparities. The built environment, including inadequate access to parks and recreational areas, further impacts children's well-being. To address these challenges, there is a pressing need for inclusive public health programs that consider diverse communities, including the Deaf, ensuring equal access to health resources and opportunities.</a:t>
            </a:r>
          </a:p>
        </p:txBody>
      </p:sp>
      <p:sp>
        <p:nvSpPr>
          <p:cNvPr id="4" name="Slide Number Placeholder 3"/>
          <p:cNvSpPr>
            <a:spLocks noGrp="1"/>
          </p:cNvSpPr>
          <p:nvPr>
            <p:ph type="sldNum" sz="quarter" idx="5"/>
          </p:nvPr>
        </p:nvSpPr>
        <p:spPr/>
        <p:txBody>
          <a:bodyPr/>
          <a:lstStyle/>
          <a:p>
            <a:fld id="{5BB88CFC-4BF7-4787-8EEF-A9F5863707D9}" type="slidenum">
              <a:rPr lang="en-US" smtClean="0"/>
              <a:t>4</a:t>
            </a:fld>
            <a:endParaRPr lang="en-US"/>
          </a:p>
        </p:txBody>
      </p:sp>
    </p:spTree>
    <p:extLst>
      <p:ext uri="{BB962C8B-B14F-4D97-AF65-F5344CB8AC3E}">
        <p14:creationId xmlns:p14="http://schemas.microsoft.com/office/powerpoint/2010/main" val="410424315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Public Health 4 </a:t>
            </a:r>
            <a:r>
              <a:rPr lang="en-US" dirty="0" err="1"/>
              <a:t>Kidz</a:t>
            </a:r>
            <a:r>
              <a:rPr lang="en-US" dirty="0"/>
              <a:t> focuses on addressing health issues affecting children, particularly in underserved communities. The organization conducts health assessments for children in low-income families to identify critical health needs. It targets nutrition education and physical activity to combat childhood obesity and other health concerns. Additionally, Public Health 4 </a:t>
            </a:r>
            <a:r>
              <a:rPr lang="en-US" dirty="0" err="1"/>
              <a:t>Kidz</a:t>
            </a:r>
            <a:r>
              <a:rPr lang="en-US" dirty="0"/>
              <a:t> works on addressing behavioral health issues like anxiety and depression in children. The organization is committed to improving accessibility for the Deaf community by integrating American Sign Language (ASL) into its activities. It collaborates closely with local communities to raise awareness about the health issues impacting children and promote healthier lifestyles.</a:t>
            </a:r>
          </a:p>
        </p:txBody>
      </p:sp>
      <p:sp>
        <p:nvSpPr>
          <p:cNvPr id="4" name="Slide Number Placeholder 3"/>
          <p:cNvSpPr>
            <a:spLocks noGrp="1"/>
          </p:cNvSpPr>
          <p:nvPr>
            <p:ph type="sldNum" sz="quarter" idx="5"/>
          </p:nvPr>
        </p:nvSpPr>
        <p:spPr/>
        <p:txBody>
          <a:bodyPr/>
          <a:lstStyle/>
          <a:p>
            <a:fld id="{5BB88CFC-4BF7-4787-8EEF-A9F5863707D9}" type="slidenum">
              <a:rPr lang="en-US" smtClean="0"/>
              <a:t>5</a:t>
            </a:fld>
            <a:endParaRPr lang="en-US"/>
          </a:p>
        </p:txBody>
      </p:sp>
    </p:spTree>
    <p:extLst>
      <p:ext uri="{BB962C8B-B14F-4D97-AF65-F5344CB8AC3E}">
        <p14:creationId xmlns:p14="http://schemas.microsoft.com/office/powerpoint/2010/main" val="321084889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Public Health 4 </a:t>
            </a:r>
            <a:r>
              <a:rPr lang="en-US" dirty="0" err="1"/>
              <a:t>Kidz</a:t>
            </a:r>
            <a:r>
              <a:rPr lang="en-US" dirty="0"/>
              <a:t> provides health education to children and families, focusing on prevention and wellness. The organization designs culturally sensitive programs that address the diverse needs of various communities. It strives to improve access to health resources for children facing socio-economic barriers. Public Health 4 </a:t>
            </a:r>
            <a:r>
              <a:rPr lang="en-US" dirty="0" err="1"/>
              <a:t>Kidz</a:t>
            </a:r>
            <a:r>
              <a:rPr lang="en-US" dirty="0"/>
              <a:t> identifies and works to mitigate healthcare obstacles affecting low-income and marginalized children. It advocates for healthy lifestyles, including balanced diets and regular physical activity. The organization collaborates with local partners to tackle systemic issues affecting child health, such as food insecurity and mental health challenges, ensuring comprehensive support for at-risk children.</a:t>
            </a:r>
          </a:p>
        </p:txBody>
      </p:sp>
      <p:sp>
        <p:nvSpPr>
          <p:cNvPr id="4" name="Slide Number Placeholder 3"/>
          <p:cNvSpPr>
            <a:spLocks noGrp="1"/>
          </p:cNvSpPr>
          <p:nvPr>
            <p:ph type="sldNum" sz="quarter" idx="5"/>
          </p:nvPr>
        </p:nvSpPr>
        <p:spPr/>
        <p:txBody>
          <a:bodyPr/>
          <a:lstStyle/>
          <a:p>
            <a:fld id="{5BB88CFC-4BF7-4787-8EEF-A9F5863707D9}" type="slidenum">
              <a:rPr lang="en-US" smtClean="0"/>
              <a:t>6</a:t>
            </a:fld>
            <a:endParaRPr lang="en-US"/>
          </a:p>
        </p:txBody>
      </p:sp>
    </p:spTree>
    <p:extLst>
      <p:ext uri="{BB962C8B-B14F-4D97-AF65-F5344CB8AC3E}">
        <p14:creationId xmlns:p14="http://schemas.microsoft.com/office/powerpoint/2010/main" val="89726209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During my internship, I assessed the health needs of children in low-income families, focusing on nutrition and behavioral health. I helped design programs to combat childhood obesity through physical activity and healthy eating initiatives. To improve accessibility, I incorporated American Sign Language (ASL) into health programs, ensuring Deaf children could participate. I engaged with local communities to raise awareness about health issues, particularly in underserved areas. Additionally, I analyzed health data to identify trends and inform public health interventions. I also led workshops educating families on preventive health measures and promoting healthy lifestyle choices for children.</a:t>
            </a:r>
          </a:p>
        </p:txBody>
      </p:sp>
      <p:sp>
        <p:nvSpPr>
          <p:cNvPr id="4" name="Slide Number Placeholder 3"/>
          <p:cNvSpPr>
            <a:spLocks noGrp="1"/>
          </p:cNvSpPr>
          <p:nvPr>
            <p:ph type="sldNum" sz="quarter" idx="5"/>
          </p:nvPr>
        </p:nvSpPr>
        <p:spPr/>
        <p:txBody>
          <a:bodyPr/>
          <a:lstStyle/>
          <a:p>
            <a:fld id="{5BB88CFC-4BF7-4787-8EEF-A9F5863707D9}" type="slidenum">
              <a:rPr lang="en-US" smtClean="0"/>
              <a:t>7</a:t>
            </a:fld>
            <a:endParaRPr lang="en-US"/>
          </a:p>
        </p:txBody>
      </p:sp>
    </p:spTree>
    <p:extLst>
      <p:ext uri="{BB962C8B-B14F-4D97-AF65-F5344CB8AC3E}">
        <p14:creationId xmlns:p14="http://schemas.microsoft.com/office/powerpoint/2010/main" val="337592293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 created culturally sensitive health materials, including graphic displays and translated content, to reach diverse audiences. Collaborating with local organizations and healthcare providers, I worked to enhance health services for children. I evaluated health programs' effectiveness and recommended improvements based on feedback. Additionally, I assisted in training staff to communicate inclusively with Deaf children, suggesting accommodations like captioning and interpreters for all health programs. I participated in research to assess public health trends in childhood health and develop strategies for improvement. My findings were compiled into final reports and presentations, highlighting the impact of my practicum experience.</a:t>
            </a:r>
          </a:p>
        </p:txBody>
      </p:sp>
      <p:sp>
        <p:nvSpPr>
          <p:cNvPr id="4" name="Slide Number Placeholder 3"/>
          <p:cNvSpPr>
            <a:spLocks noGrp="1"/>
          </p:cNvSpPr>
          <p:nvPr>
            <p:ph type="sldNum" sz="quarter" idx="5"/>
          </p:nvPr>
        </p:nvSpPr>
        <p:spPr/>
        <p:txBody>
          <a:bodyPr/>
          <a:lstStyle/>
          <a:p>
            <a:fld id="{5BB88CFC-4BF7-4787-8EEF-A9F5863707D9}" type="slidenum">
              <a:rPr lang="en-US" smtClean="0"/>
              <a:t>8</a:t>
            </a:fld>
            <a:endParaRPr lang="en-US"/>
          </a:p>
        </p:txBody>
      </p:sp>
    </p:spTree>
    <p:extLst>
      <p:ext uri="{BB962C8B-B14F-4D97-AF65-F5344CB8AC3E}">
        <p14:creationId xmlns:p14="http://schemas.microsoft.com/office/powerpoint/2010/main" val="109429857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 received positive feedback for successfully integrating ASL into public health programs, which led to increased participation from Deaf children. Health programs targeting childhood obesity and behavioral health were effective, with noticeable improvements in participant engagement. The programs were evaluated as culturally appropriate, with feedback indicating better engagement from diverse communities. Evaluations also highlighted the importance of health assessments and data analysis in shaping program strategies. Community outreach efforts were successful in raising awareness, although some areas still require more engagement. Overall, the evaluations demonstrated the positive impact of the programs and identified areas for future improvement.</a:t>
            </a:r>
          </a:p>
        </p:txBody>
      </p:sp>
      <p:sp>
        <p:nvSpPr>
          <p:cNvPr id="4" name="Slide Number Placeholder 3"/>
          <p:cNvSpPr>
            <a:spLocks noGrp="1"/>
          </p:cNvSpPr>
          <p:nvPr>
            <p:ph type="sldNum" sz="quarter" idx="5"/>
          </p:nvPr>
        </p:nvSpPr>
        <p:spPr/>
        <p:txBody>
          <a:bodyPr/>
          <a:lstStyle/>
          <a:p>
            <a:fld id="{5BB88CFC-4BF7-4787-8EEF-A9F5863707D9}" type="slidenum">
              <a:rPr lang="en-US" smtClean="0"/>
              <a:t>10</a:t>
            </a:fld>
            <a:endParaRPr lang="en-US"/>
          </a:p>
        </p:txBody>
      </p:sp>
    </p:spTree>
    <p:extLst>
      <p:ext uri="{BB962C8B-B14F-4D97-AF65-F5344CB8AC3E}">
        <p14:creationId xmlns:p14="http://schemas.microsoft.com/office/powerpoint/2010/main" val="334777837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Staff expressed satisfaction with Deaf awareness training, feeling more equipped to communicate inclusively. It was suggested to increase the frequency of health workshops to engage families further and improve long-term health outcomes. The use of digital tools for health education was appreciated, although more accessible options for Deaf participants were recommended. Evaluations revealed that transportation and logistical barriers still limit access to health services for some families. Recommendations included better resource allocation to ensure more sustainable programs for underserved communities. My self-evaluation showed growth in public health competencies, especially in program planning and effective communication with diverse populations.</a:t>
            </a:r>
          </a:p>
        </p:txBody>
      </p:sp>
      <p:sp>
        <p:nvSpPr>
          <p:cNvPr id="4" name="Slide Number Placeholder 3"/>
          <p:cNvSpPr>
            <a:spLocks noGrp="1"/>
          </p:cNvSpPr>
          <p:nvPr>
            <p:ph type="sldNum" sz="quarter" idx="5"/>
          </p:nvPr>
        </p:nvSpPr>
        <p:spPr/>
        <p:txBody>
          <a:bodyPr/>
          <a:lstStyle/>
          <a:p>
            <a:fld id="{5BB88CFC-4BF7-4787-8EEF-A9F5863707D9}" type="slidenum">
              <a:rPr lang="en-US" smtClean="0"/>
              <a:t>11</a:t>
            </a:fld>
            <a:endParaRPr lang="en-US"/>
          </a:p>
        </p:txBody>
      </p:sp>
    </p:spTree>
    <p:extLst>
      <p:ext uri="{BB962C8B-B14F-4D97-AF65-F5344CB8AC3E}">
        <p14:creationId xmlns:p14="http://schemas.microsoft.com/office/powerpoint/2010/main" val="51541590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n-US"/>
              <a:t>Click to edit Master title style</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6D8A2D2E-34B9-404E-A85F-308812745C66}" type="datetimeFigureOut">
              <a:rPr lang="en-US" smtClean="0"/>
              <a:t>12/14/24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54A427F-CB22-4D81-8393-C07A7C751169}" type="slidenum">
              <a:rPr lang="en-US" smtClean="0"/>
              <a:t>‹#›</a:t>
            </a:fld>
            <a:endParaRPr lang="en-US"/>
          </a:p>
        </p:txBody>
      </p:sp>
    </p:spTree>
    <p:extLst>
      <p:ext uri="{BB962C8B-B14F-4D97-AF65-F5344CB8AC3E}">
        <p14:creationId xmlns:p14="http://schemas.microsoft.com/office/powerpoint/2010/main" val="189370682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6D8A2D2E-34B9-404E-A85F-308812745C66}" type="datetimeFigureOut">
              <a:rPr lang="en-US" smtClean="0"/>
              <a:t>12/14/24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54A427F-CB22-4D81-8393-C07A7C751169}" type="slidenum">
              <a:rPr lang="en-US" smtClean="0"/>
              <a:t>‹#›</a:t>
            </a:fld>
            <a:endParaRPr lang="en-US"/>
          </a:p>
        </p:txBody>
      </p:sp>
    </p:spTree>
    <p:extLst>
      <p:ext uri="{BB962C8B-B14F-4D97-AF65-F5344CB8AC3E}">
        <p14:creationId xmlns:p14="http://schemas.microsoft.com/office/powerpoint/2010/main" val="114067094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6D8A2D2E-34B9-404E-A85F-308812745C66}" type="datetimeFigureOut">
              <a:rPr lang="en-US" smtClean="0"/>
              <a:t>12/14/24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54A427F-CB22-4D81-8393-C07A7C751169}" type="slidenum">
              <a:rPr lang="en-US" smtClean="0"/>
              <a:t>‹#›</a:t>
            </a:fld>
            <a:endParaRPr lang="en-US"/>
          </a:p>
        </p:txBody>
      </p:sp>
      <p:sp>
        <p:nvSpPr>
          <p:cNvPr id="20" name="TextBox 19"/>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2" name="TextBox 21"/>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latin typeface="Arial"/>
              </a:rPr>
              <a:t>”</a:t>
            </a:r>
            <a:endParaRPr lang="en-US" dirty="0">
              <a:solidFill>
                <a:schemeClr val="accent1">
                  <a:lumMod val="60000"/>
                  <a:lumOff val="40000"/>
                </a:schemeClr>
              </a:solidFill>
              <a:latin typeface="Arial"/>
            </a:endParaRPr>
          </a:p>
        </p:txBody>
      </p:sp>
    </p:spTree>
    <p:extLst>
      <p:ext uri="{BB962C8B-B14F-4D97-AF65-F5344CB8AC3E}">
        <p14:creationId xmlns:p14="http://schemas.microsoft.com/office/powerpoint/2010/main" val="315888166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6D8A2D2E-34B9-404E-A85F-308812745C66}" type="datetimeFigureOut">
              <a:rPr lang="en-US" smtClean="0"/>
              <a:t>12/14/24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54A427F-CB22-4D81-8393-C07A7C751169}" type="slidenum">
              <a:rPr lang="en-US" smtClean="0"/>
              <a:t>‹#›</a:t>
            </a:fld>
            <a:endParaRPr lang="en-US"/>
          </a:p>
        </p:txBody>
      </p:sp>
    </p:spTree>
    <p:extLst>
      <p:ext uri="{BB962C8B-B14F-4D97-AF65-F5344CB8AC3E}">
        <p14:creationId xmlns:p14="http://schemas.microsoft.com/office/powerpoint/2010/main" val="405074087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6D8A2D2E-34B9-404E-A85F-308812745C66}" type="datetimeFigureOut">
              <a:rPr lang="en-US" smtClean="0"/>
              <a:t>12/14/24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54A427F-CB22-4D81-8393-C07A7C751169}" type="slidenum">
              <a:rPr lang="en-US" smtClean="0"/>
              <a:t>‹#›</a:t>
            </a:fld>
            <a:endParaRPr lang="en-US"/>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242097054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6D8A2D2E-34B9-404E-A85F-308812745C66}" type="datetimeFigureOut">
              <a:rPr lang="en-US" smtClean="0"/>
              <a:t>12/14/24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54A427F-CB22-4D81-8393-C07A7C751169}" type="slidenum">
              <a:rPr lang="en-US" smtClean="0"/>
              <a:t>‹#›</a:t>
            </a:fld>
            <a:endParaRPr lang="en-US"/>
          </a:p>
        </p:txBody>
      </p:sp>
    </p:spTree>
    <p:extLst>
      <p:ext uri="{BB962C8B-B14F-4D97-AF65-F5344CB8AC3E}">
        <p14:creationId xmlns:p14="http://schemas.microsoft.com/office/powerpoint/2010/main" val="309797182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6D8A2D2E-34B9-404E-A85F-308812745C66}" type="datetimeFigureOut">
              <a:rPr lang="en-US" smtClean="0"/>
              <a:t>12/14/24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54A427F-CB22-4D81-8393-C07A7C751169}" type="slidenum">
              <a:rPr lang="en-US" smtClean="0"/>
              <a:t>‹#›</a:t>
            </a:fld>
            <a:endParaRPr lang="en-US"/>
          </a:p>
        </p:txBody>
      </p:sp>
    </p:spTree>
    <p:extLst>
      <p:ext uri="{BB962C8B-B14F-4D97-AF65-F5344CB8AC3E}">
        <p14:creationId xmlns:p14="http://schemas.microsoft.com/office/powerpoint/2010/main" val="131933591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6D8A2D2E-34B9-404E-A85F-308812745C66}" type="datetimeFigureOut">
              <a:rPr lang="en-US" smtClean="0"/>
              <a:t>12/14/24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54A427F-CB22-4D81-8393-C07A7C751169}" type="slidenum">
              <a:rPr lang="en-US" smtClean="0"/>
              <a:t>‹#›</a:t>
            </a:fld>
            <a:endParaRPr lang="en-US"/>
          </a:p>
        </p:txBody>
      </p:sp>
    </p:spTree>
    <p:extLst>
      <p:ext uri="{BB962C8B-B14F-4D97-AF65-F5344CB8AC3E}">
        <p14:creationId xmlns:p14="http://schemas.microsoft.com/office/powerpoint/2010/main" val="174566816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6D8A2D2E-34B9-404E-A85F-308812745C66}" type="datetimeFigureOut">
              <a:rPr lang="en-US" smtClean="0"/>
              <a:t>12/14/24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54A427F-CB22-4D81-8393-C07A7C751169}" type="slidenum">
              <a:rPr lang="en-US" smtClean="0"/>
              <a:t>‹#›</a:t>
            </a:fld>
            <a:endParaRPr lang="en-US"/>
          </a:p>
        </p:txBody>
      </p:sp>
    </p:spTree>
    <p:extLst>
      <p:ext uri="{BB962C8B-B14F-4D97-AF65-F5344CB8AC3E}">
        <p14:creationId xmlns:p14="http://schemas.microsoft.com/office/powerpoint/2010/main" val="119622088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6D8A2D2E-34B9-404E-A85F-308812745C66}" type="datetimeFigureOut">
              <a:rPr lang="en-US" smtClean="0"/>
              <a:t>12/14/24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54A427F-CB22-4D81-8393-C07A7C751169}" type="slidenum">
              <a:rPr lang="en-US" smtClean="0"/>
              <a:t>‹#›</a:t>
            </a:fld>
            <a:endParaRPr lang="en-US"/>
          </a:p>
        </p:txBody>
      </p:sp>
    </p:spTree>
    <p:extLst>
      <p:ext uri="{BB962C8B-B14F-4D97-AF65-F5344CB8AC3E}">
        <p14:creationId xmlns:p14="http://schemas.microsoft.com/office/powerpoint/2010/main" val="21285874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6D8A2D2E-34B9-404E-A85F-308812745C66}" type="datetimeFigureOut">
              <a:rPr lang="en-US" smtClean="0"/>
              <a:t>12/14/24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54A427F-CB22-4D81-8393-C07A7C751169}" type="slidenum">
              <a:rPr lang="en-US" smtClean="0"/>
              <a:t>‹#›</a:t>
            </a:fld>
            <a:endParaRPr lang="en-US"/>
          </a:p>
        </p:txBody>
      </p:sp>
    </p:spTree>
    <p:extLst>
      <p:ext uri="{BB962C8B-B14F-4D97-AF65-F5344CB8AC3E}">
        <p14:creationId xmlns:p14="http://schemas.microsoft.com/office/powerpoint/2010/main" val="380889449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6D8A2D2E-34B9-404E-A85F-308812745C66}" type="datetimeFigureOut">
              <a:rPr lang="en-US" smtClean="0"/>
              <a:t>12/14/24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F54A427F-CB22-4D81-8393-C07A7C751169}" type="slidenum">
              <a:rPr lang="en-US" smtClean="0"/>
              <a:t>‹#›</a:t>
            </a:fld>
            <a:endParaRPr lang="en-US"/>
          </a:p>
        </p:txBody>
      </p:sp>
    </p:spTree>
    <p:extLst>
      <p:ext uri="{BB962C8B-B14F-4D97-AF65-F5344CB8AC3E}">
        <p14:creationId xmlns:p14="http://schemas.microsoft.com/office/powerpoint/2010/main" val="164376126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6D8A2D2E-34B9-404E-A85F-308812745C66}" type="datetimeFigureOut">
              <a:rPr lang="en-US" smtClean="0"/>
              <a:t>12/14/24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F54A427F-CB22-4D81-8393-C07A7C751169}" type="slidenum">
              <a:rPr lang="en-US" smtClean="0"/>
              <a:t>‹#›</a:t>
            </a:fld>
            <a:endParaRPr lang="en-US"/>
          </a:p>
        </p:txBody>
      </p:sp>
    </p:spTree>
    <p:extLst>
      <p:ext uri="{BB962C8B-B14F-4D97-AF65-F5344CB8AC3E}">
        <p14:creationId xmlns:p14="http://schemas.microsoft.com/office/powerpoint/2010/main" val="30643581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D8A2D2E-34B9-404E-A85F-308812745C66}" type="datetimeFigureOut">
              <a:rPr lang="en-US" smtClean="0"/>
              <a:t>12/14/24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F54A427F-CB22-4D81-8393-C07A7C751169}" type="slidenum">
              <a:rPr lang="en-US" smtClean="0"/>
              <a:t>‹#›</a:t>
            </a:fld>
            <a:endParaRPr lang="en-US"/>
          </a:p>
        </p:txBody>
      </p:sp>
    </p:spTree>
    <p:extLst>
      <p:ext uri="{BB962C8B-B14F-4D97-AF65-F5344CB8AC3E}">
        <p14:creationId xmlns:p14="http://schemas.microsoft.com/office/powerpoint/2010/main" val="193589114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a:t>Click to edit Master title style</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6D8A2D2E-34B9-404E-A85F-308812745C66}" type="datetimeFigureOut">
              <a:rPr lang="en-US" smtClean="0"/>
              <a:t>12/14/24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54A427F-CB22-4D81-8393-C07A7C751169}" type="slidenum">
              <a:rPr lang="en-US" smtClean="0"/>
              <a:t>‹#›</a:t>
            </a:fld>
            <a:endParaRPr lang="en-US"/>
          </a:p>
        </p:txBody>
      </p:sp>
    </p:spTree>
    <p:extLst>
      <p:ext uri="{BB962C8B-B14F-4D97-AF65-F5344CB8AC3E}">
        <p14:creationId xmlns:p14="http://schemas.microsoft.com/office/powerpoint/2010/main" val="121882244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6D8A2D2E-34B9-404E-A85F-308812745C66}" type="datetimeFigureOut">
              <a:rPr lang="en-US" smtClean="0"/>
              <a:t>12/14/24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54A427F-CB22-4D81-8393-C07A7C751169}" type="slidenum">
              <a:rPr lang="en-US" smtClean="0"/>
              <a:t>‹#›</a:t>
            </a:fld>
            <a:endParaRPr lang="en-US"/>
          </a:p>
        </p:txBody>
      </p:sp>
    </p:spTree>
    <p:extLst>
      <p:ext uri="{BB962C8B-B14F-4D97-AF65-F5344CB8AC3E}">
        <p14:creationId xmlns:p14="http://schemas.microsoft.com/office/powerpoint/2010/main" val="34803287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6D8A2D2E-34B9-404E-A85F-308812745C66}" type="datetimeFigureOut">
              <a:rPr lang="en-US" smtClean="0"/>
              <a:t>12/14/24</a:t>
            </a:fld>
            <a:endParaRPr lang="en-US"/>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F54A427F-CB22-4D81-8393-C07A7C751169}" type="slidenum">
              <a:rPr lang="en-US" smtClean="0"/>
              <a:t>‹#›</a:t>
            </a:fld>
            <a:endParaRPr lang="en-US"/>
          </a:p>
        </p:txBody>
      </p:sp>
    </p:spTree>
    <p:extLst>
      <p:ext uri="{BB962C8B-B14F-4D97-AF65-F5344CB8AC3E}">
        <p14:creationId xmlns:p14="http://schemas.microsoft.com/office/powerpoint/2010/main" val="140401980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314089-FC63-E25C-36E0-3A2728949039}"/>
              </a:ext>
            </a:extLst>
          </p:cNvPr>
          <p:cNvSpPr>
            <a:spLocks noGrp="1"/>
          </p:cNvSpPr>
          <p:nvPr>
            <p:ph type="ctrTitle"/>
          </p:nvPr>
        </p:nvSpPr>
        <p:spPr>
          <a:xfrm>
            <a:off x="1507067" y="2404534"/>
            <a:ext cx="7766936" cy="1096899"/>
          </a:xfrm>
        </p:spPr>
        <p:txBody>
          <a:bodyPr/>
          <a:lstStyle/>
          <a:p>
            <a:pPr algn="ctr"/>
            <a:r>
              <a:rPr lang="en-US" sz="4400" dirty="0">
                <a:latin typeface="Times New Roman" panose="02020603050405020304" pitchFamily="18" charset="0"/>
                <a:cs typeface="Times New Roman" panose="02020603050405020304" pitchFamily="18" charset="0"/>
              </a:rPr>
              <a:t>Practicum Presentation </a:t>
            </a:r>
          </a:p>
        </p:txBody>
      </p:sp>
      <p:sp>
        <p:nvSpPr>
          <p:cNvPr id="3" name="Subtitle 2">
            <a:extLst>
              <a:ext uri="{FF2B5EF4-FFF2-40B4-BE49-F238E27FC236}">
                <a16:creationId xmlns:a16="http://schemas.microsoft.com/office/drawing/2014/main" id="{D6324B07-04D5-F378-6198-CE9C9532C4DA}"/>
              </a:ext>
            </a:extLst>
          </p:cNvPr>
          <p:cNvSpPr>
            <a:spLocks noGrp="1"/>
          </p:cNvSpPr>
          <p:nvPr>
            <p:ph type="subTitle" idx="1"/>
          </p:nvPr>
        </p:nvSpPr>
        <p:spPr>
          <a:xfrm>
            <a:off x="1507067" y="4050833"/>
            <a:ext cx="7766936" cy="2508993"/>
          </a:xfrm>
        </p:spPr>
        <p:txBody>
          <a:bodyPr>
            <a:normAutofit/>
          </a:bodyPr>
          <a:lstStyle/>
          <a:p>
            <a:pPr algn="ctr"/>
            <a:r>
              <a:rPr lang="en-US" sz="2000" dirty="0">
                <a:latin typeface="Times New Roman" panose="02020603050405020304" pitchFamily="18" charset="0"/>
                <a:cs typeface="Times New Roman" panose="02020603050405020304" pitchFamily="18" charset="0"/>
              </a:rPr>
              <a:t>Cynthia Carter</a:t>
            </a:r>
          </a:p>
          <a:p>
            <a:pPr algn="ctr"/>
            <a:endParaRPr lang="en-US" sz="20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16913343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B4C155-AED9-A634-DEB3-FF18C538D7CB}"/>
              </a:ext>
            </a:extLst>
          </p:cNvPr>
          <p:cNvSpPr>
            <a:spLocks noGrp="1"/>
          </p:cNvSpPr>
          <p:nvPr>
            <p:ph type="title"/>
          </p:nvPr>
        </p:nvSpPr>
        <p:spPr>
          <a:xfrm>
            <a:off x="677334" y="0"/>
            <a:ext cx="8596668" cy="1930400"/>
          </a:xfrm>
        </p:spPr>
        <p:txBody>
          <a:bodyPr>
            <a:normAutofit/>
          </a:bodyPr>
          <a:lstStyle/>
          <a:p>
            <a:pPr algn="ctr"/>
            <a:r>
              <a:rPr lang="en-US" sz="4000" dirty="0">
                <a:solidFill>
                  <a:srgbClr val="7030A0"/>
                </a:solidFill>
                <a:latin typeface="Times New Roman" panose="02020603050405020304" pitchFamily="18" charset="0"/>
                <a:cs typeface="Times New Roman" panose="02020603050405020304" pitchFamily="18" charset="0"/>
              </a:rPr>
              <a:t>Evaluations</a:t>
            </a:r>
          </a:p>
        </p:txBody>
      </p:sp>
      <p:sp>
        <p:nvSpPr>
          <p:cNvPr id="3" name="Content Placeholder 2">
            <a:extLst>
              <a:ext uri="{FF2B5EF4-FFF2-40B4-BE49-F238E27FC236}">
                <a16:creationId xmlns:a16="http://schemas.microsoft.com/office/drawing/2014/main" id="{4100F9A7-45B0-84D2-A361-A68EAA8A82C2}"/>
              </a:ext>
            </a:extLst>
          </p:cNvPr>
          <p:cNvSpPr>
            <a:spLocks noGrp="1"/>
          </p:cNvSpPr>
          <p:nvPr>
            <p:ph idx="1"/>
          </p:nvPr>
        </p:nvSpPr>
        <p:spPr>
          <a:xfrm>
            <a:off x="0" y="579120"/>
            <a:ext cx="7030720" cy="6278880"/>
          </a:xfrm>
        </p:spPr>
        <p:txBody>
          <a:bodyPr>
            <a:normAutofit lnSpcReduction="10000"/>
          </a:bodyPr>
          <a:lstStyle/>
          <a:p>
            <a:r>
              <a:rPr lang="en-US" sz="2400" dirty="0">
                <a:latin typeface="Times New Roman" panose="02020603050405020304" pitchFamily="18" charset="0"/>
                <a:cs typeface="Times New Roman" panose="02020603050405020304" pitchFamily="18" charset="0"/>
              </a:rPr>
              <a:t>Received positive feedback for successfully integrating ASL into public health programs.</a:t>
            </a:r>
          </a:p>
          <a:p>
            <a:r>
              <a:rPr lang="en-US" sz="2400" dirty="0">
                <a:latin typeface="Times New Roman" panose="02020603050405020304" pitchFamily="18" charset="0"/>
                <a:cs typeface="Times New Roman" panose="02020603050405020304" pitchFamily="18" charset="0"/>
              </a:rPr>
              <a:t>Evaluation showed increased participation from Deaf children due to the incorporation of ASL.</a:t>
            </a:r>
          </a:p>
          <a:p>
            <a:r>
              <a:rPr lang="en-US" sz="2400" dirty="0">
                <a:latin typeface="Times New Roman" panose="02020603050405020304" pitchFamily="18" charset="0"/>
                <a:cs typeface="Times New Roman" panose="02020603050405020304" pitchFamily="18" charset="0"/>
              </a:rPr>
              <a:t>Health programs targeting childhood obesity and behavioral health were deemed effective, with noticeable improvements in participant engagement.</a:t>
            </a:r>
          </a:p>
          <a:p>
            <a:r>
              <a:rPr lang="en-US" sz="2400" dirty="0">
                <a:latin typeface="Times New Roman" panose="02020603050405020304" pitchFamily="18" charset="0"/>
                <a:cs typeface="Times New Roman" panose="02020603050405020304" pitchFamily="18" charset="0"/>
              </a:rPr>
              <a:t>Programs were evaluated as culturally appropriate, with feedback indicating better engagement from diverse communities.</a:t>
            </a:r>
          </a:p>
          <a:p>
            <a:r>
              <a:rPr lang="en-US" sz="2400" dirty="0">
                <a:latin typeface="Times New Roman" panose="02020603050405020304" pitchFamily="18" charset="0"/>
                <a:cs typeface="Times New Roman" panose="02020603050405020304" pitchFamily="18" charset="0"/>
              </a:rPr>
              <a:t>Evaluations highlighted the usefulness of the health assessments and data analysis in shaping program strategies.</a:t>
            </a:r>
          </a:p>
          <a:p>
            <a:r>
              <a:rPr lang="en-US" sz="2400" dirty="0">
                <a:latin typeface="Times New Roman" panose="02020603050405020304" pitchFamily="18" charset="0"/>
                <a:cs typeface="Times New Roman" panose="02020603050405020304" pitchFamily="18" charset="0"/>
              </a:rPr>
              <a:t>Community outreach efforts were successful in raising awareness, though some areas still require more engagement.</a:t>
            </a:r>
          </a:p>
          <a:p>
            <a:endParaRPr lang="en-US" dirty="0"/>
          </a:p>
        </p:txBody>
      </p:sp>
      <p:pic>
        <p:nvPicPr>
          <p:cNvPr id="4" name="Picture 3">
            <a:extLst>
              <a:ext uri="{FF2B5EF4-FFF2-40B4-BE49-F238E27FC236}">
                <a16:creationId xmlns:a16="http://schemas.microsoft.com/office/drawing/2014/main" id="{B2561C13-F62F-86EC-812F-0AF163155A38}"/>
              </a:ext>
            </a:extLst>
          </p:cNvPr>
          <p:cNvPicPr>
            <a:picLocks noChangeAspect="1"/>
          </p:cNvPicPr>
          <p:nvPr/>
        </p:nvPicPr>
        <p:blipFill>
          <a:blip r:embed="rId3"/>
          <a:stretch>
            <a:fillRect/>
          </a:stretch>
        </p:blipFill>
        <p:spPr>
          <a:xfrm>
            <a:off x="7030720" y="853440"/>
            <a:ext cx="5161280" cy="6004560"/>
          </a:xfrm>
          <a:prstGeom prst="rect">
            <a:avLst/>
          </a:prstGeom>
        </p:spPr>
      </p:pic>
    </p:spTree>
    <p:extLst>
      <p:ext uri="{BB962C8B-B14F-4D97-AF65-F5344CB8AC3E}">
        <p14:creationId xmlns:p14="http://schemas.microsoft.com/office/powerpoint/2010/main" val="56662753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31F484-245F-8CCB-8A88-3573D8896073}"/>
              </a:ext>
            </a:extLst>
          </p:cNvPr>
          <p:cNvSpPr>
            <a:spLocks noGrp="1"/>
          </p:cNvSpPr>
          <p:nvPr>
            <p:ph type="title"/>
          </p:nvPr>
        </p:nvSpPr>
        <p:spPr>
          <a:xfrm>
            <a:off x="677334" y="0"/>
            <a:ext cx="8596668" cy="1930400"/>
          </a:xfrm>
        </p:spPr>
        <p:txBody>
          <a:bodyPr>
            <a:normAutofit/>
          </a:bodyPr>
          <a:lstStyle/>
          <a:p>
            <a:pPr algn="ctr"/>
            <a:r>
              <a:rPr lang="en-US" sz="4000" dirty="0">
                <a:solidFill>
                  <a:srgbClr val="C00000"/>
                </a:solidFill>
                <a:latin typeface="Times New Roman" panose="02020603050405020304" pitchFamily="18" charset="0"/>
                <a:cs typeface="Times New Roman" panose="02020603050405020304" pitchFamily="18" charset="0"/>
              </a:rPr>
              <a:t>Evaluations</a:t>
            </a:r>
          </a:p>
        </p:txBody>
      </p:sp>
      <p:sp>
        <p:nvSpPr>
          <p:cNvPr id="3" name="Content Placeholder 2">
            <a:extLst>
              <a:ext uri="{FF2B5EF4-FFF2-40B4-BE49-F238E27FC236}">
                <a16:creationId xmlns:a16="http://schemas.microsoft.com/office/drawing/2014/main" id="{0B702FAD-42C4-1DFA-12C1-1D085479F86D}"/>
              </a:ext>
            </a:extLst>
          </p:cNvPr>
          <p:cNvSpPr>
            <a:spLocks noGrp="1"/>
          </p:cNvSpPr>
          <p:nvPr>
            <p:ph idx="1"/>
          </p:nvPr>
        </p:nvSpPr>
        <p:spPr>
          <a:xfrm>
            <a:off x="0" y="568960"/>
            <a:ext cx="9274002" cy="6289039"/>
          </a:xfrm>
        </p:spPr>
        <p:txBody>
          <a:bodyPr>
            <a:normAutofit fontScale="92500"/>
          </a:bodyPr>
          <a:lstStyle/>
          <a:p>
            <a:r>
              <a:rPr lang="en-US" sz="2800" dirty="0">
                <a:latin typeface="Times New Roman" panose="02020603050405020304" pitchFamily="18" charset="0"/>
                <a:cs typeface="Times New Roman" panose="02020603050405020304" pitchFamily="18" charset="0"/>
              </a:rPr>
              <a:t>Staff expressed satisfaction with Deaf awareness training and felt more equipped to communicate inclusively.</a:t>
            </a:r>
          </a:p>
          <a:p>
            <a:r>
              <a:rPr lang="en-US" sz="2800" dirty="0">
                <a:latin typeface="Times New Roman" panose="02020603050405020304" pitchFamily="18" charset="0"/>
                <a:cs typeface="Times New Roman" panose="02020603050405020304" pitchFamily="18" charset="0"/>
              </a:rPr>
              <a:t>Suggested increasing the frequency of health workshops to further engage families and improve long-term health outcomes.</a:t>
            </a:r>
          </a:p>
          <a:p>
            <a:r>
              <a:rPr lang="en-US" sz="2800" dirty="0">
                <a:latin typeface="Times New Roman" panose="02020603050405020304" pitchFamily="18" charset="0"/>
                <a:cs typeface="Times New Roman" panose="02020603050405020304" pitchFamily="18" charset="0"/>
              </a:rPr>
              <a:t>The use of digital tools for health education was appreciated, though more accessible options for Deaf participants were recommended (Singleton et al., 2019).</a:t>
            </a:r>
          </a:p>
          <a:p>
            <a:r>
              <a:rPr lang="en-US" sz="2800" dirty="0">
                <a:latin typeface="Times New Roman" panose="02020603050405020304" pitchFamily="18" charset="0"/>
                <a:cs typeface="Times New Roman" panose="02020603050405020304" pitchFamily="18" charset="0"/>
              </a:rPr>
              <a:t>Evaluations revealed that transportation and logistical barriers still limit access to health services for some families.</a:t>
            </a:r>
          </a:p>
          <a:p>
            <a:r>
              <a:rPr lang="en-US" sz="2800" dirty="0">
                <a:latin typeface="Times New Roman" panose="02020603050405020304" pitchFamily="18" charset="0"/>
                <a:cs typeface="Times New Roman" panose="02020603050405020304" pitchFamily="18" charset="0"/>
              </a:rPr>
              <a:t>Recommendations included better resource allocation to ensure more sustainable program offerings for underserved communities.</a:t>
            </a:r>
          </a:p>
          <a:p>
            <a:r>
              <a:rPr lang="en-US" sz="2800" dirty="0">
                <a:latin typeface="Times New Roman" panose="02020603050405020304" pitchFamily="18" charset="0"/>
                <a:cs typeface="Times New Roman" panose="02020603050405020304" pitchFamily="18" charset="0"/>
              </a:rPr>
              <a:t>Self-evaluation showed growth in public health competencies, particularly in program planning and effective communication with diverse populations.</a:t>
            </a:r>
          </a:p>
          <a:p>
            <a:endParaRPr lang="en-US" dirty="0"/>
          </a:p>
        </p:txBody>
      </p:sp>
    </p:spTree>
    <p:extLst>
      <p:ext uri="{BB962C8B-B14F-4D97-AF65-F5344CB8AC3E}">
        <p14:creationId xmlns:p14="http://schemas.microsoft.com/office/powerpoint/2010/main" val="178811621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285E55-317F-445B-A93C-EC2E7D481987}"/>
              </a:ext>
            </a:extLst>
          </p:cNvPr>
          <p:cNvSpPr>
            <a:spLocks noGrp="1"/>
          </p:cNvSpPr>
          <p:nvPr>
            <p:ph type="title"/>
          </p:nvPr>
        </p:nvSpPr>
        <p:spPr>
          <a:xfrm>
            <a:off x="677334" y="0"/>
            <a:ext cx="8596668" cy="1930400"/>
          </a:xfrm>
        </p:spPr>
        <p:txBody>
          <a:bodyPr>
            <a:normAutofit/>
          </a:bodyPr>
          <a:lstStyle/>
          <a:p>
            <a:pPr algn="ctr"/>
            <a:r>
              <a:rPr lang="en-US" sz="4000" dirty="0">
                <a:solidFill>
                  <a:schemeClr val="accent6">
                    <a:lumMod val="75000"/>
                  </a:schemeClr>
                </a:solidFill>
                <a:latin typeface="Times New Roman" panose="02020603050405020304" pitchFamily="18" charset="0"/>
                <a:cs typeface="Times New Roman" panose="02020603050405020304" pitchFamily="18" charset="0"/>
              </a:rPr>
              <a:t>Reflections</a:t>
            </a:r>
          </a:p>
        </p:txBody>
      </p:sp>
      <p:sp>
        <p:nvSpPr>
          <p:cNvPr id="3" name="Content Placeholder 2">
            <a:extLst>
              <a:ext uri="{FF2B5EF4-FFF2-40B4-BE49-F238E27FC236}">
                <a16:creationId xmlns:a16="http://schemas.microsoft.com/office/drawing/2014/main" id="{09A14F5F-4922-3949-D9E2-D2C49870965F}"/>
              </a:ext>
            </a:extLst>
          </p:cNvPr>
          <p:cNvSpPr>
            <a:spLocks noGrp="1"/>
          </p:cNvSpPr>
          <p:nvPr>
            <p:ph idx="1"/>
          </p:nvPr>
        </p:nvSpPr>
        <p:spPr>
          <a:xfrm>
            <a:off x="0" y="609600"/>
            <a:ext cx="9274002" cy="6248399"/>
          </a:xfrm>
        </p:spPr>
        <p:txBody>
          <a:bodyPr>
            <a:normAutofit/>
          </a:bodyPr>
          <a:lstStyle/>
          <a:p>
            <a:r>
              <a:rPr lang="en-US" sz="2400" dirty="0">
                <a:latin typeface="Times New Roman" panose="02020603050405020304" pitchFamily="18" charset="0"/>
                <a:cs typeface="Times New Roman" panose="02020603050405020304" pitchFamily="18" charset="0"/>
              </a:rPr>
              <a:t>Gained valuable experience in public health assessments and interventions for children in underserved communities.</a:t>
            </a:r>
          </a:p>
          <a:p>
            <a:r>
              <a:rPr lang="en-US" sz="2400" dirty="0">
                <a:latin typeface="Times New Roman" panose="02020603050405020304" pitchFamily="18" charset="0"/>
                <a:cs typeface="Times New Roman" panose="02020603050405020304" pitchFamily="18" charset="0"/>
              </a:rPr>
              <a:t>Gained a deeper understanding of the health disparities faced by low-income and marginalized families.</a:t>
            </a:r>
          </a:p>
          <a:p>
            <a:r>
              <a:rPr lang="en-US" sz="2400" dirty="0">
                <a:latin typeface="Times New Roman" panose="02020603050405020304" pitchFamily="18" charset="0"/>
                <a:cs typeface="Times New Roman" panose="02020603050405020304" pitchFamily="18" charset="0"/>
              </a:rPr>
              <a:t>Realized the importance of inclusive practices, especially for the Deaf community, in public health programs.</a:t>
            </a:r>
          </a:p>
          <a:p>
            <a:r>
              <a:rPr lang="en-US" sz="2400" dirty="0">
                <a:latin typeface="Times New Roman" panose="02020603050405020304" pitchFamily="18" charset="0"/>
                <a:cs typeface="Times New Roman" panose="02020603050405020304" pitchFamily="18" charset="0"/>
              </a:rPr>
              <a:t>Observed how integrating ASL into health activities increased accessibility and participation from Deaf children.</a:t>
            </a:r>
          </a:p>
          <a:p>
            <a:r>
              <a:rPr lang="en-US" sz="2400" dirty="0">
                <a:latin typeface="Times New Roman" panose="02020603050405020304" pitchFamily="18" charset="0"/>
                <a:cs typeface="Times New Roman" panose="02020603050405020304" pitchFamily="18" charset="0"/>
              </a:rPr>
              <a:t>Developed a greater appreciation for the need to tailor health programs to the cultural and linguistic needs of diverse populations.</a:t>
            </a:r>
          </a:p>
          <a:p>
            <a:r>
              <a:rPr lang="en-US" sz="2400" dirty="0">
                <a:latin typeface="Times New Roman" panose="02020603050405020304" pitchFamily="18" charset="0"/>
                <a:cs typeface="Times New Roman" panose="02020603050405020304" pitchFamily="18" charset="0"/>
              </a:rPr>
              <a:t>Enhanced skills in working with other organizations and stakeholders to improve health outcomes for children.</a:t>
            </a:r>
          </a:p>
          <a:p>
            <a:r>
              <a:rPr lang="en-US" sz="2400" dirty="0">
                <a:latin typeface="Times New Roman" panose="02020603050405020304" pitchFamily="18" charset="0"/>
                <a:cs typeface="Times New Roman" panose="02020603050405020304" pitchFamily="18" charset="0"/>
              </a:rPr>
              <a:t>Learned how to use health data effectively to inform program design and policy decisions.</a:t>
            </a:r>
          </a:p>
          <a:p>
            <a:endParaRPr lang="en-US" dirty="0"/>
          </a:p>
          <a:p>
            <a:endParaRPr lang="en-US" dirty="0"/>
          </a:p>
        </p:txBody>
      </p:sp>
    </p:spTree>
    <p:extLst>
      <p:ext uri="{BB962C8B-B14F-4D97-AF65-F5344CB8AC3E}">
        <p14:creationId xmlns:p14="http://schemas.microsoft.com/office/powerpoint/2010/main" val="286221091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C862D7F-5B46-0EEA-9D5B-442B9F58691A}"/>
              </a:ext>
            </a:extLst>
          </p:cNvPr>
          <p:cNvSpPr>
            <a:spLocks noGrp="1"/>
          </p:cNvSpPr>
          <p:nvPr>
            <p:ph type="title"/>
          </p:nvPr>
        </p:nvSpPr>
        <p:spPr>
          <a:xfrm>
            <a:off x="677334" y="0"/>
            <a:ext cx="8596668" cy="1930400"/>
          </a:xfrm>
        </p:spPr>
        <p:txBody>
          <a:bodyPr>
            <a:normAutofit/>
          </a:bodyPr>
          <a:lstStyle/>
          <a:p>
            <a:pPr algn="ctr"/>
            <a:r>
              <a:rPr lang="en-US" sz="4000" dirty="0">
                <a:solidFill>
                  <a:schemeClr val="tx2">
                    <a:lumMod val="60000"/>
                    <a:lumOff val="40000"/>
                  </a:schemeClr>
                </a:solidFill>
                <a:latin typeface="Times New Roman" panose="02020603050405020304" pitchFamily="18" charset="0"/>
                <a:cs typeface="Times New Roman" panose="02020603050405020304" pitchFamily="18" charset="0"/>
              </a:rPr>
              <a:t>Reflections</a:t>
            </a:r>
          </a:p>
        </p:txBody>
      </p:sp>
      <p:sp>
        <p:nvSpPr>
          <p:cNvPr id="3" name="Content Placeholder 2">
            <a:extLst>
              <a:ext uri="{FF2B5EF4-FFF2-40B4-BE49-F238E27FC236}">
                <a16:creationId xmlns:a16="http://schemas.microsoft.com/office/drawing/2014/main" id="{81EA3FB1-49CF-8186-59C9-C5D50DAAF568}"/>
              </a:ext>
            </a:extLst>
          </p:cNvPr>
          <p:cNvSpPr>
            <a:spLocks noGrp="1"/>
          </p:cNvSpPr>
          <p:nvPr>
            <p:ph idx="1"/>
          </p:nvPr>
        </p:nvSpPr>
        <p:spPr>
          <a:xfrm>
            <a:off x="0" y="599440"/>
            <a:ext cx="6675120" cy="6258559"/>
          </a:xfrm>
        </p:spPr>
        <p:txBody>
          <a:bodyPr>
            <a:normAutofit fontScale="92500" lnSpcReduction="10000"/>
          </a:bodyPr>
          <a:lstStyle/>
          <a:p>
            <a:r>
              <a:rPr lang="en-US" sz="2400" dirty="0">
                <a:latin typeface="Times New Roman" panose="02020603050405020304" pitchFamily="18" charset="0"/>
                <a:cs typeface="Times New Roman" panose="02020603050405020304" pitchFamily="18" charset="0"/>
              </a:rPr>
              <a:t>Reflected on the importance of evaluating program impact and using feedback to make improvements.</a:t>
            </a:r>
          </a:p>
          <a:p>
            <a:r>
              <a:rPr lang="en-US" sz="2400" dirty="0">
                <a:latin typeface="Times New Roman" panose="02020603050405020304" pitchFamily="18" charset="0"/>
                <a:cs typeface="Times New Roman" panose="02020603050405020304" pitchFamily="18" charset="0"/>
              </a:rPr>
              <a:t>Acknowledged the ongoing barriers to healthcare access for many children, especially related to transportation and financial constraints.</a:t>
            </a:r>
          </a:p>
          <a:p>
            <a:r>
              <a:rPr lang="en-US" sz="2400" dirty="0">
                <a:latin typeface="Times New Roman" panose="02020603050405020304" pitchFamily="18" charset="0"/>
                <a:cs typeface="Times New Roman" panose="02020603050405020304" pitchFamily="18" charset="0"/>
              </a:rPr>
              <a:t>Improved communication skills, particularly in making health information accessible to diverse audiences, including the Deaf community.</a:t>
            </a:r>
          </a:p>
          <a:p>
            <a:r>
              <a:rPr lang="en-US" sz="2400" dirty="0">
                <a:latin typeface="Times New Roman" panose="02020603050405020304" pitchFamily="18" charset="0"/>
                <a:cs typeface="Times New Roman" panose="02020603050405020304" pitchFamily="18" charset="0"/>
              </a:rPr>
              <a:t>Developed critical thinking and problem-solving skills, particularly in addressing health challenges through a public health lens.</a:t>
            </a:r>
          </a:p>
          <a:p>
            <a:r>
              <a:rPr lang="en-US" sz="2400" dirty="0">
                <a:latin typeface="Times New Roman" panose="02020603050405020304" pitchFamily="18" charset="0"/>
                <a:cs typeface="Times New Roman" panose="02020603050405020304" pitchFamily="18" charset="0"/>
              </a:rPr>
              <a:t>Became more passionate about advocating for health equity and working to eliminate barriers to healthcare access.</a:t>
            </a:r>
          </a:p>
          <a:p>
            <a:r>
              <a:rPr lang="en-US" sz="2400" dirty="0">
                <a:latin typeface="Times New Roman" panose="02020603050405020304" pitchFamily="18" charset="0"/>
                <a:cs typeface="Times New Roman" panose="02020603050405020304" pitchFamily="18" charset="0"/>
              </a:rPr>
              <a:t>Reflected on how the experience shaped my view of public health and how I hope to contribute to more inclusive health programs in the future.</a:t>
            </a:r>
          </a:p>
          <a:p>
            <a:endParaRPr lang="en-US" dirty="0"/>
          </a:p>
        </p:txBody>
      </p:sp>
      <p:pic>
        <p:nvPicPr>
          <p:cNvPr id="4" name="Picture 3">
            <a:extLst>
              <a:ext uri="{FF2B5EF4-FFF2-40B4-BE49-F238E27FC236}">
                <a16:creationId xmlns:a16="http://schemas.microsoft.com/office/drawing/2014/main" id="{D7FCEEBB-004B-7EAC-EA68-C7D8FDD0BF04}"/>
              </a:ext>
            </a:extLst>
          </p:cNvPr>
          <p:cNvPicPr>
            <a:picLocks noChangeAspect="1"/>
          </p:cNvPicPr>
          <p:nvPr/>
        </p:nvPicPr>
        <p:blipFill>
          <a:blip r:embed="rId3"/>
          <a:stretch>
            <a:fillRect/>
          </a:stretch>
        </p:blipFill>
        <p:spPr>
          <a:xfrm>
            <a:off x="6487160" y="741680"/>
            <a:ext cx="5715000" cy="6116320"/>
          </a:xfrm>
          <a:prstGeom prst="rect">
            <a:avLst/>
          </a:prstGeom>
        </p:spPr>
      </p:pic>
    </p:spTree>
    <p:extLst>
      <p:ext uri="{BB962C8B-B14F-4D97-AF65-F5344CB8AC3E}">
        <p14:creationId xmlns:p14="http://schemas.microsoft.com/office/powerpoint/2010/main" val="227044101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20CBA9-DEEC-0AA4-68BB-78FA0DDD2B04}"/>
              </a:ext>
            </a:extLst>
          </p:cNvPr>
          <p:cNvSpPr>
            <a:spLocks noGrp="1"/>
          </p:cNvSpPr>
          <p:nvPr>
            <p:ph type="title"/>
          </p:nvPr>
        </p:nvSpPr>
        <p:spPr>
          <a:xfrm>
            <a:off x="677334" y="0"/>
            <a:ext cx="8596668" cy="1930400"/>
          </a:xfrm>
        </p:spPr>
        <p:txBody>
          <a:bodyPr>
            <a:normAutofit/>
          </a:bodyPr>
          <a:lstStyle/>
          <a:p>
            <a:pPr algn="ctr"/>
            <a:r>
              <a:rPr lang="en-US" sz="4000" dirty="0">
                <a:solidFill>
                  <a:srgbClr val="FFC000"/>
                </a:solidFill>
                <a:latin typeface="Times New Roman" panose="02020603050405020304" pitchFamily="18" charset="0"/>
                <a:cs typeface="Times New Roman" panose="02020603050405020304" pitchFamily="18" charset="0"/>
              </a:rPr>
              <a:t>CEPH competencies</a:t>
            </a:r>
          </a:p>
        </p:txBody>
      </p:sp>
      <p:sp>
        <p:nvSpPr>
          <p:cNvPr id="3" name="Content Placeholder 2">
            <a:extLst>
              <a:ext uri="{FF2B5EF4-FFF2-40B4-BE49-F238E27FC236}">
                <a16:creationId xmlns:a16="http://schemas.microsoft.com/office/drawing/2014/main" id="{D1C6B9F3-F358-4C85-0C9A-EE4D19EC2F0D}"/>
              </a:ext>
            </a:extLst>
          </p:cNvPr>
          <p:cNvSpPr>
            <a:spLocks noGrp="1"/>
          </p:cNvSpPr>
          <p:nvPr>
            <p:ph idx="1"/>
          </p:nvPr>
        </p:nvSpPr>
        <p:spPr>
          <a:xfrm>
            <a:off x="0" y="629920"/>
            <a:ext cx="9274002" cy="6228079"/>
          </a:xfrm>
        </p:spPr>
        <p:txBody>
          <a:bodyPr>
            <a:normAutofit/>
          </a:bodyPr>
          <a:lstStyle/>
          <a:p>
            <a:r>
              <a:rPr lang="en-US" sz="2400" dirty="0">
                <a:latin typeface="Times New Roman" panose="02020603050405020304" pitchFamily="18" charset="0"/>
                <a:cs typeface="Times New Roman" panose="02020603050405020304" pitchFamily="18" charset="0"/>
              </a:rPr>
              <a:t>Applied descriptive analytics to evaluate childhood obesity and behavioral health trends, guiding targeted interventions.</a:t>
            </a:r>
          </a:p>
          <a:p>
            <a:r>
              <a:rPr lang="en-US" sz="2400" dirty="0">
                <a:latin typeface="Times New Roman" panose="02020603050405020304" pitchFamily="18" charset="0"/>
                <a:cs typeface="Times New Roman" panose="02020603050405020304" pitchFamily="18" charset="0"/>
              </a:rPr>
              <a:t>Contributed to the design and implementation of health programs addressing childhood health issues, focusing on underserved populations.</a:t>
            </a:r>
          </a:p>
          <a:p>
            <a:r>
              <a:rPr lang="en-US" sz="2400" dirty="0">
                <a:latin typeface="Times New Roman" panose="02020603050405020304" pitchFamily="18" charset="0"/>
                <a:cs typeface="Times New Roman" panose="02020603050405020304" pitchFamily="18" charset="0"/>
              </a:rPr>
              <a:t>Integrated cultural sensitivity, ensuring health programs were accessible and relevant to diverse populations, including the Deaf community (</a:t>
            </a:r>
            <a:r>
              <a:rPr lang="en-US" sz="2400" dirty="0" err="1">
                <a:latin typeface="Times New Roman" panose="02020603050405020304" pitchFamily="18" charset="0"/>
                <a:cs typeface="Times New Roman" panose="02020603050405020304" pitchFamily="18" charset="0"/>
              </a:rPr>
              <a:t>Kuenburg</a:t>
            </a:r>
            <a:r>
              <a:rPr lang="en-US" sz="2400" dirty="0">
                <a:latin typeface="Times New Roman" panose="02020603050405020304" pitchFamily="18" charset="0"/>
                <a:cs typeface="Times New Roman" panose="02020603050405020304" pitchFamily="18" charset="0"/>
              </a:rPr>
              <a:t> et al., 2016).</a:t>
            </a:r>
          </a:p>
          <a:p>
            <a:r>
              <a:rPr lang="en-US" sz="2400" dirty="0">
                <a:latin typeface="Times New Roman" panose="02020603050405020304" pitchFamily="18" charset="0"/>
                <a:cs typeface="Times New Roman" panose="02020603050405020304" pitchFamily="18" charset="0"/>
              </a:rPr>
              <a:t>Developed clear, accessible health communication strategies, using ASL and graphic displays to engage a broader audience.</a:t>
            </a:r>
          </a:p>
          <a:p>
            <a:r>
              <a:rPr lang="en-US" sz="2400" dirty="0">
                <a:latin typeface="Times New Roman" panose="02020603050405020304" pitchFamily="18" charset="0"/>
                <a:cs typeface="Times New Roman" panose="02020603050405020304" pitchFamily="18" charset="0"/>
              </a:rPr>
              <a:t>Assessed the effectiveness of health interventions and used feedback to improve program outcomes and strategies.</a:t>
            </a:r>
          </a:p>
          <a:p>
            <a:r>
              <a:rPr lang="en-US" sz="2400" dirty="0">
                <a:latin typeface="Times New Roman" panose="02020603050405020304" pitchFamily="18" charset="0"/>
                <a:cs typeface="Times New Roman" panose="02020603050405020304" pitchFamily="18" charset="0"/>
              </a:rPr>
              <a:t>Ensured ethical standards were upheld, promoting inclusivity and equity in all public health initiatives.</a:t>
            </a:r>
          </a:p>
          <a:p>
            <a:endParaRPr lang="en-US" dirty="0"/>
          </a:p>
        </p:txBody>
      </p:sp>
    </p:spTree>
    <p:extLst>
      <p:ext uri="{BB962C8B-B14F-4D97-AF65-F5344CB8AC3E}">
        <p14:creationId xmlns:p14="http://schemas.microsoft.com/office/powerpoint/2010/main" val="110442921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6E1037-C018-7E37-9B37-3AC67EFC956B}"/>
              </a:ext>
            </a:extLst>
          </p:cNvPr>
          <p:cNvSpPr>
            <a:spLocks noGrp="1"/>
          </p:cNvSpPr>
          <p:nvPr>
            <p:ph type="title"/>
          </p:nvPr>
        </p:nvSpPr>
        <p:spPr>
          <a:xfrm>
            <a:off x="677334" y="0"/>
            <a:ext cx="8596668" cy="1930400"/>
          </a:xfrm>
        </p:spPr>
        <p:txBody>
          <a:bodyPr>
            <a:normAutofit/>
          </a:bodyPr>
          <a:lstStyle/>
          <a:p>
            <a:pPr algn="ctr"/>
            <a:r>
              <a:rPr lang="en-US" sz="4000" dirty="0">
                <a:solidFill>
                  <a:schemeClr val="accent6"/>
                </a:solidFill>
                <a:latin typeface="Times New Roman" panose="02020603050405020304" pitchFamily="18" charset="0"/>
                <a:cs typeface="Times New Roman" panose="02020603050405020304" pitchFamily="18" charset="0"/>
              </a:rPr>
              <a:t>Conclusion</a:t>
            </a:r>
          </a:p>
        </p:txBody>
      </p:sp>
      <p:sp>
        <p:nvSpPr>
          <p:cNvPr id="3" name="Content Placeholder 2">
            <a:extLst>
              <a:ext uri="{FF2B5EF4-FFF2-40B4-BE49-F238E27FC236}">
                <a16:creationId xmlns:a16="http://schemas.microsoft.com/office/drawing/2014/main" id="{8A6B637C-7F1F-144F-A314-697937E56CFA}"/>
              </a:ext>
            </a:extLst>
          </p:cNvPr>
          <p:cNvSpPr>
            <a:spLocks noGrp="1"/>
          </p:cNvSpPr>
          <p:nvPr>
            <p:ph idx="1"/>
          </p:nvPr>
        </p:nvSpPr>
        <p:spPr>
          <a:xfrm>
            <a:off x="0" y="599440"/>
            <a:ext cx="9438640" cy="6258560"/>
          </a:xfrm>
        </p:spPr>
        <p:txBody>
          <a:bodyPr>
            <a:normAutofit fontScale="92500"/>
          </a:bodyPr>
          <a:lstStyle/>
          <a:p>
            <a:r>
              <a:rPr lang="en-US" sz="2400" dirty="0">
                <a:latin typeface="Times New Roman" panose="02020603050405020304" pitchFamily="18" charset="0"/>
                <a:cs typeface="Times New Roman" panose="02020603050405020304" pitchFamily="18" charset="0"/>
              </a:rPr>
              <a:t>The integration of ASL into health programs significantly improved accessibility for Deaf children, showcasing the importance of inclusive practices in public health.</a:t>
            </a:r>
          </a:p>
          <a:p>
            <a:r>
              <a:rPr lang="en-US" sz="2400" dirty="0">
                <a:latin typeface="Times New Roman" panose="02020603050405020304" pitchFamily="18" charset="0"/>
                <a:cs typeface="Times New Roman" panose="02020603050405020304" pitchFamily="18" charset="0"/>
              </a:rPr>
              <a:t>I contributed to the planning and execution of health programs, which addressed childhood obesity, behavioral health, and access issues for underserved communities.</a:t>
            </a:r>
          </a:p>
          <a:p>
            <a:r>
              <a:rPr lang="en-US" sz="2400" dirty="0">
                <a:latin typeface="Times New Roman" panose="02020603050405020304" pitchFamily="18" charset="0"/>
                <a:cs typeface="Times New Roman" panose="02020603050405020304" pitchFamily="18" charset="0"/>
              </a:rPr>
              <a:t>My practicum experience strengthened my ability to design culturally sensitive programs that meet the diverse needs of all children, including those with hearing impairments.</a:t>
            </a:r>
          </a:p>
          <a:p>
            <a:r>
              <a:rPr lang="en-US" sz="2400" dirty="0">
                <a:latin typeface="Times New Roman" panose="02020603050405020304" pitchFamily="18" charset="0"/>
                <a:cs typeface="Times New Roman" panose="02020603050405020304" pitchFamily="18" charset="0"/>
              </a:rPr>
              <a:t>I enhanced my skills in program planning, data analysis, health communication, and evaluating the effectiveness of health interventions.</a:t>
            </a:r>
          </a:p>
          <a:p>
            <a:r>
              <a:rPr lang="en-US" sz="2400" dirty="0">
                <a:latin typeface="Times New Roman" panose="02020603050405020304" pitchFamily="18" charset="0"/>
                <a:cs typeface="Times New Roman" panose="02020603050405020304" pitchFamily="18" charset="0"/>
              </a:rPr>
              <a:t>This practicum allowed me to apply public health theories and models in real-world settings, strengthening my readiness for future public health roles.</a:t>
            </a:r>
          </a:p>
          <a:p>
            <a:r>
              <a:rPr lang="en-US" sz="2400" dirty="0">
                <a:latin typeface="Times New Roman" panose="02020603050405020304" pitchFamily="18" charset="0"/>
                <a:cs typeface="Times New Roman" panose="02020603050405020304" pitchFamily="18" charset="0"/>
              </a:rPr>
              <a:t>I am committed to advancing health equity by continuing to advocate for inclusive programs that cater to all children, including Deaf communities.</a:t>
            </a:r>
          </a:p>
          <a:p>
            <a:endParaRPr lang="en-US" dirty="0"/>
          </a:p>
        </p:txBody>
      </p:sp>
    </p:spTree>
    <p:extLst>
      <p:ext uri="{BB962C8B-B14F-4D97-AF65-F5344CB8AC3E}">
        <p14:creationId xmlns:p14="http://schemas.microsoft.com/office/powerpoint/2010/main" val="312718941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196F0A-4219-5338-CD59-80657CB18C6A}"/>
              </a:ext>
            </a:extLst>
          </p:cNvPr>
          <p:cNvSpPr>
            <a:spLocks noGrp="1"/>
          </p:cNvSpPr>
          <p:nvPr>
            <p:ph type="title"/>
          </p:nvPr>
        </p:nvSpPr>
        <p:spPr>
          <a:xfrm>
            <a:off x="677334" y="0"/>
            <a:ext cx="8596668" cy="1930400"/>
          </a:xfrm>
        </p:spPr>
        <p:txBody>
          <a:bodyPr>
            <a:normAutofit/>
          </a:bodyPr>
          <a:lstStyle/>
          <a:p>
            <a:pPr algn="ctr"/>
            <a:r>
              <a:rPr lang="en-US" sz="4000" dirty="0">
                <a:latin typeface="Times New Roman" panose="02020603050405020304" pitchFamily="18" charset="0"/>
                <a:cs typeface="Times New Roman" panose="02020603050405020304" pitchFamily="18" charset="0"/>
              </a:rPr>
              <a:t>References</a:t>
            </a:r>
          </a:p>
        </p:txBody>
      </p:sp>
      <p:sp>
        <p:nvSpPr>
          <p:cNvPr id="3" name="Content Placeholder 2">
            <a:extLst>
              <a:ext uri="{FF2B5EF4-FFF2-40B4-BE49-F238E27FC236}">
                <a16:creationId xmlns:a16="http://schemas.microsoft.com/office/drawing/2014/main" id="{EB3DAADA-CB70-6ED2-246C-30B7BD540446}"/>
              </a:ext>
            </a:extLst>
          </p:cNvPr>
          <p:cNvSpPr>
            <a:spLocks noGrp="1"/>
          </p:cNvSpPr>
          <p:nvPr>
            <p:ph idx="1"/>
          </p:nvPr>
        </p:nvSpPr>
        <p:spPr>
          <a:xfrm>
            <a:off x="0" y="609600"/>
            <a:ext cx="9428480" cy="6248399"/>
          </a:xfrm>
        </p:spPr>
        <p:txBody>
          <a:bodyPr>
            <a:normAutofit lnSpcReduction="10000"/>
          </a:bodyPr>
          <a:lstStyle/>
          <a:p>
            <a:r>
              <a:rPr lang="en-US" sz="2400" dirty="0">
                <a:latin typeface="Times New Roman" panose="02020603050405020304" pitchFamily="18" charset="0"/>
                <a:cs typeface="Times New Roman" panose="02020603050405020304" pitchFamily="18" charset="0"/>
              </a:rPr>
              <a:t>Kolko, D. J., &amp; Perrin, E. (2014). The integration of behavioral health interventions in children's health care: Services, science, and suggestions. Journal of Clinical Child &amp; Adolescent Psychology, 43(2), 216-228.</a:t>
            </a:r>
          </a:p>
          <a:p>
            <a:r>
              <a:rPr lang="en-US" sz="2400" dirty="0" err="1">
                <a:latin typeface="Times New Roman" panose="02020603050405020304" pitchFamily="18" charset="0"/>
                <a:cs typeface="Times New Roman" panose="02020603050405020304" pitchFamily="18" charset="0"/>
              </a:rPr>
              <a:t>Kuenburg</a:t>
            </a:r>
            <a:r>
              <a:rPr lang="en-US" sz="2400" dirty="0">
                <a:latin typeface="Times New Roman" panose="02020603050405020304" pitchFamily="18" charset="0"/>
                <a:cs typeface="Times New Roman" panose="02020603050405020304" pitchFamily="18" charset="0"/>
              </a:rPr>
              <a:t>, A., </a:t>
            </a:r>
            <a:r>
              <a:rPr lang="en-US" sz="2400" dirty="0" err="1">
                <a:latin typeface="Times New Roman" panose="02020603050405020304" pitchFamily="18" charset="0"/>
                <a:cs typeface="Times New Roman" panose="02020603050405020304" pitchFamily="18" charset="0"/>
              </a:rPr>
              <a:t>Fellinger</a:t>
            </a:r>
            <a:r>
              <a:rPr lang="en-US" sz="2400" dirty="0">
                <a:latin typeface="Times New Roman" panose="02020603050405020304" pitchFamily="18" charset="0"/>
                <a:cs typeface="Times New Roman" panose="02020603050405020304" pitchFamily="18" charset="0"/>
              </a:rPr>
              <a:t>, P., &amp; </a:t>
            </a:r>
            <a:r>
              <a:rPr lang="en-US" sz="2400" dirty="0" err="1">
                <a:latin typeface="Times New Roman" panose="02020603050405020304" pitchFamily="18" charset="0"/>
                <a:cs typeface="Times New Roman" panose="02020603050405020304" pitchFamily="18" charset="0"/>
              </a:rPr>
              <a:t>Fellinger</a:t>
            </a:r>
            <a:r>
              <a:rPr lang="en-US" sz="2400" dirty="0">
                <a:latin typeface="Times New Roman" panose="02020603050405020304" pitchFamily="18" charset="0"/>
                <a:cs typeface="Times New Roman" panose="02020603050405020304" pitchFamily="18" charset="0"/>
              </a:rPr>
              <a:t>, J. (2016). Health care access among deaf people. Journal of deaf studies and deaf education, 21(1), 1-10.</a:t>
            </a:r>
          </a:p>
          <a:p>
            <a:r>
              <a:rPr lang="en-US" sz="2400" dirty="0">
                <a:latin typeface="Times New Roman" panose="02020603050405020304" pitchFamily="18" charset="0"/>
                <a:cs typeface="Times New Roman" panose="02020603050405020304" pitchFamily="18" charset="0"/>
              </a:rPr>
              <a:t>McKee, M. M., Paasche-</a:t>
            </a:r>
            <a:r>
              <a:rPr lang="en-US" sz="2400" dirty="0" err="1">
                <a:latin typeface="Times New Roman" panose="02020603050405020304" pitchFamily="18" charset="0"/>
                <a:cs typeface="Times New Roman" panose="02020603050405020304" pitchFamily="18" charset="0"/>
              </a:rPr>
              <a:t>Orlow</a:t>
            </a:r>
            <a:r>
              <a:rPr lang="en-US" sz="2400" dirty="0">
                <a:latin typeface="Times New Roman" panose="02020603050405020304" pitchFamily="18" charset="0"/>
                <a:cs typeface="Times New Roman" panose="02020603050405020304" pitchFamily="18" charset="0"/>
              </a:rPr>
              <a:t>, M. K., Winters, P. C., </a:t>
            </a:r>
            <a:r>
              <a:rPr lang="en-US" sz="2400" dirty="0" err="1">
                <a:latin typeface="Times New Roman" panose="02020603050405020304" pitchFamily="18" charset="0"/>
                <a:cs typeface="Times New Roman" panose="02020603050405020304" pitchFamily="18" charset="0"/>
              </a:rPr>
              <a:t>Fiscella</a:t>
            </a:r>
            <a:r>
              <a:rPr lang="en-US" sz="2400" dirty="0">
                <a:latin typeface="Times New Roman" panose="02020603050405020304" pitchFamily="18" charset="0"/>
                <a:cs typeface="Times New Roman" panose="02020603050405020304" pitchFamily="18" charset="0"/>
              </a:rPr>
              <a:t>, K., </a:t>
            </a:r>
            <a:r>
              <a:rPr lang="en-US" sz="2400" dirty="0" err="1">
                <a:latin typeface="Times New Roman" panose="02020603050405020304" pitchFamily="18" charset="0"/>
                <a:cs typeface="Times New Roman" panose="02020603050405020304" pitchFamily="18" charset="0"/>
              </a:rPr>
              <a:t>Zazove</a:t>
            </a:r>
            <a:r>
              <a:rPr lang="en-US" sz="2400" dirty="0">
                <a:latin typeface="Times New Roman" panose="02020603050405020304" pitchFamily="18" charset="0"/>
                <a:cs typeface="Times New Roman" panose="02020603050405020304" pitchFamily="18" charset="0"/>
              </a:rPr>
              <a:t>, P., Sen, A., &amp; Pearson, T. (2015). Assessing health literacy in deaf American sign language users. Journal of health communication, 20(sup2), 92-100.</a:t>
            </a:r>
          </a:p>
          <a:p>
            <a:r>
              <a:rPr lang="en-US" sz="2400" dirty="0">
                <a:latin typeface="Times New Roman" panose="02020603050405020304" pitchFamily="18" charset="0"/>
                <a:cs typeface="Times New Roman" panose="02020603050405020304" pitchFamily="18" charset="0"/>
              </a:rPr>
              <a:t>Singleton, J. L., Remillard, E. T., </a:t>
            </a:r>
            <a:r>
              <a:rPr lang="en-US" sz="2400" dirty="0" err="1">
                <a:latin typeface="Times New Roman" panose="02020603050405020304" pitchFamily="18" charset="0"/>
                <a:cs typeface="Times New Roman" panose="02020603050405020304" pitchFamily="18" charset="0"/>
              </a:rPr>
              <a:t>Mitzner</a:t>
            </a:r>
            <a:r>
              <a:rPr lang="en-US" sz="2400" dirty="0">
                <a:latin typeface="Times New Roman" panose="02020603050405020304" pitchFamily="18" charset="0"/>
                <a:cs typeface="Times New Roman" panose="02020603050405020304" pitchFamily="18" charset="0"/>
              </a:rPr>
              <a:t>, T. L., &amp; Rogers, W. A. (2019). Everyday technology use among older deaf adults. Disability and Rehabilitation: Assistive Technology, 14(4), 325-332.</a:t>
            </a:r>
          </a:p>
          <a:p>
            <a:r>
              <a:rPr lang="en-US" sz="2400" dirty="0">
                <a:latin typeface="Times New Roman" panose="02020603050405020304" pitchFamily="18" charset="0"/>
                <a:cs typeface="Times New Roman" panose="02020603050405020304" pitchFamily="18" charset="0"/>
              </a:rPr>
              <a:t>Swope, C. B., &amp; Hernández, D. (2019). Housing as a determinant of health equity: A conceptual model. Social science &amp; medicine, 243, 112571.</a:t>
            </a:r>
          </a:p>
          <a:p>
            <a:endParaRPr lang="en-US" dirty="0"/>
          </a:p>
        </p:txBody>
      </p:sp>
    </p:spTree>
    <p:extLst>
      <p:ext uri="{BB962C8B-B14F-4D97-AF65-F5344CB8AC3E}">
        <p14:creationId xmlns:p14="http://schemas.microsoft.com/office/powerpoint/2010/main" val="291302550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5C182C-8B8D-B90C-D919-0B1B5CFFEDDD}"/>
              </a:ext>
            </a:extLst>
          </p:cNvPr>
          <p:cNvSpPr>
            <a:spLocks noGrp="1"/>
          </p:cNvSpPr>
          <p:nvPr>
            <p:ph type="title"/>
          </p:nvPr>
        </p:nvSpPr>
        <p:spPr>
          <a:xfrm>
            <a:off x="677334" y="0"/>
            <a:ext cx="8596668" cy="1930400"/>
          </a:xfrm>
        </p:spPr>
        <p:txBody>
          <a:bodyPr>
            <a:normAutofit/>
          </a:bodyPr>
          <a:lstStyle/>
          <a:p>
            <a:pPr algn="ctr"/>
            <a:r>
              <a:rPr lang="en-US" sz="4000" dirty="0">
                <a:solidFill>
                  <a:srgbClr val="FF0000"/>
                </a:solidFill>
                <a:latin typeface="Times New Roman" panose="02020603050405020304" pitchFamily="18" charset="0"/>
                <a:cs typeface="Times New Roman" panose="02020603050405020304" pitchFamily="18" charset="0"/>
              </a:rPr>
              <a:t>Introduction </a:t>
            </a:r>
          </a:p>
        </p:txBody>
      </p:sp>
      <p:sp>
        <p:nvSpPr>
          <p:cNvPr id="3" name="Content Placeholder 2">
            <a:extLst>
              <a:ext uri="{FF2B5EF4-FFF2-40B4-BE49-F238E27FC236}">
                <a16:creationId xmlns:a16="http://schemas.microsoft.com/office/drawing/2014/main" id="{F49D9012-1E80-F0ED-52AD-C8D40881F3C2}"/>
              </a:ext>
            </a:extLst>
          </p:cNvPr>
          <p:cNvSpPr>
            <a:spLocks noGrp="1"/>
          </p:cNvSpPr>
          <p:nvPr>
            <p:ph idx="1"/>
          </p:nvPr>
        </p:nvSpPr>
        <p:spPr>
          <a:xfrm>
            <a:off x="0" y="589280"/>
            <a:ext cx="9274002" cy="6268719"/>
          </a:xfrm>
        </p:spPr>
        <p:txBody>
          <a:bodyPr>
            <a:normAutofit lnSpcReduction="10000"/>
          </a:bodyPr>
          <a:lstStyle/>
          <a:p>
            <a:r>
              <a:rPr lang="en-US" sz="2800" dirty="0">
                <a:latin typeface="Times New Roman" panose="02020603050405020304" pitchFamily="18" charset="0"/>
                <a:cs typeface="Times New Roman" panose="02020603050405020304" pitchFamily="18" charset="0"/>
              </a:rPr>
              <a:t>The organization focuses on addressing public health issues affecting children, especially in underserved communities.</a:t>
            </a:r>
          </a:p>
          <a:p>
            <a:r>
              <a:rPr lang="en-US" sz="2800" dirty="0">
                <a:latin typeface="Times New Roman" panose="02020603050405020304" pitchFamily="18" charset="0"/>
                <a:cs typeface="Times New Roman" panose="02020603050405020304" pitchFamily="18" charset="0"/>
              </a:rPr>
              <a:t>Public Health 4 </a:t>
            </a:r>
            <a:r>
              <a:rPr lang="en-US" sz="2800" dirty="0" err="1">
                <a:latin typeface="Times New Roman" panose="02020603050405020304" pitchFamily="18" charset="0"/>
                <a:cs typeface="Times New Roman" panose="02020603050405020304" pitchFamily="18" charset="0"/>
              </a:rPr>
              <a:t>Kidz</a:t>
            </a:r>
            <a:r>
              <a:rPr lang="en-US" sz="2800" dirty="0">
                <a:latin typeface="Times New Roman" panose="02020603050405020304" pitchFamily="18" charset="0"/>
                <a:cs typeface="Times New Roman" panose="02020603050405020304" pitchFamily="18" charset="0"/>
              </a:rPr>
              <a:t> aims to provide accessible health education, services, and interventions for children, emphasizing inclusivity.</a:t>
            </a:r>
          </a:p>
          <a:p>
            <a:r>
              <a:rPr lang="en-US" sz="2800" dirty="0">
                <a:latin typeface="Times New Roman" panose="02020603050405020304" pitchFamily="18" charset="0"/>
                <a:cs typeface="Times New Roman" panose="02020603050405020304" pitchFamily="18" charset="0"/>
              </a:rPr>
              <a:t>I interned at Public Health 4 </a:t>
            </a:r>
            <a:r>
              <a:rPr lang="en-US" sz="2800" dirty="0" err="1">
                <a:latin typeface="Times New Roman" panose="02020603050405020304" pitchFamily="18" charset="0"/>
                <a:cs typeface="Times New Roman" panose="02020603050405020304" pitchFamily="18" charset="0"/>
              </a:rPr>
              <a:t>Kidz</a:t>
            </a:r>
            <a:r>
              <a:rPr lang="en-US" sz="2800" dirty="0">
                <a:latin typeface="Times New Roman" panose="02020603050405020304" pitchFamily="18" charset="0"/>
                <a:cs typeface="Times New Roman" panose="02020603050405020304" pitchFamily="18" charset="0"/>
              </a:rPr>
              <a:t>, where I contributed to various health initiatives aimed at improving child health and promoting equality.</a:t>
            </a:r>
          </a:p>
          <a:p>
            <a:r>
              <a:rPr lang="en-US" sz="2800" dirty="0">
                <a:latin typeface="Times New Roman" panose="02020603050405020304" pitchFamily="18" charset="0"/>
                <a:cs typeface="Times New Roman" panose="02020603050405020304" pitchFamily="18" charset="0"/>
              </a:rPr>
              <a:t>My practicum concentrated on addressing childhood obesity, behavioral health, and improving accessibility for the Deaf community.</a:t>
            </a:r>
          </a:p>
          <a:p>
            <a:r>
              <a:rPr lang="en-US" sz="2800" dirty="0">
                <a:latin typeface="Times New Roman" panose="02020603050405020304" pitchFamily="18" charset="0"/>
                <a:cs typeface="Times New Roman" panose="02020603050405020304" pitchFamily="18" charset="0"/>
              </a:rPr>
              <a:t>The goal of my practicum was to integrate inclusive practices into public health programs, ensuring they were accessible to all children, including Deaf children.</a:t>
            </a:r>
          </a:p>
          <a:p>
            <a:endParaRPr lang="en-US" dirty="0"/>
          </a:p>
        </p:txBody>
      </p:sp>
    </p:spTree>
    <p:extLst>
      <p:ext uri="{BB962C8B-B14F-4D97-AF65-F5344CB8AC3E}">
        <p14:creationId xmlns:p14="http://schemas.microsoft.com/office/powerpoint/2010/main" val="33050516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3D40FB-A7D0-E1D2-B02A-6AD1BFF19F8C}"/>
              </a:ext>
            </a:extLst>
          </p:cNvPr>
          <p:cNvSpPr>
            <a:spLocks noGrp="1"/>
          </p:cNvSpPr>
          <p:nvPr>
            <p:ph type="title"/>
          </p:nvPr>
        </p:nvSpPr>
        <p:spPr>
          <a:xfrm>
            <a:off x="677334" y="0"/>
            <a:ext cx="8596668" cy="1930400"/>
          </a:xfrm>
        </p:spPr>
        <p:txBody>
          <a:bodyPr>
            <a:normAutofit/>
          </a:bodyPr>
          <a:lstStyle/>
          <a:p>
            <a:pPr algn="ctr"/>
            <a:r>
              <a:rPr lang="en-US" sz="4000" dirty="0">
                <a:solidFill>
                  <a:schemeClr val="tx2">
                    <a:lumMod val="60000"/>
                    <a:lumOff val="40000"/>
                  </a:schemeClr>
                </a:solidFill>
                <a:latin typeface="Times New Roman" panose="02020603050405020304" pitchFamily="18" charset="0"/>
                <a:cs typeface="Times New Roman" panose="02020603050405020304" pitchFamily="18" charset="0"/>
              </a:rPr>
              <a:t>Background of Health Issue</a:t>
            </a:r>
          </a:p>
        </p:txBody>
      </p:sp>
      <p:sp>
        <p:nvSpPr>
          <p:cNvPr id="3" name="Content Placeholder 2">
            <a:extLst>
              <a:ext uri="{FF2B5EF4-FFF2-40B4-BE49-F238E27FC236}">
                <a16:creationId xmlns:a16="http://schemas.microsoft.com/office/drawing/2014/main" id="{BD6473D2-1BA4-857B-55FB-16D5E76BC751}"/>
              </a:ext>
            </a:extLst>
          </p:cNvPr>
          <p:cNvSpPr>
            <a:spLocks noGrp="1"/>
          </p:cNvSpPr>
          <p:nvPr>
            <p:ph idx="1"/>
          </p:nvPr>
        </p:nvSpPr>
        <p:spPr>
          <a:xfrm>
            <a:off x="0" y="660400"/>
            <a:ext cx="6400800" cy="6197599"/>
          </a:xfrm>
        </p:spPr>
        <p:txBody>
          <a:bodyPr>
            <a:normAutofit fontScale="92500" lnSpcReduction="10000"/>
          </a:bodyPr>
          <a:lstStyle/>
          <a:p>
            <a:r>
              <a:rPr lang="en-US" sz="2800" dirty="0">
                <a:latin typeface="Times New Roman" panose="02020603050405020304" pitchFamily="18" charset="0"/>
                <a:cs typeface="Times New Roman" panose="02020603050405020304" pitchFamily="18" charset="0"/>
              </a:rPr>
              <a:t>High rates of obesity, behavioral health issues, and poor nutrition among children.</a:t>
            </a:r>
          </a:p>
          <a:p>
            <a:r>
              <a:rPr lang="en-US" sz="2800" dirty="0">
                <a:latin typeface="Times New Roman" panose="02020603050405020304" pitchFamily="18" charset="0"/>
                <a:cs typeface="Times New Roman" panose="02020603050405020304" pitchFamily="18" charset="0"/>
              </a:rPr>
              <a:t>Children in low-income families face disproportionate health challenges, including limited access to nutritious food and healthcare.</a:t>
            </a:r>
          </a:p>
          <a:p>
            <a:r>
              <a:rPr lang="en-US" sz="2800" dirty="0">
                <a:latin typeface="Times New Roman" panose="02020603050405020304" pitchFamily="18" charset="0"/>
                <a:cs typeface="Times New Roman" panose="02020603050405020304" pitchFamily="18" charset="0"/>
              </a:rPr>
              <a:t>Many children lack access to necessary health services due to socio-economic barriers.</a:t>
            </a:r>
          </a:p>
          <a:p>
            <a:r>
              <a:rPr lang="en-US" sz="2800" dirty="0">
                <a:latin typeface="Times New Roman" panose="02020603050405020304" pitchFamily="18" charset="0"/>
                <a:cs typeface="Times New Roman" panose="02020603050405020304" pitchFamily="18" charset="0"/>
              </a:rPr>
              <a:t>Minority and marginalized communities often experience worse health outcomes due to systemic inequalities.</a:t>
            </a:r>
          </a:p>
          <a:p>
            <a:r>
              <a:rPr lang="en-US" sz="2800" dirty="0">
                <a:latin typeface="Times New Roman" panose="02020603050405020304" pitchFamily="18" charset="0"/>
                <a:cs typeface="Times New Roman" panose="02020603050405020304" pitchFamily="18" charset="0"/>
              </a:rPr>
              <a:t>Behavioral health issues in children, such as anxiety and depression, are increasing but are often underreported and untreated.</a:t>
            </a:r>
          </a:p>
          <a:p>
            <a:endParaRPr lang="en-US" dirty="0"/>
          </a:p>
        </p:txBody>
      </p:sp>
      <p:pic>
        <p:nvPicPr>
          <p:cNvPr id="4" name="Picture 3">
            <a:extLst>
              <a:ext uri="{FF2B5EF4-FFF2-40B4-BE49-F238E27FC236}">
                <a16:creationId xmlns:a16="http://schemas.microsoft.com/office/drawing/2014/main" id="{768C5D7E-1C81-7902-BDC4-C93CA4106FD7}"/>
              </a:ext>
            </a:extLst>
          </p:cNvPr>
          <p:cNvPicPr>
            <a:picLocks noChangeAspect="1"/>
          </p:cNvPicPr>
          <p:nvPr/>
        </p:nvPicPr>
        <p:blipFill>
          <a:blip r:embed="rId3"/>
          <a:srcRect r="14956"/>
          <a:stretch/>
        </p:blipFill>
        <p:spPr>
          <a:xfrm>
            <a:off x="6299200" y="914400"/>
            <a:ext cx="5892800" cy="5943599"/>
          </a:xfrm>
          <a:prstGeom prst="rect">
            <a:avLst/>
          </a:prstGeom>
        </p:spPr>
      </p:pic>
    </p:spTree>
    <p:extLst>
      <p:ext uri="{BB962C8B-B14F-4D97-AF65-F5344CB8AC3E}">
        <p14:creationId xmlns:p14="http://schemas.microsoft.com/office/powerpoint/2010/main" val="159811597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ED67930-7DFE-A061-681E-89BD21C5F094}"/>
              </a:ext>
            </a:extLst>
          </p:cNvPr>
          <p:cNvSpPr>
            <a:spLocks noGrp="1"/>
          </p:cNvSpPr>
          <p:nvPr>
            <p:ph type="title"/>
          </p:nvPr>
        </p:nvSpPr>
        <p:spPr>
          <a:xfrm>
            <a:off x="677334" y="0"/>
            <a:ext cx="8596668" cy="1930400"/>
          </a:xfrm>
        </p:spPr>
        <p:txBody>
          <a:bodyPr>
            <a:normAutofit/>
          </a:bodyPr>
          <a:lstStyle/>
          <a:p>
            <a:pPr algn="ctr"/>
            <a:r>
              <a:rPr lang="en-US" sz="4000" dirty="0">
                <a:solidFill>
                  <a:srgbClr val="7030A0"/>
                </a:solidFill>
                <a:latin typeface="Times New Roman" panose="02020603050405020304" pitchFamily="18" charset="0"/>
                <a:cs typeface="Times New Roman" panose="02020603050405020304" pitchFamily="18" charset="0"/>
              </a:rPr>
              <a:t>Background of Health Issue</a:t>
            </a:r>
          </a:p>
        </p:txBody>
      </p:sp>
      <p:sp>
        <p:nvSpPr>
          <p:cNvPr id="3" name="Content Placeholder 2">
            <a:extLst>
              <a:ext uri="{FF2B5EF4-FFF2-40B4-BE49-F238E27FC236}">
                <a16:creationId xmlns:a16="http://schemas.microsoft.com/office/drawing/2014/main" id="{4BFA8489-4337-8D65-AD8B-6838995247F1}"/>
              </a:ext>
            </a:extLst>
          </p:cNvPr>
          <p:cNvSpPr>
            <a:spLocks noGrp="1"/>
          </p:cNvSpPr>
          <p:nvPr>
            <p:ph idx="1"/>
          </p:nvPr>
        </p:nvSpPr>
        <p:spPr>
          <a:xfrm>
            <a:off x="0" y="660400"/>
            <a:ext cx="9479280" cy="6197599"/>
          </a:xfrm>
        </p:spPr>
        <p:txBody>
          <a:bodyPr>
            <a:normAutofit lnSpcReduction="10000"/>
          </a:bodyPr>
          <a:lstStyle/>
          <a:p>
            <a:r>
              <a:rPr lang="en-US" sz="2800" dirty="0">
                <a:latin typeface="Times New Roman" panose="02020603050405020304" pitchFamily="18" charset="0"/>
                <a:cs typeface="Times New Roman" panose="02020603050405020304" pitchFamily="18" charset="0"/>
              </a:rPr>
              <a:t>Limited focus on preventative care and education for children in underserved communities.</a:t>
            </a:r>
          </a:p>
          <a:p>
            <a:r>
              <a:rPr lang="en-US" sz="2800" dirty="0">
                <a:latin typeface="Times New Roman" panose="02020603050405020304" pitchFamily="18" charset="0"/>
                <a:cs typeface="Times New Roman" panose="02020603050405020304" pitchFamily="18" charset="0"/>
              </a:rPr>
              <a:t>Lack of opportunities for physical activity in low-income neighborhoods, contributing to childhood obesity.</a:t>
            </a:r>
          </a:p>
          <a:p>
            <a:r>
              <a:rPr lang="en-US" sz="2800" dirty="0">
                <a:latin typeface="Times New Roman" panose="02020603050405020304" pitchFamily="18" charset="0"/>
                <a:cs typeface="Times New Roman" panose="02020603050405020304" pitchFamily="18" charset="0"/>
              </a:rPr>
              <a:t>A significant gap in nutrition education in schools and communities.</a:t>
            </a:r>
          </a:p>
          <a:p>
            <a:r>
              <a:rPr lang="en-US" sz="2800" dirty="0">
                <a:latin typeface="Times New Roman" panose="02020603050405020304" pitchFamily="18" charset="0"/>
                <a:cs typeface="Times New Roman" panose="02020603050405020304" pitchFamily="18" charset="0"/>
              </a:rPr>
              <a:t>Factors such as housing instability, food insecurity, and lack of education exacerbate health disparities (Swope &amp; Hernández, 2019).</a:t>
            </a:r>
          </a:p>
          <a:p>
            <a:r>
              <a:rPr lang="en-US" sz="2800" dirty="0">
                <a:latin typeface="Times New Roman" panose="02020603050405020304" pitchFamily="18" charset="0"/>
                <a:cs typeface="Times New Roman" panose="02020603050405020304" pitchFamily="18" charset="0"/>
              </a:rPr>
              <a:t>The built environment, including limited access to parks and recreational areas, affects children's health.</a:t>
            </a:r>
          </a:p>
          <a:p>
            <a:r>
              <a:rPr lang="en-US" sz="2800" dirty="0">
                <a:latin typeface="Times New Roman" panose="02020603050405020304" pitchFamily="18" charset="0"/>
                <a:cs typeface="Times New Roman" panose="02020603050405020304" pitchFamily="18" charset="0"/>
              </a:rPr>
              <a:t>There is a need for inclusive public health programs that cater to diverse communities, including the Deaf community.</a:t>
            </a:r>
          </a:p>
          <a:p>
            <a:endParaRPr lang="en-US" dirty="0"/>
          </a:p>
        </p:txBody>
      </p:sp>
    </p:spTree>
    <p:extLst>
      <p:ext uri="{BB962C8B-B14F-4D97-AF65-F5344CB8AC3E}">
        <p14:creationId xmlns:p14="http://schemas.microsoft.com/office/powerpoint/2010/main" val="302406404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829278B-A615-BAF6-6ECD-938473D687AA}"/>
              </a:ext>
            </a:extLst>
          </p:cNvPr>
          <p:cNvSpPr>
            <a:spLocks noGrp="1"/>
          </p:cNvSpPr>
          <p:nvPr>
            <p:ph type="title"/>
          </p:nvPr>
        </p:nvSpPr>
        <p:spPr>
          <a:xfrm>
            <a:off x="677334" y="0"/>
            <a:ext cx="8596668" cy="1930400"/>
          </a:xfrm>
        </p:spPr>
        <p:txBody>
          <a:bodyPr/>
          <a:lstStyle/>
          <a:p>
            <a:pPr algn="ctr"/>
            <a:r>
              <a:rPr lang="en-US" dirty="0">
                <a:solidFill>
                  <a:srgbClr val="FFC000"/>
                </a:solidFill>
                <a:latin typeface="Times New Roman" panose="02020603050405020304" pitchFamily="18" charset="0"/>
                <a:cs typeface="Times New Roman" panose="02020603050405020304" pitchFamily="18" charset="0"/>
              </a:rPr>
              <a:t>Background of Health Issue as it relates to your Practicum Site</a:t>
            </a:r>
          </a:p>
        </p:txBody>
      </p:sp>
      <p:sp>
        <p:nvSpPr>
          <p:cNvPr id="3" name="Content Placeholder 2">
            <a:extLst>
              <a:ext uri="{FF2B5EF4-FFF2-40B4-BE49-F238E27FC236}">
                <a16:creationId xmlns:a16="http://schemas.microsoft.com/office/drawing/2014/main" id="{A2FBD3EF-FFFF-6635-FED9-16E56D808969}"/>
              </a:ext>
            </a:extLst>
          </p:cNvPr>
          <p:cNvSpPr>
            <a:spLocks noGrp="1"/>
          </p:cNvSpPr>
          <p:nvPr>
            <p:ph idx="1"/>
          </p:nvPr>
        </p:nvSpPr>
        <p:spPr>
          <a:xfrm>
            <a:off x="0" y="1158240"/>
            <a:ext cx="9611360" cy="5699759"/>
          </a:xfrm>
        </p:spPr>
        <p:txBody>
          <a:bodyPr>
            <a:normAutofit/>
          </a:bodyPr>
          <a:lstStyle/>
          <a:p>
            <a:r>
              <a:rPr lang="en-US" sz="2400" dirty="0">
                <a:latin typeface="Times New Roman" panose="02020603050405020304" pitchFamily="18" charset="0"/>
                <a:cs typeface="Times New Roman" panose="02020603050405020304" pitchFamily="18" charset="0"/>
              </a:rPr>
              <a:t>Public Health 4 </a:t>
            </a:r>
            <a:r>
              <a:rPr lang="en-US" sz="2400" dirty="0" err="1">
                <a:latin typeface="Times New Roman" panose="02020603050405020304" pitchFamily="18" charset="0"/>
                <a:cs typeface="Times New Roman" panose="02020603050405020304" pitchFamily="18" charset="0"/>
              </a:rPr>
              <a:t>Kidz</a:t>
            </a:r>
            <a:r>
              <a:rPr lang="en-US" sz="2400" dirty="0">
                <a:latin typeface="Times New Roman" panose="02020603050405020304" pitchFamily="18" charset="0"/>
                <a:cs typeface="Times New Roman" panose="02020603050405020304" pitchFamily="18" charset="0"/>
              </a:rPr>
              <a:t> specializes in addressing health issues affecting children, especially in underserved communities.</a:t>
            </a:r>
          </a:p>
          <a:p>
            <a:r>
              <a:rPr lang="en-US" sz="2400" dirty="0">
                <a:latin typeface="Times New Roman" panose="02020603050405020304" pitchFamily="18" charset="0"/>
                <a:cs typeface="Times New Roman" panose="02020603050405020304" pitchFamily="18" charset="0"/>
              </a:rPr>
              <a:t>The site conducts health assessments for children in low-income families to identify key health needs.</a:t>
            </a:r>
          </a:p>
          <a:p>
            <a:r>
              <a:rPr lang="en-US" sz="2400" dirty="0">
                <a:latin typeface="Times New Roman" panose="02020603050405020304" pitchFamily="18" charset="0"/>
                <a:cs typeface="Times New Roman" panose="02020603050405020304" pitchFamily="18" charset="0"/>
              </a:rPr>
              <a:t>A significant concern addressed by the organization, with programs targeting nutrition education and physical activity.</a:t>
            </a:r>
          </a:p>
          <a:p>
            <a:r>
              <a:rPr lang="en-US" sz="2400" dirty="0">
                <a:latin typeface="Times New Roman" panose="02020603050405020304" pitchFamily="18" charset="0"/>
                <a:cs typeface="Times New Roman" panose="02020603050405020304" pitchFamily="18" charset="0"/>
              </a:rPr>
              <a:t>Public Health 4 </a:t>
            </a:r>
            <a:r>
              <a:rPr lang="en-US" sz="2400" dirty="0" err="1">
                <a:latin typeface="Times New Roman" panose="02020603050405020304" pitchFamily="18" charset="0"/>
                <a:cs typeface="Times New Roman" panose="02020603050405020304" pitchFamily="18" charset="0"/>
              </a:rPr>
              <a:t>Kidz</a:t>
            </a:r>
            <a:r>
              <a:rPr lang="en-US" sz="2400" dirty="0">
                <a:latin typeface="Times New Roman" panose="02020603050405020304" pitchFamily="18" charset="0"/>
                <a:cs typeface="Times New Roman" panose="02020603050405020304" pitchFamily="18" charset="0"/>
              </a:rPr>
              <a:t> also focuses on addressing behavioral health issues, such as anxiety and depression, in children (</a:t>
            </a:r>
            <a:r>
              <a:rPr lang="sv-SE" sz="2400" dirty="0">
                <a:latin typeface="Times New Roman" panose="02020603050405020304" pitchFamily="18" charset="0"/>
                <a:cs typeface="Times New Roman" panose="02020603050405020304" pitchFamily="18" charset="0"/>
              </a:rPr>
              <a:t>Kolko &amp; Perrin, 2014)</a:t>
            </a:r>
            <a:r>
              <a:rPr lang="en-US" sz="2400" dirty="0">
                <a:latin typeface="Times New Roman" panose="02020603050405020304" pitchFamily="18" charset="0"/>
                <a:cs typeface="Times New Roman" panose="02020603050405020304" pitchFamily="18" charset="0"/>
              </a:rPr>
              <a:t>.</a:t>
            </a:r>
          </a:p>
          <a:p>
            <a:r>
              <a:rPr lang="en-US" sz="2400" dirty="0">
                <a:latin typeface="Times New Roman" panose="02020603050405020304" pitchFamily="18" charset="0"/>
                <a:cs typeface="Times New Roman" panose="02020603050405020304" pitchFamily="18" charset="0"/>
              </a:rPr>
              <a:t>The organization aims to improve accessibility for the Deaf community through ASL integration in activities.</a:t>
            </a:r>
          </a:p>
          <a:p>
            <a:r>
              <a:rPr lang="en-US" sz="2400" dirty="0">
                <a:latin typeface="Times New Roman" panose="02020603050405020304" pitchFamily="18" charset="0"/>
                <a:cs typeface="Times New Roman" panose="02020603050405020304" pitchFamily="18" charset="0"/>
              </a:rPr>
              <a:t>The site works closely with local communities to raise awareness about health issues impacting children.</a:t>
            </a:r>
          </a:p>
          <a:p>
            <a:endParaRPr lang="en-US" dirty="0"/>
          </a:p>
        </p:txBody>
      </p:sp>
    </p:spTree>
    <p:extLst>
      <p:ext uri="{BB962C8B-B14F-4D97-AF65-F5344CB8AC3E}">
        <p14:creationId xmlns:p14="http://schemas.microsoft.com/office/powerpoint/2010/main" val="349976367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912B58-48E6-953C-3A7A-9ABCF19DCA08}"/>
              </a:ext>
            </a:extLst>
          </p:cNvPr>
          <p:cNvSpPr>
            <a:spLocks noGrp="1"/>
          </p:cNvSpPr>
          <p:nvPr>
            <p:ph type="title"/>
          </p:nvPr>
        </p:nvSpPr>
        <p:spPr>
          <a:xfrm>
            <a:off x="677334" y="0"/>
            <a:ext cx="8596668" cy="1930400"/>
          </a:xfrm>
        </p:spPr>
        <p:txBody>
          <a:bodyPr>
            <a:normAutofit/>
          </a:bodyPr>
          <a:lstStyle/>
          <a:p>
            <a:pPr algn="ctr"/>
            <a:r>
              <a:rPr lang="en-US" sz="4000" dirty="0">
                <a:solidFill>
                  <a:schemeClr val="accent6"/>
                </a:solidFill>
                <a:latin typeface="Times New Roman" panose="02020603050405020304" pitchFamily="18" charset="0"/>
                <a:cs typeface="Times New Roman" panose="02020603050405020304" pitchFamily="18" charset="0"/>
              </a:rPr>
              <a:t>Background of Health Issue as it relates to your Practicum Site</a:t>
            </a:r>
          </a:p>
        </p:txBody>
      </p:sp>
      <p:sp>
        <p:nvSpPr>
          <p:cNvPr id="3" name="Content Placeholder 2">
            <a:extLst>
              <a:ext uri="{FF2B5EF4-FFF2-40B4-BE49-F238E27FC236}">
                <a16:creationId xmlns:a16="http://schemas.microsoft.com/office/drawing/2014/main" id="{AF5819D3-7D12-81BB-7F36-50CA2F65727A}"/>
              </a:ext>
            </a:extLst>
          </p:cNvPr>
          <p:cNvSpPr>
            <a:spLocks noGrp="1"/>
          </p:cNvSpPr>
          <p:nvPr>
            <p:ph idx="1"/>
          </p:nvPr>
        </p:nvSpPr>
        <p:spPr>
          <a:xfrm>
            <a:off x="0" y="1280160"/>
            <a:ext cx="7437120" cy="5577839"/>
          </a:xfrm>
        </p:spPr>
        <p:txBody>
          <a:bodyPr>
            <a:normAutofit fontScale="92500"/>
          </a:bodyPr>
          <a:lstStyle/>
          <a:p>
            <a:r>
              <a:rPr lang="en-US" sz="2400" dirty="0">
                <a:latin typeface="Times New Roman" panose="02020603050405020304" pitchFamily="18" charset="0"/>
                <a:cs typeface="Times New Roman" panose="02020603050405020304" pitchFamily="18" charset="0"/>
              </a:rPr>
              <a:t>Public Health 4 </a:t>
            </a:r>
            <a:r>
              <a:rPr lang="en-US" sz="2400" dirty="0" err="1">
                <a:latin typeface="Times New Roman" panose="02020603050405020304" pitchFamily="18" charset="0"/>
                <a:cs typeface="Times New Roman" panose="02020603050405020304" pitchFamily="18" charset="0"/>
              </a:rPr>
              <a:t>Kidz</a:t>
            </a:r>
            <a:r>
              <a:rPr lang="en-US" sz="2400" dirty="0">
                <a:latin typeface="Times New Roman" panose="02020603050405020304" pitchFamily="18" charset="0"/>
                <a:cs typeface="Times New Roman" panose="02020603050405020304" pitchFamily="18" charset="0"/>
              </a:rPr>
              <a:t> provides health education to children and their families, focusing on prevention and wellness.</a:t>
            </a:r>
          </a:p>
          <a:p>
            <a:r>
              <a:rPr lang="en-US" sz="2400" dirty="0">
                <a:latin typeface="Times New Roman" panose="02020603050405020304" pitchFamily="18" charset="0"/>
                <a:cs typeface="Times New Roman" panose="02020603050405020304" pitchFamily="18" charset="0"/>
              </a:rPr>
              <a:t>Programs are designed with cultural sensitivity, acknowledging the diverse needs of different communities.</a:t>
            </a:r>
          </a:p>
          <a:p>
            <a:r>
              <a:rPr lang="en-US" sz="2400" dirty="0">
                <a:latin typeface="Times New Roman" panose="02020603050405020304" pitchFamily="18" charset="0"/>
                <a:cs typeface="Times New Roman" panose="02020603050405020304" pitchFamily="18" charset="0"/>
              </a:rPr>
              <a:t>Focuses on improving access to health resources for children who may face barriers due to socio-economic challenges.</a:t>
            </a:r>
          </a:p>
          <a:p>
            <a:r>
              <a:rPr lang="en-US" sz="2400" dirty="0">
                <a:latin typeface="Times New Roman" panose="02020603050405020304" pitchFamily="18" charset="0"/>
                <a:cs typeface="Times New Roman" panose="02020603050405020304" pitchFamily="18" charset="0"/>
              </a:rPr>
              <a:t>The organization identifies and works to mitigate the barriers to healthcare that affect low-income and marginalized children.</a:t>
            </a:r>
          </a:p>
          <a:p>
            <a:r>
              <a:rPr lang="en-US" sz="2400" dirty="0">
                <a:latin typeface="Times New Roman" panose="02020603050405020304" pitchFamily="18" charset="0"/>
                <a:cs typeface="Times New Roman" panose="02020603050405020304" pitchFamily="18" charset="0"/>
              </a:rPr>
              <a:t>Advocates for healthy lifestyles, including balanced diets and regular physical activity for children.</a:t>
            </a:r>
          </a:p>
          <a:p>
            <a:r>
              <a:rPr lang="en-US" sz="2400" dirty="0">
                <a:latin typeface="Times New Roman" panose="02020603050405020304" pitchFamily="18" charset="0"/>
                <a:cs typeface="Times New Roman" panose="02020603050405020304" pitchFamily="18" charset="0"/>
              </a:rPr>
              <a:t>Works with other local organizations to address systemic issues affecting child health, including food insecurity and mental health challenges.</a:t>
            </a:r>
          </a:p>
          <a:p>
            <a:endParaRPr lang="en-US" dirty="0"/>
          </a:p>
        </p:txBody>
      </p:sp>
      <p:pic>
        <p:nvPicPr>
          <p:cNvPr id="4" name="Picture 3">
            <a:extLst>
              <a:ext uri="{FF2B5EF4-FFF2-40B4-BE49-F238E27FC236}">
                <a16:creationId xmlns:a16="http://schemas.microsoft.com/office/drawing/2014/main" id="{D527E289-A3F1-ED45-9726-1D006DE342B3}"/>
              </a:ext>
            </a:extLst>
          </p:cNvPr>
          <p:cNvPicPr>
            <a:picLocks noChangeAspect="1"/>
          </p:cNvPicPr>
          <p:nvPr/>
        </p:nvPicPr>
        <p:blipFill>
          <a:blip r:embed="rId3"/>
          <a:stretch>
            <a:fillRect/>
          </a:stretch>
        </p:blipFill>
        <p:spPr>
          <a:xfrm>
            <a:off x="7579360" y="1452880"/>
            <a:ext cx="4612640" cy="5405120"/>
          </a:xfrm>
          <a:prstGeom prst="rect">
            <a:avLst/>
          </a:prstGeom>
        </p:spPr>
      </p:pic>
    </p:spTree>
    <p:extLst>
      <p:ext uri="{BB962C8B-B14F-4D97-AF65-F5344CB8AC3E}">
        <p14:creationId xmlns:p14="http://schemas.microsoft.com/office/powerpoint/2010/main" val="343025776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20DC5C8-1079-583B-1ABD-25C1ECEDCF03}"/>
              </a:ext>
            </a:extLst>
          </p:cNvPr>
          <p:cNvSpPr>
            <a:spLocks noGrp="1"/>
          </p:cNvSpPr>
          <p:nvPr>
            <p:ph type="title"/>
          </p:nvPr>
        </p:nvSpPr>
        <p:spPr>
          <a:xfrm>
            <a:off x="677334" y="0"/>
            <a:ext cx="8596668" cy="1930400"/>
          </a:xfrm>
        </p:spPr>
        <p:txBody>
          <a:bodyPr/>
          <a:lstStyle/>
          <a:p>
            <a:pPr algn="ctr"/>
            <a:r>
              <a:rPr lang="en-US" dirty="0">
                <a:solidFill>
                  <a:schemeClr val="tx2">
                    <a:lumMod val="60000"/>
                    <a:lumOff val="40000"/>
                  </a:schemeClr>
                </a:solidFill>
                <a:latin typeface="Times New Roman" panose="02020603050405020304" pitchFamily="18" charset="0"/>
                <a:cs typeface="Times New Roman" panose="02020603050405020304" pitchFamily="18" charset="0"/>
              </a:rPr>
              <a:t>Your Activities for the Practicum Experience</a:t>
            </a:r>
          </a:p>
        </p:txBody>
      </p:sp>
      <p:sp>
        <p:nvSpPr>
          <p:cNvPr id="3" name="Content Placeholder 2">
            <a:extLst>
              <a:ext uri="{FF2B5EF4-FFF2-40B4-BE49-F238E27FC236}">
                <a16:creationId xmlns:a16="http://schemas.microsoft.com/office/drawing/2014/main" id="{DC764933-5498-D02D-3593-183F1EEA793A}"/>
              </a:ext>
            </a:extLst>
          </p:cNvPr>
          <p:cNvSpPr>
            <a:spLocks noGrp="1"/>
          </p:cNvSpPr>
          <p:nvPr>
            <p:ph idx="1"/>
          </p:nvPr>
        </p:nvSpPr>
        <p:spPr>
          <a:xfrm>
            <a:off x="0" y="579120"/>
            <a:ext cx="9540240" cy="6278879"/>
          </a:xfrm>
        </p:spPr>
        <p:txBody>
          <a:bodyPr>
            <a:normAutofit/>
          </a:bodyPr>
          <a:lstStyle/>
          <a:p>
            <a:r>
              <a:rPr lang="en-US" sz="2800" dirty="0">
                <a:latin typeface="Times New Roman" panose="02020603050405020304" pitchFamily="18" charset="0"/>
                <a:cs typeface="Times New Roman" panose="02020603050405020304" pitchFamily="18" charset="0"/>
              </a:rPr>
              <a:t>Assessed the health needs of children in low-income families, focusing on nutrition and behavioral health.</a:t>
            </a:r>
          </a:p>
          <a:p>
            <a:r>
              <a:rPr lang="en-US" sz="2800" dirty="0">
                <a:latin typeface="Times New Roman" panose="02020603050405020304" pitchFamily="18" charset="0"/>
                <a:cs typeface="Times New Roman" panose="02020603050405020304" pitchFamily="18" charset="0"/>
              </a:rPr>
              <a:t>Helped design programs to address childhood obesity, focusing on physical activity and healthy eating.</a:t>
            </a:r>
          </a:p>
          <a:p>
            <a:r>
              <a:rPr lang="en-US" sz="2800" dirty="0">
                <a:latin typeface="Times New Roman" panose="02020603050405020304" pitchFamily="18" charset="0"/>
                <a:cs typeface="Times New Roman" panose="02020603050405020304" pitchFamily="18" charset="0"/>
              </a:rPr>
              <a:t>Incorporated American Sign Language (ASL) into health programs to increase accessibility for Deaf children (McKee et al., 2015).</a:t>
            </a:r>
          </a:p>
          <a:p>
            <a:r>
              <a:rPr lang="en-US" sz="2800" dirty="0">
                <a:latin typeface="Times New Roman" panose="02020603050405020304" pitchFamily="18" charset="0"/>
                <a:cs typeface="Times New Roman" panose="02020603050405020304" pitchFamily="18" charset="0"/>
              </a:rPr>
              <a:t>Engaged with local communities to raise awareness of health issues affecting children, especially in underserved areas.</a:t>
            </a:r>
          </a:p>
          <a:p>
            <a:r>
              <a:rPr lang="en-US" sz="2800" dirty="0">
                <a:latin typeface="Times New Roman" panose="02020603050405020304" pitchFamily="18" charset="0"/>
                <a:cs typeface="Times New Roman" panose="02020603050405020304" pitchFamily="18" charset="0"/>
              </a:rPr>
              <a:t>Analyzed health data to identify trends and inform public health interventions for children.</a:t>
            </a:r>
          </a:p>
          <a:p>
            <a:r>
              <a:rPr lang="en-US" sz="2800" dirty="0">
                <a:latin typeface="Times New Roman" panose="02020603050405020304" pitchFamily="18" charset="0"/>
                <a:cs typeface="Times New Roman" panose="02020603050405020304" pitchFamily="18" charset="0"/>
              </a:rPr>
              <a:t>Led workshops to educate families on preventive health measures and healthy lifestyle choices.</a:t>
            </a:r>
          </a:p>
          <a:p>
            <a:endParaRPr lang="en-US" dirty="0"/>
          </a:p>
          <a:p>
            <a:endParaRPr lang="en-US" dirty="0"/>
          </a:p>
        </p:txBody>
      </p:sp>
    </p:spTree>
    <p:extLst>
      <p:ext uri="{BB962C8B-B14F-4D97-AF65-F5344CB8AC3E}">
        <p14:creationId xmlns:p14="http://schemas.microsoft.com/office/powerpoint/2010/main" val="167321127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10C4E7-4ADD-D7B7-3445-58B931C909E1}"/>
              </a:ext>
            </a:extLst>
          </p:cNvPr>
          <p:cNvSpPr>
            <a:spLocks noGrp="1"/>
          </p:cNvSpPr>
          <p:nvPr>
            <p:ph type="title"/>
          </p:nvPr>
        </p:nvSpPr>
        <p:spPr>
          <a:xfrm>
            <a:off x="677334" y="0"/>
            <a:ext cx="8596668" cy="1930400"/>
          </a:xfrm>
        </p:spPr>
        <p:txBody>
          <a:bodyPr/>
          <a:lstStyle/>
          <a:p>
            <a:pPr algn="ctr"/>
            <a:r>
              <a:rPr lang="en-US" dirty="0">
                <a:solidFill>
                  <a:schemeClr val="accent3"/>
                </a:solidFill>
                <a:latin typeface="Times New Roman" panose="02020603050405020304" pitchFamily="18" charset="0"/>
                <a:cs typeface="Times New Roman" panose="02020603050405020304" pitchFamily="18" charset="0"/>
              </a:rPr>
              <a:t>Your Activities for the Practicum Experience</a:t>
            </a:r>
          </a:p>
        </p:txBody>
      </p:sp>
      <p:sp>
        <p:nvSpPr>
          <p:cNvPr id="3" name="Content Placeholder 2">
            <a:extLst>
              <a:ext uri="{FF2B5EF4-FFF2-40B4-BE49-F238E27FC236}">
                <a16:creationId xmlns:a16="http://schemas.microsoft.com/office/drawing/2014/main" id="{B4D0E7F5-0C08-C19A-24CB-00D6A94B5B4D}"/>
              </a:ext>
            </a:extLst>
          </p:cNvPr>
          <p:cNvSpPr>
            <a:spLocks noGrp="1"/>
          </p:cNvSpPr>
          <p:nvPr>
            <p:ph idx="1"/>
          </p:nvPr>
        </p:nvSpPr>
        <p:spPr>
          <a:xfrm>
            <a:off x="0" y="568960"/>
            <a:ext cx="9540240" cy="6289039"/>
          </a:xfrm>
        </p:spPr>
        <p:txBody>
          <a:bodyPr>
            <a:normAutofit/>
          </a:bodyPr>
          <a:lstStyle/>
          <a:p>
            <a:r>
              <a:rPr lang="en-US" sz="2400" dirty="0">
                <a:latin typeface="Times New Roman" panose="02020603050405020304" pitchFamily="18" charset="0"/>
                <a:cs typeface="Times New Roman" panose="02020603050405020304" pitchFamily="18" charset="0"/>
              </a:rPr>
              <a:t>Created culturally sensitive health materials, including graphic displays and translated content, for diverse audiences.</a:t>
            </a:r>
          </a:p>
          <a:p>
            <a:r>
              <a:rPr lang="en-US" sz="2400" dirty="0">
                <a:latin typeface="Times New Roman" panose="02020603050405020304" pitchFamily="18" charset="0"/>
                <a:cs typeface="Times New Roman" panose="02020603050405020304" pitchFamily="18" charset="0"/>
              </a:rPr>
              <a:t>Worked alongside local organizations and healthcare providers to enhance health services for children.</a:t>
            </a:r>
          </a:p>
          <a:p>
            <a:r>
              <a:rPr lang="en-US" sz="2400" dirty="0">
                <a:latin typeface="Times New Roman" panose="02020603050405020304" pitchFamily="18" charset="0"/>
                <a:cs typeface="Times New Roman" panose="02020603050405020304" pitchFamily="18" charset="0"/>
              </a:rPr>
              <a:t>Evaluated the effectiveness of health programs and recommended improvements based on feedback.</a:t>
            </a:r>
          </a:p>
          <a:p>
            <a:r>
              <a:rPr lang="en-US" sz="2400" dirty="0">
                <a:latin typeface="Times New Roman" panose="02020603050405020304" pitchFamily="18" charset="0"/>
                <a:cs typeface="Times New Roman" panose="02020603050405020304" pitchFamily="18" charset="0"/>
              </a:rPr>
              <a:t>Assisted in training staff to better communicate with and support Deaf children using inclusive methods.</a:t>
            </a:r>
          </a:p>
          <a:p>
            <a:r>
              <a:rPr lang="en-US" sz="2400" dirty="0">
                <a:latin typeface="Times New Roman" panose="02020603050405020304" pitchFamily="18" charset="0"/>
                <a:cs typeface="Times New Roman" panose="02020603050405020304" pitchFamily="18" charset="0"/>
              </a:rPr>
              <a:t>Suggested accommodations for Deaf individuals, such as captioning and interpreters, for all health programs.</a:t>
            </a:r>
          </a:p>
          <a:p>
            <a:r>
              <a:rPr lang="en-US" sz="2400" dirty="0">
                <a:latin typeface="Times New Roman" panose="02020603050405020304" pitchFamily="18" charset="0"/>
                <a:cs typeface="Times New Roman" panose="02020603050405020304" pitchFamily="18" charset="0"/>
              </a:rPr>
              <a:t>Participated in research to assess public health trends in childhood health and develop strategies for improvement.</a:t>
            </a:r>
          </a:p>
          <a:p>
            <a:r>
              <a:rPr lang="en-US" sz="2400" dirty="0">
                <a:latin typeface="Times New Roman" panose="02020603050405020304" pitchFamily="18" charset="0"/>
                <a:cs typeface="Times New Roman" panose="02020603050405020304" pitchFamily="18" charset="0"/>
              </a:rPr>
              <a:t>Compiled findings and reflections in final reports and presentations to highlight the impact of the practicum.</a:t>
            </a:r>
          </a:p>
          <a:p>
            <a:endParaRPr lang="en-US" dirty="0"/>
          </a:p>
        </p:txBody>
      </p:sp>
    </p:spTree>
    <p:extLst>
      <p:ext uri="{BB962C8B-B14F-4D97-AF65-F5344CB8AC3E}">
        <p14:creationId xmlns:p14="http://schemas.microsoft.com/office/powerpoint/2010/main" val="26586410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845687-CA24-F1E6-E9B9-E6DED37FB539}"/>
              </a:ext>
            </a:extLst>
          </p:cNvPr>
          <p:cNvSpPr>
            <a:spLocks noGrp="1"/>
          </p:cNvSpPr>
          <p:nvPr>
            <p:ph type="title"/>
          </p:nvPr>
        </p:nvSpPr>
        <p:spPr>
          <a:xfrm>
            <a:off x="677334" y="0"/>
            <a:ext cx="8596668" cy="1930400"/>
          </a:xfrm>
        </p:spPr>
        <p:txBody>
          <a:bodyPr/>
          <a:lstStyle/>
          <a:p>
            <a:pPr algn="ctr"/>
            <a:r>
              <a:rPr lang="en-US" dirty="0">
                <a:solidFill>
                  <a:srgbClr val="FF0000"/>
                </a:solidFill>
                <a:latin typeface="Times New Roman" panose="02020603050405020304" pitchFamily="18" charset="0"/>
                <a:cs typeface="Times New Roman" panose="02020603050405020304" pitchFamily="18" charset="0"/>
              </a:rPr>
              <a:t>Your Activities for the Practicum Experience</a:t>
            </a:r>
          </a:p>
        </p:txBody>
      </p:sp>
      <p:sp>
        <p:nvSpPr>
          <p:cNvPr id="3" name="Content Placeholder 2">
            <a:extLst>
              <a:ext uri="{FF2B5EF4-FFF2-40B4-BE49-F238E27FC236}">
                <a16:creationId xmlns:a16="http://schemas.microsoft.com/office/drawing/2014/main" id="{F21B4AE4-B5CD-19F6-2110-960ABFA27D2A}"/>
              </a:ext>
            </a:extLst>
          </p:cNvPr>
          <p:cNvSpPr>
            <a:spLocks noGrp="1"/>
          </p:cNvSpPr>
          <p:nvPr>
            <p:ph idx="1"/>
          </p:nvPr>
        </p:nvSpPr>
        <p:spPr>
          <a:xfrm>
            <a:off x="0" y="589280"/>
            <a:ext cx="10078720" cy="6268719"/>
          </a:xfrm>
        </p:spPr>
        <p:txBody>
          <a:bodyPr>
            <a:normAutofit/>
          </a:bodyPr>
          <a:lstStyle/>
          <a:p>
            <a:r>
              <a:rPr lang="en-US" dirty="0">
                <a:latin typeface="Times New Roman" panose="02020603050405020304" pitchFamily="18" charset="0"/>
                <a:cs typeface="Times New Roman" panose="02020603050405020304" pitchFamily="18" charset="0"/>
              </a:rPr>
              <a:t>I Did a Project Presentation with My Partner on Food Safety, Bullying, Dental Health, And Lung Cancer. </a:t>
            </a:r>
          </a:p>
          <a:p>
            <a:r>
              <a:rPr lang="en-US" dirty="0">
                <a:latin typeface="Times New Roman" panose="02020603050405020304" pitchFamily="18" charset="0"/>
                <a:cs typeface="Times New Roman" panose="02020603050405020304" pitchFamily="18" charset="0"/>
              </a:rPr>
              <a:t>Also, I Did a Battle of The Brief Infographic on Halloween Bullying, and I Won the Best Infographic.  </a:t>
            </a:r>
          </a:p>
          <a:p>
            <a:r>
              <a:rPr lang="en-US" dirty="0">
                <a:latin typeface="Times New Roman" panose="02020603050405020304" pitchFamily="18" charset="0"/>
                <a:cs typeface="Times New Roman" panose="02020603050405020304" pitchFamily="18" charset="0"/>
              </a:rPr>
              <a:t>Proud Myself That I Got the December Issues on Articles About Holiday Safety Tips for Parents with Deaf Children And It Has Been Published On December Issues Magazine.</a:t>
            </a:r>
          </a:p>
        </p:txBody>
      </p:sp>
      <p:pic>
        <p:nvPicPr>
          <p:cNvPr id="5" name="Picture 4">
            <a:extLst>
              <a:ext uri="{FF2B5EF4-FFF2-40B4-BE49-F238E27FC236}">
                <a16:creationId xmlns:a16="http://schemas.microsoft.com/office/drawing/2014/main" id="{9CBC6674-8A73-35D1-7F98-908AAA2EFED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2519679"/>
            <a:ext cx="10007600" cy="4317999"/>
          </a:xfrm>
          <a:prstGeom prst="rect">
            <a:avLst/>
          </a:prstGeom>
        </p:spPr>
      </p:pic>
    </p:spTree>
    <p:extLst>
      <p:ext uri="{BB962C8B-B14F-4D97-AF65-F5344CB8AC3E}">
        <p14:creationId xmlns:p14="http://schemas.microsoft.com/office/powerpoint/2010/main" val="3452610619"/>
      </p:ext>
    </p:extLst>
  </p:cSld>
  <p:clrMapOvr>
    <a:masterClrMapping/>
  </p:clrMapOvr>
</p:sld>
</file>

<file path=ppt/theme/theme1.xml><?xml version="1.0" encoding="utf-8"?>
<a:theme xmlns:a="http://schemas.openxmlformats.org/drawingml/2006/main" name="Facet">
  <a:themeElements>
    <a:clrScheme name="Facet">
      <a:dk1>
        <a:sysClr val="windowText" lastClr="000000"/>
      </a:dk1>
      <a:lt1>
        <a:sysClr val="window" lastClr="FFFFFF"/>
      </a:lt1>
      <a:dk2>
        <a:srgbClr val="2C3C43"/>
      </a:dk2>
      <a:lt2>
        <a:srgbClr val="EBEBEB"/>
      </a:lt2>
      <a:accent1>
        <a:srgbClr val="90C226"/>
      </a:accent1>
      <a:accent2>
        <a:srgbClr val="54A021"/>
      </a:accent2>
      <a:accent3>
        <a:srgbClr val="E6B91E"/>
      </a:accent3>
      <a:accent4>
        <a:srgbClr val="E76618"/>
      </a:accent4>
      <a:accent5>
        <a:srgbClr val="C42F1A"/>
      </a:accent5>
      <a:accent6>
        <a:srgbClr val="918655"/>
      </a:accent6>
      <a:hlink>
        <a:srgbClr val="99CA3C"/>
      </a:hlink>
      <a:folHlink>
        <a:srgbClr val="B9D18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CFBC31BA-B70F-4F30-BCAA-4F3011E16C4D}"/>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Facet</Template>
  <TotalTime>65</TotalTime>
  <Words>3209</Words>
  <Application>Microsoft Macintosh PowerPoint</Application>
  <PresentationFormat>Widescreen</PresentationFormat>
  <Paragraphs>129</Paragraphs>
  <Slides>16</Slides>
  <Notes>13</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16</vt:i4>
      </vt:variant>
    </vt:vector>
  </HeadingPairs>
  <TitlesOfParts>
    <vt:vector size="22" baseType="lpstr">
      <vt:lpstr>Arial</vt:lpstr>
      <vt:lpstr>Calibri</vt:lpstr>
      <vt:lpstr>Times New Roman</vt:lpstr>
      <vt:lpstr>Trebuchet MS</vt:lpstr>
      <vt:lpstr>Wingdings 3</vt:lpstr>
      <vt:lpstr>Facet</vt:lpstr>
      <vt:lpstr>Practicum Presentation </vt:lpstr>
      <vt:lpstr>Introduction </vt:lpstr>
      <vt:lpstr>Background of Health Issue</vt:lpstr>
      <vt:lpstr>Background of Health Issue</vt:lpstr>
      <vt:lpstr>Background of Health Issue as it relates to your Practicum Site</vt:lpstr>
      <vt:lpstr>Background of Health Issue as it relates to your Practicum Site</vt:lpstr>
      <vt:lpstr>Your Activities for the Practicum Experience</vt:lpstr>
      <vt:lpstr>Your Activities for the Practicum Experience</vt:lpstr>
      <vt:lpstr>Your Activities for the Practicum Experience</vt:lpstr>
      <vt:lpstr>Evaluations</vt:lpstr>
      <vt:lpstr>Evaluations</vt:lpstr>
      <vt:lpstr>Reflections</vt:lpstr>
      <vt:lpstr>Reflections</vt:lpstr>
      <vt:lpstr>CEPH competencies</vt:lpstr>
      <vt:lpstr>Conclusion</vt:lpstr>
      <vt:lpstr>References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Faith</dc:creator>
  <cp:lastModifiedBy>Cynthia Carter</cp:lastModifiedBy>
  <cp:revision>5</cp:revision>
  <dcterms:created xsi:type="dcterms:W3CDTF">2024-11-29T16:38:40Z</dcterms:created>
  <dcterms:modified xsi:type="dcterms:W3CDTF">2024-12-14T17:53:34Z</dcterms:modified>
</cp:coreProperties>
</file>