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38"/>
  </p:notesMasterIdLst>
  <p:sldIdLst>
    <p:sldId id="297" r:id="rId2"/>
    <p:sldId id="259" r:id="rId3"/>
    <p:sldId id="298" r:id="rId4"/>
    <p:sldId id="283" r:id="rId5"/>
    <p:sldId id="282" r:id="rId6"/>
    <p:sldId id="260" r:id="rId7"/>
    <p:sldId id="261" r:id="rId8"/>
    <p:sldId id="289" r:id="rId9"/>
    <p:sldId id="308" r:id="rId10"/>
    <p:sldId id="290" r:id="rId11"/>
    <p:sldId id="291" r:id="rId12"/>
    <p:sldId id="292" r:id="rId13"/>
    <p:sldId id="264" r:id="rId14"/>
    <p:sldId id="311" r:id="rId15"/>
    <p:sldId id="299" r:id="rId16"/>
    <p:sldId id="307" r:id="rId17"/>
    <p:sldId id="296" r:id="rId18"/>
    <p:sldId id="310" r:id="rId19"/>
    <p:sldId id="295" r:id="rId20"/>
    <p:sldId id="312" r:id="rId21"/>
    <p:sldId id="273" r:id="rId22"/>
    <p:sldId id="294" r:id="rId23"/>
    <p:sldId id="293" r:id="rId24"/>
    <p:sldId id="313" r:id="rId25"/>
    <p:sldId id="314" r:id="rId26"/>
    <p:sldId id="315" r:id="rId27"/>
    <p:sldId id="274" r:id="rId28"/>
    <p:sldId id="309" r:id="rId29"/>
    <p:sldId id="275" r:id="rId30"/>
    <p:sldId id="300" r:id="rId31"/>
    <p:sldId id="302" r:id="rId32"/>
    <p:sldId id="301" r:id="rId33"/>
    <p:sldId id="303" r:id="rId34"/>
    <p:sldId id="304" r:id="rId35"/>
    <p:sldId id="305" r:id="rId36"/>
    <p:sldId id="276" r:id="rId3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CCCC"/>
    <a:srgbClr val="CC0000"/>
    <a:srgbClr val="0000FF"/>
    <a:srgbClr val="00FF00"/>
    <a:srgbClr val="FF66CC"/>
    <a:srgbClr val="A35BA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081FBB9D-F2FB-4276-8F53-2133BB7EF6B4}" type="datetimeFigureOut">
              <a:rPr lang="id-ID"/>
              <a:pPr>
                <a:defRPr/>
              </a:pPr>
              <a:t>24/10/2012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BA07414-B850-429E-B78D-86A1449A1333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D8B3E00-92B3-4F81-8175-59D5E3F361CB}" type="slidenum">
              <a:rPr lang="id-ID"/>
              <a:pPr/>
              <a:t>1</a:t>
            </a:fld>
            <a:endParaRPr lang="id-ID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01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587998-698A-4302-A46B-2BA18653DAFD}" type="slidenum">
              <a:rPr lang="id-ID"/>
              <a:pPr/>
              <a:t>10</a:t>
            </a:fld>
            <a:endParaRPr lang="id-ID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B49C710-8A65-4760-9AD8-B467DF96D932}" type="slidenum">
              <a:rPr lang="id-ID"/>
              <a:pPr/>
              <a:t>11</a:t>
            </a:fld>
            <a:endParaRPr lang="id-ID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9A9D85-2028-4BDC-8136-60D1024D3D87}" type="slidenum">
              <a:rPr lang="id-ID"/>
              <a:pPr/>
              <a:t>12</a:t>
            </a:fld>
            <a:endParaRPr lang="id-ID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B33736-022C-4518-8CF9-CA2F3A89A816}" type="slidenum">
              <a:rPr lang="id-ID"/>
              <a:pPr/>
              <a:t>13</a:t>
            </a:fld>
            <a:endParaRPr lang="id-ID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A94992-2D34-4E26-8C77-A576BC911699}" type="slidenum">
              <a:rPr lang="id-ID"/>
              <a:pPr/>
              <a:t>14</a:t>
            </a:fld>
            <a:endParaRPr lang="id-ID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F29553-D6F7-464D-BAA0-0E2ECCF51713}" type="slidenum">
              <a:rPr lang="id-ID"/>
              <a:pPr/>
              <a:t>15</a:t>
            </a:fld>
            <a:endParaRPr lang="id-ID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63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A259769-749C-4920-B100-BA8CCE4B2754}" type="slidenum">
              <a:rPr lang="id-ID"/>
              <a:pPr/>
              <a:t>16</a:t>
            </a:fld>
            <a:endParaRPr lang="id-ID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A148257-AFB6-4118-9C08-BFD7AC0690A6}" type="slidenum">
              <a:rPr lang="id-ID"/>
              <a:pPr/>
              <a:t>17</a:t>
            </a:fld>
            <a:endParaRPr lang="id-ID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FEA3588-C494-490C-8B4A-0F5AF18B4F4C}" type="slidenum">
              <a:rPr lang="id-ID"/>
              <a:pPr/>
              <a:t>18</a:t>
            </a:fld>
            <a:endParaRPr lang="id-ID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B65411-8A0F-4DBB-9E59-AC738F07F33F}" type="slidenum">
              <a:rPr lang="id-ID"/>
              <a:pPr/>
              <a:t>19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ABD39E-DEFA-4756-A699-6F3B73F25D1C}" type="slidenum">
              <a:rPr lang="id-ID"/>
              <a:pPr/>
              <a:t>2</a:t>
            </a:fld>
            <a:endParaRPr lang="id-ID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04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4E340D-B061-43BA-94BA-52DED16F5873}" type="slidenum">
              <a:rPr lang="id-ID"/>
              <a:pPr/>
              <a:t>20</a:t>
            </a:fld>
            <a:endParaRPr lang="id-ID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27834D2-2056-4F49-880A-6D34ED1E369B}" type="slidenum">
              <a:rPr lang="id-ID"/>
              <a:pPr/>
              <a:t>21</a:t>
            </a:fld>
            <a:endParaRPr lang="id-ID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811C77-091A-402A-AF49-CF7D63CFF2EF}" type="slidenum">
              <a:rPr lang="id-ID"/>
              <a:pPr/>
              <a:t>22</a:t>
            </a:fld>
            <a:endParaRPr lang="id-ID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76BFACD-7457-48F3-AB16-8AFAA0025A32}" type="slidenum">
              <a:rPr lang="id-ID"/>
              <a:pPr/>
              <a:t>23</a:t>
            </a:fld>
            <a:endParaRPr lang="id-ID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45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512FA6-BE46-400C-BAD7-F54B575246E6}" type="slidenum">
              <a:rPr lang="id-ID"/>
              <a:pPr/>
              <a:t>24</a:t>
            </a:fld>
            <a:endParaRPr lang="id-ID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955269-F2B8-4972-86D8-15DC83409A68}" type="slidenum">
              <a:rPr lang="id-ID"/>
              <a:pPr/>
              <a:t>25</a:t>
            </a:fld>
            <a:endParaRPr lang="id-ID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DD7B71-760A-45BC-A8D5-F5D07A74E2E7}" type="slidenum">
              <a:rPr lang="id-ID"/>
              <a:pPr/>
              <a:t>26</a:t>
            </a:fld>
            <a:endParaRPr lang="id-ID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988D7B-6005-4CD1-A812-BF5FA623B6A6}" type="slidenum">
              <a:rPr lang="id-ID"/>
              <a:pPr/>
              <a:t>27</a:t>
            </a:fld>
            <a:endParaRPr lang="id-ID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0C6A47-E704-4617-A9C7-3AC0769A88E2}" type="slidenum">
              <a:rPr lang="id-ID"/>
              <a:pPr/>
              <a:t>28</a:t>
            </a:fld>
            <a:endParaRPr lang="id-ID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B4F29D3-1F6B-409C-BEDB-09713D68B83D}" type="slidenum">
              <a:rPr lang="id-ID"/>
              <a:pPr/>
              <a:t>29</a:t>
            </a:fld>
            <a:endParaRPr lang="id-ID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E62EBED-AC9A-439A-BD18-EEEA97E465CC}" type="slidenum">
              <a:rPr lang="id-ID"/>
              <a:pPr/>
              <a:t>3</a:t>
            </a:fld>
            <a:endParaRPr lang="id-ID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C9BAAB-0B42-4F67-8251-03C2C020DAD7}" type="slidenum">
              <a:rPr lang="id-ID"/>
              <a:pPr/>
              <a:t>30</a:t>
            </a:fld>
            <a:endParaRPr lang="id-ID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07A8A8-2D4B-4ED2-96B1-5652537939F2}" type="slidenum">
              <a:rPr lang="id-ID"/>
              <a:pPr/>
              <a:t>31</a:t>
            </a:fld>
            <a:endParaRPr lang="id-ID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CFD649B-A43B-4326-90FF-920B7CA8FBAE}" type="slidenum">
              <a:rPr lang="id-ID"/>
              <a:pPr/>
              <a:t>32</a:t>
            </a:fld>
            <a:endParaRPr lang="id-ID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77D3BB9-FFA0-4D5C-965F-247FCF094B7D}" type="slidenum">
              <a:rPr lang="id-ID"/>
              <a:pPr/>
              <a:t>33</a:t>
            </a:fld>
            <a:endParaRPr lang="id-ID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F4A245-B40E-47C8-AD89-51B35C3B05C0}" type="slidenum">
              <a:rPr lang="id-ID"/>
              <a:pPr/>
              <a:t>34</a:t>
            </a:fld>
            <a:endParaRPr lang="id-ID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441B9A1-FAF2-4A9A-90EE-8ADAF71A030C}" type="slidenum">
              <a:rPr lang="id-ID"/>
              <a:pPr/>
              <a:t>35</a:t>
            </a:fld>
            <a:endParaRPr lang="id-ID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DD4611-2542-47C3-97A7-054B1B400749}" type="slidenum">
              <a:rPr lang="id-ID"/>
              <a:pPr/>
              <a:t>36</a:t>
            </a:fld>
            <a:endParaRPr lang="id-ID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0612468-C5C0-4A33-88ED-B6081319B1CD}" type="slidenum">
              <a:rPr lang="id-ID"/>
              <a:pPr/>
              <a:t>4</a:t>
            </a:fld>
            <a:endParaRPr lang="id-ID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D54ED5-D2DA-4A92-BB88-3FDD0F8C296A}" type="slidenum">
              <a:rPr lang="id-ID"/>
              <a:pPr/>
              <a:t>5</a:t>
            </a:fld>
            <a:endParaRPr lang="id-ID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E1EDF1-CB4A-4F56-9BEF-20FA55976A87}" type="slidenum">
              <a:rPr lang="id-ID"/>
              <a:pPr/>
              <a:t>6</a:t>
            </a:fld>
            <a:endParaRPr lang="id-ID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6C1555-3F1B-406E-8870-FD2696E69579}" type="slidenum">
              <a:rPr lang="id-ID"/>
              <a:pPr/>
              <a:t>7</a:t>
            </a:fld>
            <a:endParaRPr lang="id-ID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2CDEF1-A731-4E00-A742-6AF657EF1248}" type="slidenum">
              <a:rPr lang="id-ID"/>
              <a:pPr/>
              <a:t>8</a:t>
            </a:fld>
            <a:endParaRPr lang="id-ID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d-ID" smtClean="0"/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35C576D-2A74-4533-B40F-CF7ED7D8953C}" type="slidenum">
              <a:rPr lang="id-ID"/>
              <a:pPr/>
              <a:t>9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</p:grpSp>
      <p:sp>
        <p:nvSpPr>
          <p:cNvPr id="7479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479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C41ADAC-AC5A-46A8-8620-1593F25FF2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61A72-67A2-42A0-B81D-C51B688B0B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DE64A9-E13C-46B1-A69F-6502B5704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1B7AE-D86B-44AF-ABF2-0452D48B8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0D620-848C-40EF-8F18-E595DFC62F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DF670-8182-49D1-9759-A54941077E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E4ECF4-AAD4-45CE-8FC3-8012E2536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7E9EF-BBBA-44B2-852F-5306B14949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4EF4A-6D7B-4AC1-AEFA-F26D5DE0D7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E4D5D-07E2-4E18-980B-DD99F0BEC4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4A7B1-4FB6-4593-AB4D-A1756BC20F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94AB6-7E35-4098-9814-AA048F0860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C1368-FCA1-4E10-A578-7C81ABF63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73731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32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33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73735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36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37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38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39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0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1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2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3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4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5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6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47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</p:grpSp>
        <p:sp>
          <p:nvSpPr>
            <p:cNvPr id="73748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49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0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1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2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3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4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5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6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7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58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grpSp>
          <p:nvGrpSpPr>
            <p:cNvPr id="1047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73760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61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62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63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  <p:sp>
            <p:nvSpPr>
              <p:cNvPr id="73764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id-ID"/>
              </a:p>
            </p:txBody>
          </p:sp>
        </p:grpSp>
        <p:sp>
          <p:nvSpPr>
            <p:cNvPr id="73765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  <p:sp>
          <p:nvSpPr>
            <p:cNvPr id="73766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id-ID"/>
            </a:p>
          </p:txBody>
        </p:sp>
      </p:grpSp>
      <p:sp>
        <p:nvSpPr>
          <p:cNvPr id="7376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3768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69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3770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B2F754B1-27C8-4772-9445-F4D56D66D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377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2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ransition>
    <p:checker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191000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latin typeface="Times New Roman" pitchFamily="18" charset="0"/>
              </a:rPr>
              <a:t>Dr.Chyntia M Sahetapi Sp.S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524000" y="762000"/>
            <a:ext cx="6553200" cy="2971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id-ID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CEDERA    KEPALA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76400"/>
            <a:ext cx="4267200" cy="4530725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>
                <a:solidFill>
                  <a:schemeClr val="folHlink"/>
                </a:solidFill>
                <a:latin typeface="Monotype Corsiva" pitchFamily="66" charset="0"/>
              </a:rPr>
              <a:t>	</a:t>
            </a: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Terbuka :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Fraktur basis kranii 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	ant/media/post</a:t>
            </a:r>
          </a:p>
          <a:p>
            <a:pPr marL="914400" lvl="1" indent="-4572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Fraktur </a:t>
            </a: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stellata/fragmentasi</a:t>
            </a:r>
            <a:r>
              <a:rPr lang="en-US" sz="2800" b="1" smtClean="0">
                <a:solidFill>
                  <a:schemeClr val="folHlink"/>
                </a:solidFill>
                <a:latin typeface="Monotype Corsiva" pitchFamily="66" charset="0"/>
              </a:rPr>
              <a:t> </a:t>
            </a:r>
          </a:p>
          <a:p>
            <a:pPr marL="533400" indent="-533400" eaLnBrk="1" hangingPunct="1">
              <a:lnSpc>
                <a:spcPct val="90000"/>
              </a:lnSpc>
              <a:defRPr/>
            </a:pPr>
            <a:endParaRPr lang="en-US" b="1" smtClean="0">
              <a:solidFill>
                <a:schemeClr val="folHlink"/>
              </a:solidFill>
              <a:latin typeface="Monotype Corsiva" pitchFamily="66" charset="0"/>
            </a:endParaRPr>
          </a:p>
          <a:p>
            <a:pPr marL="533400" indent="-533400" eaLnBrk="1" hangingPunct="1">
              <a:lnSpc>
                <a:spcPct val="90000"/>
              </a:lnSpc>
              <a:defRPr/>
            </a:pPr>
            <a:endParaRPr lang="en-US" b="1" smtClean="0">
              <a:solidFill>
                <a:schemeClr val="folHlink"/>
              </a:solidFill>
              <a:latin typeface="Monotype Corsiva" pitchFamily="66" charset="0"/>
            </a:endParaRP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951413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		</a:t>
            </a: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Tertutup :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Commotio 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Contusio 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Laseratio </a:t>
            </a:r>
          </a:p>
          <a:p>
            <a:pPr lvl="2" eaLnBrk="1" hangingPunct="1">
              <a:lnSpc>
                <a:spcPct val="90000"/>
              </a:lnSpc>
              <a:buFontTx/>
              <a:buChar char="-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Perdarahan :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Epidural </a:t>
            </a: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  <a:sym typeface="Wingdings" pitchFamily="2" charset="2"/>
              </a:rPr>
              <a:t> A. meningea media 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</a:rPr>
              <a:t>Subdural </a:t>
            </a: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  <a:sym typeface="Wingdings" pitchFamily="2" charset="2"/>
              </a:rPr>
              <a:t> Bridging vein </a:t>
            </a:r>
          </a:p>
          <a:p>
            <a:pPr lvl="1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z="3200" b="1" smtClean="0">
                <a:solidFill>
                  <a:schemeClr val="folHlink"/>
                </a:solidFill>
                <a:latin typeface="Monotype Corsiva" pitchFamily="66" charset="0"/>
                <a:sym typeface="Wingdings" pitchFamily="2" charset="2"/>
              </a:rPr>
              <a:t>Parenkimal  pada jaringan otak </a:t>
            </a:r>
            <a:endParaRPr lang="en-US" sz="3200" b="1" smtClean="0">
              <a:solidFill>
                <a:schemeClr val="folHlink"/>
              </a:solidFill>
              <a:latin typeface="Monotype Corsiva" pitchFamily="66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sz="3200" b="1" smtClean="0">
              <a:solidFill>
                <a:schemeClr val="folHlink"/>
              </a:solidFill>
              <a:latin typeface="Monotype Corsiva" pitchFamily="66" charset="0"/>
            </a:endParaRPr>
          </a:p>
        </p:txBody>
      </p:sp>
      <p:sp>
        <p:nvSpPr>
          <p:cNvPr id="12292" name="WordArt 7"/>
          <p:cNvSpPr>
            <a:spLocks noChangeArrowheads="1" noChangeShapeType="1" noTextEdit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accent1"/>
                    </a:gs>
                    <a:gs pos="100000">
                      <a:srgbClr val="FF9933"/>
                    </a:gs>
                  </a:gsLst>
                  <a:lin ang="0" scaled="1"/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KLASIFIKASI</a:t>
            </a:r>
          </a:p>
        </p:txBody>
      </p:sp>
      <p:sp>
        <p:nvSpPr>
          <p:cNvPr id="12293" name="AutoShape 8"/>
          <p:cNvSpPr>
            <a:spLocks noChangeArrowheads="1"/>
          </p:cNvSpPr>
          <p:nvPr/>
        </p:nvSpPr>
        <p:spPr bwMode="auto">
          <a:xfrm>
            <a:off x="4038600" y="1676400"/>
            <a:ext cx="1371600" cy="1219200"/>
          </a:xfrm>
          <a:custGeom>
            <a:avLst/>
            <a:gdLst>
              <a:gd name="T0" fmla="*/ 685800 w 21600"/>
              <a:gd name="T1" fmla="*/ 0 h 21600"/>
              <a:gd name="T2" fmla="*/ 0 w 21600"/>
              <a:gd name="T3" fmla="*/ 870881 h 21600"/>
              <a:gd name="T4" fmla="*/ 685800 w 21600"/>
              <a:gd name="T5" fmla="*/ 1045013 h 21600"/>
              <a:gd name="T6" fmla="*/ 1371600 w 21600"/>
              <a:gd name="T7" fmla="*/ 87088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2160 w 21600"/>
              <a:gd name="T13" fmla="*/ 12343 h 21600"/>
              <a:gd name="T14" fmla="*/ 19440 w 21600"/>
              <a:gd name="T15" fmla="*/ 18514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6480" y="6171"/>
                </a:lnTo>
                <a:lnTo>
                  <a:pt x="8640" y="6171"/>
                </a:lnTo>
                <a:lnTo>
                  <a:pt x="8640" y="12343"/>
                </a:lnTo>
                <a:lnTo>
                  <a:pt x="4320" y="12343"/>
                </a:lnTo>
                <a:lnTo>
                  <a:pt x="4320" y="9257"/>
                </a:lnTo>
                <a:lnTo>
                  <a:pt x="0" y="15429"/>
                </a:lnTo>
                <a:lnTo>
                  <a:pt x="4320" y="21600"/>
                </a:lnTo>
                <a:lnTo>
                  <a:pt x="4320" y="18514"/>
                </a:lnTo>
                <a:lnTo>
                  <a:pt x="17280" y="18514"/>
                </a:lnTo>
                <a:lnTo>
                  <a:pt x="17280" y="21600"/>
                </a:lnTo>
                <a:lnTo>
                  <a:pt x="21600" y="15429"/>
                </a:lnTo>
                <a:lnTo>
                  <a:pt x="17280" y="9257"/>
                </a:lnTo>
                <a:lnTo>
                  <a:pt x="17280" y="12343"/>
                </a:lnTo>
                <a:lnTo>
                  <a:pt x="12960" y="12343"/>
                </a:lnTo>
                <a:lnTo>
                  <a:pt x="12960" y="6171"/>
                </a:lnTo>
                <a:lnTo>
                  <a:pt x="15120" y="617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2294" name="Line 9"/>
          <p:cNvSpPr>
            <a:spLocks noChangeShapeType="1"/>
          </p:cNvSpPr>
          <p:nvPr/>
        </p:nvSpPr>
        <p:spPr bwMode="auto">
          <a:xfrm>
            <a:off x="152400" y="2590800"/>
            <a:ext cx="3810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12295" name="Line 10"/>
          <p:cNvSpPr>
            <a:spLocks noChangeShapeType="1"/>
          </p:cNvSpPr>
          <p:nvPr/>
        </p:nvSpPr>
        <p:spPr bwMode="auto">
          <a:xfrm>
            <a:off x="152400" y="3810000"/>
            <a:ext cx="381000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223" name="Group 143"/>
          <p:cNvGraphicFramePr>
            <a:graphicFrameLocks noGrp="1"/>
          </p:cNvGraphicFramePr>
          <p:nvPr/>
        </p:nvGraphicFramePr>
        <p:xfrm>
          <a:off x="228600" y="533400"/>
          <a:ext cx="8382000" cy="6161089"/>
        </p:xfrm>
        <a:graphic>
          <a:graphicData uri="http://schemas.openxmlformats.org/drawingml/2006/table">
            <a:tbl>
              <a:tblPr/>
              <a:tblGrid>
                <a:gridCol w="622300"/>
                <a:gridCol w="2171700"/>
                <a:gridCol w="1708150"/>
                <a:gridCol w="2095500"/>
                <a:gridCol w="1784350"/>
              </a:tblGrid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PERBEDAAN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COMOTIO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CONTUSIO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LASERASI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8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GANGGUAN FUNGSIONAL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8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GANGGUAN STRUKTURAL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PINGSAN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&lt; 10 menit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&gt;10 menit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&gt;10 menit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AMNESIA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&lt;10 menit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&gt;10 menit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4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DEFISIT NEUROLOGIS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LP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≠berdarah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berdarah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±berdarah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3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7.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CT-Brain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Abnormal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Abnormal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253" name="Group 149"/>
          <p:cNvGraphicFramePr>
            <a:graphicFrameLocks noGrp="1"/>
          </p:cNvGraphicFramePr>
          <p:nvPr/>
        </p:nvGraphicFramePr>
        <p:xfrm>
          <a:off x="533400" y="1397000"/>
          <a:ext cx="8382000" cy="3664395"/>
        </p:xfrm>
        <a:graphic>
          <a:graphicData uri="http://schemas.openxmlformats.org/drawingml/2006/table">
            <a:tbl>
              <a:tblPr/>
              <a:tblGrid>
                <a:gridCol w="2286000"/>
                <a:gridCol w="1676400"/>
                <a:gridCol w="2362200"/>
                <a:gridCol w="2057400"/>
              </a:tblGrid>
              <a:tr h="790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Perbedaan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FBA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FBM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FBP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8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LCS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HIDUNG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TELINGA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0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Brill Hematom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1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Battle Sign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(BELAKANG TELINGA)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(BELAKANG KEPALA)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365" name="Text Box 143"/>
          <p:cNvSpPr txBox="1">
            <a:spLocks noChangeArrowheads="1"/>
          </p:cNvSpPr>
          <p:nvPr/>
        </p:nvSpPr>
        <p:spPr bwMode="auto">
          <a:xfrm>
            <a:off x="669925" y="5446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endParaRPr lang="id-ID">
              <a:latin typeface="Arial" charset="0"/>
            </a:endParaRPr>
          </a:p>
        </p:txBody>
      </p:sp>
      <p:sp>
        <p:nvSpPr>
          <p:cNvPr id="14366" name="Text Box 147"/>
          <p:cNvSpPr txBox="1">
            <a:spLocks noChangeArrowheads="1"/>
          </p:cNvSpPr>
          <p:nvPr/>
        </p:nvSpPr>
        <p:spPr bwMode="auto">
          <a:xfrm>
            <a:off x="685800" y="5340350"/>
            <a:ext cx="35179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accent2"/>
                </a:solidFill>
                <a:latin typeface="Times New Roman" pitchFamily="18" charset="0"/>
              </a:rPr>
              <a:t>Keterangan :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FBA : Fraktur Basis Kranii Anterior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FBM : Fraktur Basis Kranii Media</a:t>
            </a:r>
          </a:p>
          <a:p>
            <a:r>
              <a:rPr lang="en-US">
                <a:solidFill>
                  <a:schemeClr val="accent2"/>
                </a:solidFill>
                <a:latin typeface="Times New Roman" pitchFamily="18" charset="0"/>
              </a:rPr>
              <a:t>FBP : Fraktur Basis Kranii Posterior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7013" cy="453072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GB" smtClean="0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343400" y="1600200"/>
            <a:ext cx="4343400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smtClean="0"/>
          </a:p>
        </p:txBody>
      </p:sp>
      <p:sp>
        <p:nvSpPr>
          <p:cNvPr id="15365" name="WordArt 6" descr="Pink tissue paper"/>
          <p:cNvSpPr>
            <a:spLocks noChangeArrowheads="1" noChangeShapeType="1" noTextEdit="1"/>
          </p:cNvSpPr>
          <p:nvPr/>
        </p:nvSpPr>
        <p:spPr bwMode="auto">
          <a:xfrm>
            <a:off x="228600" y="381000"/>
            <a:ext cx="3724275" cy="1397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id-ID" sz="3600" kern="10">
                <a:ln w="9525"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Times New Roman"/>
                <a:cs typeface="Times New Roman"/>
              </a:rPr>
              <a:t>Perdarahan epidural </a:t>
            </a:r>
          </a:p>
        </p:txBody>
      </p:sp>
      <p:sp>
        <p:nvSpPr>
          <p:cNvPr id="15366" name="WordArt 7"/>
          <p:cNvSpPr>
            <a:spLocks noChangeArrowheads="1" noChangeShapeType="1" noTextEdit="1"/>
          </p:cNvSpPr>
          <p:nvPr/>
        </p:nvSpPr>
        <p:spPr bwMode="auto">
          <a:xfrm>
            <a:off x="4724400" y="457200"/>
            <a:ext cx="4124325" cy="9906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id-ID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Perdarahan subdural </a:t>
            </a:r>
          </a:p>
        </p:txBody>
      </p:sp>
      <p:sp>
        <p:nvSpPr>
          <p:cNvPr id="15367" name="AutoShape 8"/>
          <p:cNvSpPr>
            <a:spLocks noChangeArrowheads="1"/>
          </p:cNvSpPr>
          <p:nvPr/>
        </p:nvSpPr>
        <p:spPr bwMode="auto">
          <a:xfrm>
            <a:off x="0" y="1600200"/>
            <a:ext cx="4724400" cy="457200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 eaLnBrk="1" hangingPunct="1"/>
            <a:endParaRPr lang="en-US">
              <a:latin typeface="Arial" charset="0"/>
              <a:sym typeface="Wingdings" pitchFamily="2" charset="2"/>
            </a:endParaRPr>
          </a:p>
          <a:p>
            <a:pPr marL="342900" indent="-342900" algn="ctr" eaLnBrk="1" hangingPunct="1"/>
            <a:endParaRPr lang="en-US">
              <a:latin typeface="Arial" charset="0"/>
              <a:sym typeface="Wingdings" pitchFamily="2" charset="2"/>
            </a:endParaRP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a.meningea media </a:t>
            </a: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lucid interval</a:t>
            </a: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Tanda TIK ↑</a:t>
            </a: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Defisit neurologis (+) </a:t>
            </a: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 hemiparese, </a:t>
            </a: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pupil anisokor, </a:t>
            </a:r>
          </a:p>
          <a:p>
            <a:pPr marL="342900" indent="-342900"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reflek patologi (+)</a:t>
            </a:r>
          </a:p>
          <a:p>
            <a:pPr marL="800100" lvl="1" indent="-342900" algn="ctr" eaLnBrk="1" hangingPunct="1"/>
            <a:endParaRPr lang="en-US" b="1">
              <a:latin typeface="Times New Roman" pitchFamily="18" charset="0"/>
            </a:endParaRPr>
          </a:p>
          <a:p>
            <a:pPr marL="342900" indent="-342900" algn="ctr" eaLnBrk="1" hangingPunct="1"/>
            <a:endParaRPr lang="en-US" b="1">
              <a:solidFill>
                <a:srgbClr val="FF66CC"/>
              </a:solidFill>
              <a:latin typeface="Times New Roman" pitchFamily="18" charset="0"/>
            </a:endParaRPr>
          </a:p>
        </p:txBody>
      </p:sp>
      <p:sp>
        <p:nvSpPr>
          <p:cNvPr id="15368" name="AutoShape 9"/>
          <p:cNvSpPr>
            <a:spLocks noChangeArrowheads="1"/>
          </p:cNvSpPr>
          <p:nvPr/>
        </p:nvSpPr>
        <p:spPr bwMode="auto">
          <a:xfrm>
            <a:off x="3886200" y="1524000"/>
            <a:ext cx="5257800" cy="53340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US">
              <a:latin typeface="Arial" charset="0"/>
              <a:sym typeface="Wingdings" pitchFamily="2" charset="2"/>
            </a:endParaRPr>
          </a:p>
          <a:p>
            <a:pPr algn="ctr" eaLnBrk="1" hangingPunct="1"/>
            <a:endParaRPr lang="en-US">
              <a:latin typeface="Arial" charset="0"/>
              <a:sym typeface="Wingdings" pitchFamily="2" charset="2"/>
            </a:endParaRPr>
          </a:p>
          <a:p>
            <a:pPr algn="ctr" eaLnBrk="1" hangingPunct="1"/>
            <a:endParaRPr lang="en-US">
              <a:latin typeface="Arial" charset="0"/>
              <a:sym typeface="Wingdings" pitchFamily="2" charset="2"/>
            </a:endParaRPr>
          </a:p>
          <a:p>
            <a:pPr algn="ctr" eaLnBrk="1" hangingPunct="1"/>
            <a:endParaRPr lang="en-US" b="1">
              <a:latin typeface="Times New Roman" pitchFamily="18" charset="0"/>
              <a:sym typeface="Wingdings" pitchFamily="2" charset="2"/>
            </a:endParaRPr>
          </a:p>
          <a:p>
            <a:pPr algn="ctr" eaLnBrk="1" hangingPunct="1"/>
            <a:r>
              <a:rPr lang="en-US" b="1">
                <a:latin typeface="Times New Roman" pitchFamily="18" charset="0"/>
                <a:sym typeface="Wingdings" pitchFamily="2" charset="2"/>
              </a:rPr>
              <a:t>bridging vena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Akut : 1-2 hari pasca trauma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     Subakut : 4-21 hari pasca trauma 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Kronis : ≥ 21 hari pasca trauma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Defisit Neurologis :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Penglihatan kabur (papil edema)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Diplopia (N. III)</a:t>
            </a:r>
          </a:p>
          <a:p>
            <a:pPr algn="ctr" eaLnBrk="1" hangingPunct="1"/>
            <a:r>
              <a:rPr lang="en-US" b="1">
                <a:latin typeface="Times New Roman" pitchFamily="18" charset="0"/>
              </a:rPr>
              <a:t>Gangguan fungsi luhur </a:t>
            </a:r>
          </a:p>
          <a:p>
            <a:pPr algn="ctr" eaLnBrk="1" hangingPunct="1"/>
            <a:endParaRPr lang="en-US" b="1">
              <a:latin typeface="Times New Roman" pitchFamily="18" charset="0"/>
            </a:endParaRPr>
          </a:p>
          <a:p>
            <a:pPr lvl="2" algn="ctr" eaLnBrk="1" hangingPunct="1"/>
            <a:r>
              <a:rPr lang="en-US">
                <a:latin typeface="Arial" charset="0"/>
                <a:sym typeface="Wingdings" pitchFamily="2" charset="2"/>
              </a:rPr>
              <a:t> </a:t>
            </a:r>
          </a:p>
          <a:p>
            <a:pPr algn="ctr" eaLnBrk="1" hangingPunct="1"/>
            <a:endParaRPr lang="en-US">
              <a:latin typeface="Arial" charset="0"/>
            </a:endParaRPr>
          </a:p>
          <a:p>
            <a:pPr algn="ctr" eaLnBrk="1" hangingPunct="1"/>
            <a:endParaRPr lang="en-US">
              <a:latin typeface="Arial" charset="0"/>
            </a:endParaRPr>
          </a:p>
        </p:txBody>
      </p:sp>
      <p:sp>
        <p:nvSpPr>
          <p:cNvPr id="15369" name="AutoShape 10"/>
          <p:cNvSpPr>
            <a:spLocks noChangeArrowheads="1"/>
          </p:cNvSpPr>
          <p:nvPr/>
        </p:nvSpPr>
        <p:spPr bwMode="auto">
          <a:xfrm>
            <a:off x="228600" y="1905000"/>
            <a:ext cx="838200" cy="1219200"/>
          </a:xfrm>
          <a:prstGeom prst="curvedRightArrow">
            <a:avLst>
              <a:gd name="adj1" fmla="val 29091"/>
              <a:gd name="adj2" fmla="val 5818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5370" name="AutoShape 11"/>
          <p:cNvSpPr>
            <a:spLocks noChangeArrowheads="1"/>
          </p:cNvSpPr>
          <p:nvPr/>
        </p:nvSpPr>
        <p:spPr bwMode="auto">
          <a:xfrm>
            <a:off x="7848600" y="1600200"/>
            <a:ext cx="762000" cy="1066800"/>
          </a:xfrm>
          <a:prstGeom prst="curvedLeftArrow">
            <a:avLst>
              <a:gd name="adj1" fmla="val 28000"/>
              <a:gd name="adj2" fmla="val 56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d-ID" sz="3200" b="1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Lesi intrakranial oleh karena trauma</a:t>
            </a:r>
            <a:endParaRPr lang="en-GB" sz="3200" b="1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pic>
        <p:nvPicPr>
          <p:cNvPr id="75780" name="Content Placeholder 3" descr="Lesikra.jpg"/>
          <p:cNvPicPr>
            <a:picLocks noGrp="1" noChangeAspect="1"/>
          </p:cNvPicPr>
          <p:nvPr>
            <p:ph type="body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58888" y="1557338"/>
            <a:ext cx="6626225" cy="4967287"/>
          </a:xfr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en-US" sz="2800" smtClean="0"/>
              <a:t>Epidural hematom		Subdural Hematom</a:t>
            </a:r>
          </a:p>
        </p:txBody>
      </p:sp>
      <p:pic>
        <p:nvPicPr>
          <p:cNvPr id="17411" name="Picture 6" descr="P1020677"/>
          <p:cNvPicPr>
            <a:picLocks noChangeAspect="1" noChangeArrowheads="1"/>
          </p:cNvPicPr>
          <p:nvPr>
            <p:ph sz="half" idx="1"/>
          </p:nvPr>
        </p:nvPicPr>
        <p:blipFill>
          <a:blip r:embed="rId3"/>
          <a:srcRect l="8858" r="14339" b="3543"/>
          <a:stretch>
            <a:fillRect/>
          </a:stretch>
        </p:blipFill>
        <p:spPr>
          <a:xfrm>
            <a:off x="457200" y="2351088"/>
            <a:ext cx="4038600" cy="3028950"/>
          </a:xfrm>
          <a:noFill/>
        </p:spPr>
      </p:pic>
      <p:pic>
        <p:nvPicPr>
          <p:cNvPr id="17412" name="Picture 9" descr="1"/>
          <p:cNvPicPr>
            <a:picLocks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300663" y="685800"/>
            <a:ext cx="3614737" cy="3103563"/>
          </a:xfrm>
          <a:noFill/>
        </p:spPr>
      </p:pic>
      <p:sp>
        <p:nvSpPr>
          <p:cNvPr id="17413" name="Text Box 13"/>
          <p:cNvSpPr txBox="1">
            <a:spLocks noChangeArrowheads="1"/>
          </p:cNvSpPr>
          <p:nvPr/>
        </p:nvSpPr>
        <p:spPr bwMode="auto">
          <a:xfrm>
            <a:off x="1271588" y="3810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id-ID"/>
          </a:p>
        </p:txBody>
      </p:sp>
      <p:pic>
        <p:nvPicPr>
          <p:cNvPr id="80900" name="Picture 4" descr="190px-Subarachnoid_haemorrhage"/>
          <p:cNvPicPr>
            <a:picLocks noChangeAspect="1" noChangeArrowheads="1"/>
          </p:cNvPicPr>
          <p:nvPr>
            <p:ph sz="quarter" idx="3"/>
          </p:nvPr>
        </p:nvPicPr>
        <p:blipFill>
          <a:blip r:embed="rId5"/>
          <a:srcRect/>
          <a:stretch>
            <a:fillRect/>
          </a:stretch>
        </p:blipFill>
        <p:spPr>
          <a:xfrm>
            <a:off x="5803900" y="3941763"/>
            <a:ext cx="1725613" cy="2189162"/>
          </a:xfrm>
          <a:noFill/>
        </p:spPr>
      </p:pic>
      <p:sp>
        <p:nvSpPr>
          <p:cNvPr id="17415" name="Text Box 16"/>
          <p:cNvSpPr txBox="1">
            <a:spLocks noChangeArrowheads="1"/>
          </p:cNvSpPr>
          <p:nvPr/>
        </p:nvSpPr>
        <p:spPr bwMode="auto">
          <a:xfrm>
            <a:off x="5165725" y="6203950"/>
            <a:ext cx="3011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Subarachnoid Hemorage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id-ID" smtClean="0"/>
          </a:p>
        </p:txBody>
      </p:sp>
      <p:pic>
        <p:nvPicPr>
          <p:cNvPr id="18435" name="Picture 3" descr="anatomi-2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					 </a:t>
            </a:r>
            <a:r>
              <a:rPr lang="en-US" sz="2000" smtClean="0"/>
              <a:t>Kepala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smtClean="0"/>
              <a:t>					 </a:t>
            </a:r>
            <a:r>
              <a:rPr lang="en-US" sz="2000" smtClean="0"/>
              <a:t>Dada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/>
              <a:t>					 Abdomen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smtClean="0"/>
              <a:t>					 Extremitas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latin typeface="MS Mincho" pitchFamily="49" charset="-128"/>
              </a:rPr>
              <a:t>				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latin typeface="MS Mincho" pitchFamily="49" charset="-128"/>
              </a:rPr>
              <a:t>					Tensi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latin typeface="MS Mincho" pitchFamily="49" charset="-128"/>
              </a:rPr>
              <a:t>					Nadi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>
                <a:latin typeface="MS Mincho" pitchFamily="49" charset="-128"/>
              </a:rPr>
              <a:t>					Kesadaran    </a:t>
            </a:r>
            <a:r>
              <a:rPr lang="en-US" sz="2000" b="1" smtClean="0">
                <a:latin typeface="MS Mincho" pitchFamily="49" charset="-128"/>
              </a:rPr>
              <a:t>CKR(15-14)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smtClean="0">
                <a:latin typeface="MS Mincho" pitchFamily="49" charset="-128"/>
              </a:rPr>
              <a:t>								CKS (9-13)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smtClean="0">
                <a:latin typeface="MS Mincho" pitchFamily="49" charset="-128"/>
              </a:rPr>
              <a:t>								CKB (3-8)</a:t>
            </a:r>
          </a:p>
        </p:txBody>
      </p:sp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3124200" y="457200"/>
            <a:ext cx="324802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 Black"/>
              </a:rPr>
              <a:t>Pemeriksaan</a:t>
            </a:r>
          </a:p>
        </p:txBody>
      </p:sp>
      <p:sp>
        <p:nvSpPr>
          <p:cNvPr id="19461" name="AutoShape 6"/>
          <p:cNvSpPr>
            <a:spLocks/>
          </p:cNvSpPr>
          <p:nvPr/>
        </p:nvSpPr>
        <p:spPr bwMode="auto">
          <a:xfrm>
            <a:off x="3886200" y="1524000"/>
            <a:ext cx="152400" cy="1219200"/>
          </a:xfrm>
          <a:prstGeom prst="leftBrace">
            <a:avLst>
              <a:gd name="adj1" fmla="val 6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9462" name="AutoShape 7"/>
          <p:cNvSpPr>
            <a:spLocks noChangeArrowheads="1"/>
          </p:cNvSpPr>
          <p:nvPr/>
        </p:nvSpPr>
        <p:spPr bwMode="auto">
          <a:xfrm>
            <a:off x="6248400" y="1295400"/>
            <a:ext cx="2667000" cy="19812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en-US" sz="2400" b="1">
              <a:latin typeface="Lucida Sans" pitchFamily="34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latin typeface="Lucida Sans" pitchFamily="34" charset="0"/>
              </a:rPr>
              <a:t>Adakah jejas :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latin typeface="Lucida Sans" pitchFamily="34" charset="0"/>
              </a:rPr>
              <a:t>excoriasi, 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latin typeface="Lucida Sans" pitchFamily="34" charset="0"/>
              </a:rPr>
              <a:t>vulnus, hematom,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latin typeface="Lucida Sans" pitchFamily="34" charset="0"/>
              </a:rPr>
              <a:t> krepitasi,</a:t>
            </a: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b="1">
                <a:latin typeface="Lucida Sans" pitchFamily="34" charset="0"/>
              </a:rPr>
              <a:t> perdarahan, fraktur</a:t>
            </a:r>
          </a:p>
          <a:p>
            <a:pPr algn="ctr" eaLnBrk="1" hangingPunct="1"/>
            <a:endParaRPr lang="en-US" sz="2000" b="1">
              <a:latin typeface="Lucida Sans" pitchFamily="34" charset="0"/>
            </a:endParaRPr>
          </a:p>
        </p:txBody>
      </p:sp>
      <p:sp>
        <p:nvSpPr>
          <p:cNvPr id="19463" name="AutoShape 8"/>
          <p:cNvSpPr>
            <a:spLocks noChangeArrowheads="1"/>
          </p:cNvSpPr>
          <p:nvPr/>
        </p:nvSpPr>
        <p:spPr bwMode="auto">
          <a:xfrm>
            <a:off x="5486400" y="1905000"/>
            <a:ext cx="533400" cy="533400"/>
          </a:xfrm>
          <a:custGeom>
            <a:avLst/>
            <a:gdLst>
              <a:gd name="T0" fmla="*/ 400050 w 21600"/>
              <a:gd name="T1" fmla="*/ 0 h 21600"/>
              <a:gd name="T2" fmla="*/ 0 w 21600"/>
              <a:gd name="T3" fmla="*/ 266700 h 21600"/>
              <a:gd name="T4" fmla="*/ 400050 w 21600"/>
              <a:gd name="T5" fmla="*/ 533400 h 21600"/>
              <a:gd name="T6" fmla="*/ 533400 w 21600"/>
              <a:gd name="T7" fmla="*/ 266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9464" name="AutoShape 11"/>
          <p:cNvSpPr>
            <a:spLocks noChangeArrowheads="1"/>
          </p:cNvSpPr>
          <p:nvPr/>
        </p:nvSpPr>
        <p:spPr bwMode="auto">
          <a:xfrm>
            <a:off x="762000" y="3429000"/>
            <a:ext cx="2895600" cy="990600"/>
          </a:xfrm>
          <a:prstGeom prst="rightArrowCallout">
            <a:avLst>
              <a:gd name="adj1" fmla="val 25000"/>
              <a:gd name="adj2" fmla="val 25000"/>
              <a:gd name="adj3" fmla="val 48718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400" b="1">
                <a:latin typeface="Arial" charset="0"/>
              </a:rPr>
              <a:t>Vital Sign</a:t>
            </a:r>
          </a:p>
        </p:txBody>
      </p:sp>
      <p:sp>
        <p:nvSpPr>
          <p:cNvPr id="19465" name="AutoShape 12"/>
          <p:cNvSpPr>
            <a:spLocks noChangeArrowheads="1"/>
          </p:cNvSpPr>
          <p:nvPr/>
        </p:nvSpPr>
        <p:spPr bwMode="auto">
          <a:xfrm>
            <a:off x="762000" y="1676400"/>
            <a:ext cx="3048000" cy="990600"/>
          </a:xfrm>
          <a:prstGeom prst="rightArrowCallout">
            <a:avLst>
              <a:gd name="adj1" fmla="val 25000"/>
              <a:gd name="adj2" fmla="val 25000"/>
              <a:gd name="adj3" fmla="val 51282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>
                <a:latin typeface="Arial" charset="0"/>
              </a:rPr>
              <a:t> </a:t>
            </a:r>
            <a:r>
              <a:rPr lang="en-US" sz="2400" b="1">
                <a:latin typeface="Arial" charset="0"/>
              </a:rPr>
              <a:t>Status</a:t>
            </a:r>
          </a:p>
          <a:p>
            <a:pPr algn="ctr" eaLnBrk="1" hangingPunct="1"/>
            <a:r>
              <a:rPr lang="en-US" sz="2400" b="1">
                <a:latin typeface="Arial" charset="0"/>
              </a:rPr>
              <a:t> Lokalis</a:t>
            </a:r>
          </a:p>
        </p:txBody>
      </p:sp>
      <p:sp>
        <p:nvSpPr>
          <p:cNvPr id="19466" name="AutoShape 13"/>
          <p:cNvSpPr>
            <a:spLocks noChangeArrowheads="1"/>
          </p:cNvSpPr>
          <p:nvPr/>
        </p:nvSpPr>
        <p:spPr bwMode="auto">
          <a:xfrm>
            <a:off x="6705600" y="4191000"/>
            <a:ext cx="1828800" cy="1447800"/>
          </a:xfrm>
          <a:prstGeom prst="bracePair">
            <a:avLst>
              <a:gd name="adj" fmla="val 833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9467" name="AutoShape 14"/>
          <p:cNvSpPr>
            <a:spLocks noChangeArrowheads="1"/>
          </p:cNvSpPr>
          <p:nvPr/>
        </p:nvSpPr>
        <p:spPr bwMode="auto">
          <a:xfrm>
            <a:off x="5943600" y="4419600"/>
            <a:ext cx="823913" cy="304800"/>
          </a:xfrm>
          <a:prstGeom prst="chevron">
            <a:avLst>
              <a:gd name="adj" fmla="val 675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d-ID" sz="3200" b="1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Coma Glasgow Scale</a:t>
            </a:r>
            <a:endParaRPr lang="en-GB" sz="3200" b="1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graphicFrame>
        <p:nvGraphicFramePr>
          <p:cNvPr id="56391" name="Group 71"/>
          <p:cNvGraphicFramePr>
            <a:graphicFrameLocks noGrp="1"/>
          </p:cNvGraphicFramePr>
          <p:nvPr>
            <p:ph idx="4294967295"/>
          </p:nvPr>
        </p:nvGraphicFramePr>
        <p:xfrm>
          <a:off x="468313" y="1268413"/>
          <a:ext cx="8229600" cy="539985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3889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Tampakan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/>
                        </a:gs>
                        <a:gs pos="50000">
                          <a:srgbClr val="99CCFF"/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Skala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/>
                        </a:gs>
                        <a:gs pos="50000">
                          <a:srgbClr val="99CCFF"/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Nilai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6699FF"/>
                        </a:gs>
                        <a:gs pos="50000">
                          <a:srgbClr val="99CCFF"/>
                        </a:gs>
                        <a:gs pos="100000">
                          <a:srgbClr val="6699FF"/>
                        </a:gs>
                      </a:gsLst>
                      <a:lin ang="5400000" scaled="1"/>
                    </a:gradFill>
                  </a:tcPr>
                </a:tc>
              </a:tr>
              <a:tr h="1455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Eye opening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Spontan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Terhadap bicara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Rangsang nyeri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Tidak bereaksi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7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Verbal respon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Orientasi &amp; bahasa baik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Kata-kata tidak tepat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Kata-kata tidak kacau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Mengerang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Tidak bersuara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4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Motor respon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Mengikuti perintah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Melokalisir nyeri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Reaksi menghindar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Fleksi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Ekstensi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Tidak ada reaksi</a:t>
                      </a:r>
                      <a:r>
                        <a:rPr kumimoji="0" lang="en-GB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6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id-ID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Verdana" pitchFamily="34" charset="0"/>
                        </a:rPr>
                        <a:t>1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895600" y="685800"/>
            <a:ext cx="53340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Kesadaran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4000" b="1" i="1" u="sng" smtClean="0">
                <a:solidFill>
                  <a:srgbClr val="00FF00"/>
                </a:solidFill>
                <a:latin typeface="Monotype Corsiva" pitchFamily="66" charset="0"/>
              </a:rPr>
              <a:t>Rangsangan Meningeal</a:t>
            </a:r>
            <a:r>
              <a:rPr lang="en-US" sz="4000" b="1" smtClean="0">
                <a:solidFill>
                  <a:srgbClr val="00FF00"/>
                </a:solidFill>
                <a:latin typeface="Monotype Corsiva" pitchFamily="66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N.Cranialis 	N.I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				N.II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	    		        N.II,IV,VI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				(Pupil)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folHlink"/>
                </a:solidFill>
                <a:latin typeface="Monotype Corsiva" pitchFamily="66" charset="0"/>
              </a:rPr>
              <a:t>Refleks Patologis +/-</a:t>
            </a:r>
          </a:p>
        </p:txBody>
      </p:sp>
      <p:sp>
        <p:nvSpPr>
          <p:cNvPr id="21508" name="WordArt 15" descr="Blue tissue paper"/>
          <p:cNvSpPr>
            <a:spLocks noChangeArrowheads="1" noChangeShapeType="1" noTextEdit="1"/>
          </p:cNvSpPr>
          <p:nvPr/>
        </p:nvSpPr>
        <p:spPr bwMode="auto">
          <a:xfrm rot="5400000">
            <a:off x="-2247900" y="2933700"/>
            <a:ext cx="6324600" cy="76200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id-ID" sz="3600" kern="10"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latin typeface="Arial Black"/>
              </a:rPr>
              <a:t>Status Neurologis</a:t>
            </a:r>
          </a:p>
        </p:txBody>
      </p:sp>
      <p:sp>
        <p:nvSpPr>
          <p:cNvPr id="21509" name="AutoShape 17"/>
          <p:cNvSpPr>
            <a:spLocks noChangeArrowheads="1"/>
          </p:cNvSpPr>
          <p:nvPr/>
        </p:nvSpPr>
        <p:spPr bwMode="auto">
          <a:xfrm>
            <a:off x="7772400" y="990600"/>
            <a:ext cx="381000" cy="609600"/>
          </a:xfrm>
          <a:custGeom>
            <a:avLst/>
            <a:gdLst>
              <a:gd name="T0" fmla="*/ 333375 w 21600"/>
              <a:gd name="T1" fmla="*/ 304800 h 21600"/>
              <a:gd name="T2" fmla="*/ 190500 w 21600"/>
              <a:gd name="T3" fmla="*/ 609600 h 21600"/>
              <a:gd name="T4" fmla="*/ 47625 w 21600"/>
              <a:gd name="T5" fmla="*/ 304800 h 21600"/>
              <a:gd name="T6" fmla="*/ 1905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1510" name="AutoShape 18"/>
          <p:cNvSpPr>
            <a:spLocks noChangeArrowheads="1"/>
          </p:cNvSpPr>
          <p:nvPr/>
        </p:nvSpPr>
        <p:spPr bwMode="auto">
          <a:xfrm>
            <a:off x="8305800" y="990600"/>
            <a:ext cx="381000" cy="609600"/>
          </a:xfrm>
          <a:custGeom>
            <a:avLst/>
            <a:gdLst>
              <a:gd name="T0" fmla="*/ 333375 w 21600"/>
              <a:gd name="T1" fmla="*/ 304800 h 21600"/>
              <a:gd name="T2" fmla="*/ 190500 w 21600"/>
              <a:gd name="T3" fmla="*/ 609600 h 21600"/>
              <a:gd name="T4" fmla="*/ 47625 w 21600"/>
              <a:gd name="T5" fmla="*/ 304800 h 21600"/>
              <a:gd name="T6" fmla="*/ 19050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1511" name="AutoShape 19"/>
          <p:cNvSpPr>
            <a:spLocks noChangeArrowheads="1"/>
          </p:cNvSpPr>
          <p:nvPr/>
        </p:nvSpPr>
        <p:spPr bwMode="auto">
          <a:xfrm>
            <a:off x="7848600" y="1752600"/>
            <a:ext cx="228600" cy="152400"/>
          </a:xfrm>
          <a:prstGeom prst="flowChartConnector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1512" name="AutoShape 21"/>
          <p:cNvSpPr>
            <a:spLocks noChangeArrowheads="1"/>
          </p:cNvSpPr>
          <p:nvPr/>
        </p:nvSpPr>
        <p:spPr bwMode="auto">
          <a:xfrm>
            <a:off x="8382000" y="1752600"/>
            <a:ext cx="228600" cy="152400"/>
          </a:xfrm>
          <a:prstGeom prst="flowChartConnector">
            <a:avLst/>
          </a:prstGeom>
          <a:solidFill>
            <a:srgbClr val="FFCC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1513" name="AutoShape 22"/>
          <p:cNvSpPr>
            <a:spLocks/>
          </p:cNvSpPr>
          <p:nvPr/>
        </p:nvSpPr>
        <p:spPr bwMode="auto">
          <a:xfrm>
            <a:off x="1524000" y="685800"/>
            <a:ext cx="990600" cy="4800600"/>
          </a:xfrm>
          <a:prstGeom prst="leftBrace">
            <a:avLst>
              <a:gd name="adj1" fmla="val 40385"/>
              <a:gd name="adj2" fmla="val 5000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066800"/>
            <a:ext cx="7696200" cy="43021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smtClean="0"/>
              <a:t> </a:t>
            </a:r>
            <a:r>
              <a:rPr lang="en-US" smtClean="0"/>
              <a:t> </a:t>
            </a:r>
            <a:r>
              <a:rPr lang="en-US" sz="3600" smtClean="0">
                <a:latin typeface="Monotype Corsiva" pitchFamily="66" charset="0"/>
              </a:rPr>
              <a:t>Trauma mekanik terhadap kepala baik secara langsung ataupun tidak langsung 		Sebabkan gangguan fungsi neurologis 		yaitu gangguan 	fisik, kognitif, fungsi 		psikososial baik temporer  maupun 		permanen</a:t>
            </a:r>
          </a:p>
        </p:txBody>
      </p:sp>
      <p:sp>
        <p:nvSpPr>
          <p:cNvPr id="4100" name="AutoShape 5"/>
          <p:cNvSpPr>
            <a:spLocks noChangeArrowheads="1"/>
          </p:cNvSpPr>
          <p:nvPr/>
        </p:nvSpPr>
        <p:spPr bwMode="auto">
          <a:xfrm>
            <a:off x="381000" y="2209800"/>
            <a:ext cx="838200" cy="609600"/>
          </a:xfrm>
          <a:custGeom>
            <a:avLst/>
            <a:gdLst>
              <a:gd name="T0" fmla="*/ 628650 w 21600"/>
              <a:gd name="T1" fmla="*/ 0 h 21600"/>
              <a:gd name="T2" fmla="*/ 0 w 21600"/>
              <a:gd name="T3" fmla="*/ 304800 h 21600"/>
              <a:gd name="T4" fmla="*/ 628650 w 21600"/>
              <a:gd name="T5" fmla="*/ 609600 h 21600"/>
              <a:gd name="T6" fmla="*/ 838200 w 21600"/>
              <a:gd name="T7" fmla="*/ 304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4101" name="WordArt 6"/>
          <p:cNvSpPr>
            <a:spLocks noChangeArrowheads="1" noChangeShapeType="1" noTextEdit="1"/>
          </p:cNvSpPr>
          <p:nvPr/>
        </p:nvSpPr>
        <p:spPr bwMode="auto">
          <a:xfrm>
            <a:off x="304800" y="152400"/>
            <a:ext cx="3200400" cy="7461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DEFINISI</a:t>
            </a:r>
          </a:p>
        </p:txBody>
      </p:sp>
      <p:pic>
        <p:nvPicPr>
          <p:cNvPr id="4102" name="Picture 7" descr="GB 5"/>
          <p:cNvPicPr>
            <a:picLocks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191000" y="3886200"/>
            <a:ext cx="3779838" cy="2690813"/>
          </a:xfr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73225"/>
            <a:ext cx="8229600" cy="4429125"/>
          </a:xfrm>
        </p:spPr>
        <p:txBody>
          <a:bodyPr/>
          <a:lstStyle/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Laboratorium  :</a:t>
            </a:r>
          </a:p>
          <a:p>
            <a:pPr marL="273050" indent="-273050" eaLnBrk="1" hangingPunct="1">
              <a:buFont typeface="Wingdings" pitchFamily="2" charset="2"/>
              <a:buChar char="ü"/>
              <a:defRPr/>
            </a:pPr>
            <a:r>
              <a:rPr lang="en-US" smtClean="0"/>
              <a:t>HB</a:t>
            </a:r>
          </a:p>
          <a:p>
            <a:pPr marL="273050" indent="-273050" eaLnBrk="1" hangingPunct="1">
              <a:buFont typeface="Wingdings" pitchFamily="2" charset="2"/>
              <a:buChar char="ü"/>
              <a:defRPr/>
            </a:pPr>
            <a:r>
              <a:rPr lang="en-US" smtClean="0"/>
              <a:t>Leukosit</a:t>
            </a:r>
          </a:p>
          <a:p>
            <a:pPr marL="273050" indent="-273050" eaLnBrk="1" hangingPunct="1">
              <a:buFont typeface="Wingdings" pitchFamily="2" charset="2"/>
              <a:buChar char="ü"/>
              <a:defRPr/>
            </a:pPr>
            <a:r>
              <a:rPr lang="en-US" smtClean="0"/>
              <a:t>Diferensiasi sel</a:t>
            </a:r>
          </a:p>
          <a:p>
            <a:pPr marL="273050" indent="-273050" eaLnBrk="1" hangingPunct="1">
              <a:buFont typeface="Wingdings" pitchFamily="2" charset="2"/>
              <a:buChar char="ü"/>
              <a:defRPr/>
            </a:pPr>
            <a:r>
              <a:rPr lang="en-US" smtClean="0"/>
              <a:t>Ureum,kreatinin</a:t>
            </a:r>
          </a:p>
          <a:p>
            <a:pPr marL="273050" indent="-273050" eaLnBrk="1" hangingPunct="1">
              <a:buFont typeface="Wingdings" pitchFamily="2" charset="2"/>
              <a:buChar char="ü"/>
              <a:defRPr/>
            </a:pPr>
            <a:r>
              <a:rPr lang="en-US" smtClean="0"/>
              <a:t>Astrup</a:t>
            </a:r>
          </a:p>
          <a:p>
            <a:pPr marL="273050" indent="-273050" eaLnBrk="1" hangingPunct="1">
              <a:buFont typeface="Wingdings" pitchFamily="2" charset="2"/>
              <a:buChar char="ü"/>
              <a:defRPr/>
            </a:pPr>
            <a:r>
              <a:rPr lang="en-US" smtClean="0"/>
              <a:t>Elektrolit serum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Dan LP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b" anchorCtr="0"/>
          <a:lstStyle/>
          <a:p>
            <a:pPr eaLnBrk="1" hangingPunct="1">
              <a:defRPr/>
            </a:pPr>
            <a:r>
              <a:rPr lang="en-US" smtClean="0"/>
              <a:t>Pemeriksaan Penunjang :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2400"/>
            <a:ext cx="8229600" cy="6324600"/>
          </a:xfrm>
        </p:spPr>
        <p:txBody>
          <a:bodyPr/>
          <a:lstStyle/>
          <a:p>
            <a:pPr lvl="1" eaLnBrk="1" hangingPunct="1">
              <a:buFontTx/>
              <a:buChar char="-"/>
              <a:defRPr/>
            </a:pPr>
            <a:endParaRPr lang="en-GB" smtClean="0">
              <a:sym typeface="Wingdings" pitchFamily="2" charset="2"/>
            </a:endParaRPr>
          </a:p>
        </p:txBody>
      </p:sp>
      <p:sp>
        <p:nvSpPr>
          <p:cNvPr id="23555" name="AutoShape 4"/>
          <p:cNvSpPr>
            <a:spLocks noChangeArrowheads="1"/>
          </p:cNvSpPr>
          <p:nvPr/>
        </p:nvSpPr>
        <p:spPr bwMode="auto">
          <a:xfrm>
            <a:off x="4114800" y="2286000"/>
            <a:ext cx="990600" cy="12192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3556" name="WordArt 5"/>
          <p:cNvSpPr>
            <a:spLocks noChangeArrowheads="1" noChangeShapeType="1" noTextEdit="1"/>
          </p:cNvSpPr>
          <p:nvPr/>
        </p:nvSpPr>
        <p:spPr bwMode="auto">
          <a:xfrm>
            <a:off x="533400" y="1981200"/>
            <a:ext cx="3352800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Pemeriksaan</a:t>
            </a:r>
          </a:p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Penunjang</a:t>
            </a:r>
          </a:p>
        </p:txBody>
      </p:sp>
      <p:sp>
        <p:nvSpPr>
          <p:cNvPr id="23557" name="WordArt 6"/>
          <p:cNvSpPr>
            <a:spLocks noChangeArrowheads="1" noChangeShapeType="1" noTextEdit="1"/>
          </p:cNvSpPr>
          <p:nvPr/>
        </p:nvSpPr>
        <p:spPr bwMode="auto">
          <a:xfrm>
            <a:off x="4800600" y="1905000"/>
            <a:ext cx="4152900" cy="2514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Schedel</a:t>
            </a: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CT-Scan Kepala /MRI</a:t>
            </a: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Ro lain bila dicurigai ada kelainan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endParaRPr lang="en-GB" b="1" smtClean="0">
              <a:solidFill>
                <a:schemeClr val="folHlink"/>
              </a:solidFill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GB" smtClean="0"/>
          </a:p>
        </p:txBody>
      </p:sp>
      <p:sp>
        <p:nvSpPr>
          <p:cNvPr id="24580" name="AutoShape 14"/>
          <p:cNvSpPr>
            <a:spLocks noChangeArrowheads="1"/>
          </p:cNvSpPr>
          <p:nvPr/>
        </p:nvSpPr>
        <p:spPr bwMode="auto">
          <a:xfrm>
            <a:off x="2514600" y="1066800"/>
            <a:ext cx="3505200" cy="1905000"/>
          </a:xfrm>
          <a:prstGeom prst="star8">
            <a:avLst>
              <a:gd name="adj" fmla="val 38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4581" name="WordArt 15"/>
          <p:cNvSpPr>
            <a:spLocks noChangeArrowheads="1" noChangeShapeType="1" noTextEdit="1"/>
          </p:cNvSpPr>
          <p:nvPr/>
        </p:nvSpPr>
        <p:spPr bwMode="auto">
          <a:xfrm>
            <a:off x="3352800" y="1371600"/>
            <a:ext cx="1752600" cy="1028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5B</a:t>
            </a:r>
          </a:p>
        </p:txBody>
      </p:sp>
      <p:sp>
        <p:nvSpPr>
          <p:cNvPr id="24582" name="AutoShape 17"/>
          <p:cNvSpPr>
            <a:spLocks noChangeArrowheads="1"/>
          </p:cNvSpPr>
          <p:nvPr/>
        </p:nvSpPr>
        <p:spPr bwMode="auto">
          <a:xfrm>
            <a:off x="1676400" y="1828800"/>
            <a:ext cx="609600" cy="1371600"/>
          </a:xfrm>
          <a:prstGeom prst="curvedRightArrow">
            <a:avLst>
              <a:gd name="adj1" fmla="val 45000"/>
              <a:gd name="adj2" fmla="val 9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4583" name="AutoShape 18"/>
          <p:cNvSpPr>
            <a:spLocks noChangeArrowheads="1"/>
          </p:cNvSpPr>
          <p:nvPr/>
        </p:nvSpPr>
        <p:spPr bwMode="auto">
          <a:xfrm>
            <a:off x="457200" y="4724400"/>
            <a:ext cx="609600" cy="1371600"/>
          </a:xfrm>
          <a:prstGeom prst="curvedRightArrow">
            <a:avLst>
              <a:gd name="adj1" fmla="val 45000"/>
              <a:gd name="adj2" fmla="val 9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4584" name="AutoShape 19"/>
          <p:cNvSpPr>
            <a:spLocks noChangeArrowheads="1"/>
          </p:cNvSpPr>
          <p:nvPr/>
        </p:nvSpPr>
        <p:spPr bwMode="auto">
          <a:xfrm>
            <a:off x="838200" y="3124200"/>
            <a:ext cx="609600" cy="1371600"/>
          </a:xfrm>
          <a:prstGeom prst="curvedRightArrow">
            <a:avLst>
              <a:gd name="adj1" fmla="val 45000"/>
              <a:gd name="adj2" fmla="val 90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4585" name="AutoShape 20"/>
          <p:cNvSpPr>
            <a:spLocks noChangeArrowheads="1"/>
          </p:cNvSpPr>
          <p:nvPr/>
        </p:nvSpPr>
        <p:spPr bwMode="auto">
          <a:xfrm>
            <a:off x="7467600" y="3048000"/>
            <a:ext cx="733425" cy="1214438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4586" name="AutoShape 21"/>
          <p:cNvSpPr>
            <a:spLocks noChangeArrowheads="1"/>
          </p:cNvSpPr>
          <p:nvPr/>
        </p:nvSpPr>
        <p:spPr bwMode="auto">
          <a:xfrm>
            <a:off x="6629400" y="1905000"/>
            <a:ext cx="733425" cy="1214438"/>
          </a:xfrm>
          <a:prstGeom prst="curvedLeftArrow">
            <a:avLst>
              <a:gd name="adj1" fmla="val 33117"/>
              <a:gd name="adj2" fmla="val 6623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24587" name="WordArt 22"/>
          <p:cNvSpPr>
            <a:spLocks noChangeArrowheads="1" noChangeShapeType="1" noTextEdit="1"/>
          </p:cNvSpPr>
          <p:nvPr/>
        </p:nvSpPr>
        <p:spPr bwMode="auto">
          <a:xfrm>
            <a:off x="2286000" y="2590800"/>
            <a:ext cx="1066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Brain </a:t>
            </a:r>
          </a:p>
        </p:txBody>
      </p:sp>
      <p:sp>
        <p:nvSpPr>
          <p:cNvPr id="24588" name="WordArt 23"/>
          <p:cNvSpPr>
            <a:spLocks noChangeArrowheads="1" noChangeShapeType="1" noTextEdit="1"/>
          </p:cNvSpPr>
          <p:nvPr/>
        </p:nvSpPr>
        <p:spPr bwMode="auto">
          <a:xfrm>
            <a:off x="4648200" y="2819400"/>
            <a:ext cx="17621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Breathing</a:t>
            </a:r>
          </a:p>
        </p:txBody>
      </p:sp>
      <p:sp>
        <p:nvSpPr>
          <p:cNvPr id="24589" name="WordArt 24"/>
          <p:cNvSpPr>
            <a:spLocks noChangeArrowheads="1" noChangeShapeType="1" noTextEdit="1"/>
          </p:cNvSpPr>
          <p:nvPr/>
        </p:nvSpPr>
        <p:spPr bwMode="auto">
          <a:xfrm>
            <a:off x="1752600" y="4038600"/>
            <a:ext cx="10858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Blood</a:t>
            </a:r>
          </a:p>
        </p:txBody>
      </p:sp>
      <p:sp>
        <p:nvSpPr>
          <p:cNvPr id="24590" name="WordArt 25"/>
          <p:cNvSpPr>
            <a:spLocks noChangeArrowheads="1" noChangeShapeType="1" noTextEdit="1"/>
          </p:cNvSpPr>
          <p:nvPr/>
        </p:nvSpPr>
        <p:spPr bwMode="auto">
          <a:xfrm>
            <a:off x="5638800" y="3886200"/>
            <a:ext cx="14287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Bladder</a:t>
            </a:r>
          </a:p>
        </p:txBody>
      </p:sp>
      <p:sp>
        <p:nvSpPr>
          <p:cNvPr id="24591" name="WordArt 26"/>
          <p:cNvSpPr>
            <a:spLocks noChangeArrowheads="1" noChangeShapeType="1" noTextEdit="1"/>
          </p:cNvSpPr>
          <p:nvPr/>
        </p:nvSpPr>
        <p:spPr bwMode="auto">
          <a:xfrm>
            <a:off x="1371600" y="5181600"/>
            <a:ext cx="117157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solidFill>
                  <a:schemeClr val="folHlink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Bowel</a:t>
            </a:r>
          </a:p>
        </p:txBody>
      </p:sp>
      <p:sp>
        <p:nvSpPr>
          <p:cNvPr id="24592" name="AutoShape 27"/>
          <p:cNvSpPr>
            <a:spLocks noChangeArrowheads="1"/>
          </p:cNvSpPr>
          <p:nvPr/>
        </p:nvSpPr>
        <p:spPr bwMode="auto">
          <a:xfrm>
            <a:off x="1524000" y="3276600"/>
            <a:ext cx="2743200" cy="60960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2000" b="1">
                <a:latin typeface="Arial" charset="0"/>
              </a:rPr>
              <a:t>Terapi Neuruprotektor</a:t>
            </a:r>
          </a:p>
        </p:txBody>
      </p:sp>
      <p:sp>
        <p:nvSpPr>
          <p:cNvPr id="24593" name="AutoShape 28"/>
          <p:cNvSpPr>
            <a:spLocks noChangeArrowheads="1"/>
          </p:cNvSpPr>
          <p:nvPr/>
        </p:nvSpPr>
        <p:spPr bwMode="auto">
          <a:xfrm>
            <a:off x="1219200" y="4572000"/>
            <a:ext cx="3581400" cy="53340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2000" b="1"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2000" b="1">
                <a:latin typeface="Arial" charset="0"/>
              </a:rPr>
              <a:t>Perbaiki sirkulasi darah Infus</a:t>
            </a:r>
          </a:p>
          <a:p>
            <a:pPr algn="ctr" eaLnBrk="1" hangingPunct="1"/>
            <a:endParaRPr lang="en-US" sz="2000" b="1">
              <a:latin typeface="Arial" charset="0"/>
            </a:endParaRPr>
          </a:p>
        </p:txBody>
      </p:sp>
      <p:sp>
        <p:nvSpPr>
          <p:cNvPr id="24594" name="AutoShape 29"/>
          <p:cNvSpPr>
            <a:spLocks noChangeArrowheads="1"/>
          </p:cNvSpPr>
          <p:nvPr/>
        </p:nvSpPr>
        <p:spPr bwMode="auto">
          <a:xfrm>
            <a:off x="5257800" y="4572000"/>
            <a:ext cx="2895600" cy="45720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sz="2000" b="1"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sz="2000" b="1">
                <a:latin typeface="Arial" charset="0"/>
              </a:rPr>
              <a:t>Cateter balance Cairan</a:t>
            </a:r>
          </a:p>
          <a:p>
            <a:pPr algn="ctr" eaLnBrk="1" hangingPunct="1"/>
            <a:endParaRPr lang="en-US" sz="2000" b="1">
              <a:latin typeface="Arial" charset="0"/>
            </a:endParaRPr>
          </a:p>
        </p:txBody>
      </p:sp>
      <p:sp>
        <p:nvSpPr>
          <p:cNvPr id="24595" name="AutoShape 30"/>
          <p:cNvSpPr>
            <a:spLocks noChangeArrowheads="1"/>
          </p:cNvSpPr>
          <p:nvPr/>
        </p:nvSpPr>
        <p:spPr bwMode="auto">
          <a:xfrm>
            <a:off x="4419600" y="3429000"/>
            <a:ext cx="3048000" cy="457200"/>
          </a:xfrm>
          <a:prstGeom prst="flowChartPunchedTap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endParaRPr lang="en-US" b="1">
              <a:latin typeface="Arial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en-US" b="1">
                <a:latin typeface="Arial" charset="0"/>
              </a:rPr>
              <a:t>Bebaskan jalan nafas O2</a:t>
            </a:r>
          </a:p>
          <a:p>
            <a:pPr algn="ctr" eaLnBrk="1" hangingPunct="1"/>
            <a:endParaRPr lang="en-US" b="1">
              <a:latin typeface="Arial" charset="0"/>
            </a:endParaRPr>
          </a:p>
        </p:txBody>
      </p:sp>
      <p:sp>
        <p:nvSpPr>
          <p:cNvPr id="24596" name="WordArt 31"/>
          <p:cNvSpPr>
            <a:spLocks noChangeArrowheads="1" noChangeShapeType="1" noTextEdit="1"/>
          </p:cNvSpPr>
          <p:nvPr/>
        </p:nvSpPr>
        <p:spPr bwMode="auto">
          <a:xfrm>
            <a:off x="1676400" y="152400"/>
            <a:ext cx="5410200" cy="838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Penatalaksanaan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GB" smtClean="0"/>
          </a:p>
        </p:txBody>
      </p:sp>
      <p:sp>
        <p:nvSpPr>
          <p:cNvPr id="25604" name="AutoShape 4"/>
          <p:cNvSpPr>
            <a:spLocks noChangeArrowheads="1"/>
          </p:cNvSpPr>
          <p:nvPr/>
        </p:nvSpPr>
        <p:spPr bwMode="auto">
          <a:xfrm>
            <a:off x="914400" y="685800"/>
            <a:ext cx="6858000" cy="5867400"/>
          </a:xfrm>
          <a:prstGeom prst="star16">
            <a:avLst>
              <a:gd name="adj" fmla="val 37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id-ID" sz="2800" b="1">
              <a:latin typeface="Arial" charset="0"/>
            </a:endParaRPr>
          </a:p>
        </p:txBody>
      </p:sp>
      <p:sp>
        <p:nvSpPr>
          <p:cNvPr id="25605" name="WordArt 5" descr="Large checker board"/>
          <p:cNvSpPr>
            <a:spLocks noChangeArrowheads="1" noChangeShapeType="1" noTextEdit="1"/>
          </p:cNvSpPr>
          <p:nvPr/>
        </p:nvSpPr>
        <p:spPr bwMode="auto">
          <a:xfrm>
            <a:off x="2438400" y="1905000"/>
            <a:ext cx="3581400" cy="3581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pattFill prst="lgCheck">
                  <a:fgClr>
                    <a:schemeClr val="folHlink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MM :Sympomatis </a:t>
            </a:r>
          </a:p>
          <a:p>
            <a:pPr algn="ctr"/>
            <a:r>
              <a:rPr lang="id-ID" sz="3600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pattFill prst="lgCheck">
                  <a:fgClr>
                    <a:schemeClr val="folHlink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Analgetik</a:t>
            </a:r>
          </a:p>
          <a:p>
            <a:pPr algn="ctr"/>
            <a:r>
              <a:rPr lang="id-ID" sz="3600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pattFill prst="lgCheck">
                  <a:fgClr>
                    <a:schemeClr val="folHlink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Antibiotik</a:t>
            </a:r>
          </a:p>
          <a:p>
            <a:pPr algn="ctr"/>
            <a:r>
              <a:rPr lang="id-ID" sz="3600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pattFill prst="lgCheck">
                  <a:fgClr>
                    <a:schemeClr val="folHlink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Antiemetik</a:t>
            </a:r>
          </a:p>
          <a:p>
            <a:pPr algn="ctr"/>
            <a:r>
              <a:rPr lang="id-ID" sz="3600" kern="10">
                <a:ln w="19050">
                  <a:solidFill>
                    <a:srgbClr val="FF9900"/>
                  </a:solidFill>
                  <a:round/>
                  <a:headEnd/>
                  <a:tailEnd/>
                </a:ln>
                <a:pattFill prst="lgCheck">
                  <a:fgClr>
                    <a:schemeClr val="folHlink"/>
                  </a:fgClr>
                  <a:bgClr>
                    <a:srgbClr val="FFFFFF"/>
                  </a:bgClr>
                </a:patt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Anti Edema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609600"/>
            <a:ext cx="8229600" cy="4429125"/>
          </a:xfrm>
        </p:spPr>
        <p:txBody>
          <a:bodyPr>
            <a:normAutofit fontScale="92500" lnSpcReduction="20000"/>
          </a:bodyPr>
          <a:lstStyle/>
          <a:p>
            <a:pPr marL="273050" indent="-273050" eaLnBrk="1" hangingPunct="1"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3300" b="1" smtClean="0"/>
              <a:t>Indikasi operasi penderita trauma kapitis</a:t>
            </a:r>
            <a:endParaRPr lang="en-US" sz="3300" smtClean="0"/>
          </a:p>
          <a:p>
            <a:pPr marL="273050" indent="-273050" eaLnBrk="1" hangingPunct="1">
              <a:buClr>
                <a:srgbClr val="E7BC29"/>
              </a:buClr>
              <a:defRPr/>
            </a:pPr>
            <a:r>
              <a:rPr lang="en-US" sz="2800" smtClean="0"/>
              <a:t>1. EDH (epidural hematom)</a:t>
            </a:r>
          </a:p>
          <a:p>
            <a:pPr marL="273050" indent="-273050" eaLnBrk="1" hangingPunct="1"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800" smtClean="0"/>
              <a:t>	a. &gt;40cc  pada daerah temporal/frontal/parietal denga fungsi batang otak masih baik</a:t>
            </a:r>
          </a:p>
          <a:p>
            <a:pPr marL="273050" indent="-273050" eaLnBrk="1" hangingPunct="1"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800" smtClean="0"/>
              <a:t>	b. &gt;30cc pada daerah fossa posterior dengan tanda-tanda penekanan batang otak masih baik</a:t>
            </a:r>
          </a:p>
          <a:p>
            <a:pPr marL="273050" indent="-273050" eaLnBrk="1" hangingPunct="1"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800" smtClean="0"/>
              <a:t>	c. EDH progresif</a:t>
            </a:r>
          </a:p>
          <a:p>
            <a:pPr marL="273050" indent="-273050" eaLnBrk="1" hangingPunct="1"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800" smtClean="0"/>
              <a:t>	d. EDH tipis dengan penurunan kesadaran bukan indikasi operasi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b" anchorCtr="0">
            <a:normAutofit/>
          </a:bodyPr>
          <a:lstStyle/>
          <a:p>
            <a:pPr eaLnBrk="1" hangingPunct="1">
              <a:defRPr/>
            </a:pPr>
            <a:endParaRPr lang="id-ID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838200"/>
            <a:ext cx="8153400" cy="5562600"/>
          </a:xfrm>
        </p:spPr>
        <p:txBody>
          <a:bodyPr>
            <a:normAutofit/>
          </a:bodyPr>
          <a:lstStyle/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defRPr/>
            </a:pPr>
            <a:r>
              <a:rPr lang="en-US" sz="2400" smtClean="0"/>
              <a:t>2. SDH (subdural hematoma)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400" smtClean="0"/>
              <a:t>	a. SDH luas (&gt;40 cc/ &gt; 5mm) dengan GCS &gt;6, fungsi batang otak masih baik.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400" smtClean="0"/>
              <a:t>	b. SDH tipis dengan penurunan kesadaran bukan indikasi operasi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400" smtClean="0"/>
              <a:t>	c. SDH dengan edema serebri/kontusio serebri disertai </a:t>
            </a:r>
            <a:r>
              <a:rPr lang="en-US" sz="2400" i="1" smtClean="0"/>
              <a:t>midline shift </a:t>
            </a:r>
            <a:r>
              <a:rPr lang="en-US" sz="2400" smtClean="0"/>
              <a:t>dengan fungsi batang otak baik.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defRPr/>
            </a:pPr>
            <a:r>
              <a:rPr lang="en-US" sz="2400" smtClean="0"/>
              <a:t>3. ICH (perdarahan intraserebral) pasca trauma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400" smtClean="0"/>
              <a:t>	Indikasi operasi ICH pasca trauma :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400" smtClean="0"/>
              <a:t>	a.Penurunan kesadaran progresif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400" smtClean="0"/>
              <a:t>	b. Hipertensi dan bradikardi dan tanda-tanda</a:t>
            </a:r>
            <a:r>
              <a:rPr lang="en-US" sz="3000" smtClean="0"/>
              <a:t>   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3000" smtClean="0"/>
              <a:t>     </a:t>
            </a:r>
            <a:r>
              <a:rPr lang="en-US" sz="2000" smtClean="0"/>
              <a:t>gangguan napas</a:t>
            </a:r>
          </a:p>
          <a:p>
            <a:pPr marL="273050" indent="-273050" eaLnBrk="1" hangingPunct="1">
              <a:lnSpc>
                <a:spcPct val="90000"/>
              </a:lnSpc>
              <a:buClr>
                <a:srgbClr val="E7BC29"/>
              </a:buClr>
              <a:buFont typeface="Wingdings" pitchFamily="2" charset="2"/>
              <a:buNone/>
              <a:defRPr/>
            </a:pPr>
            <a:r>
              <a:rPr lang="en-US" sz="2000" smtClean="0"/>
              <a:t>	c. Perburukan deficit neurologi fokal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b" anchorCtr="0">
            <a:normAutofit/>
          </a:bodyPr>
          <a:lstStyle/>
          <a:p>
            <a:pPr eaLnBrk="1" hangingPunct="1">
              <a:defRPr/>
            </a:pPr>
            <a:endParaRPr lang="en-GB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Content Placeholder 2"/>
          <p:cNvSpPr>
            <a:spLocks noGrp="1"/>
          </p:cNvSpPr>
          <p:nvPr>
            <p:ph idx="4294967295"/>
          </p:nvPr>
        </p:nvSpPr>
        <p:spPr>
          <a:xfrm>
            <a:off x="304800" y="1066800"/>
            <a:ext cx="8229600" cy="4429125"/>
          </a:xfrm>
        </p:spPr>
        <p:txBody>
          <a:bodyPr/>
          <a:lstStyle/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	4. Fraktur impresi melebihi satu 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      diploe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	5. Fraktur kranii dengan laserasi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      serebri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	6. Fraktur kranii terbuka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      (pencegahan infeksi intra-kranial)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	7  Edema serebri berat yang disertai  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      tanda peningkatan TIK,dipertim-</a:t>
            </a:r>
          </a:p>
          <a:p>
            <a:pPr marL="273050" indent="-273050" eaLnBrk="1" hangingPunct="1">
              <a:buFont typeface="Wingdings" pitchFamily="2" charset="2"/>
              <a:buNone/>
              <a:defRPr/>
            </a:pPr>
            <a:r>
              <a:rPr lang="en-US" smtClean="0"/>
              <a:t>      bangkan  operasi dekompresi.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b" anchorCtr="0">
            <a:normAutofit/>
          </a:bodyPr>
          <a:lstStyle/>
          <a:p>
            <a:pPr eaLnBrk="1" hangingPunct="1">
              <a:defRPr/>
            </a:pPr>
            <a:endParaRPr lang="en-GB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just" eaLnBrk="1" hangingPunct="1">
              <a:buFont typeface="Wingdings" pitchFamily="2" charset="2"/>
              <a:buNone/>
              <a:defRPr/>
            </a:pPr>
            <a:endParaRPr lang="en-US" altLang="zh-CN" smtClean="0">
              <a:ea typeface="宋体" pitchFamily="2" charset="-122"/>
            </a:endParaRPr>
          </a:p>
          <a:p>
            <a:pPr marL="609600" indent="-609600" eaLnBrk="1" hangingPunct="1">
              <a:defRPr/>
            </a:pPr>
            <a:endParaRPr lang="en-US" smtClean="0"/>
          </a:p>
        </p:txBody>
      </p:sp>
      <p:sp>
        <p:nvSpPr>
          <p:cNvPr id="29700" name="AutoShape 4"/>
          <p:cNvSpPr>
            <a:spLocks noChangeArrowheads="1"/>
          </p:cNvSpPr>
          <p:nvPr/>
        </p:nvSpPr>
        <p:spPr bwMode="auto">
          <a:xfrm>
            <a:off x="228600" y="1066800"/>
            <a:ext cx="8229600" cy="6172200"/>
          </a:xfrm>
          <a:prstGeom prst="ellipseRibbon2">
            <a:avLst>
              <a:gd name="adj1" fmla="val 25000"/>
              <a:gd name="adj2" fmla="val 73796"/>
              <a:gd name="adj3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342900" indent="-342900" algn="ctr" eaLnBrk="1" hangingPunct="1">
              <a:spcBef>
                <a:spcPct val="20000"/>
              </a:spcBef>
            </a:pPr>
            <a:endParaRPr lang="en-US" altLang="zh-CN">
              <a:ea typeface="宋体" pitchFamily="2" charset="-122"/>
            </a:endParaRPr>
          </a:p>
        </p:txBody>
      </p:sp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1600200" y="838200"/>
            <a:ext cx="3662363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       </a:t>
            </a: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Infeksi </a:t>
            </a: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Kejang </a:t>
            </a: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Diabetes inspidus </a:t>
            </a:r>
          </a:p>
        </p:txBody>
      </p:sp>
      <p:sp>
        <p:nvSpPr>
          <p:cNvPr id="29702" name="Rectangle 7"/>
          <p:cNvSpPr>
            <a:spLocks noChangeArrowheads="1"/>
          </p:cNvSpPr>
          <p:nvPr/>
        </p:nvSpPr>
        <p:spPr bwMode="auto">
          <a:xfrm>
            <a:off x="3800475" y="6078538"/>
            <a:ext cx="184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en-US"/>
          </a:p>
          <a:p>
            <a:pPr algn="ctr"/>
            <a:endParaRPr lang="en-US" altLang="zh-CN">
              <a:latin typeface="Arial" charset="0"/>
              <a:ea typeface="宋体" pitchFamily="2" charset="-122"/>
            </a:endParaRPr>
          </a:p>
        </p:txBody>
      </p:sp>
      <p:sp>
        <p:nvSpPr>
          <p:cNvPr id="29703" name="WordArt 8"/>
          <p:cNvSpPr>
            <a:spLocks noChangeArrowheads="1" noChangeShapeType="1" noTextEdit="1"/>
          </p:cNvSpPr>
          <p:nvPr/>
        </p:nvSpPr>
        <p:spPr bwMode="auto">
          <a:xfrm>
            <a:off x="4724400" y="1447800"/>
            <a:ext cx="2286000" cy="2590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Edema pulmonum</a:t>
            </a: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gastritis erosi </a:t>
            </a:r>
          </a:p>
          <a:p>
            <a:pPr algn="ctr"/>
            <a:endParaRPr lang="id-ID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29704" name="WordArt 9"/>
          <p:cNvSpPr>
            <a:spLocks noChangeArrowheads="1" noChangeShapeType="1" noTextEdit="1"/>
          </p:cNvSpPr>
          <p:nvPr/>
        </p:nvSpPr>
        <p:spPr bwMode="auto">
          <a:xfrm>
            <a:off x="2362200" y="3886200"/>
            <a:ext cx="4000500" cy="650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Tromboemboli, emboli lemak</a:t>
            </a:r>
          </a:p>
        </p:txBody>
      </p:sp>
      <p:sp>
        <p:nvSpPr>
          <p:cNvPr id="29705" name="WordArt 10"/>
          <p:cNvSpPr>
            <a:spLocks noChangeArrowheads="1" noChangeShapeType="1" noTextEdit="1"/>
          </p:cNvSpPr>
          <p:nvPr/>
        </p:nvSpPr>
        <p:spPr bwMode="auto">
          <a:xfrm>
            <a:off x="3429000" y="4191000"/>
            <a:ext cx="1676400" cy="1676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id-ID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Aspirasi</a:t>
            </a:r>
          </a:p>
          <a:p>
            <a:pPr algn="ctr"/>
            <a:endParaRPr lang="id-ID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 Black"/>
            </a:endParaRPr>
          </a:p>
        </p:txBody>
      </p:sp>
      <p:sp>
        <p:nvSpPr>
          <p:cNvPr id="29706" name="WordArt 11"/>
          <p:cNvSpPr>
            <a:spLocks noChangeArrowheads="1" noChangeShapeType="1" noTextEdit="1"/>
          </p:cNvSpPr>
          <p:nvPr/>
        </p:nvSpPr>
        <p:spPr bwMode="auto">
          <a:xfrm>
            <a:off x="381000" y="228600"/>
            <a:ext cx="32575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KOMPLIKASI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d-ID" b="1">
                <a:solidFill>
                  <a:schemeClr val="tx1"/>
                </a:solidFill>
                <a:effectLst>
                  <a:outerShdw blurRad="38100" dist="38100" dir="2700000" algn="tl">
                    <a:srgbClr val="010199"/>
                  </a:outerShdw>
                </a:effectLst>
              </a:rPr>
              <a:t>Komplikasi</a:t>
            </a:r>
            <a:endParaRPr lang="en-GB" b="1">
              <a:solidFill>
                <a:schemeClr val="tx1"/>
              </a:solidFill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d-ID" sz="2000" b="1" smtClean="0"/>
              <a:t>Komplikasi jangka pendek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id-ID" sz="20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Hematom epidural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Hematom subdural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Edema serebri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Perdarahan subarakhnoid traumatika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Perdarahan intraserebral</a:t>
            </a:r>
            <a:endParaRPr lang="en-GB" sz="2000" i="1" smtClean="0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marL="457200" indent="-4572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id-ID" sz="2000" b="1" smtClean="0"/>
              <a:t>Komplikasi jangka panjang</a:t>
            </a:r>
          </a:p>
          <a:p>
            <a:pPr marL="457200" indent="-457200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id-ID" sz="2000" b="1" smtClean="0"/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Kerusakan saraf cranial (focal neurologic deficits)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Disfasia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Hemiparesis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Sindroma pasca trauma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Fistula kortiko kavernosus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Epilepsi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Hidrocephalus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Infeksi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§"/>
              <a:defRPr/>
            </a:pPr>
            <a:r>
              <a:rPr lang="id-ID" sz="2000" i="1" smtClean="0"/>
              <a:t>Kematian otak</a:t>
            </a:r>
            <a:endParaRPr lang="en-GB" sz="2000" i="1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smtClean="0"/>
              <a:t>CKB  </a:t>
            </a:r>
            <a:r>
              <a:rPr lang="en-US" sz="4800" smtClean="0">
                <a:cs typeface="Arial" charset="0"/>
              </a:rPr>
              <a:t>†</a:t>
            </a:r>
            <a:r>
              <a:rPr lang="en-US" sz="4800" smtClean="0"/>
              <a:t> (85%)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smtClean="0"/>
              <a:t>CKS </a:t>
            </a:r>
            <a:r>
              <a:rPr lang="en-US" sz="4800" smtClean="0">
                <a:cs typeface="Arial" charset="0"/>
              </a:rPr>
              <a:t>†</a:t>
            </a:r>
            <a:r>
              <a:rPr lang="en-US" sz="4800" smtClean="0"/>
              <a:t> (5-10%)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4800" smtClean="0"/>
              <a:t>Laserasi </a:t>
            </a:r>
            <a:r>
              <a:rPr lang="en-US" sz="4800" smtClean="0">
                <a:cs typeface="Arial" charset="0"/>
              </a:rPr>
              <a:t>†</a:t>
            </a:r>
            <a:r>
              <a:rPr lang="en-US" sz="4800" smtClean="0"/>
              <a:t> (40 – 50%)</a:t>
            </a:r>
          </a:p>
        </p:txBody>
      </p:sp>
      <p:sp>
        <p:nvSpPr>
          <p:cNvPr id="31748" name="WordArt 4"/>
          <p:cNvSpPr>
            <a:spLocks noChangeArrowheads="1" noChangeShapeType="1" noTextEdit="1"/>
          </p:cNvSpPr>
          <p:nvPr/>
        </p:nvSpPr>
        <p:spPr bwMode="auto">
          <a:xfrm>
            <a:off x="2286000" y="304800"/>
            <a:ext cx="4572000" cy="16764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id-ID" sz="3600" kern="1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PROGNOSA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289300" y="244475"/>
            <a:ext cx="18081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3200" b="1">
                <a:latin typeface="Arial" charset="0"/>
              </a:rPr>
              <a:t>Anatomi</a:t>
            </a:r>
          </a:p>
        </p:txBody>
      </p:sp>
      <p:pic>
        <p:nvPicPr>
          <p:cNvPr id="5123" name="Picture 3" descr="kranium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990600"/>
            <a:ext cx="5715000" cy="52927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5124" name="Line 4"/>
          <p:cNvSpPr>
            <a:spLocks noChangeShapeType="1"/>
          </p:cNvSpPr>
          <p:nvPr/>
        </p:nvSpPr>
        <p:spPr bwMode="auto">
          <a:xfrm flipH="1">
            <a:off x="6248400" y="1905000"/>
            <a:ext cx="838200" cy="0"/>
          </a:xfrm>
          <a:prstGeom prst="line">
            <a:avLst/>
          </a:prstGeom>
          <a:noFill/>
          <a:ln w="76200" cap="sq">
            <a:solidFill>
              <a:srgbClr val="FFFFFF"/>
            </a:solidFill>
            <a:miter lim="800000"/>
            <a:headEnd type="none" w="sm" len="sm"/>
            <a:tailEnd type="triangle" w="sm" len="sm"/>
          </a:ln>
        </p:spPr>
        <p:txBody>
          <a:bodyPr wrap="none"/>
          <a:lstStyle/>
          <a:p>
            <a:endParaRPr lang="id-ID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7162800" y="1676400"/>
            <a:ext cx="1371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Arial" charset="0"/>
              </a:rPr>
              <a:t>Calvaria</a:t>
            </a: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 flipH="1">
            <a:off x="3962400" y="3962400"/>
            <a:ext cx="3048000" cy="0"/>
          </a:xfrm>
          <a:prstGeom prst="line">
            <a:avLst/>
          </a:prstGeom>
          <a:noFill/>
          <a:ln w="76200">
            <a:solidFill>
              <a:srgbClr val="FFFFFF"/>
            </a:solidFill>
            <a:prstDash val="dash"/>
            <a:miter lim="800000"/>
            <a:headEnd type="none" w="sm" len="sm"/>
            <a:tailEnd type="triangle" w="sm" len="sm"/>
          </a:ln>
        </p:spPr>
        <p:txBody>
          <a:bodyPr wrap="none"/>
          <a:lstStyle/>
          <a:p>
            <a:endParaRPr lang="id-ID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7239000" y="3733800"/>
            <a:ext cx="1082675" cy="8223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Arial" charset="0"/>
              </a:rPr>
              <a:t>Basis </a:t>
            </a:r>
          </a:p>
          <a:p>
            <a:pPr eaLnBrk="1" hangingPunct="1"/>
            <a:r>
              <a:rPr lang="en-US" sz="2400" b="1">
                <a:latin typeface="Arial" charset="0"/>
              </a:rPr>
              <a:t>Cranii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Aspek Medikolegal Cedera Kepala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mtClean="0"/>
              <a:t>Penting harus diketahui dan harus dicatat</a:t>
            </a:r>
          </a:p>
          <a:p>
            <a:pPr eaLnBrk="1" hangingPunct="1">
              <a:defRPr/>
            </a:pPr>
            <a:r>
              <a:rPr lang="en-US" smtClean="0"/>
              <a:t>Identitas Pasien</a:t>
            </a:r>
          </a:p>
          <a:p>
            <a:pPr eaLnBrk="1" hangingPunct="1">
              <a:defRPr/>
            </a:pPr>
            <a:r>
              <a:rPr lang="en-US" smtClean="0"/>
              <a:t>Semua yang ada pada pasien : Pakaian, jam tangan, kaos kaki, dll.</a:t>
            </a:r>
          </a:p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Aspek Medikolegal Cedera Kepala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GB" smtClean="0"/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1371600" y="2819400"/>
            <a:ext cx="3200400" cy="1905000"/>
          </a:xfrm>
          <a:prstGeom prst="homePlate">
            <a:avLst>
              <a:gd name="adj" fmla="val 42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id-ID"/>
          </a:p>
        </p:txBody>
      </p:sp>
      <p:sp>
        <p:nvSpPr>
          <p:cNvPr id="33797" name="WordArt 5"/>
          <p:cNvSpPr>
            <a:spLocks noChangeArrowheads="1" noChangeShapeType="1" noTextEdit="1"/>
          </p:cNvSpPr>
          <p:nvPr/>
        </p:nvSpPr>
        <p:spPr bwMode="auto">
          <a:xfrm>
            <a:off x="1524000" y="3276600"/>
            <a:ext cx="2590800" cy="898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CEDERA</a:t>
            </a:r>
          </a:p>
          <a:p>
            <a:pPr algn="ctr"/>
            <a:r>
              <a:rPr lang="id-ID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KEPALA</a:t>
            </a:r>
          </a:p>
        </p:txBody>
      </p:sp>
      <p:sp>
        <p:nvSpPr>
          <p:cNvPr id="33798" name="Line 7"/>
          <p:cNvSpPr>
            <a:spLocks noChangeShapeType="1"/>
          </p:cNvSpPr>
          <p:nvPr/>
        </p:nvSpPr>
        <p:spPr bwMode="auto">
          <a:xfrm flipV="1">
            <a:off x="4876800" y="2743200"/>
            <a:ext cx="914400" cy="762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33799" name="Line 8"/>
          <p:cNvSpPr>
            <a:spLocks noChangeShapeType="1"/>
          </p:cNvSpPr>
          <p:nvPr/>
        </p:nvSpPr>
        <p:spPr bwMode="auto">
          <a:xfrm>
            <a:off x="4953000" y="3733800"/>
            <a:ext cx="8382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33800" name="Line 9"/>
          <p:cNvSpPr>
            <a:spLocks noChangeShapeType="1"/>
          </p:cNvSpPr>
          <p:nvPr/>
        </p:nvSpPr>
        <p:spPr bwMode="auto">
          <a:xfrm>
            <a:off x="4876800" y="4114800"/>
            <a:ext cx="838200" cy="685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33801" name="WordArt 12"/>
          <p:cNvSpPr>
            <a:spLocks noChangeArrowheads="1" noChangeShapeType="1" noTextEdit="1"/>
          </p:cNvSpPr>
          <p:nvPr/>
        </p:nvSpPr>
        <p:spPr bwMode="auto">
          <a:xfrm>
            <a:off x="5867400" y="2057400"/>
            <a:ext cx="2767013" cy="3276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KLL</a:t>
            </a:r>
          </a:p>
          <a:p>
            <a:pPr algn="ctr"/>
            <a:r>
              <a:rPr lang="id-ID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BUNUH DIRI</a:t>
            </a:r>
          </a:p>
          <a:p>
            <a:pPr algn="ctr"/>
            <a:r>
              <a:rPr lang="id-ID" sz="3600" kern="10" spc="72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 Black"/>
              </a:rPr>
              <a:t>PEMBUNUHAN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GB" smtClean="0"/>
          </a:p>
        </p:txBody>
      </p:sp>
      <p:sp>
        <p:nvSpPr>
          <p:cNvPr id="86021" name="AutoShape 5"/>
          <p:cNvSpPr>
            <a:spLocks noChangeArrowheads="1"/>
          </p:cNvSpPr>
          <p:nvPr/>
        </p:nvSpPr>
        <p:spPr bwMode="auto">
          <a:xfrm>
            <a:off x="381000" y="381000"/>
            <a:ext cx="3581400" cy="1600200"/>
          </a:xfrm>
          <a:prstGeom prst="rightArrowCallout">
            <a:avLst>
              <a:gd name="adj1" fmla="val 25000"/>
              <a:gd name="adj2" fmla="val 25000"/>
              <a:gd name="adj3" fmla="val 37302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just">
              <a:defRPr/>
            </a:pPr>
            <a:endParaRPr lang="en-US" sz="2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just"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SURAT V.E.R		  </a:t>
            </a:r>
          </a:p>
          <a:p>
            <a:pPr algn="just"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KUHAP Pasal</a:t>
            </a:r>
          </a:p>
          <a:p>
            <a:pPr algn="just">
              <a:defRPr/>
            </a:pPr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135 ayat 1</a:t>
            </a:r>
          </a:p>
          <a:p>
            <a:pPr algn="just">
              <a:defRPr/>
            </a:pPr>
            <a:r>
              <a:rPr lang="en-US"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</a:p>
          <a:p>
            <a:pPr algn="just">
              <a:defRPr/>
            </a:pPr>
            <a:endParaRPr lang="en-US"/>
          </a:p>
        </p:txBody>
      </p:sp>
      <p:sp>
        <p:nvSpPr>
          <p:cNvPr id="34821" name="AutoShape 6"/>
          <p:cNvSpPr>
            <a:spLocks noChangeArrowheads="1"/>
          </p:cNvSpPr>
          <p:nvPr/>
        </p:nvSpPr>
        <p:spPr bwMode="auto">
          <a:xfrm>
            <a:off x="4038600" y="381000"/>
            <a:ext cx="3352800" cy="16002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Dibawa oleh penyidik :</a:t>
            </a:r>
          </a:p>
          <a:p>
            <a:pPr algn="ctr">
              <a:buFontTx/>
              <a:buChar char="•"/>
            </a:pPr>
            <a:r>
              <a:rPr lang="en-US" sz="2000" b="1"/>
              <a:t>Polisi</a:t>
            </a:r>
          </a:p>
          <a:p>
            <a:pPr algn="ctr">
              <a:buFontTx/>
              <a:buChar char="•"/>
            </a:pPr>
            <a:r>
              <a:rPr lang="en-US" sz="2000" b="1"/>
              <a:t>Jaksa</a:t>
            </a:r>
          </a:p>
          <a:p>
            <a:pPr algn="ctr">
              <a:buFontTx/>
              <a:buChar char="•"/>
            </a:pPr>
            <a:r>
              <a:rPr lang="en-US" sz="2000" b="1"/>
              <a:t>Hakim</a:t>
            </a:r>
          </a:p>
        </p:txBody>
      </p:sp>
      <p:sp>
        <p:nvSpPr>
          <p:cNvPr id="34822" name="AutoShape 7"/>
          <p:cNvSpPr>
            <a:spLocks noChangeArrowheads="1"/>
          </p:cNvSpPr>
          <p:nvPr/>
        </p:nvSpPr>
        <p:spPr bwMode="auto">
          <a:xfrm>
            <a:off x="1066800" y="2209800"/>
            <a:ext cx="838200" cy="8382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d-ID"/>
          </a:p>
        </p:txBody>
      </p:sp>
      <p:sp>
        <p:nvSpPr>
          <p:cNvPr id="34823" name="AutoShape 8"/>
          <p:cNvSpPr>
            <a:spLocks noChangeArrowheads="1"/>
          </p:cNvSpPr>
          <p:nvPr/>
        </p:nvSpPr>
        <p:spPr bwMode="auto">
          <a:xfrm>
            <a:off x="228600" y="3124200"/>
            <a:ext cx="2895600" cy="10668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Hanya boleh </a:t>
            </a:r>
          </a:p>
          <a:p>
            <a:pPr algn="ctr"/>
            <a:r>
              <a:rPr lang="en-US" sz="2400" b="1"/>
              <a:t>dikeluarkan </a:t>
            </a:r>
          </a:p>
          <a:p>
            <a:pPr algn="ctr"/>
            <a:r>
              <a:rPr lang="en-US" sz="2400" b="1"/>
              <a:t>1x saja</a:t>
            </a:r>
          </a:p>
        </p:txBody>
      </p:sp>
      <p:sp>
        <p:nvSpPr>
          <p:cNvPr id="34824" name="AutoShape 9"/>
          <p:cNvSpPr>
            <a:spLocks noChangeArrowheads="1"/>
          </p:cNvSpPr>
          <p:nvPr/>
        </p:nvSpPr>
        <p:spPr bwMode="auto">
          <a:xfrm>
            <a:off x="1066800" y="4343400"/>
            <a:ext cx="838200" cy="762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d-ID"/>
          </a:p>
        </p:txBody>
      </p:sp>
      <p:sp>
        <p:nvSpPr>
          <p:cNvPr id="34825" name="AutoShape 10"/>
          <p:cNvSpPr>
            <a:spLocks noChangeArrowheads="1"/>
          </p:cNvSpPr>
          <p:nvPr/>
        </p:nvSpPr>
        <p:spPr bwMode="auto">
          <a:xfrm>
            <a:off x="228600" y="5257800"/>
            <a:ext cx="3886200" cy="11430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/>
              <a:t>Keluarga, Pengacara,</a:t>
            </a:r>
          </a:p>
          <a:p>
            <a:pPr algn="ctr"/>
            <a:r>
              <a:rPr lang="en-US" sz="2400" b="1"/>
              <a:t>Pembela Tidak Boleh </a:t>
            </a:r>
          </a:p>
          <a:p>
            <a:pPr algn="ctr"/>
            <a:r>
              <a:rPr lang="en-US" sz="2400" b="1"/>
              <a:t>Meminta V.E.R</a:t>
            </a:r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5562600" y="54864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NB : Bila Asuransi yang meminta hanya dibuat keterangan khusus.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35843" name="AutoShape 4"/>
          <p:cNvSpPr>
            <a:spLocks noChangeArrowheads="1"/>
          </p:cNvSpPr>
          <p:nvPr/>
        </p:nvSpPr>
        <p:spPr bwMode="auto">
          <a:xfrm>
            <a:off x="3200400" y="1219200"/>
            <a:ext cx="2819400" cy="13716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/>
              <a:t>V.E.R</a:t>
            </a:r>
          </a:p>
        </p:txBody>
      </p:sp>
      <p:sp>
        <p:nvSpPr>
          <p:cNvPr id="35844" name="AutoShape 5"/>
          <p:cNvSpPr>
            <a:spLocks noChangeArrowheads="1"/>
          </p:cNvSpPr>
          <p:nvPr/>
        </p:nvSpPr>
        <p:spPr bwMode="auto">
          <a:xfrm>
            <a:off x="228600" y="2971800"/>
            <a:ext cx="4038600" cy="1828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Bila pasien masih </a:t>
            </a:r>
          </a:p>
          <a:p>
            <a:pPr algn="ctr"/>
            <a:r>
              <a:rPr lang="en-US" sz="2000" b="1"/>
              <a:t>dirawat guna</a:t>
            </a:r>
          </a:p>
          <a:p>
            <a:pPr algn="ctr"/>
            <a:r>
              <a:rPr lang="en-US" sz="2000" b="1"/>
              <a:t> keperluan penahanan maka </a:t>
            </a:r>
          </a:p>
          <a:p>
            <a:pPr algn="ctr"/>
            <a:r>
              <a:rPr lang="en-US" sz="2000" b="1"/>
              <a:t>dibuat V.E.R sementara</a:t>
            </a:r>
          </a:p>
        </p:txBody>
      </p:sp>
      <p:sp>
        <p:nvSpPr>
          <p:cNvPr id="35845" name="AutoShape 8"/>
          <p:cNvSpPr>
            <a:spLocks noChangeArrowheads="1"/>
          </p:cNvSpPr>
          <p:nvPr/>
        </p:nvSpPr>
        <p:spPr bwMode="auto">
          <a:xfrm>
            <a:off x="4800600" y="3048000"/>
            <a:ext cx="3962400" cy="1828800"/>
          </a:xfrm>
          <a:prstGeom prst="flowChart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Bila sudah ≠ dirawat dan </a:t>
            </a:r>
          </a:p>
          <a:p>
            <a:pPr algn="ctr"/>
            <a:r>
              <a:rPr lang="en-US" sz="2000" b="1"/>
              <a:t>yakin ≠ ada komplikasi</a:t>
            </a:r>
          </a:p>
          <a:p>
            <a:pPr algn="ctr"/>
            <a:r>
              <a:rPr lang="en-US" sz="2000" b="1"/>
              <a:t>Dibuat yang V.E.R </a:t>
            </a:r>
          </a:p>
          <a:p>
            <a:pPr algn="ctr"/>
            <a:r>
              <a:rPr lang="en-US" sz="2000" b="1"/>
              <a:t>Selanjutnya</a:t>
            </a:r>
          </a:p>
          <a:p>
            <a:pPr algn="ctr"/>
            <a:r>
              <a:rPr lang="en-US" sz="2000" b="1"/>
              <a:t>Dibuat kesimpulan</a:t>
            </a:r>
          </a:p>
          <a:p>
            <a:pPr algn="ctr"/>
            <a:r>
              <a:rPr lang="en-US" sz="2000" b="1"/>
              <a:t> akhirnya</a:t>
            </a:r>
          </a:p>
        </p:txBody>
      </p:sp>
      <p:sp>
        <p:nvSpPr>
          <p:cNvPr id="35846" name="Line 9"/>
          <p:cNvSpPr>
            <a:spLocks noChangeShapeType="1"/>
          </p:cNvSpPr>
          <p:nvPr/>
        </p:nvSpPr>
        <p:spPr bwMode="auto">
          <a:xfrm>
            <a:off x="6019800" y="1981200"/>
            <a:ext cx="106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35847" name="Line 10"/>
          <p:cNvSpPr>
            <a:spLocks noChangeShapeType="1"/>
          </p:cNvSpPr>
          <p:nvPr/>
        </p:nvSpPr>
        <p:spPr bwMode="auto">
          <a:xfrm>
            <a:off x="7086600" y="1981200"/>
            <a:ext cx="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  <p:sp>
        <p:nvSpPr>
          <p:cNvPr id="35848" name="Line 11"/>
          <p:cNvSpPr>
            <a:spLocks noChangeShapeType="1"/>
          </p:cNvSpPr>
          <p:nvPr/>
        </p:nvSpPr>
        <p:spPr bwMode="auto">
          <a:xfrm flipH="1">
            <a:off x="2057400" y="1981200"/>
            <a:ext cx="10668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d-ID"/>
          </a:p>
        </p:txBody>
      </p:sp>
      <p:sp>
        <p:nvSpPr>
          <p:cNvPr id="35849" name="Line 12"/>
          <p:cNvSpPr>
            <a:spLocks noChangeShapeType="1"/>
          </p:cNvSpPr>
          <p:nvPr/>
        </p:nvSpPr>
        <p:spPr bwMode="auto">
          <a:xfrm>
            <a:off x="2057400" y="1981200"/>
            <a:ext cx="0" cy="83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PEMERIKSAAN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Vital Sign : Kesadaran   GCS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Status Lokalis :                      Harus dikelompokkan 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en-US" smtClean="0"/>
              <a:t>Status Neurologis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mtClean="0"/>
              <a:t> </a:t>
            </a:r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5715000" y="2819400"/>
            <a:ext cx="609600" cy="304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36869" name="AutoShape 5"/>
          <p:cNvSpPr>
            <a:spLocks noChangeArrowheads="1"/>
          </p:cNvSpPr>
          <p:nvPr/>
        </p:nvSpPr>
        <p:spPr bwMode="auto">
          <a:xfrm>
            <a:off x="6400800" y="2438400"/>
            <a:ext cx="2514600" cy="16764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/>
            <a:r>
              <a:rPr lang="en-US" b="1"/>
              <a:t>Excoriasi</a:t>
            </a:r>
          </a:p>
          <a:p>
            <a:pPr algn="just"/>
            <a:r>
              <a:rPr lang="en-US" b="1"/>
              <a:t>Vulnus laceratum</a:t>
            </a:r>
          </a:p>
          <a:p>
            <a:pPr algn="just"/>
            <a:r>
              <a:rPr lang="en-US" b="1"/>
              <a:t>Vulnus Punctum</a:t>
            </a:r>
          </a:p>
          <a:p>
            <a:pPr algn="just"/>
            <a:r>
              <a:rPr lang="en-US" b="1"/>
              <a:t>Vulnus Scissum</a:t>
            </a:r>
          </a:p>
          <a:p>
            <a:pPr algn="just"/>
            <a:r>
              <a:rPr lang="en-US" b="1"/>
              <a:t>Fraktur</a:t>
            </a:r>
          </a:p>
          <a:p>
            <a:pPr algn="just"/>
            <a:r>
              <a:rPr lang="en-US" b="1"/>
              <a:t>Trauma</a:t>
            </a:r>
          </a:p>
        </p:txBody>
      </p:sp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1447800" y="4572000"/>
            <a:ext cx="2743200" cy="1600200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/>
              <a:t>N.I dan NII</a:t>
            </a:r>
          </a:p>
          <a:p>
            <a:pPr algn="ctr"/>
            <a:r>
              <a:rPr lang="en-US" b="1"/>
              <a:t>Kaku Kuduk</a:t>
            </a:r>
          </a:p>
          <a:p>
            <a:pPr algn="ctr"/>
            <a:r>
              <a:rPr lang="en-US" b="1"/>
              <a:t>Refleks Fisiologis /</a:t>
            </a:r>
          </a:p>
          <a:p>
            <a:pPr algn="ctr"/>
            <a:r>
              <a:rPr lang="en-US" b="1"/>
              <a:t>Refleks Patologis</a:t>
            </a:r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2590800" y="3810000"/>
            <a:ext cx="381000" cy="533400"/>
          </a:xfrm>
          <a:prstGeom prst="down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smtClean="0"/>
              <a:t>DERAJAT LUKA</a:t>
            </a:r>
            <a:br>
              <a:rPr lang="en-US" sz="4000" smtClean="0"/>
            </a:br>
            <a:r>
              <a:rPr lang="en-US" sz="4000" smtClean="0"/>
              <a:t>MENURUT KUHP Pasal 90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I 	  : Ringan 3 bulan penjara / Rp.300,-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II  : Perlu perawatan Dokter &amp; Tidak 	dapat melakukan pekerjaan 	sementara. 2 tahun 8 bulan 	penjara / Rp300,-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mtClean="0"/>
              <a:t>III :Tidak sembuh/membahayakan 	maut , Kehilangan panca Indera, 	Terganggu Daya Pikir.5 Tahun 	Penjara.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4"/>
          <p:cNvSpPr>
            <a:spLocks noChangeArrowheads="1" noChangeShapeType="1" noTextEdit="1"/>
          </p:cNvSpPr>
          <p:nvPr/>
        </p:nvSpPr>
        <p:spPr bwMode="auto">
          <a:xfrm>
            <a:off x="1524000" y="1600200"/>
            <a:ext cx="6096000" cy="3657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TERIMA KASIH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176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pic>
        <p:nvPicPr>
          <p:cNvPr id="6148" name="Picture 4" descr="MeningesBl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7000" y="349250"/>
            <a:ext cx="8890000" cy="615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GB" smtClean="0"/>
          </a:p>
        </p:txBody>
      </p:sp>
      <p:pic>
        <p:nvPicPr>
          <p:cNvPr id="7172" name="Picture 4" descr="f15-4_cranial_meninges_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685800"/>
            <a:ext cx="6781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endParaRPr lang="en-GB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800" smtClean="0"/>
              <a:t> 			</a:t>
            </a:r>
            <a:r>
              <a:rPr lang="en-US" sz="4800" smtClean="0">
                <a:solidFill>
                  <a:schemeClr val="folHlink"/>
                </a:solidFill>
                <a:latin typeface="Monotype Corsiva" pitchFamily="66" charset="0"/>
              </a:rPr>
              <a:t>&gt;&gt;KLL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4800" smtClean="0">
                <a:solidFill>
                  <a:schemeClr val="folHlink"/>
                </a:solidFill>
                <a:latin typeface="Monotype Corsiva" pitchFamily="66" charset="0"/>
              </a:rPr>
              <a:t>		Trauma benda tajam (pisau)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4800" smtClean="0">
                <a:solidFill>
                  <a:schemeClr val="folHlink"/>
                </a:solidFill>
                <a:latin typeface="Monotype Corsiva" pitchFamily="66" charset="0"/>
              </a:rPr>
              <a:t>		Trauma benda tumpul (peluru)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990600" y="1905000"/>
            <a:ext cx="1143000" cy="381000"/>
          </a:xfrm>
          <a:custGeom>
            <a:avLst/>
            <a:gdLst>
              <a:gd name="T0" fmla="*/ 857250 w 21600"/>
              <a:gd name="T1" fmla="*/ 0 h 21600"/>
              <a:gd name="T2" fmla="*/ 0 w 21600"/>
              <a:gd name="T3" fmla="*/ 190500 h 21600"/>
              <a:gd name="T4" fmla="*/ 857250 w 21600"/>
              <a:gd name="T5" fmla="*/ 381000 h 21600"/>
              <a:gd name="T6" fmla="*/ 1143000 w 21600"/>
              <a:gd name="T7" fmla="*/ 1905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609600" y="26670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609600" y="3581400"/>
            <a:ext cx="685800" cy="381000"/>
          </a:xfrm>
          <a:prstGeom prst="rightArrow">
            <a:avLst>
              <a:gd name="adj1" fmla="val 50000"/>
              <a:gd name="adj2" fmla="val 4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609600" y="381000"/>
            <a:ext cx="3429000" cy="952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ETIOLOGI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defRPr/>
            </a:pPr>
            <a:endParaRPr lang="en-GB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GB" smtClean="0"/>
          </a:p>
        </p:txBody>
      </p:sp>
      <p:sp>
        <p:nvSpPr>
          <p:cNvPr id="9220" name="WordArt 9"/>
          <p:cNvSpPr>
            <a:spLocks noChangeArrowheads="1" noChangeShapeType="1" noTextEdit="1"/>
          </p:cNvSpPr>
          <p:nvPr/>
        </p:nvSpPr>
        <p:spPr bwMode="auto">
          <a:xfrm>
            <a:off x="1524000" y="762000"/>
            <a:ext cx="5181600" cy="9620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id-ID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PATOFISOLOGI</a:t>
            </a:r>
          </a:p>
        </p:txBody>
      </p:sp>
      <p:sp>
        <p:nvSpPr>
          <p:cNvPr id="9221" name="AutoShape 11"/>
          <p:cNvSpPr>
            <a:spLocks noChangeArrowheads="1"/>
          </p:cNvSpPr>
          <p:nvPr/>
        </p:nvSpPr>
        <p:spPr bwMode="auto">
          <a:xfrm>
            <a:off x="228600" y="914400"/>
            <a:ext cx="1143000" cy="2971800"/>
          </a:xfrm>
          <a:prstGeom prst="curvedRightArrow">
            <a:avLst>
              <a:gd name="adj1" fmla="val 52000"/>
              <a:gd name="adj2" fmla="val 104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9222" name="AutoShape 12"/>
          <p:cNvSpPr>
            <a:spLocks noChangeArrowheads="1"/>
          </p:cNvSpPr>
          <p:nvPr/>
        </p:nvSpPr>
        <p:spPr bwMode="auto">
          <a:xfrm>
            <a:off x="7086600" y="990600"/>
            <a:ext cx="1371600" cy="2895600"/>
          </a:xfrm>
          <a:prstGeom prst="curvedLeftArrow">
            <a:avLst>
              <a:gd name="adj1" fmla="val 42222"/>
              <a:gd name="adj2" fmla="val 84444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9223" name="Rectangle 13"/>
          <p:cNvSpPr>
            <a:spLocks noChangeArrowheads="1"/>
          </p:cNvSpPr>
          <p:nvPr/>
        </p:nvSpPr>
        <p:spPr bwMode="auto">
          <a:xfrm>
            <a:off x="1371600" y="1828800"/>
            <a:ext cx="2667000" cy="426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just">
              <a:lnSpc>
                <a:spcPct val="205000"/>
              </a:lnSpc>
            </a:pPr>
            <a:endParaRPr lang="en-US" sz="2400"/>
          </a:p>
          <a:p>
            <a:pPr algn="just">
              <a:lnSpc>
                <a:spcPct val="205000"/>
              </a:lnSpc>
            </a:pPr>
            <a:r>
              <a:rPr lang="en-US" sz="2400">
                <a:solidFill>
                  <a:schemeClr val="bg2"/>
                </a:solidFill>
              </a:rPr>
              <a:t>Akibat kekuatan</a:t>
            </a:r>
          </a:p>
          <a:p>
            <a:pPr algn="just">
              <a:lnSpc>
                <a:spcPct val="205000"/>
              </a:lnSpc>
            </a:pPr>
            <a:r>
              <a:rPr lang="en-US" sz="2400">
                <a:solidFill>
                  <a:schemeClr val="bg2"/>
                </a:solidFill>
              </a:rPr>
              <a:t>Fisis langsung</a:t>
            </a:r>
          </a:p>
          <a:p>
            <a:pPr algn="just">
              <a:lnSpc>
                <a:spcPct val="205000"/>
              </a:lnSpc>
            </a:pPr>
            <a:r>
              <a:rPr lang="en-US" sz="2400">
                <a:solidFill>
                  <a:schemeClr val="bg2"/>
                </a:solidFill>
              </a:rPr>
              <a:t>Pada Jaringan </a:t>
            </a:r>
          </a:p>
          <a:p>
            <a:pPr algn="just">
              <a:lnSpc>
                <a:spcPct val="205000"/>
              </a:lnSpc>
            </a:pPr>
            <a:r>
              <a:rPr lang="en-US" sz="2400">
                <a:solidFill>
                  <a:schemeClr val="bg2"/>
                </a:solidFill>
              </a:rPr>
              <a:t>Otak</a:t>
            </a:r>
          </a:p>
        </p:txBody>
      </p:sp>
      <p:sp>
        <p:nvSpPr>
          <p:cNvPr id="9224" name="Rectangle 14"/>
          <p:cNvSpPr>
            <a:spLocks noChangeArrowheads="1"/>
          </p:cNvSpPr>
          <p:nvPr/>
        </p:nvSpPr>
        <p:spPr bwMode="auto">
          <a:xfrm>
            <a:off x="4191000" y="1828800"/>
            <a:ext cx="2895600" cy="4267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2400"/>
          </a:p>
          <a:p>
            <a:pPr algn="ctr"/>
            <a:endParaRPr lang="en-US" sz="2400"/>
          </a:p>
          <a:p>
            <a:pPr algn="ctr"/>
            <a:r>
              <a:rPr lang="en-US" sz="2400">
                <a:solidFill>
                  <a:schemeClr val="bg2"/>
                </a:solidFill>
              </a:rPr>
              <a:t>Kelanjutan Primer</a:t>
            </a:r>
          </a:p>
          <a:p>
            <a:pPr algn="ctr"/>
            <a:endParaRPr lang="en-US" sz="2400">
              <a:solidFill>
                <a:schemeClr val="bg2"/>
              </a:solidFill>
            </a:endParaRPr>
          </a:p>
          <a:p>
            <a:pPr algn="ctr"/>
            <a:r>
              <a:rPr lang="en-US" sz="2400">
                <a:solidFill>
                  <a:schemeClr val="bg2"/>
                </a:solidFill>
              </a:rPr>
              <a:t>Edema</a:t>
            </a:r>
          </a:p>
          <a:p>
            <a:pPr algn="ctr"/>
            <a:endParaRPr lang="en-US" sz="2400">
              <a:solidFill>
                <a:schemeClr val="bg2"/>
              </a:solidFill>
            </a:endParaRPr>
          </a:p>
          <a:p>
            <a:pPr algn="ctr"/>
            <a:r>
              <a:rPr lang="en-US" sz="2400">
                <a:solidFill>
                  <a:schemeClr val="bg2"/>
                </a:solidFill>
              </a:rPr>
              <a:t>Iskemia</a:t>
            </a:r>
          </a:p>
          <a:p>
            <a:pPr algn="ctr"/>
            <a:endParaRPr lang="en-US" sz="2400">
              <a:solidFill>
                <a:schemeClr val="bg2"/>
              </a:solidFill>
            </a:endParaRPr>
          </a:p>
          <a:p>
            <a:pPr algn="ctr"/>
            <a:r>
              <a:rPr lang="en-US" sz="2400">
                <a:solidFill>
                  <a:schemeClr val="bg2"/>
                </a:solidFill>
              </a:rPr>
              <a:t>Perdarahan </a:t>
            </a:r>
          </a:p>
          <a:p>
            <a:pPr algn="ctr"/>
            <a:r>
              <a:rPr lang="en-US" sz="2400">
                <a:solidFill>
                  <a:schemeClr val="bg2"/>
                </a:solidFill>
              </a:rPr>
              <a:t>intrakranial,</a:t>
            </a:r>
          </a:p>
          <a:p>
            <a:pPr algn="ctr"/>
            <a:r>
              <a:rPr lang="en-US" sz="2400">
                <a:solidFill>
                  <a:schemeClr val="bg2"/>
                </a:solidFill>
              </a:rPr>
              <a:t>Infeksi</a:t>
            </a:r>
            <a:r>
              <a:rPr lang="en-US" sz="2400"/>
              <a:t> </a:t>
            </a:r>
          </a:p>
        </p:txBody>
      </p:sp>
      <p:sp>
        <p:nvSpPr>
          <p:cNvPr id="9225" name="AutoShape 15"/>
          <p:cNvSpPr>
            <a:spLocks noChangeArrowheads="1"/>
          </p:cNvSpPr>
          <p:nvPr/>
        </p:nvSpPr>
        <p:spPr bwMode="auto">
          <a:xfrm>
            <a:off x="5334000" y="3048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d-ID"/>
          </a:p>
        </p:txBody>
      </p:sp>
      <p:sp>
        <p:nvSpPr>
          <p:cNvPr id="9226" name="AutoShape 16"/>
          <p:cNvSpPr>
            <a:spLocks noChangeArrowheads="1"/>
          </p:cNvSpPr>
          <p:nvPr/>
        </p:nvSpPr>
        <p:spPr bwMode="auto">
          <a:xfrm>
            <a:off x="5334000" y="3810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d-ID"/>
          </a:p>
        </p:txBody>
      </p:sp>
      <p:sp>
        <p:nvSpPr>
          <p:cNvPr id="9227" name="AutoShape 17"/>
          <p:cNvSpPr>
            <a:spLocks noChangeArrowheads="1"/>
          </p:cNvSpPr>
          <p:nvPr/>
        </p:nvSpPr>
        <p:spPr bwMode="auto">
          <a:xfrm>
            <a:off x="5334000" y="4572000"/>
            <a:ext cx="228600" cy="304800"/>
          </a:xfrm>
          <a:prstGeom prst="down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id-ID"/>
          </a:p>
        </p:txBody>
      </p:sp>
      <p:sp>
        <p:nvSpPr>
          <p:cNvPr id="9228" name="WordArt 18"/>
          <p:cNvSpPr>
            <a:spLocks noChangeArrowheads="1" noChangeShapeType="1" noTextEdit="1"/>
          </p:cNvSpPr>
          <p:nvPr/>
        </p:nvSpPr>
        <p:spPr bwMode="auto">
          <a:xfrm>
            <a:off x="1600200" y="1981200"/>
            <a:ext cx="1981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Primer : </a:t>
            </a:r>
          </a:p>
        </p:txBody>
      </p:sp>
      <p:sp>
        <p:nvSpPr>
          <p:cNvPr id="9229" name="WordArt 19"/>
          <p:cNvSpPr>
            <a:spLocks noChangeArrowheads="1" noChangeShapeType="1" noTextEdit="1"/>
          </p:cNvSpPr>
          <p:nvPr/>
        </p:nvSpPr>
        <p:spPr bwMode="auto">
          <a:xfrm>
            <a:off x="4495800" y="1981200"/>
            <a:ext cx="20574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id-ID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Sekunder :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4"/>
          <p:cNvSpPr>
            <a:spLocks noChangeArrowheads="1" noChangeShapeType="1" noTextEdit="1"/>
          </p:cNvSpPr>
          <p:nvPr/>
        </p:nvSpPr>
        <p:spPr bwMode="auto">
          <a:xfrm>
            <a:off x="2209800" y="152400"/>
            <a:ext cx="42862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BottomRight">
                <a:rot lat="0" lon="21239998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id-ID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DCEBF5"/>
                    </a:gs>
                    <a:gs pos="8000">
                      <a:srgbClr val="83A7C3"/>
                    </a:gs>
                    <a:gs pos="13000">
                      <a:srgbClr val="768FB9"/>
                    </a:gs>
                    <a:gs pos="21001">
                      <a:srgbClr val="83A7C3"/>
                    </a:gs>
                    <a:gs pos="52000">
                      <a:srgbClr val="FFFFFF"/>
                    </a:gs>
                    <a:gs pos="56000">
                      <a:srgbClr val="9C6563"/>
                    </a:gs>
                    <a:gs pos="58000">
                      <a:srgbClr val="80302D"/>
                    </a:gs>
                    <a:gs pos="71001">
                      <a:srgbClr val="C0524E"/>
                    </a:gs>
                    <a:gs pos="94000">
                      <a:srgbClr val="EBDAD4"/>
                    </a:gs>
                    <a:gs pos="100000">
                      <a:srgbClr val="55261C"/>
                    </a:gs>
                  </a:gsLst>
                  <a:lin ang="5400000" scaled="1"/>
                </a:gradFill>
                <a:latin typeface="Arial Black"/>
              </a:rPr>
              <a:t>CEDERA KEPALA</a:t>
            </a:r>
          </a:p>
        </p:txBody>
      </p:sp>
      <p:sp>
        <p:nvSpPr>
          <p:cNvPr id="10243" name="AutoShape 6" descr="Blue tissue paper"/>
          <p:cNvSpPr>
            <a:spLocks noChangeArrowheads="1"/>
          </p:cNvSpPr>
          <p:nvPr/>
        </p:nvSpPr>
        <p:spPr bwMode="auto">
          <a:xfrm>
            <a:off x="381000" y="304800"/>
            <a:ext cx="8458200" cy="7239000"/>
          </a:xfrm>
          <a:prstGeom prst="horizontalScroll">
            <a:avLst>
              <a:gd name="adj" fmla="val 12500"/>
            </a:avLst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rgbClr val="FF66CC"/>
                </a:solidFill>
                <a:latin typeface="Monotype Corsiva" pitchFamily="66" charset="0"/>
              </a:rPr>
              <a:t>	</a:t>
            </a:r>
            <a:r>
              <a:rPr lang="en-US" sz="2000" b="1">
                <a:solidFill>
                  <a:schemeClr val="bg1"/>
                </a:solidFill>
                <a:latin typeface="Arial" charset="0"/>
              </a:rPr>
              <a:t>KULIT KEPALA : VULNUS LACERATUM , 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		    VULNUS SCISSUM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SUBGALEAL =  SCALP HEMATOM 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(PERDARAHAN KULIT DAN TENGKORAK)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TULANG  TENGKORAK : 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	FRAKTUR LINIER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	FRAKTUR  STELATA / FRAGMENTASI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             FRAKTUR  IMPRESI / KOMPRESI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             FRAKTUR  BASIS KRANII ANTERIOR,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             MEDIA DAN  POSTERIOR</a:t>
            </a:r>
          </a:p>
          <a:p>
            <a:pPr algn="just">
              <a:lnSpc>
                <a:spcPct val="160000"/>
              </a:lnSpc>
            </a:pPr>
            <a:r>
              <a:rPr lang="en-US" sz="2000" b="1">
                <a:solidFill>
                  <a:schemeClr val="bg1"/>
                </a:solidFill>
                <a:latin typeface="Arial" charset="0"/>
              </a:rPr>
              <a:t>	JARINGAN  OTAK</a:t>
            </a:r>
          </a:p>
        </p:txBody>
      </p:sp>
      <p:sp>
        <p:nvSpPr>
          <p:cNvPr id="10244" name="AutoShape 7" descr="Denim"/>
          <p:cNvSpPr>
            <a:spLocks noChangeArrowheads="1"/>
          </p:cNvSpPr>
          <p:nvPr/>
        </p:nvSpPr>
        <p:spPr bwMode="auto">
          <a:xfrm>
            <a:off x="1447800" y="1447800"/>
            <a:ext cx="609600" cy="228600"/>
          </a:xfrm>
          <a:prstGeom prst="homePlate">
            <a:avLst>
              <a:gd name="adj" fmla="val 66667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0245" name="AutoShape 8" descr="Denim"/>
          <p:cNvSpPr>
            <a:spLocks noChangeArrowheads="1"/>
          </p:cNvSpPr>
          <p:nvPr/>
        </p:nvSpPr>
        <p:spPr bwMode="auto">
          <a:xfrm>
            <a:off x="1447800" y="2438400"/>
            <a:ext cx="609600" cy="228600"/>
          </a:xfrm>
          <a:prstGeom prst="homePlate">
            <a:avLst>
              <a:gd name="adj" fmla="val 66667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0246" name="AutoShape 9" descr="Denim"/>
          <p:cNvSpPr>
            <a:spLocks noChangeArrowheads="1"/>
          </p:cNvSpPr>
          <p:nvPr/>
        </p:nvSpPr>
        <p:spPr bwMode="auto">
          <a:xfrm>
            <a:off x="1447800" y="3352800"/>
            <a:ext cx="609600" cy="228600"/>
          </a:xfrm>
          <a:prstGeom prst="homePlate">
            <a:avLst>
              <a:gd name="adj" fmla="val 66667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  <p:sp>
        <p:nvSpPr>
          <p:cNvPr id="10247" name="AutoShape 10" descr="Denim"/>
          <p:cNvSpPr>
            <a:spLocks noChangeArrowheads="1"/>
          </p:cNvSpPr>
          <p:nvPr/>
        </p:nvSpPr>
        <p:spPr bwMode="auto">
          <a:xfrm>
            <a:off x="1447800" y="6324600"/>
            <a:ext cx="609600" cy="228600"/>
          </a:xfrm>
          <a:prstGeom prst="homePlate">
            <a:avLst>
              <a:gd name="adj" fmla="val 66667"/>
            </a:avLst>
          </a:prstGeom>
          <a:blipFill dpi="0" rotWithShape="1">
            <a:blip r:embed="rId4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d-ID" dirty="0" smtClean="0"/>
              <a:t>  </a:t>
            </a:r>
            <a:endParaRPr lang="en-GB" dirty="0" smtClean="0"/>
          </a:p>
        </p:txBody>
      </p:sp>
      <p:pic>
        <p:nvPicPr>
          <p:cNvPr id="11267" name="Picture 4" descr="3"/>
          <p:cNvPicPr>
            <a:picLocks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09600" y="533400"/>
            <a:ext cx="3276600" cy="3462338"/>
          </a:xfrm>
          <a:noFill/>
        </p:spPr>
      </p:pic>
      <p:sp>
        <p:nvSpPr>
          <p:cNvPr id="11268" name="Line 7"/>
          <p:cNvSpPr>
            <a:spLocks noChangeShapeType="1"/>
          </p:cNvSpPr>
          <p:nvPr/>
        </p:nvSpPr>
        <p:spPr bwMode="auto">
          <a:xfrm flipH="1">
            <a:off x="2438400" y="304800"/>
            <a:ext cx="381000" cy="685800"/>
          </a:xfrm>
          <a:prstGeom prst="line">
            <a:avLst/>
          </a:prstGeom>
          <a:noFill/>
          <a:ln w="7620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d-ID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716</TotalTime>
  <Words>642</Words>
  <Application>Microsoft Office PowerPoint</Application>
  <PresentationFormat>On-screen Show (4:3)</PresentationFormat>
  <Paragraphs>398</Paragraphs>
  <Slides>36</Slides>
  <Notes>36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Verdana</vt:lpstr>
      <vt:lpstr>Arial</vt:lpstr>
      <vt:lpstr>Wingdings</vt:lpstr>
      <vt:lpstr>Calibri</vt:lpstr>
      <vt:lpstr>Times New Roman</vt:lpstr>
      <vt:lpstr>Monotype Corsiva</vt:lpstr>
      <vt:lpstr>MS Mincho</vt:lpstr>
      <vt:lpstr>Lucida Sans</vt:lpstr>
      <vt:lpstr>宋体</vt:lpstr>
      <vt:lpstr>Globe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  </vt:lpstr>
      <vt:lpstr>Slide 10</vt:lpstr>
      <vt:lpstr>Slide 11</vt:lpstr>
      <vt:lpstr>Slide 12</vt:lpstr>
      <vt:lpstr>Slide 13</vt:lpstr>
      <vt:lpstr>Lesi intrakranial oleh karena trauma</vt:lpstr>
      <vt:lpstr>Epidural hematom  Subdural Hematom</vt:lpstr>
      <vt:lpstr>Slide 16</vt:lpstr>
      <vt:lpstr>Slide 17</vt:lpstr>
      <vt:lpstr>Coma Glasgow Scale</vt:lpstr>
      <vt:lpstr>Slide 19</vt:lpstr>
      <vt:lpstr>Pemeriksaan Penunjang :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Komplikasi</vt:lpstr>
      <vt:lpstr>Slide 29</vt:lpstr>
      <vt:lpstr>Aspek Medikolegal Cedera Kepala</vt:lpstr>
      <vt:lpstr>Aspek Medikolegal Cedera Kepala</vt:lpstr>
      <vt:lpstr>Slide 32</vt:lpstr>
      <vt:lpstr>Slide 33</vt:lpstr>
      <vt:lpstr>PEMERIKSAAN</vt:lpstr>
      <vt:lpstr>DERAJAT LUKA MENURUT KUHP Pasal 90</vt:lpstr>
      <vt:lpstr>Slide 36</vt:lpstr>
    </vt:vector>
  </TitlesOfParts>
  <Company>computer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CEDERA KRANIOSEREBRAL</dc:title>
  <dc:creator>aw4nk</dc:creator>
  <cp:lastModifiedBy>TOSHIBA</cp:lastModifiedBy>
  <cp:revision>35</cp:revision>
  <dcterms:created xsi:type="dcterms:W3CDTF">2007-02-26T01:19:58Z</dcterms:created>
  <dcterms:modified xsi:type="dcterms:W3CDTF">2012-10-24T04:11:20Z</dcterms:modified>
</cp:coreProperties>
</file>