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428" r:id="rId3"/>
    <p:sldId id="413" r:id="rId4"/>
    <p:sldId id="345" r:id="rId5"/>
    <p:sldId id="347" r:id="rId6"/>
    <p:sldId id="368" r:id="rId7"/>
    <p:sldId id="414" r:id="rId8"/>
    <p:sldId id="415" r:id="rId9"/>
    <p:sldId id="335" r:id="rId10"/>
    <p:sldId id="349" r:id="rId11"/>
    <p:sldId id="425" r:id="rId12"/>
    <p:sldId id="423" r:id="rId13"/>
    <p:sldId id="317" r:id="rId14"/>
    <p:sldId id="323" r:id="rId15"/>
    <p:sldId id="350" r:id="rId16"/>
    <p:sldId id="319" r:id="rId17"/>
    <p:sldId id="359" r:id="rId18"/>
    <p:sldId id="421" r:id="rId19"/>
    <p:sldId id="427" r:id="rId20"/>
    <p:sldId id="417" r:id="rId21"/>
    <p:sldId id="360" r:id="rId22"/>
    <p:sldId id="438" r:id="rId23"/>
    <p:sldId id="439" r:id="rId24"/>
    <p:sldId id="440" r:id="rId25"/>
    <p:sldId id="418" r:id="rId26"/>
    <p:sldId id="361" r:id="rId27"/>
    <p:sldId id="339" r:id="rId28"/>
    <p:sldId id="420" r:id="rId29"/>
    <p:sldId id="366" r:id="rId30"/>
    <p:sldId id="367" r:id="rId31"/>
    <p:sldId id="426" r:id="rId32"/>
    <p:sldId id="419" r:id="rId33"/>
    <p:sldId id="424" r:id="rId34"/>
    <p:sldId id="344" r:id="rId35"/>
    <p:sldId id="412" r:id="rId36"/>
    <p:sldId id="315" r:id="rId37"/>
  </p:sldIdLst>
  <p:sldSz cx="9144000" cy="6858000" type="screen4x3"/>
  <p:notesSz cx="6858000" cy="92408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99FF"/>
    <a:srgbClr val="FFFF99"/>
    <a:srgbClr val="292929"/>
    <a:srgbClr val="FFFF00"/>
    <a:srgbClr val="FFCCFF"/>
    <a:srgbClr val="660066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53" autoAdjust="0"/>
    <p:restoredTop sz="92093" autoAdjust="0"/>
  </p:normalViewPr>
  <p:slideViewPr>
    <p:cSldViewPr>
      <p:cViewPr varScale="1">
        <p:scale>
          <a:sx n="43" d="100"/>
          <a:sy n="43" d="100"/>
        </p:scale>
        <p:origin x="-1140" y="-102"/>
      </p:cViewPr>
      <p:guideLst>
        <p:guide orient="horz" pos="2160"/>
        <p:guide pos="29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30E2EC7-0941-490A-8398-44CAA31D0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20775" y="693738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89438"/>
            <a:ext cx="54864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70B0AB-5F57-4588-A9D8-ED7893DDA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249017-5250-4B6B-B2B5-2A6F93CC029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91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29587B-1D93-4572-9F59-18FD6D4DB0A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26CD8A-BA9D-4FD9-8FCF-4C265FD843E6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68A16B-DE73-4D0B-BF17-929CC59A6CFE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CF11E2-266E-4B2A-BC84-A9B9AF0EF77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3CA3F0-B95A-4312-BAD2-104F0FB19006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72F26E-56CD-40D5-8F0E-C2793C38FE27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698F4-C39A-4A34-A0D7-39C410D213A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9FC86A-30B6-4C83-B4AA-7C2F4A3B073A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CAF6C4-7D3E-407D-886B-B123AA558DF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65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CC8CC-6968-49C7-88EB-A79FB60D25AB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73AD8A-A8F5-4AF8-8DCC-DB0999F266E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01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E2FAFE-DD5F-45EE-82FF-69E41E538BD8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5BA0D7-74A3-4216-9AD9-81316D8940B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4EE854-B5BC-45E3-ADAB-3ED507D2942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B8B3D-8166-439F-9375-0934EDF70358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A0B0D8-027F-40DB-80B9-6A94A3082707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4138A5-09D6-45DC-A8E2-CC94E88C113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CBC6FB-1EE7-45A2-A63D-AADBCB92D0C3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BA6289-601F-48AE-8137-C966079C3A69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6EA008-87A3-4C0A-BAC5-2A8207B3EEDA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82625"/>
            <a:ext cx="4649787" cy="348773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97375"/>
            <a:ext cx="5073650" cy="4168775"/>
          </a:xfrm>
          <a:noFill/>
          <a:ln/>
        </p:spPr>
        <p:txBody>
          <a:bodyPr/>
          <a:lstStyle/>
          <a:p>
            <a:pPr eaLnBrk="1" hangingPunct="1"/>
            <a:r>
              <a:rPr lang="it-IT" smtClean="0"/>
              <a:t>Indonesia dengan geografis yang sangat luas, dengan perilaku dan budaya yang beraneka agarn, termasuk dalam daerah dengan pola prevalensi sedang dan tinggi dengan rata-rata 9,4% (rentangan 2,50%-36,16%). Makin ke daerah Timur, makin meningkat (Sulaiman dkk, 1993).  Prevalensi Hepatitis B  di Timor-timor adalah 36,16 %, saat ini sudah menjadi negara sendiri.</a:t>
            </a: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0DD7E-9447-4715-B947-74A6789B93A0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06488" y="682625"/>
            <a:ext cx="4649787" cy="348773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97375"/>
            <a:ext cx="5073650" cy="416877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A853F1-EFFA-45C1-9C44-B3CDBBDB4CC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43F09C-2CC9-48C0-9DC7-E7F726A6BEA4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9179D-B34B-43A1-860A-5942F8DA85C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E5B579-5371-4202-959F-ACF8165F287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6323" name="Rectangle 7"/>
          <p:cNvSpPr txBox="1">
            <a:spLocks noGrp="1" noChangeArrowheads="1"/>
          </p:cNvSpPr>
          <p:nvPr/>
        </p:nvSpPr>
        <p:spPr bwMode="auto">
          <a:xfrm>
            <a:off x="3884613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CBD645-14B9-4FD9-BC66-DEA32BC01563}" type="slidenum">
              <a:rPr lang="en-US" sz="1200"/>
              <a:pPr algn="r"/>
              <a:t>13</a:t>
            </a:fld>
            <a:endParaRPr lang="en-US" sz="1200"/>
          </a:p>
        </p:txBody>
      </p:sp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3886200" y="8778875"/>
            <a:ext cx="2971800" cy="461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/>
          <a:lstStyle/>
          <a:p>
            <a:pPr algn="r" eaLnBrk="0" hangingPunct="0"/>
            <a:r>
              <a:rPr lang="zh-TW" altLang="en-US" sz="1000" i="1">
                <a:latin typeface="Times New Roman" pitchFamily="18" charset="0"/>
              </a:rPr>
              <a:t>29</a:t>
            </a:r>
          </a:p>
        </p:txBody>
      </p:sp>
      <p:sp>
        <p:nvSpPr>
          <p:cNvPr id="56326" name="Rectangle 4"/>
          <p:cNvSpPr>
            <a:spLocks noChangeArrowheads="1"/>
          </p:cNvSpPr>
          <p:nvPr/>
        </p:nvSpPr>
        <p:spPr bwMode="auto">
          <a:xfrm>
            <a:off x="0" y="8778875"/>
            <a:ext cx="2971800" cy="461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6327" name="Rectangle 5"/>
          <p:cNvSpPr>
            <a:spLocks noChangeArrowheads="1"/>
          </p:cNvSpPr>
          <p:nvPr/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56328" name="Rectangle 6"/>
          <p:cNvSpPr>
            <a:spLocks noRot="1" noChangeArrowheads="1" noTextEdit="1"/>
          </p:cNvSpPr>
          <p:nvPr>
            <p:ph type="sldImg"/>
          </p:nvPr>
        </p:nvSpPr>
        <p:spPr>
          <a:xfrm>
            <a:off x="1128713" y="700088"/>
            <a:ext cx="4602162" cy="3451225"/>
          </a:xfrm>
          <a:ln w="12700" cap="flat">
            <a:solidFill>
              <a:schemeClr val="tx1"/>
            </a:solidFill>
          </a:ln>
        </p:spPr>
      </p:sp>
      <p:sp>
        <p:nvSpPr>
          <p:cNvPr id="5632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89438"/>
            <a:ext cx="5029200" cy="4157662"/>
          </a:xfrm>
          <a:noFill/>
          <a:ln/>
        </p:spPr>
        <p:txBody>
          <a:bodyPr lIns="90488" tIns="44450" rIns="90488" bIns="44450"/>
          <a:lstStyle/>
          <a:p>
            <a:pPr eaLnBrk="1" hangingPunct="1">
              <a:spcBef>
                <a:spcPct val="0"/>
              </a:spcBef>
            </a:pPr>
            <a:endParaRPr lang="zh-TW" altLang="en-US" sz="24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8BCC01-72A1-49E2-BE26-D2B5B243E5A1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9B0A0-1639-42AA-AC22-4DA2C3D36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944E4-1BDA-44F2-AF33-9DFB9A3BC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7E274-3AAC-4BCD-870C-6A7CC2BCB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EEDF-31E1-4339-BE53-9678A21015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A042D-8BF3-49AD-A967-D697A4880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791F4-9C8B-4E12-9C2A-C7EF324AB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CFAE-634A-4D98-B8E7-ED665412F4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36591-0868-4614-AB6C-55530AAF0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0C237-0405-4953-BF9D-97B450C19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7DCDC-2DC5-463E-9EF6-CB5E73F361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36D8C-16EA-4214-A861-78D200CA3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B8753-656A-4BFB-A99C-7007D139A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99"/>
            </a:gs>
            <a:gs pos="100000">
              <a:srgbClr val="000000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707A90D-0D0D-41E3-BB33-F2B101929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1219200" y="914400"/>
            <a:ext cx="6781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>
                <a:rot lat="300000" lon="0" rev="0"/>
              </a:camera>
              <a:lightRig rig="legacyFlat3" dir="l"/>
            </a:scene3d>
            <a:sp3d extrusionH="2778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en-US" sz="4000" kern="10" spc="80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50000">
                      <a:srgbClr val="FFFFFF"/>
                    </a:gs>
                    <a:gs pos="100000">
                      <a:srgbClr val="AAAAAA"/>
                    </a:gs>
                  </a:gsLst>
                  <a:lin ang="5400000" scaled="1"/>
                </a:gradFill>
                <a:latin typeface="Arial"/>
                <a:cs typeface="Arial"/>
              </a:rPr>
              <a:t>HEPATITIS B</a:t>
            </a:r>
          </a:p>
          <a:p>
            <a:pPr algn="ctr"/>
            <a:r>
              <a:rPr lang="en-US" sz="4000" kern="10" spc="80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50000">
                      <a:srgbClr val="FFFFFF"/>
                    </a:gs>
                    <a:gs pos="100000">
                      <a:srgbClr val="AAAAAA"/>
                    </a:gs>
                  </a:gsLst>
                  <a:lin ang="5400000" scaled="1"/>
                </a:gradFill>
                <a:latin typeface="Arial"/>
                <a:cs typeface="Arial"/>
              </a:rPr>
              <a:t>PADA ANAK</a:t>
            </a:r>
          </a:p>
        </p:txBody>
      </p:sp>
      <p:pic>
        <p:nvPicPr>
          <p:cNvPr id="2051" name="Picture 14" descr="vir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667000"/>
            <a:ext cx="1600200" cy="1524000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052" name="Rectangle 15"/>
          <p:cNvSpPr>
            <a:spLocks noChangeArrowheads="1"/>
          </p:cNvSpPr>
          <p:nvPr/>
        </p:nvSpPr>
        <p:spPr bwMode="auto">
          <a:xfrm>
            <a:off x="1219200" y="4419600"/>
            <a:ext cx="678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solidFill>
                  <a:srgbClr val="FFFF00"/>
                </a:solidFill>
              </a:rPr>
              <a:t>Dr. Satrio Wibowo, SpA</a:t>
            </a:r>
          </a:p>
          <a:p>
            <a:pPr algn="ctr"/>
            <a:endParaRPr lang="en-US" sz="2400" b="1">
              <a:solidFill>
                <a:srgbClr val="FFFF00"/>
              </a:solidFill>
            </a:endParaRPr>
          </a:p>
          <a:p>
            <a:pPr algn="ctr"/>
            <a:r>
              <a:rPr lang="en-US" sz="2400">
                <a:solidFill>
                  <a:srgbClr val="FFFF00"/>
                </a:solidFill>
              </a:rPr>
              <a:t>Sub Divisi Gastroentero-Hepatologi Anak</a:t>
            </a:r>
          </a:p>
          <a:p>
            <a:pPr algn="ctr"/>
            <a:r>
              <a:rPr lang="en-US" sz="2400">
                <a:solidFill>
                  <a:srgbClr val="FFFF00"/>
                </a:solidFill>
              </a:rPr>
              <a:t>Lab/SMF Ilmu Kesehatan Anak </a:t>
            </a:r>
          </a:p>
          <a:p>
            <a:pPr algn="ctr"/>
            <a:r>
              <a:rPr lang="en-US" sz="2400">
                <a:solidFill>
                  <a:srgbClr val="FFFF00"/>
                </a:solidFill>
              </a:rPr>
              <a:t>FK Univ Brawijaya/RS dr. Saiful Anwar Malang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FF00"/>
                </a:solidFill>
                <a:latin typeface="Tahoma" pitchFamily="34" charset="0"/>
              </a:rPr>
              <a:t>CARA PENULARAN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543800" cy="49530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Infeksi Perinatal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Transfusi darah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Transmisi Horizontal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Transmisi Seksual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Penggunaan obat-obatan intravena / percutan (jarum suntik) 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Infeksi nosokomial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Transplantasi organ tanpa skrining AntiHBc</a:t>
            </a:r>
          </a:p>
          <a:p>
            <a:pPr eaLnBrk="1" hangingPunct="1">
              <a:lnSpc>
                <a:spcPct val="110000"/>
              </a:lnSpc>
              <a:defRPr/>
            </a:pPr>
            <a:endParaRPr lang="en-US" sz="220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buFontTx/>
              <a:buNone/>
              <a:defRPr/>
            </a:pPr>
            <a:r>
              <a:rPr lang="en-US" sz="22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VHB dapat melekat dan bertahan pada permukaan suatu benda selama 1 minggu tanpa mengurangi daya tular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Individu Berisiko Tinggi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Bayi baru lahir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Tenaga medis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Individu dengan perilaku seks yang tidak aman (homo-heterosexual, berganti-ganti pasangan)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Pasien dialisis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Pasien dengan transfusi berulang/masif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Pengguna narkoba 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Keluarga pasien VHB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828800" y="5486400"/>
            <a:ext cx="5715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Pathogenesis of the Immune Response in Acute and Chronic Hepatitis B, and the Relation between the Binding of HBcAg Peptides by MHC Molecules and        T-Cell Responses</a:t>
            </a:r>
          </a:p>
        </p:txBody>
      </p:sp>
      <p:sp>
        <p:nvSpPr>
          <p:cNvPr id="13315" name="AutoShape 3"/>
          <p:cNvSpPr>
            <a:spLocks noChangeAspect="1" noChangeArrowheads="1" noTextEdit="1"/>
          </p:cNvSpPr>
          <p:nvPr/>
        </p:nvSpPr>
        <p:spPr bwMode="auto">
          <a:xfrm>
            <a:off x="2209800" y="671513"/>
            <a:ext cx="4800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42913"/>
            <a:ext cx="5257800" cy="5008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038600" y="6477000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400" i="1">
                <a:solidFill>
                  <a:schemeClr val="bg1"/>
                </a:solidFill>
              </a:rPr>
              <a:t>Lee WM. N Engl M J. 1997:337(24)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982663" y="609600"/>
            <a:ext cx="7585075" cy="137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0488" tIns="44450" rIns="90488" bIns="44450" anchor="ctr"/>
          <a:lstStyle/>
          <a:p>
            <a:pPr algn="ctr" eaLnBrk="0" hangingPunct="0">
              <a:defRPr/>
            </a:pPr>
            <a:r>
              <a:rPr lang="zh-TW" altLang="en-US" sz="4400">
                <a:solidFill>
                  <a:srgbClr val="FE9B03"/>
                </a:solidFill>
                <a:latin typeface="ZapfHumnst BT" charset="0"/>
                <a:ea typeface="新細明體" pitchFamily="1" charset="-120"/>
              </a:rPr>
              <a:t/>
            </a:r>
            <a:br>
              <a:rPr lang="zh-TW" altLang="en-US" sz="4400">
                <a:solidFill>
                  <a:srgbClr val="FE9B03"/>
                </a:solidFill>
                <a:latin typeface="ZapfHumnst BT" charset="0"/>
                <a:ea typeface="新細明體" pitchFamily="1" charset="-120"/>
              </a:rPr>
            </a:br>
            <a:endParaRPr lang="zh-TW" altLang="en-US" sz="4400">
              <a:solidFill>
                <a:srgbClr val="FE9B03"/>
              </a:solidFill>
              <a:latin typeface="ZapfHumnst BT" charset="0"/>
              <a:ea typeface="新細明體" pitchFamily="1" charset="-120"/>
            </a:endParaRP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838200" y="1371600"/>
            <a:ext cx="76200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-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Masa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Inkubasi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: rata-rata 60-90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hari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(45-180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hari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)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spcAft>
                <a:spcPct val="15000"/>
              </a:spcAft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- Jaundice : &lt;5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thn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, &lt;10%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spcAft>
                <a:spcPct val="15000"/>
              </a:spcAft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                 &gt;5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thn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, 30%-50%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- Acute case-fatality rate : 0.5%-1%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30000"/>
              </a:spcBef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-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Infeksi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Khronis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	 : &lt;5 yrs, 30%-90%</a:t>
            </a:r>
            <a:b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</a:b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			      5 yrs, 2%-10% 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buClr>
                <a:schemeClr val="tx2"/>
              </a:buClr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-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Angka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mortalitas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penyakit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hati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</a:t>
            </a:r>
            <a:r>
              <a:rPr lang="en-US" altLang="zh-TW" sz="2400" dirty="0" err="1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khronis</a:t>
            </a: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 : 15%-25%</a:t>
            </a: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buClr>
                <a:schemeClr val="tx2"/>
              </a:buClr>
              <a:defRPr/>
            </a:pP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- </a:t>
            </a:r>
            <a:r>
              <a:rPr lang="en-US" sz="2400" dirty="0" err="1">
                <a:solidFill>
                  <a:schemeClr val="bg1"/>
                </a:solidFill>
                <a:latin typeface="Tahoma" pitchFamily="34" charset="0"/>
              </a:rPr>
              <a:t>Fulminant</a:t>
            </a: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 Hepatic Failure = 0.1-0.5%</a:t>
            </a:r>
          </a:p>
          <a:p>
            <a:pPr>
              <a:lnSpc>
                <a:spcPct val="12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- </a:t>
            </a:r>
            <a:r>
              <a:rPr lang="en-US" sz="2400" dirty="0" err="1">
                <a:solidFill>
                  <a:schemeClr val="bg1"/>
                </a:solidFill>
                <a:latin typeface="Tahoma" pitchFamily="34" charset="0"/>
              </a:rPr>
              <a:t>Transaminitis</a:t>
            </a: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. ALT &gt; AST</a:t>
            </a:r>
          </a:p>
          <a:p>
            <a:pPr>
              <a:lnSpc>
                <a:spcPct val="120000"/>
              </a:lnSpc>
              <a:defRPr/>
            </a:pP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- PT </a:t>
            </a:r>
            <a:r>
              <a:rPr lang="en-US" sz="2400" dirty="0" err="1">
                <a:solidFill>
                  <a:schemeClr val="bg1"/>
                </a:solidFill>
                <a:latin typeface="Tahoma" pitchFamily="34" charset="0"/>
              </a:rPr>
              <a:t>adalah</a:t>
            </a: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sz="2400" dirty="0" err="1">
                <a:solidFill>
                  <a:schemeClr val="bg1"/>
                </a:solidFill>
                <a:latin typeface="Tahoma" pitchFamily="34" charset="0"/>
              </a:rPr>
              <a:t>indikator</a:t>
            </a:r>
            <a:r>
              <a:rPr lang="en-US" sz="2400" dirty="0">
                <a:solidFill>
                  <a:schemeClr val="bg1"/>
                </a:solidFill>
                <a:latin typeface="Tahoma" pitchFamily="34" charset="0"/>
              </a:rPr>
              <a:t> prognosis </a:t>
            </a:r>
            <a:r>
              <a:rPr lang="en-US" sz="2400" dirty="0" err="1">
                <a:solidFill>
                  <a:schemeClr val="bg1"/>
                </a:solidFill>
                <a:latin typeface="Tahoma" pitchFamily="34" charset="0"/>
              </a:rPr>
              <a:t>terbaik</a:t>
            </a:r>
            <a:endParaRPr lang="en-US" sz="2400" dirty="0">
              <a:solidFill>
                <a:schemeClr val="bg1"/>
              </a:solidFill>
              <a:latin typeface="Tahoma" pitchFamily="34" charset="0"/>
            </a:endParaRPr>
          </a:p>
          <a:p>
            <a:pPr marL="342900" indent="-342900" defTabSz="742950" eaLnBrk="0" hangingPunct="0">
              <a:lnSpc>
                <a:spcPct val="115000"/>
              </a:lnSpc>
              <a:spcBef>
                <a:spcPct val="10000"/>
              </a:spcBef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altLang="zh-TW" sz="2400" dirty="0">
                <a:solidFill>
                  <a:schemeClr val="bg1"/>
                </a:solidFill>
                <a:latin typeface="Tahoma" pitchFamily="34" charset="0"/>
                <a:ea typeface="新細明體" pitchFamily="18" charset="-120"/>
              </a:rPr>
              <a:t>		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81000" y="457200"/>
            <a:ext cx="8432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zh-TW" sz="3600" b="1">
                <a:solidFill>
                  <a:srgbClr val="FFFF00"/>
                </a:solidFill>
                <a:latin typeface="ZapfHumnst Dm BT" charset="0"/>
                <a:ea typeface="新細明體" pitchFamily="18" charset="-120"/>
              </a:rPr>
              <a:t>Gambaran Klinis Hepatitis 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 cstate="print"/>
          <a:srcRect l="647" t="278"/>
          <a:stretch>
            <a:fillRect/>
          </a:stretch>
        </p:blipFill>
        <p:spPr bwMode="auto">
          <a:xfrm>
            <a:off x="879475" y="685800"/>
            <a:ext cx="7502525" cy="5659438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Risk of chronic HBV by age of acquisition and immune status</a:t>
            </a:r>
          </a:p>
        </p:txBody>
      </p:sp>
      <p:pic>
        <p:nvPicPr>
          <p:cNvPr id="16387" name="Picture 3" descr="table2_lg"/>
          <p:cNvPicPr>
            <a:picLocks noChangeAspect="1" noChangeArrowheads="1"/>
          </p:cNvPicPr>
          <p:nvPr/>
        </p:nvPicPr>
        <p:blipFill>
          <a:blip r:embed="rId3" cstate="print"/>
          <a:srcRect l="2556" t="26392" r="1527"/>
          <a:stretch>
            <a:fillRect/>
          </a:stretch>
        </p:blipFill>
        <p:spPr bwMode="auto">
          <a:xfrm>
            <a:off x="1219200" y="1593850"/>
            <a:ext cx="6858000" cy="4730750"/>
          </a:xfrm>
          <a:prstGeom prst="rect">
            <a:avLst/>
          </a:prstGeom>
          <a:noFill/>
          <a:ln w="12700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62_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914400"/>
            <a:ext cx="62484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1447800" y="5959475"/>
            <a:ext cx="6553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</a:rPr>
              <a:t>Clinical outcomes of acute hepatitis B infection. (Redrawn from White DO, Fenner F: </a:t>
            </a:r>
            <a:r>
              <a:rPr lang="en-US" sz="1400" i="1">
                <a:solidFill>
                  <a:schemeClr val="bg1"/>
                </a:solidFill>
              </a:rPr>
              <a:t>Medical virology,</a:t>
            </a:r>
            <a:r>
              <a:rPr lang="en-US" sz="1400">
                <a:solidFill>
                  <a:schemeClr val="bg1"/>
                </a:solidFill>
              </a:rPr>
              <a:t> ed 3, New York, 1986, Academic Press 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FF00"/>
                </a:solidFill>
                <a:latin typeface="Tahoma" pitchFamily="34" charset="0"/>
              </a:rPr>
              <a:t>Clinical outcomes of Hepatitis B infections</a:t>
            </a:r>
          </a:p>
        </p:txBody>
      </p:sp>
      <p:sp>
        <p:nvSpPr>
          <p:cNvPr id="17413" name="Text Box 9"/>
          <p:cNvSpPr txBox="1">
            <a:spLocks noChangeArrowheads="1"/>
          </p:cNvSpPr>
          <p:nvPr/>
        </p:nvSpPr>
        <p:spPr bwMode="auto">
          <a:xfrm>
            <a:off x="1447800" y="6461125"/>
            <a:ext cx="7696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rgbClr val="FFFF00"/>
                </a:solidFill>
              </a:rPr>
              <a:t>From Murray et. al., Medical Microbiology 5</a:t>
            </a:r>
            <a:r>
              <a:rPr lang="en-US" sz="1200" baseline="30000">
                <a:solidFill>
                  <a:srgbClr val="FFFF00"/>
                </a:solidFill>
              </a:rPr>
              <a:t>th</a:t>
            </a:r>
            <a:r>
              <a:rPr lang="en-US" sz="1200">
                <a:solidFill>
                  <a:srgbClr val="FFFF00"/>
                </a:solidFill>
              </a:rPr>
              <a:t> edition, 2005, Chapter 62, published by Mosby Philadelphia,,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FFFF00"/>
                </a:solidFill>
                <a:latin typeface="Tahoma" pitchFamily="34" charset="0"/>
              </a:rPr>
              <a:t>Pemeriksaan Awal terhadap </a:t>
            </a:r>
            <a:br>
              <a:rPr lang="en-US" sz="3600" smtClean="0">
                <a:solidFill>
                  <a:srgbClr val="FFFF00"/>
                </a:solidFill>
                <a:latin typeface="Tahoma" pitchFamily="34" charset="0"/>
              </a:rPr>
            </a:br>
            <a:r>
              <a:rPr lang="en-US" sz="3600" smtClean="0">
                <a:solidFill>
                  <a:srgbClr val="FFFF00"/>
                </a:solidFill>
                <a:latin typeface="Tahoma" pitchFamily="34" charset="0"/>
              </a:rPr>
              <a:t>Dugaan Infeksi Hepatitis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543800" cy="48768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400" smtClean="0">
                <a:solidFill>
                  <a:schemeClr val="bg1"/>
                </a:solidFill>
                <a:latin typeface="Tahoma" pitchFamily="34" charset="0"/>
              </a:rPr>
              <a:t>Anamnesis (faktor risiko, riwayat kontak, dll) dan Pemeriksaan Fisik</a:t>
            </a:r>
          </a:p>
          <a:p>
            <a:pPr eaLnBrk="1" hangingPunct="1">
              <a:lnSpc>
                <a:spcPct val="130000"/>
              </a:lnSpc>
            </a:pPr>
            <a:r>
              <a:rPr lang="en-US" sz="2400" smtClean="0">
                <a:solidFill>
                  <a:schemeClr val="bg1"/>
                </a:solidFill>
                <a:latin typeface="Tahoma" pitchFamily="34" charset="0"/>
              </a:rPr>
              <a:t>Darah Rutin, Tes Faal Hati, PT</a:t>
            </a:r>
          </a:p>
          <a:p>
            <a:pPr eaLnBrk="1" hangingPunct="1">
              <a:lnSpc>
                <a:spcPct val="130000"/>
              </a:lnSpc>
            </a:pPr>
            <a:r>
              <a:rPr lang="en-US" sz="2400" smtClean="0">
                <a:solidFill>
                  <a:schemeClr val="bg1"/>
                </a:solidFill>
                <a:latin typeface="Tahoma" pitchFamily="34" charset="0"/>
              </a:rPr>
              <a:t>Tes Serologi, IgG HAV, HCV, HDV, Iron Panel</a:t>
            </a:r>
          </a:p>
          <a:p>
            <a:pPr eaLnBrk="1" hangingPunct="1">
              <a:lnSpc>
                <a:spcPct val="130000"/>
              </a:lnSpc>
            </a:pPr>
            <a:r>
              <a:rPr lang="en-US" sz="2400" smtClean="0">
                <a:solidFill>
                  <a:schemeClr val="bg1"/>
                </a:solidFill>
                <a:latin typeface="Tahoma" pitchFamily="34" charset="0"/>
              </a:rPr>
              <a:t> RUQ Ultrasonografi dan AFP</a:t>
            </a:r>
          </a:p>
          <a:p>
            <a:pPr eaLnBrk="1" hangingPunct="1">
              <a:lnSpc>
                <a:spcPct val="130000"/>
              </a:lnSpc>
            </a:pPr>
            <a:r>
              <a:rPr lang="en-US" sz="2400" smtClean="0">
                <a:solidFill>
                  <a:schemeClr val="bg1"/>
                </a:solidFill>
                <a:latin typeface="Tahoma" pitchFamily="34" charset="0"/>
              </a:rPr>
              <a:t> Biopsi Hati pada pasien dengan :</a:t>
            </a:r>
          </a:p>
          <a:p>
            <a:pPr marL="1341438" lvl="1" indent="-258763" eaLnBrk="1" hangingPunct="1">
              <a:lnSpc>
                <a:spcPct val="130000"/>
              </a:lnSpc>
            </a:pPr>
            <a:r>
              <a:rPr lang="en-US" sz="2000" i="1" smtClean="0">
                <a:solidFill>
                  <a:schemeClr val="bg1"/>
                </a:solidFill>
                <a:latin typeface="Tahoma" pitchFamily="34" charset="0"/>
              </a:rPr>
              <a:t>HBsAg &gt; 6 bulan</a:t>
            </a:r>
          </a:p>
          <a:p>
            <a:pPr marL="1341438" lvl="1" indent="-258763" eaLnBrk="1" hangingPunct="1">
              <a:lnSpc>
                <a:spcPct val="130000"/>
              </a:lnSpc>
            </a:pPr>
            <a:r>
              <a:rPr lang="en-US" sz="2000" i="1" smtClean="0">
                <a:solidFill>
                  <a:schemeClr val="bg1"/>
                </a:solidFill>
                <a:latin typeface="Tahoma" pitchFamily="34" charset="0"/>
              </a:rPr>
              <a:t>HBV DNA &gt; 105 copies/ml</a:t>
            </a:r>
          </a:p>
          <a:p>
            <a:pPr marL="1341438" lvl="1" indent="-258763" eaLnBrk="1" hangingPunct="1">
              <a:lnSpc>
                <a:spcPct val="130000"/>
              </a:lnSpc>
            </a:pPr>
            <a:r>
              <a:rPr lang="en-US" sz="2000" i="1" smtClean="0">
                <a:solidFill>
                  <a:schemeClr val="bg1"/>
                </a:solidFill>
                <a:latin typeface="Tahoma" pitchFamily="34" charset="0"/>
              </a:rPr>
              <a:t>Transaminitis Persistent/Intermittent</a:t>
            </a:r>
            <a:endParaRPr lang="en-US" sz="2000" smtClean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6200"/>
            <a:ext cx="8991600" cy="11430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FF00"/>
                </a:solidFill>
                <a:latin typeface="Tahoma" pitchFamily="34" charset="0"/>
              </a:rPr>
              <a:t>Immunological events of acute HBV infection</a:t>
            </a:r>
          </a:p>
        </p:txBody>
      </p:sp>
      <p:sp>
        <p:nvSpPr>
          <p:cNvPr id="19459" name="Text Box 11"/>
          <p:cNvSpPr txBox="1">
            <a:spLocks noChangeArrowheads="1"/>
          </p:cNvSpPr>
          <p:nvPr/>
        </p:nvSpPr>
        <p:spPr bwMode="auto">
          <a:xfrm>
            <a:off x="533400" y="7620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A) Acute</a:t>
            </a:r>
          </a:p>
        </p:txBody>
      </p:sp>
      <p:sp>
        <p:nvSpPr>
          <p:cNvPr id="19460" name="Text Box 12"/>
          <p:cNvSpPr txBox="1">
            <a:spLocks noChangeArrowheads="1"/>
          </p:cNvSpPr>
          <p:nvPr/>
        </p:nvSpPr>
        <p:spPr bwMode="auto">
          <a:xfrm>
            <a:off x="457200" y="3733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B) Chronic</a:t>
            </a:r>
          </a:p>
        </p:txBody>
      </p: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2438400" y="5983288"/>
            <a:ext cx="640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Engleberg, et. al., Schaechter’s Mechanisms of Microbial Disease, Fourth Edition, Chapter 43, published by Lippincott Williams &amp; Wilkins, Philadelphia.</a:t>
            </a:r>
          </a:p>
        </p:txBody>
      </p:sp>
      <p:pic>
        <p:nvPicPr>
          <p:cNvPr id="19462" name="Picture 15" descr="DA2DB2C43FF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8382000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Perjalanan Penyakit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FFFF00"/>
                </a:solidFill>
              </a:rPr>
              <a:t>HBsAg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marker VHB pertama,(+) pd masa inkubasi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Mencapai puncak saat AST </a:t>
            </a:r>
            <a:r>
              <a:rPr lang="en-US" sz="2400" smtClean="0">
                <a:solidFill>
                  <a:srgbClr val="FFFF00"/>
                </a:solidFill>
                <a:cs typeface="Arial" pitchFamily="34" charset="0"/>
              </a:rPr>
              <a:t>↑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  <a:cs typeface="Arial" pitchFamily="34" charset="0"/>
              </a:rPr>
              <a:t>Bila klinis membaik, AST ↓ </a:t>
            </a:r>
            <a:r>
              <a:rPr lang="en-US" sz="2400" smtClean="0">
                <a:solidFill>
                  <a:srgbClr val="FFFF00"/>
                </a:solidFill>
                <a:cs typeface="Arial" pitchFamily="34" charset="0"/>
                <a:sym typeface="Wingdings" pitchFamily="2" charset="2"/>
              </a:rPr>
              <a:t> HBsAg &lt;&lt;/-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FFFF00"/>
                </a:solidFill>
                <a:cs typeface="Arial" pitchFamily="34" charset="0"/>
                <a:sym typeface="Wingdings" pitchFamily="2" charset="2"/>
              </a:rPr>
              <a:t>HBeAg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  <a:cs typeface="Arial" pitchFamily="34" charset="0"/>
                <a:sym typeface="Wingdings" pitchFamily="2" charset="2"/>
              </a:rPr>
              <a:t>Muncul stlh HBsAg, tp singkat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Diikuti HBeAb, konversi ini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 peny. mereda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Bila konversi tidak terjadi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 peny menahun</a:t>
            </a:r>
            <a:r>
              <a:rPr lang="en-US" sz="24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rgbClr val="FFFF00"/>
                </a:solidFill>
              </a:rPr>
              <a:t>HBcAg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 tidak terdeteksi dalam serum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b="1" smtClean="0">
                <a:solidFill>
                  <a:srgbClr val="FFFF00"/>
                </a:solidFill>
              </a:rPr>
              <a:t>HBcAb (IgM Anti HBc)</a:t>
            </a:r>
            <a:r>
              <a:rPr lang="en-US" sz="24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Petanda penyakit sedang berlangsung atau baru terjadi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IgM Anti HBc 6-18 bulan, diganti IgG Anti HBc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TIU : </a:t>
            </a:r>
            <a:r>
              <a:rPr lang="en-US" sz="2400" dirty="0" err="1" smtClean="0">
                <a:solidFill>
                  <a:schemeClr val="bg1"/>
                </a:solidFill>
              </a:rPr>
              <a:t>mahasiswa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mengetahui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memahami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penyakit</a:t>
            </a:r>
            <a:r>
              <a:rPr lang="en-US" sz="2400" dirty="0" smtClean="0">
                <a:solidFill>
                  <a:schemeClr val="bg1"/>
                </a:solidFill>
              </a:rPr>
              <a:t> hepatitis virus B</a:t>
            </a:r>
          </a:p>
          <a:p>
            <a:pPr eaLnBrk="1" hangingPunct="1">
              <a:buFontTx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TIK : </a:t>
            </a:r>
            <a:r>
              <a:rPr lang="en-US" sz="2400" dirty="0" err="1" smtClean="0">
                <a:solidFill>
                  <a:schemeClr val="bg1"/>
                </a:solidFill>
              </a:rPr>
              <a:t>mahasiswa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mengetahui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memahami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mengenai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Definisi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Epidemiologi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Etiologi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Patofisiologi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Faktor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Risiko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cara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penularan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Gambaran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Klinis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perjalanan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penyakit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Pemeriksaan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Laboratoris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</a:rPr>
              <a:t>termasuk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i="1" dirty="0" err="1" smtClean="0">
                <a:solidFill>
                  <a:schemeClr val="bg1"/>
                </a:solidFill>
              </a:rPr>
              <a:t>imunological</a:t>
            </a:r>
            <a:r>
              <a:rPr lang="en-US" sz="2400" i="1" dirty="0" smtClean="0">
                <a:solidFill>
                  <a:schemeClr val="bg1"/>
                </a:solidFill>
              </a:rPr>
              <a:t> events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dinamika</a:t>
            </a:r>
            <a:r>
              <a:rPr lang="en-US" sz="2400" dirty="0" smtClean="0">
                <a:solidFill>
                  <a:schemeClr val="bg1"/>
                </a:solidFill>
              </a:rPr>
              <a:t> antigen </a:t>
            </a:r>
            <a:r>
              <a:rPr lang="en-US" sz="2400" dirty="0" err="1" smtClean="0">
                <a:solidFill>
                  <a:schemeClr val="bg1"/>
                </a:solidFill>
              </a:rPr>
              <a:t>antibodi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pada</a:t>
            </a:r>
            <a:r>
              <a:rPr lang="en-US" sz="2400" dirty="0" smtClean="0">
                <a:solidFill>
                  <a:schemeClr val="bg1"/>
                </a:solidFill>
              </a:rPr>
              <a:t> hepatitis)</a:t>
            </a: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Penatalaksanaan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r>
              <a:rPr lang="en-US" sz="2400" dirty="0" err="1" smtClean="0">
                <a:solidFill>
                  <a:schemeClr val="bg1"/>
                </a:solidFill>
              </a:rPr>
              <a:t>Vaksinasi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profilaksis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pasca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paparan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sz="2400" dirty="0" smtClean="0">
              <a:solidFill>
                <a:schemeClr val="bg1"/>
              </a:solidFill>
            </a:endParaRPr>
          </a:p>
          <a:p>
            <a:pPr marL="514350" indent="-514350" eaLnBrk="1" hangingPunct="1">
              <a:buFontTx/>
              <a:buAutoNum type="arabicPeriod"/>
              <a:defRPr/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Hepatitis B infection,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762000"/>
            <a:ext cx="7086600" cy="54165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  <p:sp>
        <p:nvSpPr>
          <p:cNvPr id="286723" name="Text Box 7"/>
          <p:cNvSpPr txBox="1">
            <a:spLocks noChangeArrowheads="1"/>
          </p:cNvSpPr>
          <p:nvPr/>
        </p:nvSpPr>
        <p:spPr bwMode="auto">
          <a:xfrm>
            <a:off x="1447800" y="6400800"/>
            <a:ext cx="6705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CDC website:  http://www.cdc.gov/ncidod/diseases/hepatitis/slideset/hep_b/slide_3.htm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036" name="Group 52"/>
          <p:cNvGraphicFramePr>
            <a:graphicFrameLocks noGrp="1"/>
          </p:cNvGraphicFramePr>
          <p:nvPr/>
        </p:nvGraphicFramePr>
        <p:xfrm>
          <a:off x="304800" y="1219200"/>
          <a:ext cx="8534400" cy="4620579"/>
        </p:xfrm>
        <a:graphic>
          <a:graphicData uri="http://schemas.openxmlformats.org/drawingml/2006/table">
            <a:tbl>
              <a:tblPr/>
              <a:tblGrid>
                <a:gridCol w="1841500"/>
                <a:gridCol w="3873500"/>
                <a:gridCol w="28194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Tes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Interpretasi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Gejala Klinis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HBsAg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Sedang terinfeksi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Akut, CAH, Karier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HBeAg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Replikasi aktif, sangat  infeksius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Akut, CAH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Anti HBs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Resolusi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Immun 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Anti HBc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Sedang/pernah terinfeksi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Akut, Khronis, Karier, Immun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IgM anti HBc 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Akut atau reaktivasi khronis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Akut, CAH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Anti HBe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Resolusi dari replikasi aktif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Karier, Immun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55" name="Rectangle 7"/>
          <p:cNvSpPr>
            <a:spLocks noChangeArrowheads="1"/>
          </p:cNvSpPr>
          <p:nvPr/>
        </p:nvSpPr>
        <p:spPr bwMode="auto">
          <a:xfrm>
            <a:off x="152400" y="152400"/>
            <a:ext cx="899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solidFill>
                  <a:srgbClr val="FFFF00"/>
                </a:solidFill>
                <a:latin typeface="Tahoma" pitchFamily="34" charset="0"/>
              </a:rPr>
              <a:t>Tes Serologi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2324100"/>
            <a:ext cx="6629400" cy="2247900"/>
          </a:xfrm>
          <a:gradFill rotWithShape="1">
            <a:gsLst>
              <a:gs pos="0">
                <a:srgbClr val="460046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>
            <a:solidFill>
              <a:srgbClr val="FFFF00"/>
            </a:solidFill>
          </a:ln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4000" b="1" smtClean="0">
                <a:solidFill>
                  <a:srgbClr val="FFFF00"/>
                </a:solidFill>
                <a:latin typeface="Tahoma" pitchFamily="34" charset="0"/>
              </a:rPr>
              <a:t>Interpretasi </a:t>
            </a:r>
            <a:br>
              <a:rPr lang="en-US" sz="4000" b="1" smtClean="0">
                <a:solidFill>
                  <a:srgbClr val="FFFF00"/>
                </a:solidFill>
                <a:latin typeface="Tahoma" pitchFamily="34" charset="0"/>
              </a:rPr>
            </a:br>
            <a:r>
              <a:rPr lang="en-US" sz="4000" b="1" smtClean="0">
                <a:solidFill>
                  <a:srgbClr val="FFFF00"/>
                </a:solidFill>
                <a:latin typeface="Tahoma" pitchFamily="34" charset="0"/>
              </a:rPr>
              <a:t>Serologi Hepatitis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Pemeriksaan Bilirubin Untuk Memperkirakan Penyebab Pada Jaundice</a:t>
            </a:r>
            <a:endParaRPr lang="en-GB" sz="3200" smtClean="0"/>
          </a:p>
        </p:txBody>
      </p:sp>
      <p:graphicFrame>
        <p:nvGraphicFramePr>
          <p:cNvPr id="110595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20274"/>
        </p:xfrm>
        <a:graphic>
          <a:graphicData uri="http://schemas.openxmlformats.org/drawingml/2006/table">
            <a:tbl>
              <a:tblPr/>
              <a:tblGrid>
                <a:gridCol w="2128838"/>
                <a:gridCol w="2036762"/>
                <a:gridCol w="1944688"/>
                <a:gridCol w="2119312"/>
              </a:tblGrid>
              <a:tr h="820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Pre-hepatic Jaundice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Intra </a:t>
                      </a: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Hepatic 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Post-hepatic Jaundice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ilirubin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Total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 /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ilirubin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Indirek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 /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ilirubin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Direk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 / Decreased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Urobilinogen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 /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Meningkat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Decreased / Negative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Warna urine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Gelap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Gelap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Warna tinja</a:t>
                      </a:r>
                      <a:endParaRPr kumimoji="0" lang="id-ID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d-ID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Normal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Pucat</a:t>
                      </a:r>
                      <a:endParaRPr kumimoji="0" lang="id-ID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6"/>
          <p:cNvSpPr txBox="1">
            <a:spLocks noChangeArrowheads="1"/>
          </p:cNvSpPr>
          <p:nvPr/>
        </p:nvSpPr>
        <p:spPr bwMode="auto">
          <a:xfrm>
            <a:off x="2438400" y="6477000"/>
            <a:ext cx="502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CDC WEB site:  http://www.cdc.gov/ncidod/diseases/hepatitis/b/Bserology.htm</a:t>
            </a:r>
          </a:p>
        </p:txBody>
      </p:sp>
      <p:pic>
        <p:nvPicPr>
          <p:cNvPr id="25603" name="Picture 3" descr="INTERPRETASI"/>
          <p:cNvPicPr>
            <a:picLocks noChangeAspect="1" noChangeArrowheads="1"/>
          </p:cNvPicPr>
          <p:nvPr/>
        </p:nvPicPr>
        <p:blipFill>
          <a:blip r:embed="rId3" cstate="print">
            <a:lum bright="-6000" contrast="30000"/>
          </a:blip>
          <a:srcRect t="5186"/>
          <a:stretch>
            <a:fillRect/>
          </a:stretch>
        </p:blipFill>
        <p:spPr bwMode="auto">
          <a:xfrm>
            <a:off x="2147888" y="304800"/>
            <a:ext cx="516731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5700" name="Rectangle 4" descr="Newsprint"/>
          <p:cNvSpPr>
            <a:spLocks noChangeArrowheads="1"/>
          </p:cNvSpPr>
          <p:nvPr/>
        </p:nvSpPr>
        <p:spPr bwMode="auto">
          <a:xfrm>
            <a:off x="4419600" y="1203325"/>
            <a:ext cx="2895600" cy="639763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5701" name="Rectangle 5" descr="Newsprint"/>
          <p:cNvSpPr>
            <a:spLocks noChangeArrowheads="1"/>
          </p:cNvSpPr>
          <p:nvPr/>
        </p:nvSpPr>
        <p:spPr bwMode="auto">
          <a:xfrm>
            <a:off x="4419600" y="4662488"/>
            <a:ext cx="2895600" cy="1341437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5703" name="AutoShape 7"/>
          <p:cNvSpPr>
            <a:spLocks noChangeArrowheads="1"/>
          </p:cNvSpPr>
          <p:nvPr/>
        </p:nvSpPr>
        <p:spPr bwMode="auto">
          <a:xfrm>
            <a:off x="1676400" y="12954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1</a:t>
            </a:r>
          </a:p>
        </p:txBody>
      </p:sp>
      <p:sp>
        <p:nvSpPr>
          <p:cNvPr id="285704" name="AutoShape 8"/>
          <p:cNvSpPr>
            <a:spLocks noChangeArrowheads="1"/>
          </p:cNvSpPr>
          <p:nvPr/>
        </p:nvSpPr>
        <p:spPr bwMode="auto">
          <a:xfrm>
            <a:off x="1676400" y="1889125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2</a:t>
            </a:r>
          </a:p>
        </p:txBody>
      </p:sp>
      <p:sp>
        <p:nvSpPr>
          <p:cNvPr id="285705" name="AutoShape 9"/>
          <p:cNvSpPr>
            <a:spLocks noChangeArrowheads="1"/>
          </p:cNvSpPr>
          <p:nvPr/>
        </p:nvSpPr>
        <p:spPr bwMode="auto">
          <a:xfrm>
            <a:off x="1676400" y="25146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3</a:t>
            </a:r>
          </a:p>
        </p:txBody>
      </p:sp>
      <p:sp>
        <p:nvSpPr>
          <p:cNvPr id="285706" name="AutoShape 10"/>
          <p:cNvSpPr>
            <a:spLocks noChangeArrowheads="1"/>
          </p:cNvSpPr>
          <p:nvPr/>
        </p:nvSpPr>
        <p:spPr bwMode="auto">
          <a:xfrm>
            <a:off x="1676400" y="324485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4</a:t>
            </a:r>
          </a:p>
        </p:txBody>
      </p:sp>
      <p:sp>
        <p:nvSpPr>
          <p:cNvPr id="285707" name="AutoShape 11"/>
          <p:cNvSpPr>
            <a:spLocks noChangeArrowheads="1"/>
          </p:cNvSpPr>
          <p:nvPr/>
        </p:nvSpPr>
        <p:spPr bwMode="auto">
          <a:xfrm>
            <a:off x="1676400" y="40386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5</a:t>
            </a:r>
          </a:p>
        </p:txBody>
      </p:sp>
      <p:sp>
        <p:nvSpPr>
          <p:cNvPr id="285708" name="AutoShape 12"/>
          <p:cNvSpPr>
            <a:spLocks noChangeArrowheads="1"/>
          </p:cNvSpPr>
          <p:nvPr/>
        </p:nvSpPr>
        <p:spPr bwMode="auto">
          <a:xfrm>
            <a:off x="1676400" y="4803775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6</a:t>
            </a:r>
          </a:p>
        </p:txBody>
      </p:sp>
      <p:sp>
        <p:nvSpPr>
          <p:cNvPr id="285709" name="Rectangle 13" descr="Newsprint"/>
          <p:cNvSpPr>
            <a:spLocks noChangeArrowheads="1"/>
          </p:cNvSpPr>
          <p:nvPr/>
        </p:nvSpPr>
        <p:spPr bwMode="auto">
          <a:xfrm>
            <a:off x="4419600" y="1828800"/>
            <a:ext cx="2895600" cy="623888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5710" name="Rectangle 14" descr="Newsprint"/>
          <p:cNvSpPr>
            <a:spLocks noChangeArrowheads="1"/>
          </p:cNvSpPr>
          <p:nvPr/>
        </p:nvSpPr>
        <p:spPr bwMode="auto">
          <a:xfrm>
            <a:off x="4419600" y="2454275"/>
            <a:ext cx="2895600" cy="6096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5711" name="Rectangle 15" descr="Newsprint"/>
          <p:cNvSpPr>
            <a:spLocks noChangeArrowheads="1"/>
          </p:cNvSpPr>
          <p:nvPr/>
        </p:nvSpPr>
        <p:spPr bwMode="auto">
          <a:xfrm>
            <a:off x="4419600" y="3063875"/>
            <a:ext cx="2895600" cy="808038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5712" name="Rectangle 16" descr="Newsprint"/>
          <p:cNvSpPr>
            <a:spLocks noChangeArrowheads="1"/>
          </p:cNvSpPr>
          <p:nvPr/>
        </p:nvSpPr>
        <p:spPr bwMode="auto">
          <a:xfrm>
            <a:off x="4419600" y="3825875"/>
            <a:ext cx="2895600" cy="836613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857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20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20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20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85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2000"/>
                                        <p:tgtEl>
                                          <p:spTgt spid="285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2000" fill="hold"/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2000" fill="hold"/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2000" fill="hold"/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85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2000"/>
                                        <p:tgtEl>
                                          <p:spTgt spid="2857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85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2000"/>
                                        <p:tgtEl>
                                          <p:spTgt spid="2857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20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20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20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85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2000"/>
                                        <p:tgtEl>
                                          <p:spTgt spid="2857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2000" fill="hold"/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2000" fill="hold"/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2000" fill="hold"/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285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2000"/>
                                        <p:tgtEl>
                                          <p:spTgt spid="2857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0" grpId="0" animBg="1"/>
      <p:bldP spid="285701" grpId="0" animBg="1"/>
      <p:bldP spid="285703" grpId="0" animBg="1"/>
      <p:bldP spid="285704" grpId="0" animBg="1"/>
      <p:bldP spid="285705" grpId="0" animBg="1"/>
      <p:bldP spid="285706" grpId="0" animBg="1"/>
      <p:bldP spid="285707" grpId="0" animBg="1"/>
      <p:bldP spid="285708" grpId="0" animBg="1"/>
      <p:bldP spid="285709" grpId="0" animBg="1"/>
      <p:bldP spid="285710" grpId="0" animBg="1"/>
      <p:bldP spid="285711" grpId="0" animBg="1"/>
      <p:bldP spid="2857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6"/>
          <p:cNvSpPr txBox="1">
            <a:spLocks noChangeArrowheads="1"/>
          </p:cNvSpPr>
          <p:nvPr/>
        </p:nvSpPr>
        <p:spPr bwMode="auto">
          <a:xfrm>
            <a:off x="2438400" y="6477000"/>
            <a:ext cx="502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CDC WEB site:  http://www.cdc.gov/ncidod/diseases/hepatitis/b/Bserology.htm</a:t>
            </a:r>
          </a:p>
        </p:txBody>
      </p:sp>
      <p:pic>
        <p:nvPicPr>
          <p:cNvPr id="26627" name="Picture 3" descr="INTERPRETASI"/>
          <p:cNvPicPr>
            <a:picLocks noChangeAspect="1" noChangeArrowheads="1"/>
          </p:cNvPicPr>
          <p:nvPr/>
        </p:nvPicPr>
        <p:blipFill>
          <a:blip r:embed="rId3" cstate="print">
            <a:lum bright="-6000" contrast="30000"/>
          </a:blip>
          <a:srcRect t="5186"/>
          <a:stretch>
            <a:fillRect/>
          </a:stretch>
        </p:blipFill>
        <p:spPr bwMode="auto">
          <a:xfrm>
            <a:off x="2147888" y="304800"/>
            <a:ext cx="5167312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8772" name="AutoShape 4"/>
          <p:cNvSpPr>
            <a:spLocks noChangeArrowheads="1"/>
          </p:cNvSpPr>
          <p:nvPr/>
        </p:nvSpPr>
        <p:spPr bwMode="auto">
          <a:xfrm>
            <a:off x="1676400" y="12954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1</a:t>
            </a:r>
          </a:p>
        </p:txBody>
      </p:sp>
      <p:sp>
        <p:nvSpPr>
          <p:cNvPr id="288773" name="AutoShape 5"/>
          <p:cNvSpPr>
            <a:spLocks noChangeArrowheads="1"/>
          </p:cNvSpPr>
          <p:nvPr/>
        </p:nvSpPr>
        <p:spPr bwMode="auto">
          <a:xfrm>
            <a:off x="1676400" y="1889125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2</a:t>
            </a:r>
          </a:p>
        </p:txBody>
      </p:sp>
      <p:sp>
        <p:nvSpPr>
          <p:cNvPr id="288774" name="AutoShape 6"/>
          <p:cNvSpPr>
            <a:spLocks noChangeArrowheads="1"/>
          </p:cNvSpPr>
          <p:nvPr/>
        </p:nvSpPr>
        <p:spPr bwMode="auto">
          <a:xfrm>
            <a:off x="1676400" y="25146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3</a:t>
            </a:r>
          </a:p>
        </p:txBody>
      </p:sp>
      <p:sp>
        <p:nvSpPr>
          <p:cNvPr id="288775" name="AutoShape 7"/>
          <p:cNvSpPr>
            <a:spLocks noChangeArrowheads="1"/>
          </p:cNvSpPr>
          <p:nvPr/>
        </p:nvSpPr>
        <p:spPr bwMode="auto">
          <a:xfrm>
            <a:off x="1676400" y="324485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4</a:t>
            </a:r>
          </a:p>
        </p:txBody>
      </p:sp>
      <p:sp>
        <p:nvSpPr>
          <p:cNvPr id="288776" name="AutoShape 8"/>
          <p:cNvSpPr>
            <a:spLocks noChangeArrowheads="1"/>
          </p:cNvSpPr>
          <p:nvPr/>
        </p:nvSpPr>
        <p:spPr bwMode="auto">
          <a:xfrm>
            <a:off x="1676400" y="4038600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5</a:t>
            </a:r>
          </a:p>
        </p:txBody>
      </p:sp>
      <p:sp>
        <p:nvSpPr>
          <p:cNvPr id="288777" name="AutoShape 9"/>
          <p:cNvSpPr>
            <a:spLocks noChangeArrowheads="1"/>
          </p:cNvSpPr>
          <p:nvPr/>
        </p:nvSpPr>
        <p:spPr bwMode="auto">
          <a:xfrm>
            <a:off x="1676400" y="4803775"/>
            <a:ext cx="533400" cy="5334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88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2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2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2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887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2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2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2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887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2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2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2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887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2000" fill="hold"/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2000" fill="hold"/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2000" fill="hold"/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2000" fill="hold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2000" fill="hold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2000" fill="hold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887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2" grpId="0" animBg="1"/>
      <p:bldP spid="288773" grpId="0" animBg="1"/>
      <p:bldP spid="288774" grpId="0" animBg="1"/>
      <p:bldP spid="288775" grpId="0" animBg="1"/>
      <p:bldP spid="288776" grpId="0" animBg="1"/>
      <p:bldP spid="28877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FFFF00"/>
                </a:solidFill>
                <a:latin typeface="Tahoma" pitchFamily="34" charset="0"/>
              </a:rPr>
              <a:t>Penatalaksanaan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600200"/>
            <a:ext cx="7086600" cy="47244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z="2800" smtClean="0">
                <a:solidFill>
                  <a:schemeClr val="bg1"/>
                </a:solidFill>
              </a:rPr>
              <a:t> Tujuan : menekan HBV sebelum terjadi kerusakan hati/meminimalkan kerusakan</a:t>
            </a:r>
          </a:p>
          <a:p>
            <a:pPr eaLnBrk="1" hangingPunct="1">
              <a:lnSpc>
                <a:spcPct val="125000"/>
              </a:lnSpc>
            </a:pPr>
            <a:r>
              <a:rPr lang="en-US" sz="2800" smtClean="0">
                <a:solidFill>
                  <a:schemeClr val="bg1"/>
                </a:solidFill>
              </a:rPr>
              <a:t> HBeAg positif</a:t>
            </a:r>
          </a:p>
          <a:p>
            <a:pPr eaLnBrk="1" hangingPunct="1">
              <a:lnSpc>
                <a:spcPct val="125000"/>
              </a:lnSpc>
            </a:pPr>
            <a:r>
              <a:rPr lang="en-US" sz="2800" smtClean="0">
                <a:solidFill>
                  <a:schemeClr val="bg1"/>
                </a:solidFill>
              </a:rPr>
              <a:t> HBeAg negatif dan HBV DNA positif</a:t>
            </a:r>
          </a:p>
          <a:p>
            <a:pPr eaLnBrk="1" hangingPunct="1">
              <a:lnSpc>
                <a:spcPct val="125000"/>
              </a:lnSpc>
            </a:pPr>
            <a:r>
              <a:rPr lang="en-US" sz="2800" smtClean="0">
                <a:solidFill>
                  <a:schemeClr val="bg1"/>
                </a:solidFill>
              </a:rPr>
              <a:t> Recurrent hepatitis flares</a:t>
            </a:r>
          </a:p>
          <a:p>
            <a:pPr eaLnBrk="1" hangingPunct="1">
              <a:lnSpc>
                <a:spcPct val="125000"/>
              </a:lnSpc>
            </a:pPr>
            <a:r>
              <a:rPr lang="en-US" sz="2800" smtClean="0">
                <a:solidFill>
                  <a:schemeClr val="bg1"/>
                </a:solidFill>
              </a:rPr>
              <a:t> Temuan Histologis (+) </a:t>
            </a:r>
          </a:p>
          <a:p>
            <a:pPr lvl="2" eaLnBrk="1" hangingPunct="1">
              <a:lnSpc>
                <a:spcPct val="125000"/>
              </a:lnSpc>
              <a:buFont typeface="Wingdings" pitchFamily="2" charset="2"/>
              <a:buChar char="ü"/>
            </a:pPr>
            <a:r>
              <a:rPr lang="en-US" sz="2000" b="1" smtClean="0">
                <a:solidFill>
                  <a:schemeClr val="bg1"/>
                </a:solidFill>
              </a:rPr>
              <a:t>IFN-ALFA</a:t>
            </a:r>
          </a:p>
          <a:p>
            <a:pPr lvl="2" eaLnBrk="1" hangingPunct="1">
              <a:lnSpc>
                <a:spcPct val="125000"/>
              </a:lnSpc>
              <a:buFont typeface="Wingdings" pitchFamily="2" charset="2"/>
              <a:buChar char="ü"/>
            </a:pPr>
            <a:r>
              <a:rPr lang="en-US" sz="2000" b="1" smtClean="0">
                <a:solidFill>
                  <a:schemeClr val="bg1"/>
                </a:solidFill>
              </a:rPr>
              <a:t>LAMIVUDINE</a:t>
            </a:r>
            <a:endParaRPr lang="en-US" sz="20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014" name="Group 38"/>
          <p:cNvGraphicFramePr>
            <a:graphicFrameLocks noGrp="1"/>
          </p:cNvGraphicFramePr>
          <p:nvPr>
            <p:ph idx="1"/>
          </p:nvPr>
        </p:nvGraphicFramePr>
        <p:xfrm>
          <a:off x="457200" y="1296988"/>
          <a:ext cx="8229600" cy="4581208"/>
        </p:xfrm>
        <a:graphic>
          <a:graphicData uri="http://schemas.openxmlformats.org/drawingml/2006/table">
            <a:tbl>
              <a:tblPr/>
              <a:tblGrid>
                <a:gridCol w="1219200"/>
                <a:gridCol w="7010400"/>
              </a:tblGrid>
              <a:tr h="3175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Tujuan terapi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Tujuan Ideal: eradikasiHBV  (pembersihan HBsAg)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  <a:tr h="8016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Tujuan Realistis: mempertahankan upaya supressi HBV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HBeAg-positif CHB: mempertahankan serokonversi HBeAg ke anti-HBe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HBeAg-negatif CHB: mempertahankan respon biokimia dan virologis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  <a:tr h="40640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Types of response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Biokimia: normalisasi aktifitas serum ALT/AST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  <a:tr h="406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Virologis: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HBeAg-positif CHB: hilangnya HBeAg (dan munculnya anti-HBe) dan penurunan serum HBV-DNA pada kadar rendah*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HBeAg-negatif CHB: serum HBV-DNA tak terdeteksi dengan PCR assays (atau penurunan serum HBV-DNA ke kadar yang rendah*)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  <a:tr h="3952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Komplit: Hilangnya serum HBsAg baik secara biokimia dan virologis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  <a:tr h="6127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Histologis: Penurunan aktifitas necroinflammatory melewati ‡ 2 poin tanpa memperparah fibrosisnya (dibandingkan dengan temuan histologis sebelum diobati)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FEEF7"/>
                    </a:solidFill>
                  </a:tcPr>
                </a:tc>
              </a:tr>
            </a:tbl>
          </a:graphicData>
        </a:graphic>
      </p:graphicFrame>
      <p:sp>
        <p:nvSpPr>
          <p:cNvPr id="28693" name="Text Box 23"/>
          <p:cNvSpPr txBox="1">
            <a:spLocks noChangeArrowheads="1"/>
          </p:cNvSpPr>
          <p:nvPr/>
        </p:nvSpPr>
        <p:spPr bwMode="auto">
          <a:xfrm>
            <a:off x="1066800" y="6019800"/>
            <a:ext cx="769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i="1">
                <a:solidFill>
                  <a:schemeClr val="bg1"/>
                </a:solidFill>
              </a:rPr>
              <a:t>Papatheodoridis GV, Hadziyannis SJ. Aliment Pharmacol Ther 2004: 19</a:t>
            </a:r>
          </a:p>
        </p:txBody>
      </p:sp>
      <p:sp>
        <p:nvSpPr>
          <p:cNvPr id="127000" name="Text Box 24"/>
          <p:cNvSpPr txBox="1">
            <a:spLocks noChangeArrowheads="1"/>
          </p:cNvSpPr>
          <p:nvPr/>
        </p:nvSpPr>
        <p:spPr bwMode="auto">
          <a:xfrm>
            <a:off x="533400" y="609600"/>
            <a:ext cx="2819400" cy="466725"/>
          </a:xfrm>
          <a:prstGeom prst="rect">
            <a:avLst/>
          </a:prstGeom>
          <a:gradFill rotWithShape="1">
            <a:gsLst>
              <a:gs pos="0">
                <a:srgbClr val="B3F8FB">
                  <a:gamma/>
                  <a:shade val="86275"/>
                  <a:invGamma/>
                </a:srgbClr>
              </a:gs>
              <a:gs pos="50000">
                <a:srgbClr val="B3F8FB"/>
              </a:gs>
              <a:gs pos="100000">
                <a:srgbClr val="B3F8FB">
                  <a:gamma/>
                  <a:shade val="86275"/>
                  <a:invGamma/>
                </a:srgbClr>
              </a:gs>
            </a:gsLst>
            <a:lin ang="0" scaled="1"/>
          </a:gra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Tahoma" pitchFamily="34" charset="0"/>
              </a:rPr>
              <a:t>Tujuan Terapi</a:t>
            </a:r>
          </a:p>
        </p:txBody>
      </p:sp>
    </p:spTree>
  </p:cSld>
  <p:clrMapOvr>
    <a:masterClrMapping/>
  </p:clrMapOvr>
  <p:transition advTm="31578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TERAPI"/>
          <p:cNvPicPr>
            <a:picLocks noChangeAspect="1" noChangeArrowheads="1"/>
          </p:cNvPicPr>
          <p:nvPr/>
        </p:nvPicPr>
        <p:blipFill>
          <a:blip r:embed="rId3" cstate="print">
            <a:lum bright="-12000" contrast="30000"/>
          </a:blip>
          <a:srcRect t="5511"/>
          <a:stretch>
            <a:fillRect/>
          </a:stretch>
        </p:blipFill>
        <p:spPr bwMode="auto">
          <a:xfrm>
            <a:off x="533400" y="1143000"/>
            <a:ext cx="8229600" cy="48895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rgbClr val="FFFF00"/>
                </a:solidFill>
                <a:latin typeface="Tahoma" pitchFamily="34" charset="0"/>
              </a:rPr>
              <a:t>Vaksinasi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524000"/>
            <a:ext cx="7010400" cy="4830763"/>
          </a:xfrm>
        </p:spPr>
        <p:txBody>
          <a:bodyPr/>
          <a:lstStyle/>
          <a:p>
            <a:pPr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800" smtClean="0">
                <a:solidFill>
                  <a:schemeClr val="bg1"/>
                </a:solidFill>
                <a:latin typeface="Tahoma" pitchFamily="34" charset="0"/>
              </a:rPr>
              <a:t>Efikasi &gt; 90%, paling </a:t>
            </a:r>
            <a:r>
              <a:rPr lang="en-US" sz="2800" i="1" smtClean="0">
                <a:solidFill>
                  <a:schemeClr val="bg1"/>
                </a:solidFill>
                <a:latin typeface="Tahoma" pitchFamily="34" charset="0"/>
              </a:rPr>
              <a:t>cost-effective</a:t>
            </a:r>
          </a:p>
          <a:p>
            <a:pPr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800" smtClean="0">
                <a:solidFill>
                  <a:schemeClr val="bg1"/>
                </a:solidFill>
                <a:latin typeface="Tahoma" pitchFamily="34" charset="0"/>
              </a:rPr>
              <a:t> Indikasi :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Semua bayi baru lahir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Kontak serumah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Perilaku Risiko Tinggi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Pekerja layanan kesehatan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Dialisis Khronis</a:t>
            </a:r>
          </a:p>
          <a:p>
            <a:pPr marL="1082675" lvl="1" indent="-366713" eaLnBrk="1" hangingPunct="1">
              <a:lnSpc>
                <a:spcPct val="120000"/>
              </a:lnSpc>
              <a:tabLst>
                <a:tab pos="990600" algn="l"/>
              </a:tabLst>
            </a:pPr>
            <a:r>
              <a:rPr lang="en-US" sz="2400" i="1" smtClean="0">
                <a:solidFill>
                  <a:schemeClr val="bg1"/>
                </a:solidFill>
                <a:latin typeface="Tahoma" pitchFamily="34" charset="0"/>
              </a:rPr>
              <a:t>Transfusi Berulang</a:t>
            </a:r>
          </a:p>
          <a:p>
            <a:pPr eaLnBrk="1" hangingPunct="1">
              <a:lnSpc>
                <a:spcPct val="120000"/>
              </a:lnSpc>
              <a:tabLst>
                <a:tab pos="990600" algn="l"/>
              </a:tabLst>
            </a:pPr>
            <a:endParaRPr lang="en-US" sz="2800" smtClean="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PENDAHULUAN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Dikenal sejak 5 abad SM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 “</a:t>
            </a:r>
            <a:r>
              <a:rPr lang="en-US" sz="2400" smtClean="0">
                <a:solidFill>
                  <a:srgbClr val="FFFF00"/>
                </a:solidFill>
              </a:rPr>
              <a:t>penyakit kuning”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Saat ini : 350 juta pengidap Hep B khronis  di dunia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4 juta kasus baru/tahun, 1 juta kematian/tahun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78 % di Asia Afrika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Di Indonesia 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Prevalensi HBsAg 9,4% (2,5 – 36,2 %)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ibu hamil 3,6 % (2,1 – 6,7%)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Infeksi pd anak asimptomatis, tetapi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rgbClr val="FFFF00"/>
                </a:solidFill>
              </a:rPr>
              <a:t>	80 – 95 % akan menjadi khronis, dan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>
                <a:solidFill>
                  <a:srgbClr val="FFFF00"/>
                </a:solidFill>
              </a:rPr>
              <a:t>	dalam 10-20 tahun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  sirosis atau carcinoma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400" smtClean="0">
              <a:solidFill>
                <a:srgbClr val="FFFF00"/>
              </a:solidFill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400" smtClean="0">
                <a:solidFill>
                  <a:srgbClr val="FFFF00"/>
                </a:solidFill>
                <a:sym typeface="Wingdings" pitchFamily="2" charset="2"/>
              </a:rPr>
              <a:t>								(Boerhan H,2005)</a:t>
            </a:r>
            <a:endParaRPr lang="en-US" sz="14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FFFF00"/>
                </a:solidFill>
                <a:latin typeface="Tahoma" pitchFamily="34" charset="0"/>
              </a:rPr>
              <a:t>Prophylaxis Pasca Terjadinya Paparan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46238"/>
            <a:ext cx="7315200" cy="4525962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sz="2400" smtClean="0">
                <a:solidFill>
                  <a:schemeClr val="bg1"/>
                </a:solidFill>
              </a:rPr>
              <a:t>Untuk semua individu yang belum pernah divaksinasi :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>
                <a:solidFill>
                  <a:schemeClr val="bg1"/>
                </a:solidFill>
              </a:rPr>
              <a:t>Vaksinasi + HBIG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>
                <a:solidFill>
                  <a:schemeClr val="bg1"/>
                </a:solidFill>
              </a:rPr>
              <a:t>Vaksinasi Follow-Up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smtClean="0">
                <a:solidFill>
                  <a:schemeClr val="bg1"/>
                </a:solidFill>
              </a:rPr>
              <a:t>Untuk yang sudah pernah divaksinasi dan responnya positif </a:t>
            </a:r>
            <a:r>
              <a:rPr lang="en-US" sz="240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sz="2400" smtClean="0">
                <a:solidFill>
                  <a:schemeClr val="bg1"/>
                </a:solidFill>
              </a:rPr>
              <a:t>NTD</a:t>
            </a:r>
          </a:p>
          <a:p>
            <a:pPr eaLnBrk="1" hangingPunct="1">
              <a:lnSpc>
                <a:spcPct val="140000"/>
              </a:lnSpc>
            </a:pPr>
            <a:r>
              <a:rPr lang="en-US" sz="2400" smtClean="0">
                <a:solidFill>
                  <a:schemeClr val="bg1"/>
                </a:solidFill>
              </a:rPr>
              <a:t>Untuk yang sudah pernah divaksinasi dan responnya negatif </a:t>
            </a:r>
            <a:r>
              <a:rPr lang="en-US" sz="240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sz="2400" smtClean="0">
                <a:solidFill>
                  <a:schemeClr val="bg1"/>
                </a:solidFill>
              </a:rPr>
              <a:t>vaksnasi ulang + HBIG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FFFF00"/>
                </a:solidFill>
                <a:latin typeface="Tahoma" pitchFamily="34" charset="0"/>
              </a:rPr>
              <a:t>Prophylaxis Pasca Terjadinya Paparan</a:t>
            </a:r>
          </a:p>
        </p:txBody>
      </p:sp>
      <p:graphicFrame>
        <p:nvGraphicFramePr>
          <p:cNvPr id="304179" name="Group 51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229600" cy="4743450"/>
        </p:xfrm>
        <a:graphic>
          <a:graphicData uri="http://schemas.openxmlformats.org/drawingml/2006/table">
            <a:tbl>
              <a:tblPr/>
              <a:tblGrid>
                <a:gridCol w="2743200"/>
                <a:gridCol w="2667000"/>
                <a:gridCol w="2819400"/>
              </a:tblGrid>
              <a:tr h="6858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Untuk individu dengan 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Tatalaksana, Bila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HBsAg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HBsAg (?)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Imunisasi (-)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HBIg + Vaksin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Vaksin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Periksa anti HBs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94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Imunisasi (+)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Responder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Tidak perlu profilaksis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Tidak perlu profilaksis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62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Imunisasi (+)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Non-Responder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HBIg 2x (1bln)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Atau HBIg + Vaksin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Bila sumber penularan risiko tinggi, perlakukan seperti HBsAg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914400" y="609600"/>
            <a:ext cx="7254875" cy="5564188"/>
            <a:chOff x="576" y="441"/>
            <a:chExt cx="4570" cy="3505"/>
          </a:xfrm>
        </p:grpSpPr>
        <p:pic>
          <p:nvPicPr>
            <p:cNvPr id="33796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-18000" contrast="42000"/>
            </a:blip>
            <a:srcRect l="1927" t="1350" r="1724" b="2759"/>
            <a:stretch>
              <a:fillRect/>
            </a:stretch>
          </p:blipFill>
          <p:spPr bwMode="auto">
            <a:xfrm>
              <a:off x="576" y="441"/>
              <a:ext cx="4570" cy="3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7" name="Text Box 4"/>
            <p:cNvSpPr txBox="1">
              <a:spLocks noChangeArrowheads="1"/>
            </p:cNvSpPr>
            <p:nvPr/>
          </p:nvSpPr>
          <p:spPr bwMode="auto">
            <a:xfrm>
              <a:off x="672" y="663"/>
              <a:ext cx="4320" cy="45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35000"/>
                </a:spcBef>
              </a:pPr>
              <a:r>
                <a:rPr lang="en-US" sz="2600">
                  <a:solidFill>
                    <a:srgbClr val="000000"/>
                  </a:solidFill>
                  <a:latin typeface="Tahoma" pitchFamily="34" charset="0"/>
                  <a:cs typeface="Tahoma" pitchFamily="34" charset="0"/>
                </a:rPr>
                <a:t>Faktor-faktor yang mempengaruhi keluaran infeksi hepatitis B khronis</a:t>
              </a:r>
            </a:p>
          </p:txBody>
        </p:sp>
      </p:grp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3810000" y="62484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i="1">
                <a:solidFill>
                  <a:schemeClr val="bg1"/>
                </a:solidFill>
              </a:rPr>
              <a:t>Aggarwal R, Ranjan P. BMJ </a:t>
            </a:r>
            <a:r>
              <a:rPr lang="en-US" sz="1400">
                <a:solidFill>
                  <a:schemeClr val="bg1"/>
                </a:solidFill>
              </a:rPr>
              <a:t>2004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UPAYA-UPAYA PENCEGAHAN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General precaution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Imunisasi pasif – aktif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Uji tapis donor darah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Sterilisasi instrumen kesehatan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Pengelolaan limbah medis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Safe sex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Penggunaan jarum suntik disposible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Mencegah mikrolesi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Menutup luka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Skrining ibu hamil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>
                <a:solidFill>
                  <a:srgbClr val="FFFF00"/>
                </a:solidFill>
              </a:rPr>
              <a:t>dll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5"/>
          <p:cNvSpPr txBox="1">
            <a:spLocks noChangeArrowheads="1"/>
          </p:cNvSpPr>
          <p:nvPr/>
        </p:nvSpPr>
        <p:spPr bwMode="auto">
          <a:xfrm>
            <a:off x="4191000" y="61722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i="1">
                <a:solidFill>
                  <a:schemeClr val="bg1"/>
                </a:solidFill>
              </a:rPr>
              <a:t>Aggarwal R, Ranjan P. BMJ </a:t>
            </a:r>
            <a:r>
              <a:rPr lang="en-US" sz="1400">
                <a:solidFill>
                  <a:schemeClr val="bg1"/>
                </a:solidFill>
              </a:rPr>
              <a:t>2004</a:t>
            </a:r>
          </a:p>
        </p:txBody>
      </p: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762000" y="725488"/>
            <a:ext cx="76200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41325" indent="-441325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Kesimpulan</a:t>
            </a:r>
          </a:p>
          <a:p>
            <a:pPr marL="441325" indent="-441325">
              <a:lnSpc>
                <a:spcPct val="14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Hepatitis B adalah permasalahan kesehatan global; infeksi khronis menyebabkan berbagai komplikasi seperti sirosis dan karsinoma hepatoseluler</a:t>
            </a:r>
          </a:p>
          <a:p>
            <a:pPr marL="441325" indent="-441325">
              <a:lnSpc>
                <a:spcPct val="14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Vaksinasi adalah metode paling efektif dalam mencegah infeksi virus hepatitis B</a:t>
            </a:r>
          </a:p>
          <a:p>
            <a:pPr marL="441325" indent="-441325">
              <a:lnSpc>
                <a:spcPct val="140000"/>
              </a:lnSpc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Gambaran klinis hepatitis B kompleks dan tidak semua mengarah ke sirosis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4191000" y="6248400"/>
            <a:ext cx="441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n-US" sz="1400" i="1">
                <a:solidFill>
                  <a:schemeClr val="bg1"/>
                </a:solidFill>
              </a:rPr>
              <a:t>Aggarwal R, Ranjan P. BMJ </a:t>
            </a:r>
            <a:r>
              <a:rPr lang="en-US" sz="1400">
                <a:solidFill>
                  <a:schemeClr val="bg1"/>
                </a:solidFill>
              </a:rPr>
              <a:t>2004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762000" y="741363"/>
            <a:ext cx="77724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90513" indent="-290513">
              <a:lnSpc>
                <a:spcPct val="130000"/>
              </a:lnSpc>
              <a:spcBef>
                <a:spcPct val="50000"/>
              </a:spcBef>
            </a:pPr>
            <a:r>
              <a:rPr lang="en-US" sz="3200" b="1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Simpulan</a:t>
            </a:r>
          </a:p>
          <a:p>
            <a:pPr marL="290513" indent="-290513">
              <a:lnSpc>
                <a:spcPct val="13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hepatitis B akut tidak membutuhkan pengobatan</a:t>
            </a:r>
          </a:p>
          <a:p>
            <a:pPr marL="290513" indent="-290513">
              <a:lnSpc>
                <a:spcPct val="13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Diantara pasien dengan hepatitis B khronis, hanya yang subset (diidentifikasikan dengan DNA  virus hepatitis B) saja yang membutuhkan pengobatan</a:t>
            </a:r>
          </a:p>
          <a:p>
            <a:pPr marL="290513" indent="-290513">
              <a:lnSpc>
                <a:spcPct val="13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Pemberian obat memiliki keterbatasan, efek sampingnya besar, dan mahal.</a:t>
            </a:r>
          </a:p>
          <a:p>
            <a:pPr marL="290513" indent="-290513">
              <a:lnSpc>
                <a:spcPct val="13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400">
                <a:solidFill>
                  <a:schemeClr val="bg1"/>
                </a:solidFill>
              </a:rPr>
              <a:t>Obat-obatan yang direkomendasikan adalah :</a:t>
            </a:r>
          </a:p>
          <a:p>
            <a:pPr marL="290513" indent="-290513">
              <a:lnSpc>
                <a:spcPct val="13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l-GR" sz="2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en-US" sz="2400">
                <a:solidFill>
                  <a:schemeClr val="bg1"/>
                </a:solidFill>
                <a:ea typeface="Arial Unicode MS" pitchFamily="34" charset="-128"/>
                <a:cs typeface="Arial Unicode MS" pitchFamily="34" charset="-128"/>
              </a:rPr>
              <a:t>-interferon, lamivudine</a:t>
            </a:r>
            <a:endParaRPr lang="el-GR" sz="2400">
              <a:solidFill>
                <a:schemeClr val="bg1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Picture1"/>
          <p:cNvPicPr>
            <a:picLocks noChangeAspect="1" noChangeArrowheads="1"/>
          </p:cNvPicPr>
          <p:nvPr/>
        </p:nvPicPr>
        <p:blipFill>
          <a:blip r:embed="rId3" cstate="print"/>
          <a:srcRect l="9157" t="10254" r="9570" b="15855"/>
          <a:stretch>
            <a:fillRect/>
          </a:stretch>
        </p:blipFill>
        <p:spPr bwMode="auto">
          <a:xfrm>
            <a:off x="533400" y="298450"/>
            <a:ext cx="8153400" cy="627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>
            <a:off x="4829175" y="1676400"/>
            <a:ext cx="28670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292929">
                      <a:alpha val="79999"/>
                    </a:srgbClr>
                  </a:outerShdw>
                </a:effectLst>
                <a:latin typeface="Comic Sans MS"/>
              </a:rPr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4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47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animClr clrSpc="rgb" dir="cw">
                                      <p:cBhvr>
                                        <p:cTn id="28" dur="47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29" dur="47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47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3" dur="1500" fill="hold">
                                          <p:stCondLst>
                                            <p:cond delay="350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5" grpId="0" animBg="1"/>
      <p:bldP spid="7168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rgbClr val="FFFF00"/>
                </a:solidFill>
                <a:latin typeface="Tahoma" pitchFamily="34" charset="0"/>
              </a:rPr>
              <a:t>Prevalensi Karier Hepatitis B di Dunia</a:t>
            </a:r>
          </a:p>
        </p:txBody>
      </p:sp>
      <p:pic>
        <p:nvPicPr>
          <p:cNvPr id="5123" name="Picture 6" descr="62_009"/>
          <p:cNvPicPr>
            <a:picLocks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219200"/>
            <a:ext cx="7620000" cy="4008438"/>
          </a:xfrm>
          <a:noFill/>
          <a:ln>
            <a:solidFill>
              <a:srgbClr val="FF0066"/>
            </a:solidFill>
          </a:ln>
        </p:spPr>
      </p:pic>
      <p:sp>
        <p:nvSpPr>
          <p:cNvPr id="5124" name="Text Box 9"/>
          <p:cNvSpPr txBox="1">
            <a:spLocks noChangeArrowheads="1"/>
          </p:cNvSpPr>
          <p:nvPr/>
        </p:nvSpPr>
        <p:spPr bwMode="auto">
          <a:xfrm>
            <a:off x="762000" y="5486400"/>
            <a:ext cx="7543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Worldwide prevalence of hepatitis B carriers and primary hepatocellular carcinoma (Courtesy Centers for Disease Control and Prevention, Atlanta.) </a:t>
            </a:r>
          </a:p>
        </p:txBody>
      </p:sp>
      <p:sp>
        <p:nvSpPr>
          <p:cNvPr id="5125" name="Text Box 10"/>
          <p:cNvSpPr txBox="1">
            <a:spLocks noChangeArrowheads="1"/>
          </p:cNvSpPr>
          <p:nvPr/>
        </p:nvSpPr>
        <p:spPr bwMode="auto">
          <a:xfrm>
            <a:off x="4953000" y="61722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solidFill>
                  <a:schemeClr val="bg1"/>
                </a:solidFill>
              </a:rPr>
              <a:t>Murray et. al., Medical Microbiology 5</a:t>
            </a:r>
            <a:r>
              <a:rPr lang="en-US" sz="1000" baseline="30000">
                <a:solidFill>
                  <a:schemeClr val="bg1"/>
                </a:solidFill>
              </a:rPr>
              <a:t>th</a:t>
            </a:r>
            <a:r>
              <a:rPr lang="en-US" sz="1000">
                <a:solidFill>
                  <a:schemeClr val="bg1"/>
                </a:solidFill>
              </a:rPr>
              <a:t> edition, 2005, Chapter 66, published by Mosby Philadelphia,,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1143000"/>
            <a:ext cx="8153400" cy="5181600"/>
          </a:xfr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365125"/>
            <a:ext cx="701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Tahoma" pitchFamily="34" charset="0"/>
              </a:rPr>
              <a:t>PREVALENSI HBs Ag DARAH DONOR DI INDONESIA TAHUN 1993 </a:t>
            </a:r>
            <a:r>
              <a:rPr lang="en-US" sz="1800" b="1">
                <a:solidFill>
                  <a:srgbClr val="FFFF00"/>
                </a:solidFill>
                <a:latin typeface="Tahoma" pitchFamily="34" charset="0"/>
              </a:rPr>
              <a:t>(Sulaiman A dkk, 1993)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762000" y="6324600"/>
            <a:ext cx="403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1993 : 9,4% (2,5%-36,1%)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82000" cy="655638"/>
          </a:xfrm>
        </p:spPr>
        <p:txBody>
          <a:bodyPr/>
          <a:lstStyle/>
          <a:p>
            <a:pPr eaLnBrk="1" hangingPunct="1"/>
            <a:r>
              <a:rPr lang="sv-SE" sz="2600" b="1" smtClean="0">
                <a:solidFill>
                  <a:srgbClr val="FFFF00"/>
                </a:solidFill>
                <a:latin typeface="Tahoma" pitchFamily="34" charset="0"/>
              </a:rPr>
              <a:t>Prevalensi HBsAg dan HBeAg pada Wanita Hamil</a:t>
            </a:r>
            <a:endParaRPr lang="en-US" sz="2600" b="1" smtClean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2413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0" y="4384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graphicFrame>
        <p:nvGraphicFramePr>
          <p:cNvPr id="187063" name="Group 695"/>
          <p:cNvGraphicFramePr>
            <a:graphicFrameLocks noGrp="1"/>
          </p:cNvGraphicFramePr>
          <p:nvPr>
            <p:ph idx="1"/>
          </p:nvPr>
        </p:nvGraphicFramePr>
        <p:xfrm>
          <a:off x="533400" y="990600"/>
          <a:ext cx="8229600" cy="5605783"/>
        </p:xfrm>
        <a:graphic>
          <a:graphicData uri="http://schemas.openxmlformats.org/drawingml/2006/table">
            <a:tbl>
              <a:tblPr/>
              <a:tblGrid>
                <a:gridCol w="1676400"/>
                <a:gridCol w="1189038"/>
                <a:gridCol w="1157287"/>
                <a:gridCol w="1387475"/>
                <a:gridCol w="1692275"/>
                <a:gridCol w="1127125"/>
              </a:tblGrid>
              <a:tr h="3952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Daerah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Jumlah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HBsAg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HBeAg(+)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Peneliti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0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Ibu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660066">
                            <a:gamma/>
                            <a:shade val="0"/>
                            <a:invGamma/>
                          </a:srgbClr>
                        </a:gs>
                        <a:gs pos="50000">
                          <a:srgbClr val="660066"/>
                        </a:gs>
                        <a:gs pos="100000">
                          <a:srgbClr val="660066">
                            <a:gamma/>
                            <a:shade val="0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Jakarta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62,5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Noer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Jakarta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736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38,8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Wihata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Jogykarta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2,1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18,2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Soebodo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Bandung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35,7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Ali Usman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Surabaya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33,3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Hendra 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Surabaya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1016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66,6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Edison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1989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Surabaya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Sjamsul Arief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2007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Denpasar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569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2,46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Montessori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Denpasar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1552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2,58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47,5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Surya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1991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Mataram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3078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3,8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50,9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soewignyo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Solo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1800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3,4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suparyanto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1993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66">
                        <a:alpha val="25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FF00"/>
                </a:solidFill>
              </a:rPr>
              <a:t>ETIOLOGI</a:t>
            </a:r>
          </a:p>
        </p:txBody>
      </p:sp>
      <p:pic>
        <p:nvPicPr>
          <p:cNvPr id="8195" name="Picture 4" descr="HBV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447800"/>
            <a:ext cx="5334000" cy="3333750"/>
          </a:xfrm>
          <a:noFill/>
        </p:spPr>
      </p:pic>
      <p:pic>
        <p:nvPicPr>
          <p:cNvPr id="8196" name="Picture 7" descr="hbv virus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l="11696" t="2354" r="12590" b="8397"/>
          <a:stretch>
            <a:fillRect/>
          </a:stretch>
        </p:blipFill>
        <p:spPr>
          <a:xfrm>
            <a:off x="4114800" y="3886200"/>
            <a:ext cx="4724400" cy="2590800"/>
          </a:xfrm>
          <a:noFill/>
          <a:ln w="12700">
            <a:solidFill>
              <a:srgbClr val="FF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00"/>
                </a:solidFill>
              </a:rPr>
              <a:t>VIRUS HEPATITIS B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8768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Kelas Hepadna Virus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Dalam keadaan utuh : partikel Dane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Tdd 2 lapisan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Lapisan luar : Antigen permukaan (HBsAg)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Lapisan dalam : Antigen inti  (HBcAg)</a:t>
            </a:r>
          </a:p>
          <a:p>
            <a:pPr eaLnBrk="1" hangingPunct="1"/>
            <a:r>
              <a:rPr lang="en-US" sz="2800" smtClean="0">
                <a:solidFill>
                  <a:srgbClr val="FFFF00"/>
                </a:solidFill>
              </a:rPr>
              <a:t>Di dalam inti tdp genome VHB 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1 molekul dengan 2 gelang yang tidak utuh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Gelang ke-2, utuh, mengandung informasi genetik</a:t>
            </a:r>
          </a:p>
          <a:p>
            <a:pPr lvl="1" eaLnBrk="1" hangingPunct="1"/>
            <a:r>
              <a:rPr lang="en-US" sz="2400" smtClean="0">
                <a:solidFill>
                  <a:srgbClr val="FFFF00"/>
                </a:solidFill>
              </a:rPr>
              <a:t>Gelang yg tidak utuh, berperan dlm proses integrasi dengan DNA hospes </a:t>
            </a:r>
            <a:r>
              <a:rPr lang="en-US" sz="2400" smtClean="0">
                <a:solidFill>
                  <a:srgbClr val="FFFF00"/>
                </a:solidFill>
                <a:sym typeface="Wingdings" pitchFamily="2" charset="2"/>
              </a:rPr>
              <a:t> penting dlm tjdnya karsinoma</a:t>
            </a:r>
            <a:endParaRPr lang="en-US" sz="24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676400" y="3048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Siklus Hidup Virus Hepatitis B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 l="24055" t="11290" r="5785" b="31761"/>
          <a:stretch>
            <a:fillRect/>
          </a:stretch>
        </p:blipFill>
        <p:spPr bwMode="auto">
          <a:xfrm>
            <a:off x="457200" y="1143000"/>
            <a:ext cx="8305800" cy="4876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486400" y="6172200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i="1">
                <a:solidFill>
                  <a:schemeClr val="bg1"/>
                </a:solidFill>
              </a:rPr>
              <a:t>Nature Publishing Group. 2005:5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2394</TotalTime>
  <Words>1443</Words>
  <Application>Microsoft Office PowerPoint</Application>
  <PresentationFormat>On-screen Show (4:3)</PresentationFormat>
  <Paragraphs>366</Paragraphs>
  <Slides>36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Wingdings</vt:lpstr>
      <vt:lpstr>Tahoma</vt:lpstr>
      <vt:lpstr>ZapfHumnst BT</vt:lpstr>
      <vt:lpstr>新細明體</vt:lpstr>
      <vt:lpstr>ZapfHumnst Dm BT</vt:lpstr>
      <vt:lpstr>Times New Roman</vt:lpstr>
      <vt:lpstr>Arial Unicode MS</vt:lpstr>
      <vt:lpstr>Default Design</vt:lpstr>
      <vt:lpstr>Slide 1</vt:lpstr>
      <vt:lpstr>Slide 2</vt:lpstr>
      <vt:lpstr>PENDAHULUAN</vt:lpstr>
      <vt:lpstr>Prevalensi Karier Hepatitis B di Dunia</vt:lpstr>
      <vt:lpstr>Slide 5</vt:lpstr>
      <vt:lpstr>Prevalensi HBsAg dan HBeAg pada Wanita Hamil</vt:lpstr>
      <vt:lpstr>ETIOLOGI</vt:lpstr>
      <vt:lpstr>VIRUS HEPATITIS B</vt:lpstr>
      <vt:lpstr>Slide 9</vt:lpstr>
      <vt:lpstr>CARA PENULARAN</vt:lpstr>
      <vt:lpstr>Individu Berisiko Tinggi</vt:lpstr>
      <vt:lpstr>Slide 12</vt:lpstr>
      <vt:lpstr>Slide 13</vt:lpstr>
      <vt:lpstr>Slide 14</vt:lpstr>
      <vt:lpstr>Risk of chronic HBV by age of acquisition and immune status</vt:lpstr>
      <vt:lpstr>Clinical outcomes of Hepatitis B infections</vt:lpstr>
      <vt:lpstr>Pemeriksaan Awal terhadap  Dugaan Infeksi Hepatitis</vt:lpstr>
      <vt:lpstr>Immunological events of acute HBV infection</vt:lpstr>
      <vt:lpstr>Perjalanan Penyakit</vt:lpstr>
      <vt:lpstr>Slide 20</vt:lpstr>
      <vt:lpstr>Slide 21</vt:lpstr>
      <vt:lpstr>Interpretasi  Serologi Hepatitis B</vt:lpstr>
      <vt:lpstr>Pemeriksaan Bilirubin Untuk Memperkirakan Penyebab Pada Jaundice</vt:lpstr>
      <vt:lpstr>Slide 24</vt:lpstr>
      <vt:lpstr>Slide 25</vt:lpstr>
      <vt:lpstr>Penatalaksanaan</vt:lpstr>
      <vt:lpstr>Slide 27</vt:lpstr>
      <vt:lpstr>Slide 28</vt:lpstr>
      <vt:lpstr>Vaksinasi</vt:lpstr>
      <vt:lpstr>Prophylaxis Pasca Terjadinya Paparan</vt:lpstr>
      <vt:lpstr>Prophylaxis Pasca Terjadinya Paparan</vt:lpstr>
      <vt:lpstr>Slide 32</vt:lpstr>
      <vt:lpstr>UPAYA-UPAYA PENCEGAHAN</vt:lpstr>
      <vt:lpstr>Slide 34</vt:lpstr>
      <vt:lpstr>Slide 35</vt:lpstr>
      <vt:lpstr>Slide 36</vt:lpstr>
    </vt:vector>
  </TitlesOfParts>
  <Company>Bag./SMF Ilmu Kesehatan Anak RSU Dr. Soetomo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PELATIHAN EDEMA </dc:title>
  <dc:creator>hepato_03</dc:creator>
  <cp:lastModifiedBy>FkuB_2</cp:lastModifiedBy>
  <cp:revision>73</cp:revision>
  <dcterms:created xsi:type="dcterms:W3CDTF">2007-08-22T05:54:53Z</dcterms:created>
  <dcterms:modified xsi:type="dcterms:W3CDTF">2013-04-23T02:51:20Z</dcterms:modified>
</cp:coreProperties>
</file>