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81" r:id="rId9"/>
    <p:sldId id="285" r:id="rId10"/>
    <p:sldId id="282" r:id="rId11"/>
    <p:sldId id="264" r:id="rId12"/>
    <p:sldId id="275" r:id="rId13"/>
    <p:sldId id="268" r:id="rId14"/>
    <p:sldId id="267" r:id="rId15"/>
    <p:sldId id="265" r:id="rId16"/>
    <p:sldId id="277" r:id="rId17"/>
    <p:sldId id="278" r:id="rId18"/>
    <p:sldId id="279" r:id="rId19"/>
    <p:sldId id="271" r:id="rId20"/>
    <p:sldId id="274" r:id="rId21"/>
    <p:sldId id="283" r:id="rId22"/>
    <p:sldId id="280" r:id="rId23"/>
    <p:sldId id="284"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clrMru>
    <a:srgbClr val="00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0" autoAdjust="0"/>
  </p:normalViewPr>
  <p:slideViewPr>
    <p:cSldViewPr>
      <p:cViewPr varScale="1">
        <p:scale>
          <a:sx n="65" d="100"/>
          <a:sy n="65" d="100"/>
        </p:scale>
        <p:origin x="-66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0A473DA-DBE7-4100-AC7C-0BB6E8EE299C}" type="datetimeFigureOut">
              <a:rPr lang="fr-FR" smtClean="0"/>
              <a:pPr/>
              <a:t>23/02/2010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6BC7B9A-C5D6-47C1-B035-0C761FB25C40}" type="slidenum">
              <a:rPr lang="fr-FR" smtClean="0"/>
              <a:pPr/>
              <a:t>‹N°›</a:t>
            </a:fld>
            <a:endParaRPr lang="fr-FR"/>
          </a:p>
        </p:txBody>
      </p:sp>
    </p:spTree>
  </p:cSld>
  <p:clrMapOvr>
    <a:masterClrMapping/>
  </p:clrMapOvr>
  <p:transition spd="slow">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473DA-DBE7-4100-AC7C-0BB6E8EE299C}" type="datetimeFigureOut">
              <a:rPr lang="fr-FR" smtClean="0"/>
              <a:pPr/>
              <a:t>23/02/2010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BC7B9A-C5D6-47C1-B035-0C761FB25C4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heel spokes="3"/>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fr.wikipedia.org/wiki/Fichier:Villa_d'Este_01.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http://media-cdn.tripadvisor.com/media/photo-s/01/66/81/f6/villa-d-este-tivoli.jpg"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javascript:void(0)" TargetMode="External"/><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hyperlink" Target="http://lejardincesttout.typepad.com/.a/6a00d83452053a69e20120a53432e7970b-pi"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javascript:void(0)" TargetMode="External"/><Relationship Id="rId1" Type="http://schemas.openxmlformats.org/officeDocument/2006/relationships/slideLayout" Target="../slideLayouts/slideLayout5.xml"/><Relationship Id="rId5" Type="http://schemas.openxmlformats.org/officeDocument/2006/relationships/image" Target="http://www.italie1.com/images/moyentivoli2.jpg" TargetMode="Externa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hyperlink" Target="http://lejardincesttout.typepad.com/.a/6a00d83452053a69e20120a53432ca970b-pi" TargetMode="External"/><Relationship Id="rId2" Type="http://schemas.openxmlformats.org/officeDocument/2006/relationships/image" Target="../media/image11.jpeg"/><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www.bergerfoundation.ch/Jardin/manierisme.html" TargetMode="External"/><Relationship Id="rId2" Type="http://schemas.openxmlformats.org/officeDocument/2006/relationships/hyperlink" Target="http://www.bergerfoundation.ch/Jardin/renaissanc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fr.wikipedia.org/wiki/Patrimoine_mondial_de_l'UNES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hyperlink" Target="http://fr.wikipedia.org/wiki/Forl%C3%AC" TargetMode="External"/><Relationship Id="rId3" Type="http://schemas.openxmlformats.org/officeDocument/2006/relationships/hyperlink" Target="http://fr.wikipedia.org/wiki/Jules_III" TargetMode="External"/><Relationship Id="rId7" Type="http://schemas.openxmlformats.org/officeDocument/2006/relationships/hyperlink" Target="http://fr.wikipedia.org/wiki/Livio_Agresti" TargetMode="External"/><Relationship Id="rId2" Type="http://schemas.openxmlformats.org/officeDocument/2006/relationships/hyperlink" Target="http://fr.wikipedia.org/wiki/Hippolyte_d'Este" TargetMode="External"/><Relationship Id="rId1" Type="http://schemas.openxmlformats.org/officeDocument/2006/relationships/slideLayout" Target="../slideLayouts/slideLayout6.xml"/><Relationship Id="rId6" Type="http://schemas.openxmlformats.org/officeDocument/2006/relationships/hyperlink" Target="http://fr.wikipedia.org/wiki/Mani%C3%A9risme" TargetMode="External"/><Relationship Id="rId5" Type="http://schemas.openxmlformats.org/officeDocument/2006/relationships/hyperlink" Target="http://fr.wikipedia.org/wiki/1572" TargetMode="External"/><Relationship Id="rId10" Type="http://schemas.openxmlformats.org/officeDocument/2006/relationships/hyperlink" Target="http://fr.wikipedia.org/wiki/Hadrien" TargetMode="External"/><Relationship Id="rId4" Type="http://schemas.openxmlformats.org/officeDocument/2006/relationships/hyperlink" Target="http://fr.wikipedia.org/wiki/1550" TargetMode="External"/><Relationship Id="rId9" Type="http://schemas.openxmlformats.org/officeDocument/2006/relationships/hyperlink" Target="http://fr.wikipedia.org/wiki/Villa_Adriana"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fr.wikipedia.org/w/index.php?title=Thomaso_Chiruchi&amp;action=edit&amp;redlink=1" TargetMode="External"/><Relationship Id="rId7" Type="http://schemas.openxmlformats.org/officeDocument/2006/relationships/hyperlink" Target="http://fr.wikipedia.org/wiki/Franz_Liszt" TargetMode="External"/><Relationship Id="rId2" Type="http://schemas.openxmlformats.org/officeDocument/2006/relationships/hyperlink" Target="http://fr.wikipedia.org/wiki/Pirro_Ligorio" TargetMode="External"/><Relationship Id="rId1" Type="http://schemas.openxmlformats.org/officeDocument/2006/relationships/slideLayout" Target="../slideLayouts/slideLayout6.xml"/><Relationship Id="rId6" Type="http://schemas.openxmlformats.org/officeDocument/2006/relationships/hyperlink" Target="http://fr.wikipedia.org/wiki/Claude_Venard" TargetMode="External"/><Relationship Id="rId5" Type="http://schemas.openxmlformats.org/officeDocument/2006/relationships/hyperlink" Target="http://fr.wikipedia.org/wiki/Villa_Lante" TargetMode="External"/><Relationship Id="rId4" Type="http://schemas.openxmlformats.org/officeDocument/2006/relationships/hyperlink" Target="http://fr.wikipedia.org/wiki/Bologn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fr.wikipedia.org/wiki/Europe" TargetMode="External"/><Relationship Id="rId13" Type="http://schemas.openxmlformats.org/officeDocument/2006/relationships/hyperlink" Target="http://whc.unesco.org/fr/criteres/" TargetMode="External"/><Relationship Id="rId3" Type="http://schemas.openxmlformats.org/officeDocument/2006/relationships/hyperlink" Target="http://fr.wikipedia.org/wiki/Patrimoine_mondial" TargetMode="External"/><Relationship Id="rId7" Type="http://schemas.openxmlformats.org/officeDocument/2006/relationships/hyperlink" Target="http://fr.wikipedia.org/wiki/Latium" TargetMode="External"/><Relationship Id="rId12" Type="http://schemas.openxmlformats.org/officeDocument/2006/relationships/hyperlink" Target="http://fr.wikipedia.org/wiki/Comit%C3%A9_du_patrimoine_mondial" TargetMode="External"/><Relationship Id="rId2" Type="http://schemas.openxmlformats.org/officeDocument/2006/relationships/hyperlink" Target="http://fr.wikipedia.org/wiki/Villa_d'Este" TargetMode="External"/><Relationship Id="rId1" Type="http://schemas.openxmlformats.org/officeDocument/2006/relationships/slideLayout" Target="../slideLayouts/slideLayout2.xml"/><Relationship Id="rId6" Type="http://schemas.openxmlformats.org/officeDocument/2006/relationships/hyperlink" Target="http://fr.wikipedia.org/wiki/Tivoli" TargetMode="External"/><Relationship Id="rId11" Type="http://schemas.openxmlformats.org/officeDocument/2006/relationships/hyperlink" Target="http://fr.wikipedia.org/wiki/2001" TargetMode="External"/><Relationship Id="rId5" Type="http://schemas.openxmlformats.org/officeDocument/2006/relationships/hyperlink" Target="http://fr.wikipedia.org/wiki/Italie" TargetMode="External"/><Relationship Id="rId10" Type="http://schemas.openxmlformats.org/officeDocument/2006/relationships/hyperlink" Target="http://whc.unesco.org/fr/list/1025" TargetMode="External"/><Relationship Id="rId4" Type="http://schemas.openxmlformats.org/officeDocument/2006/relationships/hyperlink" Target="http://stable.toolserver.org/geohack/geohack.php?pagename=Villa_d'Este&amp;language=fr&amp;params=41.9625_N_12.796111_E_scale:10000000" TargetMode="External"/><Relationship Id="rId9" Type="http://schemas.openxmlformats.org/officeDocument/2006/relationships/hyperlink" Target="http://fr.wikipedia.org/wiki/Am%C3%A9rique_du_Nor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214422"/>
            <a:ext cx="7772400" cy="1470025"/>
          </a:xfrm>
        </p:spPr>
        <p:txBody>
          <a:bodyPr/>
          <a:lstStyle/>
          <a:p>
            <a:endParaRPr lang="fr-FR" dirty="0"/>
          </a:p>
        </p:txBody>
      </p:sp>
      <p:sp>
        <p:nvSpPr>
          <p:cNvPr id="3" name="Sous-titre 2"/>
          <p:cNvSpPr>
            <a:spLocks noGrp="1"/>
          </p:cNvSpPr>
          <p:nvPr>
            <p:ph type="subTitle" idx="1"/>
          </p:nvPr>
        </p:nvSpPr>
        <p:spPr/>
        <p:txBody>
          <a:bodyPr/>
          <a:lstStyle/>
          <a:p>
            <a:endParaRPr lang="fr-FR" dirty="0"/>
          </a:p>
        </p:txBody>
      </p:sp>
      <p:pic>
        <p:nvPicPr>
          <p:cNvPr id="4" name="Image 3" descr="Vue d'ensemble">
            <a:hlinkClick r:id="rId2" tooltip="&quot;Vue d'ensemble&quot;"/>
          </p:cNvPr>
          <p:cNvPicPr/>
          <p:nvPr/>
        </p:nvPicPr>
        <p:blipFill>
          <a:blip r:embed="rId3"/>
          <a:srcRect/>
          <a:stretch>
            <a:fillRect/>
          </a:stretch>
        </p:blipFill>
        <p:spPr bwMode="auto">
          <a:xfrm>
            <a:off x="0" y="0"/>
            <a:ext cx="9144000" cy="6858000"/>
          </a:xfrm>
          <a:prstGeom prst="rect">
            <a:avLst/>
          </a:prstGeom>
          <a:ln>
            <a:solidFill>
              <a:srgbClr val="00CC66"/>
            </a:solidFill>
          </a:ln>
          <a:effectLst>
            <a:softEdge rad="317500"/>
          </a:effectLst>
        </p:spPr>
      </p:pic>
      <p:sp>
        <p:nvSpPr>
          <p:cNvPr id="6" name="Rectangle 5"/>
          <p:cNvSpPr/>
          <p:nvPr/>
        </p:nvSpPr>
        <p:spPr>
          <a:xfrm>
            <a:off x="1000100" y="2143116"/>
            <a:ext cx="7858180" cy="1015663"/>
          </a:xfrm>
          <a:prstGeom prst="rect">
            <a:avLst/>
          </a:prstGeom>
        </p:spPr>
        <p:txBody>
          <a:bodyPr wrap="square">
            <a:prstTxWarp prst="textPlain">
              <a:avLst/>
            </a:prstTxWarp>
            <a:spAutoFit/>
          </a:bodyPr>
          <a:lstStyle/>
          <a:p>
            <a:r>
              <a:rPr lang="fr-FR" sz="6000" dirty="0" smtClean="0">
                <a:ln>
                  <a:solidFill>
                    <a:srgbClr val="00B050"/>
                  </a:solidFill>
                </a:ln>
                <a:solidFill>
                  <a:srgbClr val="FF0000"/>
                </a:solidFill>
                <a:effectLst>
                  <a:glow rad="63500">
                    <a:schemeClr val="accent5">
                      <a:satMod val="175000"/>
                      <a:alpha val="40000"/>
                    </a:schemeClr>
                  </a:glow>
                </a:effectLst>
              </a:rPr>
              <a:t>Le</a:t>
            </a:r>
            <a:r>
              <a:rPr lang="fr-FR" sz="6000" dirty="0" smtClean="0">
                <a:ln>
                  <a:solidFill>
                    <a:srgbClr val="00B050"/>
                  </a:solidFill>
                </a:ln>
                <a:effectLst>
                  <a:glow rad="63500">
                    <a:schemeClr val="accent5">
                      <a:satMod val="175000"/>
                      <a:alpha val="40000"/>
                    </a:schemeClr>
                  </a:glow>
                </a:effectLst>
              </a:rPr>
              <a:t> </a:t>
            </a:r>
            <a:r>
              <a:rPr lang="fr-FR" sz="6000" dirty="0" smtClean="0">
                <a:ln>
                  <a:solidFill>
                    <a:srgbClr val="00B050"/>
                  </a:solidFill>
                </a:ln>
                <a:solidFill>
                  <a:srgbClr val="FF0000"/>
                </a:solidFill>
                <a:effectLst>
                  <a:glow rad="63500">
                    <a:schemeClr val="accent5">
                      <a:satMod val="175000"/>
                      <a:alpha val="40000"/>
                    </a:schemeClr>
                  </a:glow>
                </a:effectLst>
              </a:rPr>
              <a:t>jardin de villa d’est </a:t>
            </a:r>
            <a:endParaRPr lang="fr-FR" sz="6000" dirty="0">
              <a:ln>
                <a:solidFill>
                  <a:srgbClr val="00B050"/>
                </a:solidFill>
              </a:ln>
              <a:solidFill>
                <a:srgbClr val="FF0000"/>
              </a:solidFill>
              <a:effectLst>
                <a:glow rad="63500">
                  <a:schemeClr val="accent5">
                    <a:satMod val="175000"/>
                    <a:alpha val="40000"/>
                  </a:schemeClr>
                </a:glow>
              </a:effectLst>
            </a:endParaRPr>
          </a:p>
        </p:txBody>
      </p:sp>
    </p:spTree>
  </p:cSld>
  <p:clrMapOvr>
    <a:masterClrMapping/>
  </p:clrMapOvr>
  <p:transition spd="slow" advClick="0" advTm="0">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PLAN DE JARDIN</a:t>
            </a:r>
            <a:endParaRPr lang="fr-FR" dirty="0"/>
          </a:p>
        </p:txBody>
      </p:sp>
      <p:pic>
        <p:nvPicPr>
          <p:cNvPr id="4" name="Espace réservé du contenu 3" descr="C:\Documents and Settings\Cyber\Bureau\2416833395_035dc9c9a1_o[1].jpg"/>
          <p:cNvPicPr>
            <a:picLocks noGrp="1"/>
          </p:cNvPicPr>
          <p:nvPr>
            <p:ph idx="1"/>
          </p:nvPr>
        </p:nvPicPr>
        <p:blipFill>
          <a:blip r:embed="rId2"/>
          <a:stretch>
            <a:fillRect/>
          </a:stretch>
        </p:blipFill>
        <p:spPr bwMode="auto">
          <a:xfrm>
            <a:off x="1806133" y="1600200"/>
            <a:ext cx="5531733" cy="4525963"/>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4)">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Les composantes de jardin</a:t>
            </a:r>
            <a:endParaRPr lang="fr-FR" dirty="0">
              <a:solidFill>
                <a:srgbClr val="FF0000"/>
              </a:solidFill>
            </a:endParaRPr>
          </a:p>
        </p:txBody>
      </p:sp>
      <p:sp>
        <p:nvSpPr>
          <p:cNvPr id="3" name="Espace réservé du contenu 2"/>
          <p:cNvSpPr>
            <a:spLocks noGrp="1"/>
          </p:cNvSpPr>
          <p:nvPr>
            <p:ph idx="1"/>
          </p:nvPr>
        </p:nvSpPr>
        <p:spPr>
          <a:xfrm>
            <a:off x="428596" y="1643050"/>
            <a:ext cx="8229600" cy="4525963"/>
          </a:xfrm>
        </p:spPr>
        <p:txBody>
          <a:bodyPr/>
          <a:lstStyle/>
          <a:p>
            <a:pPr marL="514350" indent="-514350">
              <a:buFont typeface="+mj-lt"/>
              <a:buAutoNum type="arabicPeriod"/>
            </a:pPr>
            <a:r>
              <a:rPr lang="fr-FR" dirty="0" smtClean="0"/>
              <a:t>Couverture végétale.</a:t>
            </a:r>
          </a:p>
          <a:p>
            <a:pPr marL="514350" indent="-514350">
              <a:buFont typeface="+mj-lt"/>
              <a:buAutoNum type="arabicPeriod"/>
            </a:pPr>
            <a:r>
              <a:rPr lang="fr-FR" dirty="0" smtClean="0"/>
              <a:t>L’eau.</a:t>
            </a:r>
          </a:p>
          <a:p>
            <a:pPr marL="514350" indent="-514350">
              <a:buFont typeface="+mj-lt"/>
              <a:buAutoNum type="arabicPeriod"/>
            </a:pPr>
            <a:r>
              <a:rPr lang="fr-FR" dirty="0" smtClean="0"/>
              <a:t>Les sculptures</a:t>
            </a:r>
          </a:p>
          <a:p>
            <a:pPr marL="514350" indent="-514350">
              <a:buFont typeface="+mj-lt"/>
              <a:buAutoNum type="arabicPeriod"/>
            </a:pPr>
            <a:r>
              <a:rPr lang="fr-FR" dirty="0" smtClean="0"/>
              <a:t>Les mosaïques.</a:t>
            </a:r>
          </a:p>
          <a:p>
            <a:pPr marL="514350" indent="-514350">
              <a:buNone/>
            </a:pPr>
            <a:endParaRPr lang="fr-FR" dirty="0"/>
          </a:p>
          <a:p>
            <a:pPr>
              <a:spcAft>
                <a:spcPts val="0"/>
              </a:spcAft>
            </a:pPr>
            <a:endParaRPr lang="fr-FR" dirty="0" smtClean="0">
              <a:solidFill>
                <a:srgbClr val="333333"/>
              </a:solidFill>
              <a:latin typeface="Arial"/>
              <a:ea typeface="Times New Roman"/>
            </a:endParaRPr>
          </a:p>
          <a:p>
            <a:pPr marL="514350" indent="-514350">
              <a:buNone/>
            </a:pPr>
            <a:endParaRPr lang="fr-FR" dirty="0"/>
          </a:p>
          <a:p>
            <a:pPr marL="514350" indent="-514350">
              <a:buNone/>
            </a:pPr>
            <a:endParaRPr lang="fr-FR" dirty="0"/>
          </a:p>
        </p:txBody>
      </p:sp>
      <p:sp>
        <p:nvSpPr>
          <p:cNvPr id="2048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0484" name="Rectangle 4"/>
          <p:cNvSpPr>
            <a:spLocks noChangeArrowheads="1"/>
          </p:cNvSpPr>
          <p:nvPr/>
        </p:nvSpPr>
        <p:spPr bwMode="auto">
          <a:xfrm>
            <a:off x="0" y="41814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8" presetClass="entr" presetSubtype="0" accel="5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3">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4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FF0000"/>
                </a:solidFill>
              </a:rPr>
              <a:t>Les déférent types des arbres</a:t>
            </a:r>
            <a:br>
              <a:rPr lang="fr-FR" dirty="0" smtClean="0">
                <a:solidFill>
                  <a:srgbClr val="FF0000"/>
                </a:solidFill>
              </a:rPr>
            </a:br>
            <a:r>
              <a:rPr lang="fr-FR" dirty="0" smtClean="0">
                <a:solidFill>
                  <a:srgbClr val="FF0000"/>
                </a:solidFill>
              </a:rPr>
              <a:t>qui existent dans le jardin</a:t>
            </a:r>
            <a:endParaRPr lang="fr-FR" dirty="0">
              <a:solidFill>
                <a:srgbClr val="FF0000"/>
              </a:solidFill>
            </a:endParaRPr>
          </a:p>
        </p:txBody>
      </p:sp>
      <p:pic>
        <p:nvPicPr>
          <p:cNvPr id="5" name="Picture 2" descr="Villa d'Este Photo"/>
          <p:cNvPicPr>
            <a:picLocks noChangeAspect="1" noChangeArrowheads="1"/>
          </p:cNvPicPr>
          <p:nvPr/>
        </p:nvPicPr>
        <p:blipFill>
          <a:blip r:embed="rId2"/>
          <a:srcRect/>
          <a:stretch>
            <a:fillRect/>
          </a:stretch>
        </p:blipFill>
        <p:spPr bwMode="auto">
          <a:xfrm>
            <a:off x="4643438" y="2285992"/>
            <a:ext cx="4286279" cy="3724275"/>
          </a:xfrm>
          <a:prstGeom prst="rect">
            <a:avLst/>
          </a:prstGeom>
          <a:noFill/>
          <a:ln w="9525">
            <a:noFill/>
            <a:miter lim="800000"/>
            <a:headEnd/>
            <a:tailEnd/>
          </a:ln>
        </p:spPr>
      </p:pic>
      <p:pic>
        <p:nvPicPr>
          <p:cNvPr id="6" name="Picture 5" descr="Tivoli - Mediaeval Town from Villa d'Este"/>
          <p:cNvPicPr>
            <a:picLocks noChangeAspect="1" noChangeArrowheads="1"/>
          </p:cNvPicPr>
          <p:nvPr/>
        </p:nvPicPr>
        <p:blipFill>
          <a:blip r:embed="rId3"/>
          <a:srcRect/>
          <a:stretch>
            <a:fillRect/>
          </a:stretch>
        </p:blipFill>
        <p:spPr bwMode="auto">
          <a:xfrm>
            <a:off x="214282" y="2071678"/>
            <a:ext cx="4310056" cy="3924300"/>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plus(in)">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Massif végétale étaie</a:t>
            </a:r>
            <a:endParaRPr lang="fr-FR" dirty="0"/>
          </a:p>
        </p:txBody>
      </p:sp>
      <p:pic>
        <p:nvPicPr>
          <p:cNvPr id="4" name="Picture 2" descr="Villa d'Este - Tivoli"/>
          <p:cNvPicPr>
            <a:picLocks noGrp="1" noChangeAspect="1" noChangeArrowheads="1"/>
          </p:cNvPicPr>
          <p:nvPr>
            <p:ph idx="1"/>
          </p:nvPr>
        </p:nvPicPr>
        <p:blipFill>
          <a:blip r:embed="rId2" r:link="rId3"/>
          <a:stretch>
            <a:fillRect/>
          </a:stretch>
        </p:blipFill>
        <p:spPr bwMode="auto">
          <a:xfrm>
            <a:off x="4714876" y="2143116"/>
            <a:ext cx="3929090" cy="4000528"/>
          </a:xfrm>
          <a:prstGeom prst="rect">
            <a:avLst/>
          </a:prstGeom>
          <a:noFill/>
        </p:spPr>
      </p:pic>
      <p:pic>
        <p:nvPicPr>
          <p:cNvPr id="5" name="1297099" descr="Les Jardins de la Villa d'Este"/>
          <p:cNvPicPr/>
          <p:nvPr/>
        </p:nvPicPr>
        <p:blipFill>
          <a:blip r:embed="rId4"/>
          <a:srcRect/>
          <a:stretch>
            <a:fillRect/>
          </a:stretch>
        </p:blipFill>
        <p:spPr bwMode="auto">
          <a:xfrm>
            <a:off x="285720" y="2143116"/>
            <a:ext cx="4286280" cy="3933825"/>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7" dur="1000" fill="hold"/>
                                        <p:tgtEl>
                                          <p:spTgt spid="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6" name="Picture 7" descr="Tivoli - Villa d'Este"/>
          <p:cNvPicPr>
            <a:picLocks noGrp="1" noChangeAspect="1" noChangeArrowheads="1"/>
          </p:cNvPicPr>
          <p:nvPr>
            <p:ph idx="1"/>
          </p:nvPr>
        </p:nvPicPr>
        <p:blipFill>
          <a:blip r:embed="rId2"/>
          <a:stretch>
            <a:fillRect/>
          </a:stretch>
        </p:blipFill>
        <p:spPr bwMode="auto">
          <a:xfrm>
            <a:off x="1952625" y="1943894"/>
            <a:ext cx="5238750" cy="3838575"/>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083188"/>
          </a:xfrm>
        </p:spPr>
        <p:txBody>
          <a:bodyPr>
            <a:normAutofit fontScale="90000"/>
          </a:bodyPr>
          <a:lstStyle/>
          <a:p>
            <a:pPr marL="742950" indent="-742950" algn="l"/>
            <a:r>
              <a:rPr lang="fr-FR" dirty="0" smtClean="0">
                <a:solidFill>
                  <a:srgbClr val="FF0000"/>
                </a:solidFill>
              </a:rPr>
              <a:t>                         2. L’eau</a:t>
            </a:r>
            <a:r>
              <a:rPr lang="fr-FR" dirty="0" smtClean="0"/>
              <a:t>.</a:t>
            </a:r>
            <a:br>
              <a:rPr lang="fr-FR" dirty="0" smtClean="0"/>
            </a:br>
            <a:r>
              <a:rPr lang="fr-FR" dirty="0" smtClean="0"/>
              <a:t>on trouve dans ce jardin les déférentes formes de l’eau tel que :</a:t>
            </a:r>
            <a:br>
              <a:rPr lang="fr-FR" dirty="0" smtClean="0"/>
            </a:br>
            <a:r>
              <a:rPr lang="fr-FR" dirty="0" smtClean="0"/>
              <a:t>      - les fontaines.</a:t>
            </a:r>
            <a:br>
              <a:rPr lang="fr-FR" dirty="0" smtClean="0"/>
            </a:br>
            <a:r>
              <a:rPr lang="fr-FR" dirty="0" smtClean="0"/>
              <a:t>      - les jet d’eau.</a:t>
            </a:r>
            <a:br>
              <a:rPr lang="fr-FR" dirty="0" smtClean="0"/>
            </a:br>
            <a:r>
              <a:rPr lang="fr-FR" dirty="0" smtClean="0"/>
              <a:t>      - les bassins.</a:t>
            </a:r>
            <a:br>
              <a:rPr lang="fr-FR" dirty="0" smtClean="0"/>
            </a:br>
            <a:r>
              <a:rPr lang="fr-FR" dirty="0" smtClean="0"/>
              <a:t/>
            </a:r>
            <a:br>
              <a:rPr lang="fr-FR" dirty="0" smtClean="0"/>
            </a:br>
            <a:endParaRPr lang="fr-FR"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Les jet d’eau</a:t>
            </a:r>
            <a:endParaRPr lang="fr-FR" dirty="0">
              <a:solidFill>
                <a:srgbClr val="FF0000"/>
              </a:solidFill>
            </a:endParaRPr>
          </a:p>
        </p:txBody>
      </p:sp>
      <p:sp>
        <p:nvSpPr>
          <p:cNvPr id="3" name="Espace réservé du texte 2"/>
          <p:cNvSpPr>
            <a:spLocks noGrp="1"/>
          </p:cNvSpPr>
          <p:nvPr>
            <p:ph type="body" idx="1"/>
          </p:nvPr>
        </p:nvSpPr>
        <p:spPr/>
        <p:txBody>
          <a:bodyPr/>
          <a:lstStyle/>
          <a:p>
            <a:r>
              <a:rPr lang="fr-FR" dirty="0" smtClean="0"/>
              <a:t>              Dell’OVATO</a:t>
            </a:r>
            <a:endParaRPr lang="fr-FR" dirty="0"/>
          </a:p>
        </p:txBody>
      </p:sp>
      <p:pic>
        <p:nvPicPr>
          <p:cNvPr id="10" name="Espace réservé du contenu 9" descr="http://whc.unesco.org/uploads/sites/gallery/medium/site_1025_0001.jpg"/>
          <p:cNvPicPr>
            <a:picLocks noGrp="1"/>
          </p:cNvPicPr>
          <p:nvPr>
            <p:ph sz="half" idx="2"/>
          </p:nvPr>
        </p:nvPicPr>
        <p:blipFill>
          <a:blip r:embed="rId2"/>
          <a:srcRect/>
          <a:stretch>
            <a:fillRect/>
          </a:stretch>
        </p:blipFill>
        <p:spPr bwMode="auto">
          <a:xfrm>
            <a:off x="428596" y="2357430"/>
            <a:ext cx="4000528" cy="3571900"/>
          </a:xfrm>
          <a:prstGeom prst="rect">
            <a:avLst/>
          </a:prstGeom>
          <a:noFill/>
          <a:ln w="9525">
            <a:noFill/>
            <a:miter lim="800000"/>
            <a:headEnd/>
            <a:tailEnd/>
          </a:ln>
        </p:spPr>
      </p:pic>
      <p:sp>
        <p:nvSpPr>
          <p:cNvPr id="5" name="Espace réservé du texte 4"/>
          <p:cNvSpPr>
            <a:spLocks noGrp="1"/>
          </p:cNvSpPr>
          <p:nvPr>
            <p:ph type="body" sz="quarter" idx="3"/>
          </p:nvPr>
        </p:nvSpPr>
        <p:spPr>
          <a:xfrm>
            <a:off x="5857884" y="1535113"/>
            <a:ext cx="2828916" cy="639762"/>
          </a:xfrm>
        </p:spPr>
        <p:txBody>
          <a:bodyPr/>
          <a:lstStyle/>
          <a:p>
            <a:r>
              <a:rPr lang="fr-FR" dirty="0" smtClean="0"/>
              <a:t>    Dell’OVATO</a:t>
            </a:r>
            <a:endParaRPr lang="fr-FR" dirty="0"/>
          </a:p>
        </p:txBody>
      </p:sp>
      <p:pic>
        <p:nvPicPr>
          <p:cNvPr id="8" name="Picture 2" descr="Villa d'Este - Tivoli"/>
          <p:cNvPicPr>
            <a:picLocks noGrp="1" noChangeAspect="1" noChangeArrowheads="1"/>
          </p:cNvPicPr>
          <p:nvPr>
            <p:ph sz="quarter" idx="4"/>
          </p:nvPr>
        </p:nvPicPr>
        <p:blipFill>
          <a:blip r:embed="rId3"/>
          <a:stretch>
            <a:fillRect/>
          </a:stretch>
        </p:blipFill>
        <p:spPr bwMode="auto">
          <a:xfrm>
            <a:off x="5353207" y="2174875"/>
            <a:ext cx="3290759" cy="3951288"/>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3"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
                                        <p:tgtEl>
                                          <p:spTgt spid="8"/>
                                        </p:tgtEl>
                                      </p:cBhvr>
                                    </p:animEffect>
                                    <p:anim calcmode="lin" valueType="num">
                                      <p:cBhvr>
                                        <p:cTn id="16" dur="400" fill="hold"/>
                                        <p:tgtEl>
                                          <p:spTgt spid="8"/>
                                        </p:tgtEl>
                                        <p:attrNameLst>
                                          <p:attrName>ppt_x</p:attrName>
                                        </p:attrNameLst>
                                      </p:cBhvr>
                                      <p:tavLst>
                                        <p:tav tm="0">
                                          <p:val>
                                            <p:strVal val="#ppt_x"/>
                                          </p:val>
                                        </p:tav>
                                        <p:tav tm="100000">
                                          <p:val>
                                            <p:strVal val="#ppt_x"/>
                                          </p:val>
                                        </p:tav>
                                      </p:tavLst>
                                    </p:anim>
                                    <p:anim calcmode="lin" valueType="num">
                                      <p:cBhvr>
                                        <p:cTn id="17" dur="400" fill="hold"/>
                                        <p:tgtEl>
                                          <p:spTgt spid="8"/>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Les bassins</a:t>
            </a:r>
            <a:endParaRPr lang="fr-FR" dirty="0">
              <a:solidFill>
                <a:srgbClr val="FF0000"/>
              </a:solidFill>
            </a:endParaRPr>
          </a:p>
        </p:txBody>
      </p:sp>
      <p:sp>
        <p:nvSpPr>
          <p:cNvPr id="3" name="Espace réservé du texte 2"/>
          <p:cNvSpPr>
            <a:spLocks noGrp="1"/>
          </p:cNvSpPr>
          <p:nvPr>
            <p:ph type="body" idx="1"/>
          </p:nvPr>
        </p:nvSpPr>
        <p:spPr/>
        <p:txBody>
          <a:bodyPr/>
          <a:lstStyle/>
          <a:p>
            <a:endParaRPr lang="fr-FR"/>
          </a:p>
        </p:txBody>
      </p:sp>
      <p:pic>
        <p:nvPicPr>
          <p:cNvPr id="7" name="Picture 3" descr="IMG_4547"/>
          <p:cNvPicPr>
            <a:picLocks noGrp="1" noChangeAspect="1" noChangeArrowheads="1"/>
          </p:cNvPicPr>
          <p:nvPr>
            <p:ph sz="half" idx="2"/>
          </p:nvPr>
        </p:nvPicPr>
        <p:blipFill>
          <a:blip r:embed="rId2"/>
          <a:stretch>
            <a:fillRect/>
          </a:stretch>
        </p:blipFill>
        <p:spPr bwMode="auto">
          <a:xfrm>
            <a:off x="457200" y="2803789"/>
            <a:ext cx="4040188" cy="3697045"/>
          </a:xfrm>
          <a:prstGeom prst="rect">
            <a:avLst/>
          </a:prstGeom>
          <a:noFill/>
          <a:ln w="9525">
            <a:noFill/>
            <a:miter lim="800000"/>
            <a:headEnd/>
            <a:tailEnd/>
          </a:ln>
        </p:spPr>
      </p:pic>
      <p:sp>
        <p:nvSpPr>
          <p:cNvPr id="5" name="Espace réservé du texte 4"/>
          <p:cNvSpPr>
            <a:spLocks noGrp="1"/>
          </p:cNvSpPr>
          <p:nvPr>
            <p:ph type="body" sz="quarter" idx="3"/>
          </p:nvPr>
        </p:nvSpPr>
        <p:spPr/>
        <p:txBody>
          <a:bodyPr/>
          <a:lstStyle/>
          <a:p>
            <a:endParaRPr lang="fr-FR"/>
          </a:p>
        </p:txBody>
      </p:sp>
      <p:pic>
        <p:nvPicPr>
          <p:cNvPr id="8" name="Picture 3" descr="Villa d'Este Photo"/>
          <p:cNvPicPr>
            <a:picLocks noGrp="1" noChangeAspect="1" noChangeArrowheads="1"/>
          </p:cNvPicPr>
          <p:nvPr>
            <p:ph sz="quarter" idx="4"/>
          </p:nvPr>
        </p:nvPicPr>
        <p:blipFill>
          <a:blip r:embed="rId3"/>
          <a:stretch>
            <a:fillRect/>
          </a:stretch>
        </p:blipFill>
        <p:spPr bwMode="auto">
          <a:xfrm>
            <a:off x="4857752" y="2786058"/>
            <a:ext cx="3643337" cy="3714776"/>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Les fontaines</a:t>
            </a:r>
            <a:endParaRPr lang="fr-FR" dirty="0">
              <a:solidFill>
                <a:srgbClr val="FF0000"/>
              </a:solidFill>
            </a:endParaRPr>
          </a:p>
        </p:txBody>
      </p:sp>
      <p:sp>
        <p:nvSpPr>
          <p:cNvPr id="3" name="Espace réservé du texte 2"/>
          <p:cNvSpPr>
            <a:spLocks noGrp="1"/>
          </p:cNvSpPr>
          <p:nvPr>
            <p:ph type="body" idx="1"/>
          </p:nvPr>
        </p:nvSpPr>
        <p:spPr/>
        <p:txBody>
          <a:bodyPr>
            <a:normAutofit/>
          </a:bodyPr>
          <a:lstStyle/>
          <a:p>
            <a:r>
              <a:rPr lang="fr-FR" dirty="0" smtClean="0"/>
              <a:t>la fontaine de Neptune</a:t>
            </a:r>
            <a:endParaRPr lang="fr-FR" dirty="0"/>
          </a:p>
        </p:txBody>
      </p:sp>
      <p:pic>
        <p:nvPicPr>
          <p:cNvPr id="7" name="Picture 3" descr="Les grandes orgues de la villa d'Este, à Tivoli, Latium">
            <a:hlinkClick r:id="rId2"/>
          </p:cNvPr>
          <p:cNvPicPr>
            <a:picLocks noGrp="1" noChangeAspect="1" noChangeArrowheads="1"/>
          </p:cNvPicPr>
          <p:nvPr>
            <p:ph sz="half" idx="2"/>
          </p:nvPr>
        </p:nvPicPr>
        <p:blipFill>
          <a:blip r:embed="rId3"/>
          <a:srcRect/>
          <a:stretch>
            <a:fillRect/>
          </a:stretch>
        </p:blipFill>
        <p:spPr bwMode="auto">
          <a:xfrm>
            <a:off x="500034" y="2500306"/>
            <a:ext cx="3714776" cy="3951288"/>
          </a:xfrm>
          <a:prstGeom prst="rect">
            <a:avLst/>
          </a:prstGeom>
          <a:noFill/>
          <a:ln w="9525">
            <a:noFill/>
            <a:miter lim="800000"/>
            <a:headEnd/>
            <a:tailEnd/>
          </a:ln>
        </p:spPr>
      </p:pic>
      <p:sp>
        <p:nvSpPr>
          <p:cNvPr id="5" name="Espace réservé du texte 4"/>
          <p:cNvSpPr>
            <a:spLocks noGrp="1"/>
          </p:cNvSpPr>
          <p:nvPr>
            <p:ph type="body" sz="quarter" idx="3"/>
          </p:nvPr>
        </p:nvSpPr>
        <p:spPr/>
        <p:txBody>
          <a:bodyPr/>
          <a:lstStyle/>
          <a:p>
            <a:r>
              <a:rPr lang="fr-FR" dirty="0" smtClean="0"/>
              <a:t>       Les cent fontaines</a:t>
            </a:r>
            <a:endParaRPr lang="fr-FR" dirty="0"/>
          </a:p>
        </p:txBody>
      </p:sp>
      <p:pic>
        <p:nvPicPr>
          <p:cNvPr id="8" name="Espace réservé du contenu 7" descr="cent fontaines">
            <a:hlinkClick r:id="rId4"/>
          </p:cNvPr>
          <p:cNvPicPr>
            <a:picLocks noGrp="1"/>
          </p:cNvPicPr>
          <p:nvPr>
            <p:ph sz="quarter" idx="4"/>
          </p:nvPr>
        </p:nvPicPr>
        <p:blipFill>
          <a:blip r:embed="rId5"/>
          <a:stretch>
            <a:fillRect/>
          </a:stretch>
        </p:blipFill>
        <p:spPr bwMode="auto">
          <a:xfrm>
            <a:off x="4645025" y="2793532"/>
            <a:ext cx="4041775" cy="3778739"/>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3. Les sculptures</a:t>
            </a:r>
            <a:endParaRPr lang="fr-FR" dirty="0">
              <a:solidFill>
                <a:srgbClr val="FF0000"/>
              </a:solidFill>
            </a:endParaRPr>
          </a:p>
        </p:txBody>
      </p:sp>
      <p:sp>
        <p:nvSpPr>
          <p:cNvPr id="2560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5604" name="Rectangle 4"/>
          <p:cNvSpPr>
            <a:spLocks noChangeArrowheads="1"/>
          </p:cNvSpPr>
          <p:nvPr/>
        </p:nvSpPr>
        <p:spPr bwMode="auto">
          <a:xfrm>
            <a:off x="0" y="41814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9"/>
          <p:cNvSpPr/>
          <p:nvPr/>
        </p:nvSpPr>
        <p:spPr>
          <a:xfrm>
            <a:off x="785786" y="2500306"/>
            <a:ext cx="7786742" cy="2246769"/>
          </a:xfrm>
          <a:prstGeom prst="rect">
            <a:avLst/>
          </a:prstGeom>
        </p:spPr>
        <p:txBody>
          <a:bodyPr wrap="square">
            <a:spAutoFit/>
          </a:bodyPr>
          <a:lstStyle/>
          <a:p>
            <a:pPr algn="just"/>
            <a:r>
              <a:rPr lang="fr-FR" sz="2800" dirty="0"/>
              <a:t>sculptures représentant Rome que l'on devine au loin et qui symbolisent sa quête papale, sont lourdingues. Mais petit à petit, en descendant de la villa vers le jardin, de fontaines en escaliers, on s'habitue</a:t>
            </a:r>
            <a:r>
              <a:rPr lang="fr-FR" dirty="0"/>
              <a:t>. </a:t>
            </a: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0" presetClass="entr" presetSubtype="0" decel="10000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strVal val="#ppt_w+.3"/>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Effect transition="in" filter="fade">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FF0000"/>
                </a:solidFill>
              </a:rPr>
              <a:t>Plan de travail</a:t>
            </a:r>
            <a:r>
              <a:rPr lang="fr-FR" dirty="0" smtClean="0"/>
              <a:t/>
            </a:r>
            <a:br>
              <a:rPr lang="fr-FR" dirty="0" smtClean="0"/>
            </a:br>
            <a:endParaRPr lang="fr-FR" dirty="0"/>
          </a:p>
        </p:txBody>
      </p:sp>
      <p:sp>
        <p:nvSpPr>
          <p:cNvPr id="3" name="Espace réservé du contenu 2"/>
          <p:cNvSpPr>
            <a:spLocks noGrp="1"/>
          </p:cNvSpPr>
          <p:nvPr>
            <p:ph idx="1"/>
          </p:nvPr>
        </p:nvSpPr>
        <p:spPr/>
        <p:txBody>
          <a:bodyPr/>
          <a:lstStyle/>
          <a:p>
            <a:pPr>
              <a:buFont typeface="Wingdings" pitchFamily="2" charset="2"/>
              <a:buChar char="§"/>
            </a:pPr>
            <a:r>
              <a:rPr lang="fr-FR" dirty="0" smtClean="0"/>
              <a:t>Introduction</a:t>
            </a:r>
          </a:p>
          <a:p>
            <a:pPr>
              <a:buFont typeface="Wingdings" pitchFamily="2" charset="2"/>
              <a:buChar char="§"/>
            </a:pPr>
            <a:r>
              <a:rPr lang="fr-FR" dirty="0" smtClean="0"/>
              <a:t>Situation de jardin</a:t>
            </a:r>
          </a:p>
          <a:p>
            <a:pPr>
              <a:buFont typeface="Wingdings" pitchFamily="2" charset="2"/>
              <a:buChar char="§"/>
            </a:pPr>
            <a:r>
              <a:rPr lang="fr-FR" dirty="0" smtClean="0"/>
              <a:t>L’histoire de jardin</a:t>
            </a:r>
          </a:p>
          <a:p>
            <a:pPr>
              <a:buFont typeface="Wingdings" pitchFamily="2" charset="2"/>
              <a:buChar char="§"/>
            </a:pPr>
            <a:r>
              <a:rPr lang="fr-FR" dirty="0" smtClean="0"/>
              <a:t>Caractéristiques de jardin</a:t>
            </a:r>
          </a:p>
          <a:p>
            <a:pPr>
              <a:buFont typeface="Wingdings" pitchFamily="2" charset="2"/>
              <a:buChar char="§"/>
            </a:pPr>
            <a:r>
              <a:rPr lang="fr-FR" dirty="0" smtClean="0"/>
              <a:t>Les composantes de jardin</a:t>
            </a:r>
          </a:p>
          <a:p>
            <a:pPr>
              <a:buFont typeface="Wingdings" pitchFamily="2" charset="2"/>
              <a:buChar char="§"/>
            </a:pPr>
            <a:r>
              <a:rPr lang="fr-FR" dirty="0" smtClean="0"/>
              <a:t>La gestion de jardin</a:t>
            </a:r>
          </a:p>
          <a:p>
            <a:pPr>
              <a:buFont typeface="Wingdings" pitchFamily="2" charset="2"/>
              <a:buChar char="§"/>
            </a:pPr>
            <a:r>
              <a:rPr lang="fr-FR" dirty="0" smtClean="0"/>
              <a:t>conclusion</a:t>
            </a:r>
            <a:endParaRPr lang="fr-FR"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Scale>
                                      <p:cBhvr>
                                        <p:cTn id="33"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
                                            <p:txEl>
                                              <p:pRg st="3" end="3"/>
                                            </p:txEl>
                                          </p:spTgt>
                                        </p:tgtEl>
                                        <p:attrNameLst>
                                          <p:attrName>ppt_x</p:attrName>
                                          <p:attrName>ppt_y</p:attrName>
                                        </p:attrNameLst>
                                      </p:cBhvr>
                                    </p:animMotion>
                                    <p:animEffect transition="in" filter="fade">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Scale>
                                      <p:cBhvr>
                                        <p:cTn id="40"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
                                            <p:txEl>
                                              <p:pRg st="4" end="4"/>
                                            </p:txEl>
                                          </p:spTgt>
                                        </p:tgtEl>
                                        <p:attrNameLst>
                                          <p:attrName>ppt_x</p:attrName>
                                          <p:attrName>ppt_y</p:attrName>
                                        </p:attrNameLst>
                                      </p:cBhvr>
                                    </p:animMotion>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Scale>
                                      <p:cBhvr>
                                        <p:cTn id="47"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
                                            <p:txEl>
                                              <p:pRg st="5" end="5"/>
                                            </p:txEl>
                                          </p:spTgt>
                                        </p:tgtEl>
                                        <p:attrNameLst>
                                          <p:attrName>ppt_x</p:attrName>
                                          <p:attrName>ppt_y</p:attrName>
                                        </p:attrNameLst>
                                      </p:cBhvr>
                                    </p:animMotion>
                                    <p:animEffect transition="in" filter="fade">
                                      <p:cBhvr>
                                        <p:cTn id="49" dur="1000"/>
                                        <p:tgtEl>
                                          <p:spTgt spid="3">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2"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Scale>
                                      <p:cBhvr>
                                        <p:cTn id="54"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3">
                                            <p:txEl>
                                              <p:pRg st="6" end="6"/>
                                            </p:txEl>
                                          </p:spTgt>
                                        </p:tgtEl>
                                        <p:attrNameLst>
                                          <p:attrName>ppt_x</p:attrName>
                                          <p:attrName>ppt_y</p:attrName>
                                        </p:attrNameLst>
                                      </p:cBhvr>
                                    </p:animMotion>
                                    <p:animEffect transition="in" filter="fade">
                                      <p:cBhvr>
                                        <p:cTn id="5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571604" y="785794"/>
            <a:ext cx="2925784" cy="571504"/>
          </a:xfrm>
        </p:spPr>
        <p:txBody>
          <a:bodyPr>
            <a:normAutofit/>
          </a:bodyPr>
          <a:lstStyle/>
          <a:p>
            <a:r>
              <a:rPr lang="fr-FR" dirty="0" smtClean="0"/>
              <a:t>Petite ROME</a:t>
            </a:r>
            <a:endParaRPr lang="fr-FR" dirty="0"/>
          </a:p>
        </p:txBody>
      </p:sp>
      <p:pic>
        <p:nvPicPr>
          <p:cNvPr id="7" name="Picture 5" descr="La Petite Rome">
            <a:hlinkClick r:id="rId2"/>
          </p:cNvPr>
          <p:cNvPicPr>
            <a:picLocks noGrp="1" noChangeAspect="1" noChangeArrowheads="1"/>
          </p:cNvPicPr>
          <p:nvPr>
            <p:ph sz="half" idx="2"/>
          </p:nvPr>
        </p:nvPicPr>
        <p:blipFill>
          <a:blip r:embed="rId3"/>
          <a:srcRect/>
          <a:stretch>
            <a:fillRect/>
          </a:stretch>
        </p:blipFill>
        <p:spPr bwMode="auto">
          <a:xfrm>
            <a:off x="571472" y="1857364"/>
            <a:ext cx="3810000" cy="3857652"/>
          </a:xfrm>
          <a:prstGeom prst="rect">
            <a:avLst/>
          </a:prstGeom>
          <a:noFill/>
          <a:ln w="9525">
            <a:noFill/>
            <a:miter lim="800000"/>
            <a:headEnd/>
            <a:tailEnd/>
          </a:ln>
        </p:spPr>
      </p:pic>
      <p:sp>
        <p:nvSpPr>
          <p:cNvPr id="5" name="Espace réservé du texte 4"/>
          <p:cNvSpPr>
            <a:spLocks noGrp="1"/>
          </p:cNvSpPr>
          <p:nvPr>
            <p:ph type="body" sz="quarter" idx="3"/>
          </p:nvPr>
        </p:nvSpPr>
        <p:spPr>
          <a:xfrm>
            <a:off x="5786446" y="785795"/>
            <a:ext cx="2900354" cy="500066"/>
          </a:xfrm>
        </p:spPr>
        <p:txBody>
          <a:bodyPr/>
          <a:lstStyle/>
          <a:p>
            <a:r>
              <a:rPr lang="fr-FR" dirty="0" smtClean="0"/>
              <a:t>DRAGUENT</a:t>
            </a:r>
            <a:endParaRPr lang="fr-FR" dirty="0"/>
          </a:p>
        </p:txBody>
      </p:sp>
      <p:pic>
        <p:nvPicPr>
          <p:cNvPr id="8" name="Picture 1" descr="Le Dragon dans les jardins de la villa d'Este, Tivoli,, Latium"/>
          <p:cNvPicPr>
            <a:picLocks noGrp="1" noChangeAspect="1" noChangeArrowheads="1"/>
          </p:cNvPicPr>
          <p:nvPr>
            <p:ph sz="quarter" idx="4"/>
          </p:nvPr>
        </p:nvPicPr>
        <p:blipFill>
          <a:blip r:embed="rId4" r:link="rId5"/>
          <a:srcRect/>
          <a:stretch>
            <a:fillRect/>
          </a:stretch>
        </p:blipFill>
        <p:spPr bwMode="auto">
          <a:xfrm>
            <a:off x="4857752" y="2000240"/>
            <a:ext cx="3857652" cy="3714776"/>
          </a:xfrm>
          <a:prstGeom prst="rect">
            <a:avLst/>
          </a:prstGeom>
          <a:noFill/>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8" presetClass="entr" presetSubtype="0" accel="10000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strVal val="#ppt_w*2.5"/>
                                          </p:val>
                                        </p:tav>
                                        <p:tav tm="100000">
                                          <p:val>
                                            <p:strVal val="#ppt_w"/>
                                          </p:val>
                                        </p:tav>
                                      </p:tavLst>
                                    </p:anim>
                                    <p:anim calcmode="lin" valueType="num">
                                      <p:cBhvr>
                                        <p:cTn id="19" dur="500" fill="hold"/>
                                        <p:tgtEl>
                                          <p:spTgt spid="7"/>
                                        </p:tgtEl>
                                        <p:attrNameLst>
                                          <p:attrName>ppt_h</p:attrName>
                                        </p:attrNameLst>
                                      </p:cBhvr>
                                      <p:tavLst>
                                        <p:tav tm="0">
                                          <p:val>
                                            <p:strVal val="#ppt_h*0.01"/>
                                          </p:val>
                                        </p:tav>
                                        <p:tav tm="100000">
                                          <p:val>
                                            <p:strVal val="#ppt_h"/>
                                          </p:val>
                                        </p:tav>
                                      </p:tavLst>
                                    </p:anim>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h+1"/>
                                          </p:val>
                                        </p:tav>
                                        <p:tav tm="100000">
                                          <p:val>
                                            <p:strVal val="#ppt_y"/>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normAutofit fontScale="92500"/>
          </a:bodyPr>
          <a:lstStyle/>
          <a:p>
            <a:r>
              <a:rPr lang="fr-FR" dirty="0" smtClean="0"/>
              <a:t>Sculptures auteur d’un bassin</a:t>
            </a:r>
            <a:endParaRPr lang="fr-FR" dirty="0"/>
          </a:p>
        </p:txBody>
      </p:sp>
      <p:pic>
        <p:nvPicPr>
          <p:cNvPr id="8" name="Picture 2" descr="IMG_4547"/>
          <p:cNvPicPr>
            <a:picLocks noGrp="1" noChangeAspect="1" noChangeArrowheads="1"/>
          </p:cNvPicPr>
          <p:nvPr>
            <p:ph sz="half" idx="2"/>
          </p:nvPr>
        </p:nvPicPr>
        <p:blipFill>
          <a:blip r:embed="rId2"/>
          <a:stretch>
            <a:fillRect/>
          </a:stretch>
        </p:blipFill>
        <p:spPr bwMode="auto">
          <a:xfrm>
            <a:off x="457200" y="2500306"/>
            <a:ext cx="4040188" cy="3500461"/>
          </a:xfrm>
          <a:prstGeom prst="rect">
            <a:avLst/>
          </a:prstGeom>
          <a:noFill/>
          <a:ln w="9525">
            <a:noFill/>
            <a:miter lim="800000"/>
            <a:headEnd/>
            <a:tailEnd/>
          </a:ln>
        </p:spPr>
      </p:pic>
      <p:sp>
        <p:nvSpPr>
          <p:cNvPr id="5" name="Espace réservé du texte 4"/>
          <p:cNvSpPr>
            <a:spLocks noGrp="1"/>
          </p:cNvSpPr>
          <p:nvPr>
            <p:ph type="body" sz="quarter" idx="3"/>
          </p:nvPr>
        </p:nvSpPr>
        <p:spPr/>
        <p:txBody>
          <a:bodyPr/>
          <a:lstStyle/>
          <a:p>
            <a:r>
              <a:rPr lang="fr-FR" dirty="0" smtClean="0"/>
              <a:t>          Petite Rome</a:t>
            </a:r>
            <a:endParaRPr lang="fr-FR" dirty="0"/>
          </a:p>
        </p:txBody>
      </p:sp>
      <p:pic>
        <p:nvPicPr>
          <p:cNvPr id="7" name="Espace réservé du contenu 6" descr="rome">
            <a:hlinkClick r:id="rId3"/>
          </p:cNvPr>
          <p:cNvPicPr>
            <a:picLocks noGrp="1"/>
          </p:cNvPicPr>
          <p:nvPr>
            <p:ph sz="quarter" idx="4"/>
          </p:nvPr>
        </p:nvPicPr>
        <p:blipFill>
          <a:blip r:embed="rId4"/>
          <a:stretch>
            <a:fillRect/>
          </a:stretch>
        </p:blipFill>
        <p:spPr bwMode="auto">
          <a:xfrm>
            <a:off x="4645025" y="2428868"/>
            <a:ext cx="4041775" cy="3571900"/>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8" presetClass="entr" presetSubtype="0" accel="5000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5" dur="10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2000"/>
                                        <p:tgtEl>
                                          <p:spTgt spid="8"/>
                                        </p:tgtEl>
                                      </p:cBhvr>
                                    </p:animEffect>
                                    <p:anim calcmode="lin" valueType="num">
                                      <p:cBhvr>
                                        <p:cTn id="31" dur="2000" fill="hold"/>
                                        <p:tgtEl>
                                          <p:spTgt spid="8"/>
                                        </p:tgtEl>
                                        <p:attrNameLst>
                                          <p:attrName>ppt_w</p:attrName>
                                        </p:attrNameLst>
                                      </p:cBhvr>
                                      <p:tavLst>
                                        <p:tav tm="0" fmla="#ppt_w*sin(2.5*pi*$)">
                                          <p:val>
                                            <p:fltVal val="0"/>
                                          </p:val>
                                        </p:tav>
                                        <p:tav tm="100000">
                                          <p:val>
                                            <p:fltVal val="1"/>
                                          </p:val>
                                        </p:tav>
                                      </p:tavLst>
                                    </p:anim>
                                    <p:anim calcmode="lin" valueType="num">
                                      <p:cBhvr>
                                        <p:cTn id="32"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Mosaïques</a:t>
            </a:r>
            <a:endParaRPr lang="fr-FR" dirty="0"/>
          </a:p>
        </p:txBody>
      </p:sp>
      <p:sp>
        <p:nvSpPr>
          <p:cNvPr id="3" name="Espace réservé du texte 2"/>
          <p:cNvSpPr>
            <a:spLocks noGrp="1"/>
          </p:cNvSpPr>
          <p:nvPr>
            <p:ph type="body" idx="1"/>
          </p:nvPr>
        </p:nvSpPr>
        <p:spPr>
          <a:xfrm>
            <a:off x="214282" y="1785926"/>
            <a:ext cx="4283106" cy="857256"/>
          </a:xfrm>
        </p:spPr>
        <p:txBody>
          <a:bodyPr/>
          <a:lstStyle/>
          <a:p>
            <a:r>
              <a:rPr lang="fr-FR" dirty="0" smtClean="0"/>
              <a:t>LE RUE DE CENT FONTAINES</a:t>
            </a:r>
          </a:p>
          <a:p>
            <a:endParaRPr lang="fr-FR" dirty="0"/>
          </a:p>
        </p:txBody>
      </p:sp>
      <p:sp>
        <p:nvSpPr>
          <p:cNvPr id="5" name="Espace réservé du texte 4"/>
          <p:cNvSpPr>
            <a:spLocks noGrp="1"/>
          </p:cNvSpPr>
          <p:nvPr>
            <p:ph type="body" sz="quarter" idx="3"/>
          </p:nvPr>
        </p:nvSpPr>
        <p:spPr/>
        <p:txBody>
          <a:bodyPr>
            <a:normAutofit/>
          </a:bodyPr>
          <a:lstStyle/>
          <a:p>
            <a:r>
              <a:rPr lang="fr-FR" dirty="0" smtClean="0"/>
              <a:t>      COUR DE PETITE ROME</a:t>
            </a:r>
            <a:endParaRPr lang="fr-FR" dirty="0"/>
          </a:p>
        </p:txBody>
      </p:sp>
      <p:pic>
        <p:nvPicPr>
          <p:cNvPr id="1026" name="Picture 2" descr="Villa d'Este Photo"/>
          <p:cNvPicPr>
            <a:picLocks noChangeAspect="1" noChangeArrowheads="1"/>
          </p:cNvPicPr>
          <p:nvPr/>
        </p:nvPicPr>
        <p:blipFill>
          <a:blip r:embed="rId2"/>
          <a:srcRect/>
          <a:stretch>
            <a:fillRect/>
          </a:stretch>
        </p:blipFill>
        <p:spPr bwMode="auto">
          <a:xfrm>
            <a:off x="214282" y="2428868"/>
            <a:ext cx="4248145" cy="3724275"/>
          </a:xfrm>
          <a:prstGeom prst="rect">
            <a:avLst/>
          </a:prstGeom>
          <a:noFill/>
          <a:ln w="9525">
            <a:noFill/>
            <a:miter lim="800000"/>
            <a:headEnd/>
            <a:tailEnd/>
          </a:ln>
        </p:spPr>
      </p:pic>
      <p:pic>
        <p:nvPicPr>
          <p:cNvPr id="9" name="1297099" descr="Les Jardins de la Villa d'Este"/>
          <p:cNvPicPr/>
          <p:nvPr/>
        </p:nvPicPr>
        <p:blipFill>
          <a:blip r:embed="rId3"/>
          <a:srcRect/>
          <a:stretch>
            <a:fillRect/>
          </a:stretch>
        </p:blipFill>
        <p:spPr bwMode="auto">
          <a:xfrm>
            <a:off x="4929190" y="2428868"/>
            <a:ext cx="3809990" cy="3714776"/>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500" fill="hold"/>
                                        <p:tgtEl>
                                          <p:spTgt spid="5">
                                            <p:txEl>
                                              <p:pRg st="0" end="0"/>
                                            </p:txEl>
                                          </p:spTgt>
                                        </p:tgtEl>
                                        <p:attrNameLst>
                                          <p:attrName>ppt_w</p:attrName>
                                        </p:attrNameLst>
                                      </p:cBhvr>
                                      <p:tavLst>
                                        <p:tav tm="0">
                                          <p:val>
                                            <p:strVal val="#ppt_w*0.05"/>
                                          </p:val>
                                        </p:tav>
                                        <p:tav tm="100000">
                                          <p:val>
                                            <p:strVal val="#ppt_w"/>
                                          </p:val>
                                        </p:tav>
                                      </p:tavLst>
                                    </p:anim>
                                    <p:anim calcmode="lin" valueType="num">
                                      <p:cBhvr>
                                        <p:cTn id="16" dur="5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7" dur="5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8" dur="5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9" dur="5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anim calcmode="lin" valueType="num">
                                      <p:cBhvr>
                                        <p:cTn id="25" dur="2000" fill="hold"/>
                                        <p:tgtEl>
                                          <p:spTgt spid="9"/>
                                        </p:tgtEl>
                                        <p:attrNameLst>
                                          <p:attrName>style.rotation</p:attrName>
                                        </p:attrNameLst>
                                      </p:cBhvr>
                                      <p:tavLst>
                                        <p:tav tm="0">
                                          <p:val>
                                            <p:fltVal val="720"/>
                                          </p:val>
                                        </p:tav>
                                        <p:tav tm="100000">
                                          <p:val>
                                            <p:fltVal val="0"/>
                                          </p:val>
                                        </p:tav>
                                      </p:tavLst>
                                    </p:anim>
                                    <p:anim calcmode="lin" valueType="num">
                                      <p:cBhvr>
                                        <p:cTn id="26" dur="2000" fill="hold"/>
                                        <p:tgtEl>
                                          <p:spTgt spid="9"/>
                                        </p:tgtEl>
                                        <p:attrNameLst>
                                          <p:attrName>ppt_h</p:attrName>
                                        </p:attrNameLst>
                                      </p:cBhvr>
                                      <p:tavLst>
                                        <p:tav tm="0">
                                          <p:val>
                                            <p:fltVal val="0"/>
                                          </p:val>
                                        </p:tav>
                                        <p:tav tm="100000">
                                          <p:val>
                                            <p:strVal val="#ppt_h"/>
                                          </p:val>
                                        </p:tav>
                                      </p:tavLst>
                                    </p:anim>
                                    <p:anim calcmode="lin" valueType="num">
                                      <p:cBhvr>
                                        <p:cTn id="27"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 calcmode="lin" valueType="num">
                                      <p:cBhvr>
                                        <p:cTn id="32"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33"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34"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35"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36" dur="500"/>
                                        <p:tgtEl>
                                          <p:spTgt spid="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nodeType="clickEffect">
                                  <p:stCondLst>
                                    <p:cond delay="0"/>
                                  </p:stCondLst>
                                  <p:childTnLst>
                                    <p:set>
                                      <p:cBhvr>
                                        <p:cTn id="40" dur="1" fill="hold">
                                          <p:stCondLst>
                                            <p:cond delay="0"/>
                                          </p:stCondLst>
                                        </p:cTn>
                                        <p:tgtEl>
                                          <p:spTgt spid="1026"/>
                                        </p:tgtEl>
                                        <p:attrNameLst>
                                          <p:attrName>style.visibility</p:attrName>
                                        </p:attrNameLst>
                                      </p:cBhvr>
                                      <p:to>
                                        <p:strVal val="visible"/>
                                      </p:to>
                                    </p:set>
                                    <p:anim calcmode="lin" valueType="num">
                                      <p:cBhvr>
                                        <p:cTn id="41" dur="1000" fill="hold"/>
                                        <p:tgtEl>
                                          <p:spTgt spid="1026"/>
                                        </p:tgtEl>
                                        <p:attrNameLst>
                                          <p:attrName>ppt_w</p:attrName>
                                        </p:attrNameLst>
                                      </p:cBhvr>
                                      <p:tavLst>
                                        <p:tav tm="0">
                                          <p:val>
                                            <p:fltVal val="0"/>
                                          </p:val>
                                        </p:tav>
                                        <p:tav tm="100000">
                                          <p:val>
                                            <p:strVal val="#ppt_w"/>
                                          </p:val>
                                        </p:tav>
                                      </p:tavLst>
                                    </p:anim>
                                    <p:anim calcmode="lin" valueType="num">
                                      <p:cBhvr>
                                        <p:cTn id="42" dur="1000" fill="hold"/>
                                        <p:tgtEl>
                                          <p:spTgt spid="1026"/>
                                        </p:tgtEl>
                                        <p:attrNameLst>
                                          <p:attrName>ppt_h</p:attrName>
                                        </p:attrNameLst>
                                      </p:cBhvr>
                                      <p:tavLst>
                                        <p:tav tm="0">
                                          <p:val>
                                            <p:fltVal val="0"/>
                                          </p:val>
                                        </p:tav>
                                        <p:tav tm="100000">
                                          <p:val>
                                            <p:strVal val="#ppt_h"/>
                                          </p:val>
                                        </p:tav>
                                      </p:tavLst>
                                    </p:anim>
                                    <p:anim calcmode="lin" valueType="num">
                                      <p:cBhvr>
                                        <p:cTn id="43"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02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err="1" smtClean="0"/>
              <a:t>Conclusios</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62500" lnSpcReduction="20000"/>
          </a:bodyPr>
          <a:lstStyle/>
          <a:p>
            <a:r>
              <a:rPr lang="fr-FR" b="1" dirty="0" smtClean="0"/>
              <a:t> </a:t>
            </a:r>
          </a:p>
          <a:p>
            <a:r>
              <a:rPr lang="fr-FR" dirty="0" smtClean="0"/>
              <a:t>La Villa d'Este est la plus célèbre de toutes les résidences </a:t>
            </a:r>
            <a:r>
              <a:rPr lang="fr-FR" dirty="0" smtClean="0">
                <a:hlinkClick r:id="rId2"/>
              </a:rPr>
              <a:t>renaissantes</a:t>
            </a:r>
            <a:r>
              <a:rPr lang="fr-FR" dirty="0" smtClean="0"/>
              <a:t> et </a:t>
            </a:r>
            <a:r>
              <a:rPr lang="fr-FR" dirty="0" smtClean="0">
                <a:hlinkClick r:id="rId3"/>
              </a:rPr>
              <a:t>maniéristes</a:t>
            </a:r>
            <a:r>
              <a:rPr lang="fr-FR" dirty="0" smtClean="0"/>
              <a:t> d'Europe. On peut se demander pourquoi. Ce n'est pas tellement plus grand, plus luxueux que La Villa </a:t>
            </a:r>
            <a:r>
              <a:rPr lang="fr-FR" dirty="0" err="1" smtClean="0"/>
              <a:t>Lante</a:t>
            </a:r>
            <a:r>
              <a:rPr lang="fr-FR" dirty="0" smtClean="0"/>
              <a:t>, pas tellement plus surprenant que </a:t>
            </a:r>
            <a:r>
              <a:rPr lang="fr-FR" dirty="0" err="1" smtClean="0"/>
              <a:t>Bomarzo</a:t>
            </a:r>
            <a:r>
              <a:rPr lang="fr-FR" dirty="0" smtClean="0"/>
              <a:t>.</a:t>
            </a:r>
            <a:br>
              <a:rPr lang="fr-FR" dirty="0" smtClean="0"/>
            </a:br>
            <a:r>
              <a:rPr lang="fr-FR" dirty="0" smtClean="0"/>
              <a:t>C'est peut être </a:t>
            </a:r>
            <a:r>
              <a:rPr lang="fr-FR" dirty="0" err="1" smtClean="0"/>
              <a:t>parceque</a:t>
            </a:r>
            <a:r>
              <a:rPr lang="fr-FR" dirty="0" smtClean="0"/>
              <a:t> des hôtes célèbres ont séjourné à la Villa d'Este.</a:t>
            </a:r>
            <a:br>
              <a:rPr lang="fr-FR" dirty="0" smtClean="0"/>
            </a:br>
            <a:r>
              <a:rPr lang="fr-FR" dirty="0" smtClean="0"/>
              <a:t>Au 19ème siècle, le cardinal de Hohenzollern a permis à son meilleur ami d'y séjourner. Cet ami est</a:t>
            </a:r>
            <a:r>
              <a:rPr lang="fr-FR" b="1" dirty="0" smtClean="0"/>
              <a:t> Franz Liszt.</a:t>
            </a:r>
            <a:r>
              <a:rPr lang="fr-FR" dirty="0" smtClean="0"/>
              <a:t> Régulièrement, pendant quatre ans, Franz Liszt viendra à Tivoli. C'est là qu'il composera les célèbres " Jeux d'Eau de la Villa d'Este."</a:t>
            </a:r>
            <a:br>
              <a:rPr lang="fr-FR" dirty="0" smtClean="0"/>
            </a:br>
            <a:r>
              <a:rPr lang="fr-FR" dirty="0" smtClean="0"/>
              <a:t>Au 18ème siècle, </a:t>
            </a:r>
            <a:r>
              <a:rPr lang="fr-FR" b="1" dirty="0" smtClean="0"/>
              <a:t>Hubert Robert</a:t>
            </a:r>
            <a:r>
              <a:rPr lang="fr-FR" dirty="0" smtClean="0"/>
              <a:t> et</a:t>
            </a:r>
            <a:r>
              <a:rPr lang="fr-FR" b="1" dirty="0" smtClean="0"/>
              <a:t> Fragonard</a:t>
            </a:r>
            <a:r>
              <a:rPr lang="fr-FR" dirty="0" smtClean="0"/>
              <a:t> accompagnaient </a:t>
            </a:r>
            <a:r>
              <a:rPr lang="fr-FR" b="1" dirty="0" smtClean="0"/>
              <a:t>l'abbé de Saint-Nom </a:t>
            </a:r>
            <a:r>
              <a:rPr lang="fr-FR" dirty="0" smtClean="0"/>
              <a:t>dans son périple italien. Ces deux artistes ont fait les plus beaux dessins de paysages que l'on puisse voir. </a:t>
            </a:r>
            <a:br>
              <a:rPr lang="fr-FR" dirty="0" smtClean="0"/>
            </a:br>
            <a:r>
              <a:rPr lang="fr-FR" dirty="0" smtClean="0"/>
              <a:t>Un siècle auparavant </a:t>
            </a:r>
            <a:r>
              <a:rPr lang="fr-FR" b="1" dirty="0" smtClean="0"/>
              <a:t>le président de Brosse</a:t>
            </a:r>
            <a:r>
              <a:rPr lang="fr-FR" dirty="0" smtClean="0"/>
              <a:t> y avait écrit ses lettres les plus vibrantes sur le goût italien. </a:t>
            </a:r>
            <a:r>
              <a:rPr lang="fr-FR" b="1" dirty="0" smtClean="0"/>
              <a:t>Montaigne</a:t>
            </a:r>
            <a:r>
              <a:rPr lang="fr-FR" dirty="0" smtClean="0"/>
              <a:t> naturellement visita la Villa d'Este. </a:t>
            </a:r>
            <a:endParaRPr lang="fr-FR"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FF0000"/>
                </a:solidFill>
              </a:rPr>
              <a:t>Introduction</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a:t>La Villa d'Este à Tivoli avec son palais et son jardin est un des témoignages les plus remarquables et complets de la culture de la Renaissance dans ce qu'elle a de plus raffiné. La Villa d'Este, de par sa conception novatrice et l'ingéniosité des ouvrages architecturaux de son jardin (fontaines, bassins, etc.), est un exemple incomparable de jardin italien du XVI</a:t>
            </a:r>
            <a:r>
              <a:rPr lang="fr-FR" baseline="30000" dirty="0"/>
              <a:t>e</a:t>
            </a:r>
            <a:r>
              <a:rPr lang="fr-FR" dirty="0"/>
              <a:t> siècle. La Villa d'Este, un des premiers « </a:t>
            </a:r>
            <a:r>
              <a:rPr lang="fr-FR" i="1" dirty="0"/>
              <a:t>giardini delle meraviglie</a:t>
            </a:r>
            <a:r>
              <a:rPr lang="fr-FR" dirty="0"/>
              <a:t> », a servi très tôt de modèle pour le développement des jardins en Europe.</a:t>
            </a:r>
          </a:p>
          <a:p>
            <a:endParaRPr lang="fr-FR"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9"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0000"/>
                </a:solidFill>
              </a:rPr>
              <a:t>Situation de jardin</a:t>
            </a:r>
            <a:endParaRPr lang="fr-FR" dirty="0">
              <a:solidFill>
                <a:srgbClr val="FF0000"/>
              </a:solidFill>
            </a:endParaRPr>
          </a:p>
        </p:txBody>
      </p:sp>
      <p:sp>
        <p:nvSpPr>
          <p:cNvPr id="3" name="Espace réservé du contenu 2"/>
          <p:cNvSpPr>
            <a:spLocks noGrp="1"/>
          </p:cNvSpPr>
          <p:nvPr>
            <p:ph idx="1"/>
          </p:nvPr>
        </p:nvSpPr>
        <p:spPr/>
        <p:txBody>
          <a:bodyPr>
            <a:normAutofit fontScale="85000" lnSpcReduction="10000"/>
          </a:bodyPr>
          <a:lstStyle/>
          <a:p>
            <a:r>
              <a:rPr lang="fr-FR" dirty="0"/>
              <a:t>La </a:t>
            </a:r>
            <a:r>
              <a:rPr lang="fr-FR" b="1" dirty="0"/>
              <a:t>Villa d'Este</a:t>
            </a:r>
            <a:r>
              <a:rPr lang="fr-FR" dirty="0"/>
              <a:t> située dans la ville de </a:t>
            </a:r>
            <a:r>
              <a:rPr lang="fr-FR" sz="3500" dirty="0" smtClean="0"/>
              <a:t>Tivoli </a:t>
            </a:r>
            <a:r>
              <a:rPr lang="fr-FR" dirty="0"/>
              <a:t>près </a:t>
            </a:r>
            <a:r>
              <a:rPr lang="fr-FR" dirty="0" smtClean="0"/>
              <a:t>de ROME, </a:t>
            </a:r>
            <a:r>
              <a:rPr lang="fr-FR" dirty="0"/>
              <a:t>est un chef d'œuvre de l'architecture </a:t>
            </a:r>
            <a:r>
              <a:rPr lang="fr-FR" dirty="0" smtClean="0"/>
              <a:t>italienne </a:t>
            </a:r>
            <a:r>
              <a:rPr lang="fr-FR" dirty="0"/>
              <a:t>et de l'aménagement de jardins. Par sa conception novatrice et l'ingéniosité des ouvrages architecturaux de son jardin (fontaines, bassins, </a:t>
            </a:r>
            <a:r>
              <a:rPr lang="fr-FR" dirty="0" err="1"/>
              <a:t>etc</a:t>
            </a:r>
            <a:r>
              <a:rPr lang="fr-FR" dirty="0"/>
              <a:t>), c'est un exemple incomparable de jardin italien du </a:t>
            </a:r>
            <a:r>
              <a:rPr lang="fr-FR" cap="small" dirty="0" smtClean="0"/>
              <a:t>XVI </a:t>
            </a:r>
            <a:r>
              <a:rPr lang="fr-FR" cap="small" dirty="0" err="1" smtClean="0"/>
              <a:t>siecle</a:t>
            </a:r>
            <a:r>
              <a:rPr lang="fr-FR" dirty="0" smtClean="0"/>
              <a:t>. </a:t>
            </a:r>
            <a:r>
              <a:rPr lang="fr-FR" dirty="0"/>
              <a:t>La Villa d'Este, un des premiers « giardini delle meraviglie » (jardin de l'émerveillement), qui a servi très tôt de modèle pour le développement des jardins en Europe, fait partie du </a:t>
            </a:r>
            <a:r>
              <a:rPr lang="fr-FR" sz="3800" dirty="0">
                <a:hlinkClick r:id="rId2" tooltip="Patrimoine mondial de l'UNESCO"/>
              </a:rPr>
              <a:t>patrimoine mondial de l'UNESCO</a:t>
            </a:r>
            <a:r>
              <a:rPr lang="fr-FR" sz="3800" dirty="0"/>
              <a:t> </a:t>
            </a:r>
            <a:r>
              <a:rPr lang="fr-FR" dirty="0"/>
              <a:t>depuis 2001</a:t>
            </a: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Scale>
                                      <p:cBhvr>
                                        <p:cTn id="15"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
                                            <p:txEl>
                                              <p:pRg st="0" end="0"/>
                                            </p:txEl>
                                          </p:spTgt>
                                        </p:tgtEl>
                                        <p:attrNameLst>
                                          <p:attrName>ppt_x</p:attrName>
                                          <p:attrName>ppt_y</p:attrName>
                                        </p:attrNameLst>
                                      </p:cBhvr>
                                    </p:animMotion>
                                    <p:animEffect transition="in" filter="fade">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28670"/>
          </a:xfrm>
        </p:spPr>
        <p:txBody>
          <a:bodyPr/>
          <a:lstStyle/>
          <a:p>
            <a:r>
              <a:rPr lang="fr-FR" dirty="0" smtClean="0"/>
              <a:t>Photo aérienne de jardin</a:t>
            </a:r>
            <a:endParaRPr lang="fr-FR" dirty="0"/>
          </a:p>
        </p:txBody>
      </p:sp>
      <p:pic>
        <p:nvPicPr>
          <p:cNvPr id="2050" name="Picture 2" descr="este1"/>
          <p:cNvPicPr>
            <a:picLocks noChangeAspect="1" noChangeArrowheads="1"/>
          </p:cNvPicPr>
          <p:nvPr/>
        </p:nvPicPr>
        <p:blipFill>
          <a:blip r:embed="rId2"/>
          <a:srcRect/>
          <a:stretch>
            <a:fillRect/>
          </a:stretch>
        </p:blipFill>
        <p:spPr bwMode="auto">
          <a:xfrm>
            <a:off x="1428728" y="1071546"/>
            <a:ext cx="6493780" cy="5057678"/>
          </a:xfrm>
          <a:prstGeom prst="rect">
            <a:avLst/>
          </a:prstGeom>
          <a:noFill/>
          <a:ln w="9525">
            <a:noFill/>
            <a:miter lim="800000"/>
            <a:headEnd/>
            <a:tailEnd/>
          </a:ln>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edge">
                                      <p:cBhvr>
                                        <p:cTn id="14"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54032"/>
          </a:xfrm>
        </p:spPr>
        <p:txBody>
          <a:bodyPr>
            <a:normAutofit fontScale="90000"/>
          </a:bodyPr>
          <a:lstStyle/>
          <a:p>
            <a:r>
              <a:rPr lang="fr-FR" dirty="0" smtClean="0">
                <a:solidFill>
                  <a:srgbClr val="FF0000"/>
                </a:solidFill>
              </a:rPr>
              <a:t>L’histoire de jardin </a:t>
            </a:r>
            <a:endParaRPr lang="fr-FR" dirty="0">
              <a:solidFill>
                <a:srgbClr val="FF0000"/>
              </a:solidFill>
            </a:endParaRPr>
          </a:p>
        </p:txBody>
      </p:sp>
      <p:sp>
        <p:nvSpPr>
          <p:cNvPr id="3073" name="Rectangle 1"/>
          <p:cNvSpPr>
            <a:spLocks noChangeArrowheads="1"/>
          </p:cNvSpPr>
          <p:nvPr/>
        </p:nvSpPr>
        <p:spPr bwMode="auto">
          <a:xfrm>
            <a:off x="214282" y="902523"/>
            <a:ext cx="892971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La villa d'Este a été commandée par le cardinal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2" tooltip="Hippolyte d'Este"/>
              </a:rPr>
              <a:t>Hippolyte d'Este</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nommé gouverneur de Tivoli par le pape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3" tooltip="Jules III"/>
              </a:rPr>
              <a:t>Jules III</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De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4" tooltip="1550"/>
              </a:rPr>
              <a:t>1550</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à sa mort en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5" tooltip="1572"/>
              </a:rPr>
              <a:t>1572</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il a créé un château entouré de fabuleux jardins en terrasse dans le plus pur style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6" tooltip="Maniérisme"/>
              </a:rPr>
              <a:t>maniériste</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Le peintre des ambitieuses décorations intérieures est </a:t>
            </a:r>
            <a:r>
              <a:rPr kumimoji="0" lang="fr-FR" sz="2400" b="0" i="0" u="none" strike="noStrike" cap="none" normalizeH="0" baseline="0" dirty="0" err="1" smtClean="0">
                <a:ln>
                  <a:noFill/>
                </a:ln>
                <a:effectLst/>
                <a:latin typeface="Verdana" pitchFamily="34" charset="0"/>
                <a:ea typeface="Times New Roman" pitchFamily="18" charset="0"/>
                <a:cs typeface="Times New Roman" pitchFamily="18" charset="0"/>
                <a:hlinkClick r:id="rId7" tooltip="Livio Agresti"/>
              </a:rPr>
              <a:t>Livio</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7" tooltip="Livio Agresti"/>
              </a:rPr>
              <a:t> </a:t>
            </a:r>
            <a:r>
              <a:rPr kumimoji="0" lang="fr-FR" sz="2400" b="0" i="0" u="none" strike="noStrike" cap="none" normalizeH="0" baseline="0" dirty="0" err="1" smtClean="0">
                <a:ln>
                  <a:noFill/>
                </a:ln>
                <a:effectLst/>
                <a:latin typeface="Verdana" pitchFamily="34" charset="0"/>
                <a:ea typeface="Times New Roman" pitchFamily="18" charset="0"/>
                <a:cs typeface="Times New Roman" pitchFamily="18" charset="0"/>
                <a:hlinkClick r:id="rId7" tooltip="Livio Agresti"/>
              </a:rPr>
              <a:t>Agresti</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de </a:t>
            </a:r>
            <a:r>
              <a:rPr kumimoji="0" lang="fr-FR" sz="2400" b="0" i="0" u="none" strike="noStrike" cap="none" normalizeH="0" baseline="0" dirty="0" err="1" smtClean="0">
                <a:ln>
                  <a:noFill/>
                </a:ln>
                <a:effectLst/>
                <a:latin typeface="Verdana" pitchFamily="34" charset="0"/>
                <a:ea typeface="Times New Roman" pitchFamily="18" charset="0"/>
                <a:cs typeface="Times New Roman" pitchFamily="18" charset="0"/>
                <a:hlinkClick r:id="rId8" tooltip="Forlì"/>
              </a:rPr>
              <a:t>Forlì</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Le cardinal s'est inspiré de la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9" tooltip="Villa Adriana"/>
              </a:rPr>
              <a:t>villa Adriana</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toute proche, un palais de l'empereur </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hlinkClick r:id="rId10" tooltip="Hadrien"/>
              </a:rPr>
              <a:t>Hadrien</a:t>
            </a:r>
            <a:r>
              <a:rPr kumimoji="0" lang="fr-FR" sz="2400" b="0" i="0" u="none" strike="noStrike" cap="none" normalizeH="0" baseline="0" dirty="0" smtClean="0">
                <a:ln>
                  <a:noFill/>
                </a:ln>
                <a:effectLst/>
                <a:latin typeface="Verdana" pitchFamily="34" charset="0"/>
                <a:ea typeface="Times New Roman" pitchFamily="18" charset="0"/>
                <a:cs typeface="Times New Roman" pitchFamily="18" charset="0"/>
              </a:rPr>
              <a:t>, et de plus, il a utilisé une grande quantité de marbre qui s'y trouvait pour la construction. Il a repris les techniques d'approvisionnement en eau des romains pour alimenter les multiples fontaines des jardins. Par la combinaison d'éléments architecturaux et de jeux d'eau, les jardins de la villa d'Este ont exercé une très grande influence sur les créations paysagères en Europe.</a:t>
            </a: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3073"/>
                                        </p:tgtEl>
                                        <p:attrNameLst>
                                          <p:attrName>style.visibility</p:attrName>
                                        </p:attrNameLst>
                                      </p:cBhvr>
                                      <p:to>
                                        <p:strVal val="visible"/>
                                      </p:to>
                                    </p:set>
                                    <p:animEffect transition="in" filter="circle(in)">
                                      <p:cBhvr>
                                        <p:cTn id="15" dur="2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4282" y="642918"/>
            <a:ext cx="8929718" cy="5262979"/>
          </a:xfrm>
          <a:prstGeom prst="rect">
            <a:avLst/>
          </a:prstGeom>
        </p:spPr>
        <p:txBody>
          <a:bodyPr wrap="square">
            <a:spAutoFit/>
          </a:bodyPr>
          <a:lstStyle/>
          <a:p>
            <a:pPr lvl="0" algn="just" eaLnBrk="0" fontAlgn="base" hangingPunct="0">
              <a:spcBef>
                <a:spcPct val="0"/>
              </a:spcBef>
              <a:spcAft>
                <a:spcPct val="0"/>
              </a:spcAft>
            </a:pP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L'architecte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2" tooltip="Pirro Ligorio"/>
              </a:rPr>
              <a:t>Pirro</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2" tooltip="Pirro Ligorio"/>
              </a:rPr>
              <a:t>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2" tooltip="Pirro Ligorio"/>
              </a:rPr>
              <a:t>Ligorio</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conçut les jardins de la villa, secondé par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3" tooltip="Thomaso Chiruchi (page inexistante)"/>
              </a:rPr>
              <a:t>Thomaso</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3" tooltip="Thomaso Chiruchi (page inexistante)"/>
              </a:rPr>
              <a:t>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3" tooltip="Thomaso Chiruchi (page inexistante)"/>
              </a:rPr>
              <a:t>Chiruchi</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de </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4" tooltip="Bologne"/>
              </a:rPr>
              <a:t>Bologne</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un des plus éminent ingénieurs hydrauliciens du XVI</a:t>
            </a:r>
            <a:r>
              <a:rPr kumimoji="0" lang="fr-FR" sz="2400" b="0" i="0" u="none" strike="noStrike" cap="none" normalizeH="0" baseline="30000" dirty="0" smtClean="0">
                <a:ln>
                  <a:noFill/>
                </a:ln>
                <a:solidFill>
                  <a:schemeClr val="tx1"/>
                </a:solidFill>
                <a:effectLst/>
                <a:latin typeface="Verdana" pitchFamily="34" charset="0"/>
                <a:ea typeface="Times New Roman" pitchFamily="18" charset="0"/>
                <a:cs typeface="Times New Roman" pitchFamily="18" charset="0"/>
              </a:rPr>
              <a:t>e</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siècle (il avait travaillé sur les fontaines de la </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5" tooltip="Villa Lante"/>
              </a:rPr>
              <a:t>Villa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5" tooltip="Villa Lante"/>
              </a:rPr>
              <a:t>Lante</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À la villa d'Este, il a été assisté, pour la conception technique des fontaines, par un français </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6" tooltip="Claude Venard"/>
              </a:rPr>
              <a:t>Claude </a:t>
            </a:r>
            <a:r>
              <a:rPr kumimoji="0" lang="fr-FR" sz="2400" b="0" i="0" u="none" strike="noStrike" cap="none" normalizeH="0" baseline="0" dirty="0" err="1" smtClean="0">
                <a:ln>
                  <a:noFill/>
                </a:ln>
                <a:solidFill>
                  <a:schemeClr val="tx1"/>
                </a:solidFill>
                <a:effectLst/>
                <a:latin typeface="Verdana" pitchFamily="34" charset="0"/>
                <a:ea typeface="Times New Roman" pitchFamily="18" charset="0"/>
                <a:cs typeface="Times New Roman" pitchFamily="18" charset="0"/>
                <a:hlinkClick r:id="rId6" tooltip="Claude Venard"/>
              </a:rPr>
              <a:t>Venard</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qui était un constructeur expérimenté d'orgues hydrauliques.</a:t>
            </a:r>
            <a:endParaRPr kumimoji="0" lang="fr-FR" sz="2400" b="0" i="0" u="none" strike="noStrike" cap="none" normalizeH="0" baseline="0" dirty="0" smtClean="0">
              <a:ln>
                <a:noFill/>
              </a:ln>
              <a:solidFill>
                <a:srgbClr val="111111"/>
              </a:solidFill>
              <a:effectLst/>
              <a:latin typeface="Verdana" pitchFamily="34" charset="0"/>
              <a:ea typeface="Times New Roman" pitchFamily="18" charset="0"/>
              <a:cs typeface="Times New Roman" pitchFamily="18" charset="0"/>
            </a:endParaRPr>
          </a:p>
          <a:p>
            <a:pPr lvl="0" algn="just" eaLnBrk="0" fontAlgn="base" hangingPunct="0">
              <a:spcBef>
                <a:spcPct val="0"/>
              </a:spcBef>
              <a:spcAft>
                <a:spcPct val="0"/>
              </a:spcAft>
            </a:pP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La poésie, la peinture et la musique ont célébré la villa d'Este. </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hlinkClick r:id="rId7" tooltip="Franz Liszt"/>
              </a:rPr>
              <a:t>Liszt</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l'a prise pour thème dans son œuvre </a:t>
            </a:r>
            <a:r>
              <a:rPr kumimoji="0" lang="fr-FR" sz="2400" b="0" i="1"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Les Jeux d'eaux à la Villa d'Este</a:t>
            </a: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a:t>
            </a:r>
            <a:endParaRPr kumimoji="0" lang="fr-FR" sz="2400" b="0" i="0" u="none" strike="noStrike" cap="none" normalizeH="0" baseline="0" dirty="0" smtClean="0">
              <a:ln>
                <a:noFill/>
              </a:ln>
              <a:solidFill>
                <a:srgbClr val="111111"/>
              </a:solidFill>
              <a:effectLst/>
              <a:latin typeface="Verdana" pitchFamily="34" charset="0"/>
              <a:ea typeface="Times New Roman" pitchFamily="18" charset="0"/>
              <a:cs typeface="Times New Roman" pitchFamily="18" charset="0"/>
            </a:endParaRPr>
          </a:p>
          <a:p>
            <a:pPr lvl="0" algn="just" eaLnBrk="0" fontAlgn="base" hangingPunct="0">
              <a:spcBef>
                <a:spcPct val="0"/>
              </a:spcBef>
              <a:spcAft>
                <a:spcPct val="0"/>
              </a:spcAft>
            </a:pPr>
            <a:r>
              <a:rPr kumimoji="0" lang="fr-FR" sz="24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Les soubassements de la villa d'Este accueillent le musée didactique du livre ancien, un musée dédié à l'étude et à la conservation des livre</a:t>
            </a:r>
            <a:endParaRPr kumimoji="0" lang="fr-FR" sz="2400" b="0" i="0" u="none" strike="noStrike" cap="none" normalizeH="0" baseline="0" dirty="0" smtClean="0">
              <a:ln>
                <a:noFill/>
              </a:ln>
              <a:solidFill>
                <a:srgbClr val="111111"/>
              </a:solidFill>
              <a:effectLst/>
              <a:latin typeface="Verdana" pitchFamily="34" charset="0"/>
              <a:ea typeface="Times New Roman" pitchFamily="18" charset="0"/>
              <a:cs typeface="Times New Roman" pitchFamily="18" charset="0"/>
            </a:endParaRPr>
          </a:p>
          <a:p>
            <a:pPr lvl="0" algn="just" eaLnBrk="0" fontAlgn="base" hangingPunct="0">
              <a:spcBef>
                <a:spcPct val="0"/>
              </a:spcBef>
              <a:spcAft>
                <a:spcPct val="0"/>
              </a:spcAft>
            </a:pPr>
            <a:r>
              <a:rPr kumimoji="0" lang="fr-FR" sz="2400" b="0" i="0" u="none" strike="noStrike" cap="none" normalizeH="0" baseline="0" dirty="0" smtClean="0">
                <a:ln>
                  <a:noFill/>
                </a:ln>
                <a:solidFill>
                  <a:srgbClr val="111111"/>
                </a:solidFill>
                <a:effectLst/>
                <a:latin typeface="Verdana" pitchFamily="34" charset="0"/>
                <a:ea typeface="Times New Roman" pitchFamily="18" charset="0"/>
                <a:cs typeface="Times New Roman" pitchFamily="18" charset="0"/>
              </a:rPr>
              <a:t>s anciens.</a:t>
            </a:r>
            <a:endParaRPr lang="fr-FR" sz="2400"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2976" y="214290"/>
            <a:ext cx="7543824" cy="1214446"/>
          </a:xfrm>
        </p:spPr>
        <p:txBody>
          <a:bodyPr>
            <a:normAutofit/>
          </a:bodyPr>
          <a:lstStyle/>
          <a:p>
            <a:pPr algn="ctr"/>
            <a:r>
              <a:rPr lang="fr-FR" sz="3600" dirty="0" smtClean="0">
                <a:solidFill>
                  <a:srgbClr val="FF0000"/>
                </a:solidFill>
              </a:rPr>
              <a:t>LES CARACTERESTIQUES DE           JARDIN</a:t>
            </a:r>
            <a:endParaRPr lang="fr-FR" sz="3600" dirty="0">
              <a:solidFill>
                <a:srgbClr val="FF0000"/>
              </a:solidFill>
            </a:endParaRPr>
          </a:p>
        </p:txBody>
      </p:sp>
      <p:sp>
        <p:nvSpPr>
          <p:cNvPr id="3" name="Espace réservé du contenu 2"/>
          <p:cNvSpPr>
            <a:spLocks noGrp="1"/>
          </p:cNvSpPr>
          <p:nvPr>
            <p:ph idx="1"/>
          </p:nvPr>
        </p:nvSpPr>
        <p:spPr>
          <a:xfrm>
            <a:off x="457200" y="1600200"/>
            <a:ext cx="8229600" cy="4900634"/>
          </a:xfrm>
        </p:spPr>
        <p:txBody>
          <a:bodyPr>
            <a:normAutofit fontScale="25000" lnSpcReduction="20000"/>
          </a:bodyPr>
          <a:lstStyle/>
          <a:p>
            <a:r>
              <a:rPr lang="fr-FR" sz="9600" dirty="0" smtClean="0"/>
              <a:t>La Villa d’Este est l’une des illustrations les plus exceptionnelles de la culture de la Renaissance à son apogée. </a:t>
            </a:r>
          </a:p>
          <a:p>
            <a:r>
              <a:rPr lang="fr-FR" sz="9600" dirty="0" smtClean="0"/>
              <a:t>Les jardins de la Villa d’Este ont eu une profonde influence sur le développement du paysagisme dans toute l’Europe.</a:t>
            </a:r>
          </a:p>
          <a:p>
            <a:r>
              <a:rPr lang="fr-FR" sz="9600" dirty="0" smtClean="0"/>
              <a:t>Les jardins de la Villa d’Este reflètent de façon remarquable les principes de la Renaissance en matière de conception et d’esthétique. </a:t>
            </a:r>
          </a:p>
          <a:p>
            <a:r>
              <a:rPr lang="fr-FR" sz="9600" dirty="0" smtClean="0"/>
              <a:t>Les jardins de la Villa d’Este figurent parmi les premiers et les plus beaux des jardins delle meraviglie et symbolisent l’épanouissement de la culture de la Renaissance.</a:t>
            </a:r>
          </a:p>
          <a:p>
            <a:r>
              <a:rPr lang="fr-FR" sz="9600" dirty="0" smtClean="0"/>
              <a:t>Le jardin de villa d’est a de forme régulier car il se constitue de plusieurs  ilots en des formes déférents(rectangulaire;  quadrangulaire, et Cérulaire).</a:t>
            </a:r>
          </a:p>
          <a:p>
            <a:r>
              <a:rPr lang="fr-FR" sz="9600" dirty="0" smtClean="0"/>
              <a:t>On trouve aussi l’</a:t>
            </a:r>
            <a:r>
              <a:rPr lang="fr-FR" sz="9600" dirty="0" err="1" smtClean="0"/>
              <a:t>utulisation</a:t>
            </a:r>
            <a:r>
              <a:rPr lang="fr-FR" sz="9600" dirty="0" smtClean="0"/>
              <a:t> de broderie dans l’aménagement  Des ilots</a:t>
            </a:r>
          </a:p>
          <a:p>
            <a:pPr marL="1371600" indent="-1371600">
              <a:buNone/>
            </a:pPr>
            <a:r>
              <a:rPr lang="fr-FR" sz="9600" dirty="0" smtClean="0"/>
              <a:t>. </a:t>
            </a:r>
          </a:p>
          <a:p>
            <a:endParaRPr lang="fr-FR" sz="2800" dirty="0" smtClean="0"/>
          </a:p>
          <a:p>
            <a:endParaRPr lang="fr-FR" sz="9600" dirty="0" smtClean="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0" y="0"/>
            <a:ext cx="9144000" cy="6858000"/>
          </a:xfrm>
        </p:spPr>
        <p:txBody>
          <a:bodyPr>
            <a:normAutofit fontScale="47500" lnSpcReduction="20000"/>
          </a:bodyPr>
          <a:lstStyle/>
          <a:p>
            <a:r>
              <a:rPr lang="fr-FR" dirty="0" smtClean="0"/>
              <a:t>Aller à : </a:t>
            </a:r>
            <a:r>
              <a:rPr lang="fr-FR" dirty="0" smtClean="0">
                <a:hlinkClick r:id="rId2"/>
              </a:rPr>
              <a:t>Navigation</a:t>
            </a:r>
            <a:r>
              <a:rPr lang="fr-FR" dirty="0" smtClean="0"/>
              <a:t>, </a:t>
            </a:r>
            <a:r>
              <a:rPr lang="fr-FR" dirty="0" smtClean="0">
                <a:hlinkClick r:id="rId2"/>
              </a:rPr>
              <a:t>rechercher</a:t>
            </a:r>
            <a:endParaRPr lang="fr-FR" dirty="0" smtClean="0"/>
          </a:p>
          <a:p>
            <a:r>
              <a:rPr lang="fr-FR" b="1" dirty="0" smtClean="0"/>
              <a:t>Villa d'Este*</a:t>
            </a:r>
            <a:br>
              <a:rPr lang="fr-FR" b="1" dirty="0" smtClean="0"/>
            </a:br>
            <a:r>
              <a:rPr lang="fr-FR" b="1" dirty="0" smtClean="0">
                <a:hlinkClick r:id="rId3" tooltip="Patrimoine mondial"/>
              </a:rPr>
              <a:t>Patrimoine mondial de l'UNESCO</a:t>
            </a:r>
            <a:endParaRPr lang="fr-FR" dirty="0" smtClean="0"/>
          </a:p>
          <a:p>
            <a:r>
              <a:rPr lang="fr-FR" dirty="0" smtClean="0"/>
              <a:t/>
            </a:r>
            <a:br>
              <a:rPr lang="fr-FR" dirty="0" smtClean="0"/>
            </a:br>
            <a:r>
              <a:rPr lang="fr-FR" dirty="0" smtClean="0"/>
              <a:t>Vue d'ensemble</a:t>
            </a:r>
          </a:p>
          <a:p>
            <a:r>
              <a:rPr lang="fr-FR" b="1" dirty="0" smtClean="0"/>
              <a:t>Coordonnées</a:t>
            </a:r>
            <a:endParaRPr lang="fr-FR" dirty="0" smtClean="0"/>
          </a:p>
          <a:p>
            <a:r>
              <a:rPr lang="fr-FR" dirty="0" smtClean="0">
                <a:hlinkClick r:id="rId4"/>
              </a:rPr>
              <a:t>41° 57′ 45″ Nord</a:t>
            </a:r>
            <a:br>
              <a:rPr lang="fr-FR" dirty="0" smtClean="0">
                <a:hlinkClick r:id="rId4"/>
              </a:rPr>
            </a:br>
            <a:r>
              <a:rPr lang="fr-FR" dirty="0" smtClean="0">
                <a:hlinkClick r:id="rId4"/>
              </a:rPr>
              <a:t>       12° 47′ 46″ Est / 41.9625, 12.796111</a:t>
            </a:r>
            <a:endParaRPr lang="fr-FR" dirty="0" smtClean="0"/>
          </a:p>
          <a:p>
            <a:r>
              <a:rPr lang="fr-FR" b="1" dirty="0" smtClean="0"/>
              <a:t>Pays</a:t>
            </a:r>
            <a:endParaRPr lang="fr-FR" dirty="0" smtClean="0"/>
          </a:p>
          <a:p>
            <a:r>
              <a:rPr lang="fr-FR" dirty="0" smtClean="0"/>
              <a:t> </a:t>
            </a:r>
            <a:r>
              <a:rPr lang="fr-FR" dirty="0" smtClean="0">
                <a:hlinkClick r:id="rId5" tooltip="Italie"/>
              </a:rPr>
              <a:t>Italie</a:t>
            </a:r>
            <a:endParaRPr lang="fr-FR" dirty="0" smtClean="0"/>
          </a:p>
          <a:p>
            <a:r>
              <a:rPr lang="fr-FR" b="1" dirty="0" smtClean="0"/>
              <a:t>Subdivision</a:t>
            </a:r>
            <a:endParaRPr lang="fr-FR" dirty="0" smtClean="0"/>
          </a:p>
          <a:p>
            <a:r>
              <a:rPr lang="fr-FR" dirty="0" smtClean="0">
                <a:hlinkClick r:id="rId6" tooltip="Tivoli"/>
              </a:rPr>
              <a:t>Tivoli</a:t>
            </a:r>
            <a:r>
              <a:rPr lang="fr-FR" dirty="0" smtClean="0"/>
              <a:t>, </a:t>
            </a:r>
            <a:r>
              <a:rPr lang="fr-FR" dirty="0" smtClean="0">
                <a:hlinkClick r:id="rId7" tooltip="Latium"/>
              </a:rPr>
              <a:t>Latium</a:t>
            </a:r>
            <a:endParaRPr lang="fr-FR" dirty="0" smtClean="0"/>
          </a:p>
          <a:p>
            <a:r>
              <a:rPr lang="fr-FR" b="1" dirty="0" smtClean="0"/>
              <a:t>Région</a:t>
            </a:r>
            <a:endParaRPr lang="fr-FR" dirty="0" smtClean="0"/>
          </a:p>
          <a:p>
            <a:r>
              <a:rPr lang="fr-FR" dirty="0" smtClean="0">
                <a:hlinkClick r:id="rId8" tooltip="Europe"/>
              </a:rPr>
              <a:t>Europe</a:t>
            </a:r>
            <a:r>
              <a:rPr lang="fr-FR" dirty="0" smtClean="0"/>
              <a:t> et </a:t>
            </a:r>
            <a:r>
              <a:rPr lang="fr-FR" dirty="0" smtClean="0">
                <a:hlinkClick r:id="rId9" tooltip="Amérique du Nord"/>
              </a:rPr>
              <a:t>Amérique du Nord</a:t>
            </a:r>
            <a:endParaRPr lang="fr-FR" dirty="0" smtClean="0"/>
          </a:p>
          <a:p>
            <a:r>
              <a:rPr lang="fr-FR" b="1" dirty="0" smtClean="0"/>
              <a:t>Type</a:t>
            </a:r>
            <a:endParaRPr lang="fr-FR" dirty="0" smtClean="0"/>
          </a:p>
          <a:p>
            <a:r>
              <a:rPr lang="fr-FR" dirty="0" smtClean="0"/>
              <a:t>Culturel</a:t>
            </a:r>
          </a:p>
          <a:p>
            <a:r>
              <a:rPr lang="fr-FR" b="1" dirty="0" smtClean="0"/>
              <a:t>Critères**</a:t>
            </a:r>
            <a:endParaRPr lang="fr-FR" dirty="0" smtClean="0"/>
          </a:p>
          <a:p>
            <a:r>
              <a:rPr lang="en-US" dirty="0" err="1" smtClean="0"/>
              <a:t>i</a:t>
            </a:r>
            <a:r>
              <a:rPr lang="en-US" dirty="0" smtClean="0"/>
              <a:t>, ii, iii, iv, vi</a:t>
            </a:r>
            <a:endParaRPr lang="fr-FR" dirty="0" smtClean="0"/>
          </a:p>
          <a:p>
            <a:r>
              <a:rPr lang="fr-FR" b="1" dirty="0" smtClean="0"/>
              <a:t>Superficie</a:t>
            </a:r>
            <a:endParaRPr lang="fr-FR" dirty="0" smtClean="0"/>
          </a:p>
          <a:p>
            <a:r>
              <a:rPr lang="fr-FR" dirty="0" smtClean="0"/>
              <a:t>4,5 ha</a:t>
            </a:r>
          </a:p>
          <a:p>
            <a:r>
              <a:rPr lang="fr-FR" b="1" dirty="0" smtClean="0"/>
              <a:t>Numéro d'identification</a:t>
            </a:r>
            <a:endParaRPr lang="fr-FR" dirty="0" smtClean="0"/>
          </a:p>
          <a:p>
            <a:r>
              <a:rPr lang="fr-FR" dirty="0" smtClean="0">
                <a:hlinkClick r:id="rId10"/>
              </a:rPr>
              <a:t>1025</a:t>
            </a:r>
            <a:endParaRPr lang="fr-FR" dirty="0" smtClean="0"/>
          </a:p>
          <a:p>
            <a:r>
              <a:rPr lang="fr-FR" b="1" dirty="0" smtClean="0"/>
              <a:t>Année d’inscription</a:t>
            </a:r>
            <a:endParaRPr lang="fr-FR" dirty="0" smtClean="0"/>
          </a:p>
          <a:p>
            <a:r>
              <a:rPr lang="fr-FR" dirty="0" smtClean="0">
                <a:hlinkClick r:id="rId11" tooltip="2001"/>
              </a:rPr>
              <a:t>2001</a:t>
            </a:r>
            <a:r>
              <a:rPr lang="fr-FR" dirty="0" smtClean="0"/>
              <a:t> (25</a:t>
            </a:r>
            <a:r>
              <a:rPr lang="fr-FR" baseline="30000" dirty="0" smtClean="0"/>
              <a:t>e</a:t>
            </a:r>
            <a:r>
              <a:rPr lang="fr-FR" dirty="0" smtClean="0"/>
              <a:t> </a:t>
            </a:r>
            <a:r>
              <a:rPr lang="fr-FR" dirty="0" smtClean="0">
                <a:hlinkClick r:id="rId12" tooltip="Comité du patrimoine mondial"/>
              </a:rPr>
              <a:t>session</a:t>
            </a:r>
            <a:r>
              <a:rPr lang="fr-FR" dirty="0" smtClean="0"/>
              <a:t>)</a:t>
            </a:r>
          </a:p>
          <a:p>
            <a:r>
              <a:rPr lang="fr-FR" dirty="0" smtClean="0"/>
              <a:t>* </a:t>
            </a:r>
            <a:r>
              <a:rPr lang="fr-FR" dirty="0" smtClean="0">
                <a:hlinkClick r:id="rId10"/>
              </a:rPr>
              <a:t>Descriptif officiel UNESCO</a:t>
            </a:r>
            <a:r>
              <a:rPr lang="fr-FR" dirty="0" smtClean="0"/>
              <a:t/>
            </a:r>
            <a:br>
              <a:rPr lang="fr-FR" dirty="0" smtClean="0"/>
            </a:br>
            <a:r>
              <a:rPr lang="fr-FR" dirty="0" smtClean="0"/>
              <a:t>** </a:t>
            </a:r>
            <a:r>
              <a:rPr lang="fr-FR" dirty="0" smtClean="0">
                <a:hlinkClick r:id="rId13"/>
              </a:rPr>
              <a:t>Liste des critères de sélection</a:t>
            </a:r>
            <a:endParaRPr lang="fr-FR" dirty="0" smtClean="0"/>
          </a:p>
          <a:p>
            <a:endParaRPr lang="fr-FR" dirty="0"/>
          </a:p>
        </p:txBody>
      </p:sp>
    </p:spTree>
  </p:cSld>
  <p:clrMapOvr>
    <a:masterClrMapping/>
  </p:clrMapOvr>
  <p:transition spd="slow">
    <p:wheel spokes="3"/>
  </p:transition>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TotalTime>
  <Words>723</Words>
  <Application>Microsoft Office PowerPoint</Application>
  <PresentationFormat>Affichage à l'écran (4:3)</PresentationFormat>
  <Paragraphs>81</Paragraphs>
  <Slides>23</Slides>
  <Notes>0</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Diapositive 1</vt:lpstr>
      <vt:lpstr>Plan de travail </vt:lpstr>
      <vt:lpstr>Introduction </vt:lpstr>
      <vt:lpstr>Situation de jardin</vt:lpstr>
      <vt:lpstr>Photo aérienne de jardin</vt:lpstr>
      <vt:lpstr>L’histoire de jardin </vt:lpstr>
      <vt:lpstr>Diapositive 7</vt:lpstr>
      <vt:lpstr>LES CARACTERESTIQUES DE           JARDIN</vt:lpstr>
      <vt:lpstr>Diapositive 9</vt:lpstr>
      <vt:lpstr>LE PLAN DE JARDIN</vt:lpstr>
      <vt:lpstr>Les composantes de jardin</vt:lpstr>
      <vt:lpstr>Les déférent types des arbres qui existent dans le jardin</vt:lpstr>
      <vt:lpstr>Massif végétale étaie</vt:lpstr>
      <vt:lpstr>Diapositive 14</vt:lpstr>
      <vt:lpstr>                         2. L’eau. on trouve dans ce jardin les déférentes formes de l’eau tel que :       - les fontaines.       - les jet d’eau.       - les bassins.  </vt:lpstr>
      <vt:lpstr>Les jet d’eau</vt:lpstr>
      <vt:lpstr>Les bassins</vt:lpstr>
      <vt:lpstr>Les fontaines</vt:lpstr>
      <vt:lpstr>3. Les sculptures</vt:lpstr>
      <vt:lpstr>Diapositive 20</vt:lpstr>
      <vt:lpstr>Diapositive 21</vt:lpstr>
      <vt:lpstr>LES Mosaïques</vt:lpstr>
      <vt:lpstr>Conclusios </vt:lpstr>
    </vt:vector>
  </TitlesOfParts>
  <Company>Edition classic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jardin de villa d’est  </dc:title>
  <dc:creator>Edition classic</dc:creator>
  <cp:lastModifiedBy>Edition classic</cp:lastModifiedBy>
  <cp:revision>32</cp:revision>
  <dcterms:created xsi:type="dcterms:W3CDTF">2010-02-22T13:17:38Z</dcterms:created>
  <dcterms:modified xsi:type="dcterms:W3CDTF">2010-02-23T12:25:58Z</dcterms:modified>
</cp:coreProperties>
</file>