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ACF63-3256-47E1-BD0A-BC31B8DE3AD0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03E0B-580A-4562-B072-03F35D231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303E0B-580A-4562-B072-03F35D231D1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33074-D6B5-4FC0-804F-34EB1170B9D3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A2A97-42EE-4718-B7DC-326148729A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ccrg.info/Nanking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73026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038600"/>
            <a:ext cx="9144000" cy="609600"/>
          </a:xfrm>
          <a:solidFill>
            <a:schemeClr val="accent6">
              <a:alpha val="5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</a:rPr>
              <a:t>KEKUASAAN -  KEWENANGAN &amp; LEGITIMASI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560072">
            <a:off x="162603" y="3942314"/>
            <a:ext cx="3657600" cy="6096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dirty="0" smtClean="0"/>
              <a:t>ILMU POLITIK</a:t>
            </a:r>
            <a:endParaRPr lang="en-US" sz="4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userwww.sfsu.edu/~rdaniels/Blogpix/maoa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9956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95800"/>
            <a:ext cx="9144000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>
                <a:sym typeface="Wingdings" pitchFamily="2" charset="2"/>
              </a:rPr>
              <a:t>Wewenang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Kharismatik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berdasarkan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kharisma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dimiliki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redicecreations.com/ul_img/15761obamaswar_in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91200"/>
            <a:ext cx="9144000" cy="1066800"/>
          </a:xfrm>
          <a:solidFill>
            <a:schemeClr val="accent1"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Rasional</a:t>
            </a:r>
            <a:r>
              <a:rPr lang="en-US" dirty="0" smtClean="0">
                <a:sym typeface="Wingdings" pitchFamily="2" charset="2"/>
              </a:rPr>
              <a:t> legal  </a:t>
            </a:r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berdasarkan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tatanan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hukum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rasional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http://scrapetv.com/News/News%20Pages/Everyone%20Else/images-9/muammar-gaddafi-colonel.jpg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2362200"/>
            <a:ext cx="3810000" cy="1234822"/>
          </a:xfrm>
          <a:solidFill>
            <a:schemeClr val="tx2">
              <a:lumMod val="50000"/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PERALIHAN</a:t>
            </a:r>
            <a:br>
              <a:rPr lang="en-US" b="1" dirty="0" smtClean="0"/>
            </a:br>
            <a:r>
              <a:rPr lang="en-US" b="1" dirty="0" smtClean="0"/>
              <a:t>KEWENANGAN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53000" y="3733800"/>
            <a:ext cx="4191000" cy="2362200"/>
          </a:xfrm>
          <a:solidFill>
            <a:schemeClr val="accent2">
              <a:alpha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 smtClean="0"/>
              <a:t>Turun-temurun</a:t>
            </a:r>
            <a:endParaRPr lang="en-US" dirty="0" smtClean="0"/>
          </a:p>
          <a:p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Pemilihan</a:t>
            </a:r>
            <a:endParaRPr lang="en-US" dirty="0" smtClean="0"/>
          </a:p>
          <a:p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Paksaan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www.awesomestories.com/images/user/1222779895.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5400" y="381000"/>
            <a:ext cx="3581400" cy="944562"/>
          </a:xfrm>
          <a:solidFill>
            <a:schemeClr val="dk1">
              <a:alpha val="46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LEGITIMASI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419600"/>
            <a:ext cx="8763000" cy="2209800"/>
          </a:xfrm>
          <a:solidFill>
            <a:schemeClr val="accent2">
              <a:alpha val="53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Legitimasi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penerimaan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pengakuan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masyarakat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hak</a:t>
            </a:r>
            <a:r>
              <a:rPr lang="en-US" dirty="0" smtClean="0">
                <a:sym typeface="Wingdings" pitchFamily="2" charset="2"/>
              </a:rPr>
              <a:t> moral </a:t>
            </a:r>
            <a:r>
              <a:rPr lang="en-US" dirty="0" err="1" smtClean="0">
                <a:sym typeface="Wingdings" pitchFamily="2" charset="2"/>
              </a:rPr>
              <a:t>pemimpin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memerintah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membuat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melaksanakan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keputusan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britishbattles.com/images/camden/baron-van-kalb-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75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4495800" cy="868362"/>
          </a:xfrm>
          <a:solidFill>
            <a:schemeClr val="accent2">
              <a:alpha val="7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KADAR LEGITIMASI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  <a:solidFill>
            <a:schemeClr val="dk1">
              <a:alpha val="5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sym typeface="Wingdings" pitchFamily="2" charset="2"/>
              </a:rPr>
              <a:t>Pralegitimasi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pihak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memerintah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meyakini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bahwa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dukungan</a:t>
            </a:r>
            <a:r>
              <a:rPr lang="en-US" dirty="0" smtClean="0">
                <a:sym typeface="Wingdings" pitchFamily="2" charset="2"/>
              </a:rPr>
              <a:t> moral </a:t>
            </a:r>
            <a:r>
              <a:rPr lang="en-US" dirty="0" err="1" smtClean="0">
                <a:sym typeface="Wingdings" pitchFamily="2" charset="2"/>
              </a:rPr>
              <a:t>sedangkan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diperintah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belum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Tak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berlegitimasi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memerintah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memaksakan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utk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diakui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scr</a:t>
            </a:r>
            <a:r>
              <a:rPr lang="en-US" dirty="0" smtClean="0">
                <a:sym typeface="Wingdings" pitchFamily="2" charset="2"/>
              </a:rPr>
              <a:t> moral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masyarkat</a:t>
            </a:r>
            <a:endParaRPr lang="en-US" dirty="0" smtClean="0"/>
          </a:p>
          <a:p>
            <a:r>
              <a:rPr lang="en-US" b="1" dirty="0" err="1" smtClean="0">
                <a:sym typeface="Wingdings" pitchFamily="2" charset="2"/>
              </a:rPr>
              <a:t>Berlegitimasi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diperintah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mengakui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mendukung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pemerintah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berkuasa</a:t>
            </a:r>
            <a:endParaRPr lang="en-US" dirty="0">
              <a:sym typeface="Wingdings" pitchFamily="2" charset="2"/>
            </a:endParaRPr>
          </a:p>
          <a:p>
            <a:r>
              <a:rPr lang="en-US" b="1" dirty="0" err="1" smtClean="0">
                <a:sym typeface="Wingdings" pitchFamily="2" charset="2"/>
              </a:rPr>
              <a:t>Pascalegitimasi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pemerintahan</a:t>
            </a:r>
            <a:r>
              <a:rPr lang="en-US" dirty="0" smtClean="0">
                <a:sym typeface="Wingdings" pitchFamily="2" charset="2"/>
              </a:rPr>
              <a:t> lama </a:t>
            </a:r>
            <a:r>
              <a:rPr lang="en-US" dirty="0" err="1" smtClean="0">
                <a:sym typeface="Wingdings" pitchFamily="2" charset="2"/>
              </a:rPr>
              <a:t>sdh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tdk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diakui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dukungan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thd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pemerintahan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baru</a:t>
            </a: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dn.pimpmyspace.org/media/pms/c/9x/x5/57/thank_you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wikisetiyawan.files.wordpress.com/2009/04/kursi-kekuasaan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0"/>
            <a:ext cx="6553200" cy="868362"/>
          </a:xfrm>
          <a:solidFill>
            <a:schemeClr val="dk1">
              <a:alpha val="3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KEKUASAAN (POWER)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8991600" cy="4038600"/>
          </a:xfrm>
          <a:solidFill>
            <a:schemeClr val="accent2">
              <a:alpha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id-ID" dirty="0" smtClean="0"/>
              <a:t>Kekuasaan </a:t>
            </a:r>
            <a:r>
              <a:rPr lang="en-US" dirty="0" err="1" smtClean="0">
                <a:sym typeface="Wingdings" pitchFamily="2" charset="2"/>
              </a:rPr>
              <a:t>adalah</a:t>
            </a:r>
            <a:r>
              <a:rPr lang="id-ID" dirty="0" smtClean="0">
                <a:sym typeface="Wingdings" pitchFamily="2" charset="2"/>
              </a:rPr>
              <a:t> </a:t>
            </a:r>
            <a:r>
              <a:rPr lang="id-ID" b="1" u="sng" dirty="0" smtClean="0">
                <a:solidFill>
                  <a:srgbClr val="FFFF00"/>
                </a:solidFill>
                <a:sym typeface="Wingdings" pitchFamily="2" charset="2"/>
              </a:rPr>
              <a:t>kemampuan utk mempengaruhi </a:t>
            </a:r>
            <a:r>
              <a:rPr lang="id-ID" b="1" u="sng" dirty="0" smtClean="0">
                <a:sym typeface="Wingdings" pitchFamily="2" charset="2"/>
              </a:rPr>
              <a:t>orang lain/kelompok lain utk </a:t>
            </a:r>
            <a:r>
              <a:rPr lang="id-ID" b="1" u="sng" dirty="0" smtClean="0">
                <a:solidFill>
                  <a:srgbClr val="FFFF00"/>
                </a:solidFill>
                <a:sym typeface="Wingdings" pitchFamily="2" charset="2"/>
              </a:rPr>
              <a:t>berperilaku sesuai dgn yg diharapkan atau mendukung</a:t>
            </a:r>
            <a:r>
              <a:rPr lang="id-ID" b="1" u="sng" dirty="0" smtClean="0">
                <a:sym typeface="Wingdings" pitchFamily="2" charset="2"/>
              </a:rPr>
              <a:t> tindakan/keputusan yg diambil</a:t>
            </a:r>
            <a:endParaRPr lang="en-US" b="1" u="sng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Power is </a:t>
            </a:r>
            <a:r>
              <a:rPr lang="en-US" b="1" u="sng" dirty="0" smtClean="0"/>
              <a:t>the ability of governments, and of governmental leaders, </a:t>
            </a:r>
            <a:r>
              <a:rPr lang="en-US" b="1" u="sng" dirty="0" smtClean="0">
                <a:solidFill>
                  <a:srgbClr val="FFFF00"/>
                </a:solidFill>
              </a:rPr>
              <a:t>to make and enforce rules</a:t>
            </a:r>
            <a:r>
              <a:rPr lang="en-US" b="1" u="sng" dirty="0" smtClean="0"/>
              <a:t> and </a:t>
            </a:r>
            <a:r>
              <a:rPr lang="en-US" b="1" u="sng" dirty="0" smtClean="0">
                <a:solidFill>
                  <a:srgbClr val="FFFF00"/>
                </a:solidFill>
              </a:rPr>
              <a:t>to influence the behavior</a:t>
            </a:r>
            <a:r>
              <a:rPr lang="en-US" b="1" u="sng" dirty="0" smtClean="0"/>
              <a:t> of individuals or groups by </a:t>
            </a:r>
            <a:r>
              <a:rPr lang="en-US" b="1" u="sng" dirty="0" smtClean="0">
                <a:solidFill>
                  <a:srgbClr val="FFFF00"/>
                </a:solidFill>
              </a:rPr>
              <a:t>rewarding or punishing </a:t>
            </a:r>
            <a:r>
              <a:rPr lang="en-US" b="1" u="sng" dirty="0" smtClean="0"/>
              <a:t>certain behaviors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s.sodahead.com/polls/001851949/Islam-47049565763_xlarge.jpe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4800"/>
            <a:ext cx="6705600" cy="609600"/>
          </a:xfrm>
          <a:solidFill>
            <a:schemeClr val="dk1">
              <a:alpha val="48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29000"/>
            <a:ext cx="8915400" cy="3048000"/>
          </a:xfrm>
          <a:solidFill>
            <a:schemeClr val="dk1">
              <a:alpha val="37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Power is </a:t>
            </a:r>
            <a:r>
              <a:rPr lang="en-US" b="1" u="sng" dirty="0" smtClean="0">
                <a:solidFill>
                  <a:srgbClr val="FFFF00"/>
                </a:solidFill>
              </a:rPr>
              <a:t>the ability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of a person, group, or nation </a:t>
            </a:r>
            <a:r>
              <a:rPr lang="en-US" b="1" u="sng" dirty="0" smtClean="0">
                <a:solidFill>
                  <a:srgbClr val="FFFF00"/>
                </a:solidFill>
              </a:rPr>
              <a:t>to get what it wants</a:t>
            </a:r>
            <a:r>
              <a:rPr lang="en-US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As an equation, power is: </a:t>
            </a:r>
            <a:r>
              <a:rPr lang="en-US" b="1" u="sng" dirty="0" smtClean="0">
                <a:solidFill>
                  <a:srgbClr val="FFFF00"/>
                </a:solidFill>
              </a:rPr>
              <a:t>The ability of A to get B to do X (or not do X)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 In the case of governments, they can use </a:t>
            </a:r>
            <a:r>
              <a:rPr lang="en-US" b="1" i="1" u="sng" dirty="0" smtClean="0">
                <a:solidFill>
                  <a:srgbClr val="FFFF00"/>
                </a:solidFill>
              </a:rPr>
              <a:t>soft power</a:t>
            </a:r>
            <a:r>
              <a:rPr lang="en-US" b="1" u="sng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(e.g. persuasion), or </a:t>
            </a:r>
            <a:r>
              <a:rPr lang="en-US" b="1" i="1" u="sng" dirty="0" smtClean="0">
                <a:solidFill>
                  <a:srgbClr val="FFFF00"/>
                </a:solidFill>
              </a:rPr>
              <a:t>hard power</a:t>
            </a:r>
            <a:r>
              <a:rPr lang="en-US" b="1" u="sng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(e.g. military force)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arkc1.typepad.com/.a/6a00d83451bb2969e20134804b31ce970c-800wi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19400"/>
            <a:ext cx="4724400" cy="944562"/>
          </a:xfrm>
          <a:solidFill>
            <a:schemeClr val="dk1">
              <a:alpha val="48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POWER CONCEPT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066800"/>
            <a:ext cx="3886200" cy="4419600"/>
          </a:xfrm>
          <a:solidFill>
            <a:schemeClr val="accent2">
              <a:alpha val="6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dirty="0" smtClean="0"/>
              <a:t>Influence</a:t>
            </a:r>
          </a:p>
          <a:p>
            <a:r>
              <a:rPr lang="en-US" sz="4000" dirty="0" smtClean="0"/>
              <a:t>Persuasion</a:t>
            </a:r>
          </a:p>
          <a:p>
            <a:r>
              <a:rPr lang="en-US" sz="4000" dirty="0" smtClean="0"/>
              <a:t>Manipulation</a:t>
            </a:r>
          </a:p>
          <a:p>
            <a:r>
              <a:rPr lang="en-US" sz="4000" dirty="0" smtClean="0"/>
              <a:t>Coercion</a:t>
            </a:r>
          </a:p>
          <a:p>
            <a:r>
              <a:rPr lang="en-US" sz="4000" dirty="0" smtClean="0"/>
              <a:t>Force </a:t>
            </a:r>
          </a:p>
          <a:p>
            <a:r>
              <a:rPr lang="en-US" sz="4000" b="1" dirty="0" smtClean="0">
                <a:solidFill>
                  <a:srgbClr val="FFFF00"/>
                </a:solidFill>
              </a:rPr>
              <a:t>Authority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www.freelancecopywritersblog.com/wp-content/uploads/2009/06/persua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876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4495800" cy="685800"/>
          </a:xfrm>
          <a:solidFill>
            <a:schemeClr val="accent4">
              <a:alpha val="48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267200"/>
            <a:ext cx="9144000" cy="2590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Influence :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/</a:t>
            </a:r>
            <a:r>
              <a:rPr lang="en-US" dirty="0" err="1" smtClean="0"/>
              <a:t>kelompok</a:t>
            </a:r>
            <a:r>
              <a:rPr lang="en-US" dirty="0" smtClean="0"/>
              <a:t> lain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scr</a:t>
            </a:r>
            <a:r>
              <a:rPr lang="en-US" dirty="0" smtClean="0"/>
              <a:t> </a:t>
            </a:r>
            <a:r>
              <a:rPr lang="en-US" dirty="0" err="1" smtClean="0"/>
              <a:t>sukarela</a:t>
            </a:r>
            <a:endParaRPr lang="en-US" dirty="0" smtClean="0"/>
          </a:p>
          <a:p>
            <a:r>
              <a:rPr lang="en-US" dirty="0" smtClean="0"/>
              <a:t>Persuasion: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menyakinkan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argumentatif</a:t>
            </a:r>
            <a:endParaRPr lang="en-US" dirty="0" smtClean="0"/>
          </a:p>
          <a:p>
            <a:r>
              <a:rPr lang="en-US" dirty="0" smtClean="0"/>
              <a:t>Manipulation: </a:t>
            </a:r>
            <a:r>
              <a:rPr lang="en-US" dirty="0" err="1" smtClean="0"/>
              <a:t>merekayasa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tertutup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2.bp.blogspot.com/_aqIeT-69tPM/SwjB0C1zPPI/AAAAAAAACyI/pLKDZx293EM/s1600/society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0" y="2209800"/>
            <a:ext cx="3657600" cy="715962"/>
          </a:xfrm>
          <a:solidFill>
            <a:schemeClr val="dk1">
              <a:alpha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14800"/>
            <a:ext cx="8686800" cy="2514600"/>
          </a:xfrm>
          <a:solidFill>
            <a:schemeClr val="accent6">
              <a:alpha val="49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Coercion: </a:t>
            </a:r>
            <a:r>
              <a:rPr lang="en-US" dirty="0" err="1" smtClean="0"/>
              <a:t>peragaan</a:t>
            </a:r>
            <a:r>
              <a:rPr lang="en-US" dirty="0" smtClean="0"/>
              <a:t> </a:t>
            </a:r>
            <a:r>
              <a:rPr lang="en-US" dirty="0" err="1" smtClean="0"/>
              <a:t>kekuasaan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ancaman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paksaan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Force: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tekanan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memaksa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</a:t>
            </a:r>
          </a:p>
          <a:p>
            <a:r>
              <a:rPr lang="en-US" dirty="0" smtClean="0"/>
              <a:t>Reward: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kompensasi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imbalan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4" name="Picture 16" descr="http://weaselzippers.us/wp-content/uploads/2011/03/Obama-angry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8157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3657600"/>
            <a:ext cx="7467600" cy="3048000"/>
          </a:xfrm>
          <a:solidFill>
            <a:schemeClr val="accent2">
              <a:alpha val="59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Robert </a:t>
            </a:r>
            <a:r>
              <a:rPr lang="en-US" dirty="0" err="1" smtClean="0"/>
              <a:t>Bierstedt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merupakan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kekuasaan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dilembagakan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Laswell</a:t>
            </a:r>
            <a:r>
              <a:rPr lang="en-US" dirty="0" smtClean="0">
                <a:sym typeface="Wingdings" pitchFamily="2" charset="2"/>
              </a:rPr>
              <a:t> &amp; Kaplan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merupakan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kekuasaan</a:t>
            </a:r>
            <a:r>
              <a:rPr lang="en-US" dirty="0" smtClean="0">
                <a:sym typeface="Wingdings" pitchFamily="2" charset="2"/>
              </a:rPr>
              <a:t> formal</a:t>
            </a:r>
          </a:p>
          <a:p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merupakan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kekuasaan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keabsahan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4343400" cy="609600"/>
          </a:xfr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en-US" sz="3600" b="1" dirty="0" smtClean="0"/>
              <a:t>KEWENANGAN</a:t>
            </a:r>
            <a:endParaRPr lang="en-US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mohr.de/uploads/tx_templavoila/max_weber_155x216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257800" cy="690224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52400"/>
            <a:ext cx="4191000" cy="990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b="1" dirty="0" smtClean="0"/>
              <a:t>MAX WEBER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4953000"/>
            <a:ext cx="5105400" cy="17526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endParaRPr lang="en-US" dirty="0" smtClean="0"/>
          </a:p>
          <a:p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Kharismatik</a:t>
            </a:r>
            <a:endParaRPr lang="en-US" dirty="0" smtClean="0"/>
          </a:p>
          <a:p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Rasional</a:t>
            </a:r>
            <a:r>
              <a:rPr lang="en-US" dirty="0" smtClean="0"/>
              <a:t>-Legal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digilib.petra.ac.id/jiunkpe/s1/jdkv/2006/jiunkpe-ns-s1-2006-42402113-8715-majapahit-extra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8941" y="0"/>
            <a:ext cx="8315459" cy="648788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153400" cy="175259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err="1" smtClean="0"/>
              <a:t>Wewenang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kewenangan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berdasarkan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kepercayaan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penghormatan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tradisi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sdh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sedemikian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melekat</a:t>
            </a:r>
            <a:r>
              <a:rPr lang="en-US" dirty="0" smtClean="0">
                <a:sym typeface="Wingdings" pitchFamily="2" charset="2"/>
              </a:rPr>
              <a:t> pd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komunitas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masyarakat</a:t>
            </a: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356</Words>
  <Application>Microsoft Office PowerPoint</Application>
  <PresentationFormat>On-screen Show (4:3)</PresentationFormat>
  <Paragraphs>61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ILMU POLITIK</vt:lpstr>
      <vt:lpstr>KEKUASAAN (POWER)</vt:lpstr>
      <vt:lpstr>LANJUTAN</vt:lpstr>
      <vt:lpstr>POWER CONCEPT</vt:lpstr>
      <vt:lpstr>LANJUTAN</vt:lpstr>
      <vt:lpstr>LANJUTAN</vt:lpstr>
      <vt:lpstr>KEWENANGAN</vt:lpstr>
      <vt:lpstr>MAX WEBER </vt:lpstr>
      <vt:lpstr>Slide 9</vt:lpstr>
      <vt:lpstr>Slide 10</vt:lpstr>
      <vt:lpstr>Slide 11</vt:lpstr>
      <vt:lpstr>PERALIHAN KEWENANGAN</vt:lpstr>
      <vt:lpstr>LEGITIMASI</vt:lpstr>
      <vt:lpstr>KADAR LEGITIMASI</vt:lpstr>
      <vt:lpstr>Slide 15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DiGiT</dc:creator>
  <cp:lastModifiedBy>Acer</cp:lastModifiedBy>
  <cp:revision>26</cp:revision>
  <dcterms:created xsi:type="dcterms:W3CDTF">2011-09-25T03:55:00Z</dcterms:created>
  <dcterms:modified xsi:type="dcterms:W3CDTF">2012-06-20T12:57:03Z</dcterms:modified>
</cp:coreProperties>
</file>