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8" r:id="rId7"/>
    <p:sldId id="272" r:id="rId8"/>
    <p:sldId id="271" r:id="rId9"/>
    <p:sldId id="273" r:id="rId10"/>
    <p:sldId id="276" r:id="rId11"/>
    <p:sldId id="277" r:id="rId12"/>
    <p:sldId id="269" r:id="rId13"/>
    <p:sldId id="274" r:id="rId14"/>
    <p:sldId id="278" r:id="rId15"/>
    <p:sldId id="270" r:id="rId16"/>
    <p:sldId id="275" r:id="rId17"/>
    <p:sldId id="26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B2AF37-CD99-42B6-A4E7-EE6D6370E36D}" type="doc">
      <dgm:prSet loTypeId="urn:microsoft.com/office/officeart/2008/layout/AlternatingPictureBlocks" loCatId="picture" qsTypeId="urn:microsoft.com/office/officeart/2005/8/quickstyle/simple1" qsCatId="simple" csTypeId="urn:microsoft.com/office/officeart/2005/8/colors/colorful4" csCatId="colorful" phldr="1"/>
      <dgm:spPr/>
    </dgm:pt>
    <dgm:pt modelId="{39B7B981-FEA7-49EB-A606-91885841706D}">
      <dgm:prSet phldrT="[Text]"/>
      <dgm:spPr/>
      <dgm:t>
        <a:bodyPr/>
        <a:lstStyle/>
        <a:p>
          <a:r>
            <a:rPr lang="en-GB" dirty="0" smtClean="0">
              <a:latin typeface="Cambria" panose="02040503050406030204" pitchFamily="18" charset="0"/>
              <a:cs typeface="Times New Roman" panose="02020603050405020304" pitchFamily="18" charset="0"/>
            </a:rPr>
            <a:t>Plan Project Cost </a:t>
          </a:r>
          <a:r>
            <a:rPr lang="en-GB" dirty="0" smtClean="0">
              <a:latin typeface="Cambria" panose="02040503050406030204" pitchFamily="18" charset="0"/>
              <a:cs typeface="Times New Roman" panose="02020603050405020304" pitchFamily="18" charset="0"/>
            </a:rPr>
            <a:t>Management </a:t>
          </a:r>
          <a:r>
            <a:rPr lang="en-GB" dirty="0" err="1" smtClean="0">
              <a:latin typeface="Cambria" panose="02040503050406030204" pitchFamily="18" charset="0"/>
              <a:cs typeface="Times New Roman" panose="02020603050405020304" pitchFamily="18" charset="0"/>
            </a:rPr>
            <a:t>atau</a:t>
          </a:r>
          <a:r>
            <a:rPr lang="en-GB" dirty="0" smtClean="0">
              <a:latin typeface="Cambria" panose="02040503050406030204" pitchFamily="18" charset="0"/>
              <a:cs typeface="Times New Roman" panose="02020603050405020304" pitchFamily="18" charset="0"/>
            </a:rPr>
            <a:t> Resource Planning</a:t>
          </a:r>
          <a:endParaRPr lang="en-GB" dirty="0">
            <a:latin typeface="Cambria" panose="02040503050406030204" pitchFamily="18" charset="0"/>
            <a:cs typeface="Times New Roman" panose="02020603050405020304" pitchFamily="18" charset="0"/>
          </a:endParaRPr>
        </a:p>
      </dgm:t>
    </dgm:pt>
    <dgm:pt modelId="{0DC7D4B8-9F20-44C8-B25B-CFF26EFF8EDE}" type="parTrans" cxnId="{70783DC2-CA2E-41CA-B0AF-134B2C8800FF}">
      <dgm:prSet/>
      <dgm:spPr/>
      <dgm:t>
        <a:bodyPr/>
        <a:lstStyle/>
        <a:p>
          <a:endParaRPr lang="en-GB">
            <a:latin typeface="Cambria" panose="02040503050406030204" pitchFamily="18" charset="0"/>
            <a:cs typeface="Times New Roman" panose="02020603050405020304" pitchFamily="18" charset="0"/>
          </a:endParaRPr>
        </a:p>
      </dgm:t>
    </dgm:pt>
    <dgm:pt modelId="{1549BB4A-6977-4309-A348-E3FB985D1114}" type="sibTrans" cxnId="{70783DC2-CA2E-41CA-B0AF-134B2C8800FF}">
      <dgm:prSet/>
      <dgm:spPr/>
      <dgm:t>
        <a:bodyPr/>
        <a:lstStyle/>
        <a:p>
          <a:endParaRPr lang="en-GB">
            <a:latin typeface="Cambria" panose="02040503050406030204" pitchFamily="18" charset="0"/>
            <a:cs typeface="Times New Roman" panose="02020603050405020304" pitchFamily="18" charset="0"/>
          </a:endParaRPr>
        </a:p>
      </dgm:t>
    </dgm:pt>
    <dgm:pt modelId="{09B70F42-EF15-42F9-BFF9-AB81FC3FCF98}">
      <dgm:prSet phldrT="[Text]"/>
      <dgm:spPr/>
      <dgm:t>
        <a:bodyPr/>
        <a:lstStyle/>
        <a:p>
          <a:r>
            <a:rPr lang="en-GB" dirty="0" smtClean="0">
              <a:latin typeface="Cambria" panose="02040503050406030204" pitchFamily="18" charset="0"/>
              <a:cs typeface="Times New Roman" panose="02020603050405020304" pitchFamily="18" charset="0"/>
            </a:rPr>
            <a:t>Estimating </a:t>
          </a:r>
          <a:r>
            <a:rPr lang="en-GB" dirty="0" smtClean="0">
              <a:latin typeface="Cambria" panose="02040503050406030204" pitchFamily="18" charset="0"/>
              <a:cs typeface="Times New Roman" panose="02020603050405020304" pitchFamily="18" charset="0"/>
            </a:rPr>
            <a:t>Cost</a:t>
          </a:r>
          <a:endParaRPr lang="en-GB" dirty="0">
            <a:latin typeface="Cambria" panose="02040503050406030204" pitchFamily="18" charset="0"/>
            <a:cs typeface="Times New Roman" panose="02020603050405020304" pitchFamily="18" charset="0"/>
          </a:endParaRPr>
        </a:p>
      </dgm:t>
    </dgm:pt>
    <dgm:pt modelId="{9FFF12DE-E975-467F-B2AC-37652A23CFCD}" type="parTrans" cxnId="{ABEC90FC-5A3C-4544-9B13-AFE5AFA05F9A}">
      <dgm:prSet/>
      <dgm:spPr/>
      <dgm:t>
        <a:bodyPr/>
        <a:lstStyle/>
        <a:p>
          <a:endParaRPr lang="en-GB">
            <a:latin typeface="Cambria" panose="02040503050406030204" pitchFamily="18" charset="0"/>
            <a:cs typeface="Times New Roman" panose="02020603050405020304" pitchFamily="18" charset="0"/>
          </a:endParaRPr>
        </a:p>
      </dgm:t>
    </dgm:pt>
    <dgm:pt modelId="{F73F5CB8-0E91-4347-8A4A-61DA7AD2589D}" type="sibTrans" cxnId="{ABEC90FC-5A3C-4544-9B13-AFE5AFA05F9A}">
      <dgm:prSet/>
      <dgm:spPr/>
      <dgm:t>
        <a:bodyPr/>
        <a:lstStyle/>
        <a:p>
          <a:endParaRPr lang="en-GB">
            <a:latin typeface="Cambria" panose="02040503050406030204" pitchFamily="18" charset="0"/>
            <a:cs typeface="Times New Roman" panose="02020603050405020304" pitchFamily="18" charset="0"/>
          </a:endParaRPr>
        </a:p>
      </dgm:t>
    </dgm:pt>
    <dgm:pt modelId="{04D9A6EB-EACF-404E-8AD4-8A7B09CC4C7D}">
      <dgm:prSet phldrT="[Text]"/>
      <dgm:spPr/>
      <dgm:t>
        <a:bodyPr/>
        <a:lstStyle/>
        <a:p>
          <a:r>
            <a:rPr lang="en-GB" dirty="0" smtClean="0">
              <a:latin typeface="Cambria" panose="02040503050406030204" pitchFamily="18" charset="0"/>
              <a:cs typeface="Times New Roman" panose="02020603050405020304" pitchFamily="18" charset="0"/>
            </a:rPr>
            <a:t>Determining the Budget</a:t>
          </a:r>
          <a:endParaRPr lang="en-GB" dirty="0">
            <a:latin typeface="Cambria" panose="02040503050406030204" pitchFamily="18" charset="0"/>
            <a:cs typeface="Times New Roman" panose="02020603050405020304" pitchFamily="18" charset="0"/>
          </a:endParaRPr>
        </a:p>
      </dgm:t>
    </dgm:pt>
    <dgm:pt modelId="{B643F32A-2759-4FFA-8BDB-50950C513746}" type="parTrans" cxnId="{E9D567B9-35E8-48AA-91BB-DECF1BC67DC6}">
      <dgm:prSet/>
      <dgm:spPr/>
      <dgm:t>
        <a:bodyPr/>
        <a:lstStyle/>
        <a:p>
          <a:endParaRPr lang="en-GB">
            <a:latin typeface="Cambria" panose="02040503050406030204" pitchFamily="18" charset="0"/>
            <a:cs typeface="Times New Roman" panose="02020603050405020304" pitchFamily="18" charset="0"/>
          </a:endParaRPr>
        </a:p>
      </dgm:t>
    </dgm:pt>
    <dgm:pt modelId="{BFCB520A-B5D3-4B9F-9324-AC9DB3F45728}" type="sibTrans" cxnId="{E9D567B9-35E8-48AA-91BB-DECF1BC67DC6}">
      <dgm:prSet/>
      <dgm:spPr/>
      <dgm:t>
        <a:bodyPr/>
        <a:lstStyle/>
        <a:p>
          <a:endParaRPr lang="en-GB">
            <a:latin typeface="Cambria" panose="02040503050406030204" pitchFamily="18" charset="0"/>
            <a:cs typeface="Times New Roman" panose="02020603050405020304" pitchFamily="18" charset="0"/>
          </a:endParaRPr>
        </a:p>
      </dgm:t>
    </dgm:pt>
    <dgm:pt modelId="{C3D8265F-7335-474A-99B1-BDFBD50DE690}">
      <dgm:prSet phldrT="[Text]"/>
      <dgm:spPr/>
      <dgm:t>
        <a:bodyPr/>
        <a:lstStyle/>
        <a:p>
          <a:r>
            <a:rPr lang="en-GB" dirty="0" smtClean="0">
              <a:latin typeface="Cambria" panose="02040503050406030204" pitchFamily="18" charset="0"/>
              <a:cs typeface="Times New Roman" panose="02020603050405020304" pitchFamily="18" charset="0"/>
            </a:rPr>
            <a:t>Controlling </a:t>
          </a:r>
          <a:r>
            <a:rPr lang="en-GB" dirty="0" smtClean="0">
              <a:latin typeface="Cambria" panose="02040503050406030204" pitchFamily="18" charset="0"/>
              <a:cs typeface="Times New Roman" panose="02020603050405020304" pitchFamily="18" charset="0"/>
            </a:rPr>
            <a:t>Cost</a:t>
          </a:r>
          <a:endParaRPr lang="en-GB" dirty="0">
            <a:latin typeface="Cambria" panose="02040503050406030204" pitchFamily="18" charset="0"/>
            <a:cs typeface="Times New Roman" panose="02020603050405020304" pitchFamily="18" charset="0"/>
          </a:endParaRPr>
        </a:p>
      </dgm:t>
    </dgm:pt>
    <dgm:pt modelId="{0ABCF460-B778-44AF-BA5C-9D6395CDE2C9}" type="parTrans" cxnId="{969167D1-B6FD-47AB-B3FB-C4BFA5D60FFB}">
      <dgm:prSet/>
      <dgm:spPr/>
      <dgm:t>
        <a:bodyPr/>
        <a:lstStyle/>
        <a:p>
          <a:endParaRPr lang="en-GB"/>
        </a:p>
      </dgm:t>
    </dgm:pt>
    <dgm:pt modelId="{01F7BC6A-CD63-4297-ACE4-998DD4352F16}" type="sibTrans" cxnId="{969167D1-B6FD-47AB-B3FB-C4BFA5D60FFB}">
      <dgm:prSet/>
      <dgm:spPr/>
      <dgm:t>
        <a:bodyPr/>
        <a:lstStyle/>
        <a:p>
          <a:endParaRPr lang="en-GB"/>
        </a:p>
      </dgm:t>
    </dgm:pt>
    <dgm:pt modelId="{3638D9ED-E778-411F-B33F-051E24B748E2}" type="pres">
      <dgm:prSet presAssocID="{C9B2AF37-CD99-42B6-A4E7-EE6D6370E36D}" presName="linearFlow" presStyleCnt="0">
        <dgm:presLayoutVars>
          <dgm:dir/>
          <dgm:resizeHandles val="exact"/>
        </dgm:presLayoutVars>
      </dgm:prSet>
      <dgm:spPr/>
    </dgm:pt>
    <dgm:pt modelId="{F7109AEF-3A5C-4AE9-9915-F15B963248D4}" type="pres">
      <dgm:prSet presAssocID="{39B7B981-FEA7-49EB-A606-91885841706D}" presName="comp" presStyleCnt="0"/>
      <dgm:spPr/>
    </dgm:pt>
    <dgm:pt modelId="{4B45797D-5467-45E3-AA6E-34F2EA1EA501}" type="pres">
      <dgm:prSet presAssocID="{39B7B981-FEA7-49EB-A606-91885841706D}" presName="rect2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C54668F-A6BA-4D48-B8C9-8D24BBD4065F}" type="pres">
      <dgm:prSet presAssocID="{39B7B981-FEA7-49EB-A606-91885841706D}" presName="rect1" presStyleLbl="lnNode1" presStyleIdx="0" presStyleCnt="4"/>
      <dgm:spPr/>
    </dgm:pt>
    <dgm:pt modelId="{A92EFA72-D553-43AC-B401-67211DCD5A5C}" type="pres">
      <dgm:prSet presAssocID="{1549BB4A-6977-4309-A348-E3FB985D1114}" presName="sibTrans" presStyleCnt="0"/>
      <dgm:spPr/>
    </dgm:pt>
    <dgm:pt modelId="{B57CA1F8-55A7-4D25-9F6D-0DDF01A70220}" type="pres">
      <dgm:prSet presAssocID="{09B70F42-EF15-42F9-BFF9-AB81FC3FCF98}" presName="comp" presStyleCnt="0"/>
      <dgm:spPr/>
    </dgm:pt>
    <dgm:pt modelId="{A5861FD6-869E-4A4E-8E0B-34A9EF58AE4B}" type="pres">
      <dgm:prSet presAssocID="{09B70F42-EF15-42F9-BFF9-AB81FC3FCF98}" presName="rect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488B16D-C27B-4B98-8AD2-5B701EE49AC2}" type="pres">
      <dgm:prSet presAssocID="{09B70F42-EF15-42F9-BFF9-AB81FC3FCF98}" presName="rect1" presStyleLbl="lnNode1" presStyleIdx="1" presStyleCnt="4"/>
      <dgm:spPr/>
    </dgm:pt>
    <dgm:pt modelId="{36378089-A2A6-434C-AB08-811178A582D6}" type="pres">
      <dgm:prSet presAssocID="{F73F5CB8-0E91-4347-8A4A-61DA7AD2589D}" presName="sibTrans" presStyleCnt="0"/>
      <dgm:spPr/>
    </dgm:pt>
    <dgm:pt modelId="{86C02388-823F-4CCD-8333-453BFE975DB5}" type="pres">
      <dgm:prSet presAssocID="{04D9A6EB-EACF-404E-8AD4-8A7B09CC4C7D}" presName="comp" presStyleCnt="0"/>
      <dgm:spPr/>
    </dgm:pt>
    <dgm:pt modelId="{5001C7BE-F068-44CF-B544-DB2DE02AB420}" type="pres">
      <dgm:prSet presAssocID="{04D9A6EB-EACF-404E-8AD4-8A7B09CC4C7D}" presName="rect2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D39954A-A7A5-43E6-9828-3EC8DB427627}" type="pres">
      <dgm:prSet presAssocID="{04D9A6EB-EACF-404E-8AD4-8A7B09CC4C7D}" presName="rect1" presStyleLbl="lnNode1" presStyleIdx="2" presStyleCnt="4"/>
      <dgm:spPr/>
    </dgm:pt>
    <dgm:pt modelId="{83854A83-2940-45D3-8B13-88DCE21DB519}" type="pres">
      <dgm:prSet presAssocID="{BFCB520A-B5D3-4B9F-9324-AC9DB3F45728}" presName="sibTrans" presStyleCnt="0"/>
      <dgm:spPr/>
    </dgm:pt>
    <dgm:pt modelId="{73E0A110-DB53-4507-9589-03C2FED7128A}" type="pres">
      <dgm:prSet presAssocID="{C3D8265F-7335-474A-99B1-BDFBD50DE690}" presName="comp" presStyleCnt="0"/>
      <dgm:spPr/>
    </dgm:pt>
    <dgm:pt modelId="{0A715D96-A6B8-4ED9-BA24-C575C430A4A6}" type="pres">
      <dgm:prSet presAssocID="{C3D8265F-7335-474A-99B1-BDFBD50DE690}" presName="rect2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449DF88-001B-4EDD-8BD2-60532EB13573}" type="pres">
      <dgm:prSet presAssocID="{C3D8265F-7335-474A-99B1-BDFBD50DE690}" presName="rect1" presStyleLbl="lnNode1" presStyleIdx="3" presStyleCnt="4"/>
      <dgm:spPr/>
    </dgm:pt>
  </dgm:ptLst>
  <dgm:cxnLst>
    <dgm:cxn modelId="{70783DC2-CA2E-41CA-B0AF-134B2C8800FF}" srcId="{C9B2AF37-CD99-42B6-A4E7-EE6D6370E36D}" destId="{39B7B981-FEA7-49EB-A606-91885841706D}" srcOrd="0" destOrd="0" parTransId="{0DC7D4B8-9F20-44C8-B25B-CFF26EFF8EDE}" sibTransId="{1549BB4A-6977-4309-A348-E3FB985D1114}"/>
    <dgm:cxn modelId="{7DD0B86E-0341-4266-A461-14EE83307D70}" type="presOf" srcId="{39B7B981-FEA7-49EB-A606-91885841706D}" destId="{4B45797D-5467-45E3-AA6E-34F2EA1EA501}" srcOrd="0" destOrd="0" presId="urn:microsoft.com/office/officeart/2008/layout/AlternatingPictureBlocks"/>
    <dgm:cxn modelId="{4D6AE0B4-C00C-444C-8238-BFFAF880AD36}" type="presOf" srcId="{C9B2AF37-CD99-42B6-A4E7-EE6D6370E36D}" destId="{3638D9ED-E778-411F-B33F-051E24B748E2}" srcOrd="0" destOrd="0" presId="urn:microsoft.com/office/officeart/2008/layout/AlternatingPictureBlocks"/>
    <dgm:cxn modelId="{ABEC90FC-5A3C-4544-9B13-AFE5AFA05F9A}" srcId="{C9B2AF37-CD99-42B6-A4E7-EE6D6370E36D}" destId="{09B70F42-EF15-42F9-BFF9-AB81FC3FCF98}" srcOrd="1" destOrd="0" parTransId="{9FFF12DE-E975-467F-B2AC-37652A23CFCD}" sibTransId="{F73F5CB8-0E91-4347-8A4A-61DA7AD2589D}"/>
    <dgm:cxn modelId="{969167D1-B6FD-47AB-B3FB-C4BFA5D60FFB}" srcId="{C9B2AF37-CD99-42B6-A4E7-EE6D6370E36D}" destId="{C3D8265F-7335-474A-99B1-BDFBD50DE690}" srcOrd="3" destOrd="0" parTransId="{0ABCF460-B778-44AF-BA5C-9D6395CDE2C9}" sibTransId="{01F7BC6A-CD63-4297-ACE4-998DD4352F16}"/>
    <dgm:cxn modelId="{CCB096B8-519C-4367-9F4D-599193E19A92}" type="presOf" srcId="{C3D8265F-7335-474A-99B1-BDFBD50DE690}" destId="{0A715D96-A6B8-4ED9-BA24-C575C430A4A6}" srcOrd="0" destOrd="0" presId="urn:microsoft.com/office/officeart/2008/layout/AlternatingPictureBlocks"/>
    <dgm:cxn modelId="{02E86FCC-6445-4425-8903-4653D2C24A69}" type="presOf" srcId="{04D9A6EB-EACF-404E-8AD4-8A7B09CC4C7D}" destId="{5001C7BE-F068-44CF-B544-DB2DE02AB420}" srcOrd="0" destOrd="0" presId="urn:microsoft.com/office/officeart/2008/layout/AlternatingPictureBlocks"/>
    <dgm:cxn modelId="{5E7ED2BA-5BC4-4219-95C3-4DC294742495}" type="presOf" srcId="{09B70F42-EF15-42F9-BFF9-AB81FC3FCF98}" destId="{A5861FD6-869E-4A4E-8E0B-34A9EF58AE4B}" srcOrd="0" destOrd="0" presId="urn:microsoft.com/office/officeart/2008/layout/AlternatingPictureBlocks"/>
    <dgm:cxn modelId="{E9D567B9-35E8-48AA-91BB-DECF1BC67DC6}" srcId="{C9B2AF37-CD99-42B6-A4E7-EE6D6370E36D}" destId="{04D9A6EB-EACF-404E-8AD4-8A7B09CC4C7D}" srcOrd="2" destOrd="0" parTransId="{B643F32A-2759-4FFA-8BDB-50950C513746}" sibTransId="{BFCB520A-B5D3-4B9F-9324-AC9DB3F45728}"/>
    <dgm:cxn modelId="{3B8B02B8-345D-4B20-ABEE-5C23CFBA8B6C}" type="presParOf" srcId="{3638D9ED-E778-411F-B33F-051E24B748E2}" destId="{F7109AEF-3A5C-4AE9-9915-F15B963248D4}" srcOrd="0" destOrd="0" presId="urn:microsoft.com/office/officeart/2008/layout/AlternatingPictureBlocks"/>
    <dgm:cxn modelId="{529056D6-3D15-465D-8DB0-7678E3A7AFE5}" type="presParOf" srcId="{F7109AEF-3A5C-4AE9-9915-F15B963248D4}" destId="{4B45797D-5467-45E3-AA6E-34F2EA1EA501}" srcOrd="0" destOrd="0" presId="urn:microsoft.com/office/officeart/2008/layout/AlternatingPictureBlocks"/>
    <dgm:cxn modelId="{2A69A8E8-4341-48EE-AF9B-C69897F86C0F}" type="presParOf" srcId="{F7109AEF-3A5C-4AE9-9915-F15B963248D4}" destId="{9C54668F-A6BA-4D48-B8C9-8D24BBD4065F}" srcOrd="1" destOrd="0" presId="urn:microsoft.com/office/officeart/2008/layout/AlternatingPictureBlocks"/>
    <dgm:cxn modelId="{7CC54869-AFE3-4DCB-B11C-BEB87C7B9923}" type="presParOf" srcId="{3638D9ED-E778-411F-B33F-051E24B748E2}" destId="{A92EFA72-D553-43AC-B401-67211DCD5A5C}" srcOrd="1" destOrd="0" presId="urn:microsoft.com/office/officeart/2008/layout/AlternatingPictureBlocks"/>
    <dgm:cxn modelId="{80A8DB0A-BDB7-4DBD-8508-A9213EF9ECDB}" type="presParOf" srcId="{3638D9ED-E778-411F-B33F-051E24B748E2}" destId="{B57CA1F8-55A7-4D25-9F6D-0DDF01A70220}" srcOrd="2" destOrd="0" presId="urn:microsoft.com/office/officeart/2008/layout/AlternatingPictureBlocks"/>
    <dgm:cxn modelId="{319E340A-4D9A-48AC-9709-3BBBB8A54F15}" type="presParOf" srcId="{B57CA1F8-55A7-4D25-9F6D-0DDF01A70220}" destId="{A5861FD6-869E-4A4E-8E0B-34A9EF58AE4B}" srcOrd="0" destOrd="0" presId="urn:microsoft.com/office/officeart/2008/layout/AlternatingPictureBlocks"/>
    <dgm:cxn modelId="{E8CEE6FC-145C-4817-B569-0D3C502B5663}" type="presParOf" srcId="{B57CA1F8-55A7-4D25-9F6D-0DDF01A70220}" destId="{0488B16D-C27B-4B98-8AD2-5B701EE49AC2}" srcOrd="1" destOrd="0" presId="urn:microsoft.com/office/officeart/2008/layout/AlternatingPictureBlocks"/>
    <dgm:cxn modelId="{0C9BD78C-40AF-4B51-A749-ADEDD661F841}" type="presParOf" srcId="{3638D9ED-E778-411F-B33F-051E24B748E2}" destId="{36378089-A2A6-434C-AB08-811178A582D6}" srcOrd="3" destOrd="0" presId="urn:microsoft.com/office/officeart/2008/layout/AlternatingPictureBlocks"/>
    <dgm:cxn modelId="{89E14BAB-D8BC-4EF6-B032-B439D52850E0}" type="presParOf" srcId="{3638D9ED-E778-411F-B33F-051E24B748E2}" destId="{86C02388-823F-4CCD-8333-453BFE975DB5}" srcOrd="4" destOrd="0" presId="urn:microsoft.com/office/officeart/2008/layout/AlternatingPictureBlocks"/>
    <dgm:cxn modelId="{BB8E824E-332E-4794-A327-9812B6F3A91A}" type="presParOf" srcId="{86C02388-823F-4CCD-8333-453BFE975DB5}" destId="{5001C7BE-F068-44CF-B544-DB2DE02AB420}" srcOrd="0" destOrd="0" presId="urn:microsoft.com/office/officeart/2008/layout/AlternatingPictureBlocks"/>
    <dgm:cxn modelId="{D399F727-C860-4717-ADF2-B9EE526E0729}" type="presParOf" srcId="{86C02388-823F-4CCD-8333-453BFE975DB5}" destId="{8D39954A-A7A5-43E6-9828-3EC8DB427627}" srcOrd="1" destOrd="0" presId="urn:microsoft.com/office/officeart/2008/layout/AlternatingPictureBlocks"/>
    <dgm:cxn modelId="{ACFC259C-BBFE-46EB-8106-E493207262A3}" type="presParOf" srcId="{3638D9ED-E778-411F-B33F-051E24B748E2}" destId="{83854A83-2940-45D3-8B13-88DCE21DB519}" srcOrd="5" destOrd="0" presId="urn:microsoft.com/office/officeart/2008/layout/AlternatingPictureBlocks"/>
    <dgm:cxn modelId="{4C4F02D5-C8DC-47CC-9341-43E46B62FF6F}" type="presParOf" srcId="{3638D9ED-E778-411F-B33F-051E24B748E2}" destId="{73E0A110-DB53-4507-9589-03C2FED7128A}" srcOrd="6" destOrd="0" presId="urn:microsoft.com/office/officeart/2008/layout/AlternatingPictureBlocks"/>
    <dgm:cxn modelId="{0797F0A2-6FDD-41C5-9D51-A668BB87E95C}" type="presParOf" srcId="{73E0A110-DB53-4507-9589-03C2FED7128A}" destId="{0A715D96-A6B8-4ED9-BA24-C575C430A4A6}" srcOrd="0" destOrd="0" presId="urn:microsoft.com/office/officeart/2008/layout/AlternatingPictureBlocks"/>
    <dgm:cxn modelId="{EF89A369-5739-461C-A6FD-192B623CC4F6}" type="presParOf" srcId="{73E0A110-DB53-4507-9589-03C2FED7128A}" destId="{E449DF88-001B-4EDD-8BD2-60532EB13573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45797D-5467-45E3-AA6E-34F2EA1EA501}">
      <dsp:nvSpPr>
        <dsp:cNvPr id="0" name=""/>
        <dsp:cNvSpPr/>
      </dsp:nvSpPr>
      <dsp:spPr>
        <a:xfrm>
          <a:off x="2000207" y="1018"/>
          <a:ext cx="2485691" cy="112423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>
              <a:latin typeface="Cambria" panose="02040503050406030204" pitchFamily="18" charset="0"/>
              <a:cs typeface="Times New Roman" panose="02020603050405020304" pitchFamily="18" charset="0"/>
            </a:rPr>
            <a:t>Plan Project Cost </a:t>
          </a:r>
          <a:r>
            <a:rPr lang="en-GB" sz="2200" kern="1200" dirty="0" smtClean="0">
              <a:latin typeface="Cambria" panose="02040503050406030204" pitchFamily="18" charset="0"/>
              <a:cs typeface="Times New Roman" panose="02020603050405020304" pitchFamily="18" charset="0"/>
            </a:rPr>
            <a:t>Management </a:t>
          </a:r>
          <a:r>
            <a:rPr lang="en-GB" sz="2200" kern="1200" dirty="0" err="1" smtClean="0">
              <a:latin typeface="Cambria" panose="02040503050406030204" pitchFamily="18" charset="0"/>
              <a:cs typeface="Times New Roman" panose="02020603050405020304" pitchFamily="18" charset="0"/>
            </a:rPr>
            <a:t>atau</a:t>
          </a:r>
          <a:r>
            <a:rPr lang="en-GB" sz="2200" kern="1200" dirty="0" smtClean="0">
              <a:latin typeface="Cambria" panose="02040503050406030204" pitchFamily="18" charset="0"/>
              <a:cs typeface="Times New Roman" panose="02020603050405020304" pitchFamily="18" charset="0"/>
            </a:rPr>
            <a:t> Resource Planning</a:t>
          </a:r>
          <a:endParaRPr lang="en-GB" sz="2200" kern="1200" dirty="0">
            <a:latin typeface="Cambria" panose="02040503050406030204" pitchFamily="18" charset="0"/>
            <a:cs typeface="Times New Roman" panose="02020603050405020304" pitchFamily="18" charset="0"/>
          </a:endParaRPr>
        </a:p>
      </dsp:txBody>
      <dsp:txXfrm>
        <a:off x="2000207" y="1018"/>
        <a:ext cx="2485691" cy="1124238"/>
      </dsp:txXfrm>
    </dsp:sp>
    <dsp:sp modelId="{9C54668F-A6BA-4D48-B8C9-8D24BBD4065F}">
      <dsp:nvSpPr>
        <dsp:cNvPr id="0" name=""/>
        <dsp:cNvSpPr/>
      </dsp:nvSpPr>
      <dsp:spPr>
        <a:xfrm>
          <a:off x="775911" y="1018"/>
          <a:ext cx="1112996" cy="112423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861FD6-869E-4A4E-8E0B-34A9EF58AE4B}">
      <dsp:nvSpPr>
        <dsp:cNvPr id="0" name=""/>
        <dsp:cNvSpPr/>
      </dsp:nvSpPr>
      <dsp:spPr>
        <a:xfrm>
          <a:off x="775911" y="1310756"/>
          <a:ext cx="2485691" cy="1124238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>
              <a:latin typeface="Cambria" panose="02040503050406030204" pitchFamily="18" charset="0"/>
              <a:cs typeface="Times New Roman" panose="02020603050405020304" pitchFamily="18" charset="0"/>
            </a:rPr>
            <a:t>Estimating </a:t>
          </a:r>
          <a:r>
            <a:rPr lang="en-GB" sz="2200" kern="1200" dirty="0" smtClean="0">
              <a:latin typeface="Cambria" panose="02040503050406030204" pitchFamily="18" charset="0"/>
              <a:cs typeface="Times New Roman" panose="02020603050405020304" pitchFamily="18" charset="0"/>
            </a:rPr>
            <a:t>Cost</a:t>
          </a:r>
          <a:endParaRPr lang="en-GB" sz="2200" kern="1200" dirty="0">
            <a:latin typeface="Cambria" panose="02040503050406030204" pitchFamily="18" charset="0"/>
            <a:cs typeface="Times New Roman" panose="02020603050405020304" pitchFamily="18" charset="0"/>
          </a:endParaRPr>
        </a:p>
      </dsp:txBody>
      <dsp:txXfrm>
        <a:off x="775911" y="1310756"/>
        <a:ext cx="2485691" cy="1124238"/>
      </dsp:txXfrm>
    </dsp:sp>
    <dsp:sp modelId="{0488B16D-C27B-4B98-8AD2-5B701EE49AC2}">
      <dsp:nvSpPr>
        <dsp:cNvPr id="0" name=""/>
        <dsp:cNvSpPr/>
      </dsp:nvSpPr>
      <dsp:spPr>
        <a:xfrm>
          <a:off x="3372903" y="1310756"/>
          <a:ext cx="1112996" cy="1124238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01C7BE-F068-44CF-B544-DB2DE02AB420}">
      <dsp:nvSpPr>
        <dsp:cNvPr id="0" name=""/>
        <dsp:cNvSpPr/>
      </dsp:nvSpPr>
      <dsp:spPr>
        <a:xfrm>
          <a:off x="2000207" y="2620494"/>
          <a:ext cx="2485691" cy="1124238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>
              <a:latin typeface="Cambria" panose="02040503050406030204" pitchFamily="18" charset="0"/>
              <a:cs typeface="Times New Roman" panose="02020603050405020304" pitchFamily="18" charset="0"/>
            </a:rPr>
            <a:t>Determining the Budget</a:t>
          </a:r>
          <a:endParaRPr lang="en-GB" sz="2200" kern="1200" dirty="0">
            <a:latin typeface="Cambria" panose="02040503050406030204" pitchFamily="18" charset="0"/>
            <a:cs typeface="Times New Roman" panose="02020603050405020304" pitchFamily="18" charset="0"/>
          </a:endParaRPr>
        </a:p>
      </dsp:txBody>
      <dsp:txXfrm>
        <a:off x="2000207" y="2620494"/>
        <a:ext cx="2485691" cy="1124238"/>
      </dsp:txXfrm>
    </dsp:sp>
    <dsp:sp modelId="{8D39954A-A7A5-43E6-9828-3EC8DB427627}">
      <dsp:nvSpPr>
        <dsp:cNvPr id="0" name=""/>
        <dsp:cNvSpPr/>
      </dsp:nvSpPr>
      <dsp:spPr>
        <a:xfrm>
          <a:off x="775911" y="2620494"/>
          <a:ext cx="1112996" cy="1124238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715D96-A6B8-4ED9-BA24-C575C430A4A6}">
      <dsp:nvSpPr>
        <dsp:cNvPr id="0" name=""/>
        <dsp:cNvSpPr/>
      </dsp:nvSpPr>
      <dsp:spPr>
        <a:xfrm>
          <a:off x="775911" y="3930232"/>
          <a:ext cx="2485691" cy="1124238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>
              <a:latin typeface="Cambria" panose="02040503050406030204" pitchFamily="18" charset="0"/>
              <a:cs typeface="Times New Roman" panose="02020603050405020304" pitchFamily="18" charset="0"/>
            </a:rPr>
            <a:t>Controlling </a:t>
          </a:r>
          <a:r>
            <a:rPr lang="en-GB" sz="2200" kern="1200" dirty="0" smtClean="0">
              <a:latin typeface="Cambria" panose="02040503050406030204" pitchFamily="18" charset="0"/>
              <a:cs typeface="Times New Roman" panose="02020603050405020304" pitchFamily="18" charset="0"/>
            </a:rPr>
            <a:t>Cost</a:t>
          </a:r>
          <a:endParaRPr lang="en-GB" sz="2200" kern="1200" dirty="0">
            <a:latin typeface="Cambria" panose="02040503050406030204" pitchFamily="18" charset="0"/>
            <a:cs typeface="Times New Roman" panose="02020603050405020304" pitchFamily="18" charset="0"/>
          </a:endParaRPr>
        </a:p>
      </dsp:txBody>
      <dsp:txXfrm>
        <a:off x="775911" y="3930232"/>
        <a:ext cx="2485691" cy="1124238"/>
      </dsp:txXfrm>
    </dsp:sp>
    <dsp:sp modelId="{E449DF88-001B-4EDD-8BD2-60532EB13573}">
      <dsp:nvSpPr>
        <dsp:cNvPr id="0" name=""/>
        <dsp:cNvSpPr/>
      </dsp:nvSpPr>
      <dsp:spPr>
        <a:xfrm>
          <a:off x="3372903" y="3930232"/>
          <a:ext cx="1112996" cy="1124238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03959-78A9-49D8-9370-87FE30339028}" type="datetimeFigureOut">
              <a:rPr lang="en-GB" smtClean="0"/>
              <a:t>07/04/2015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BB20-D114-462B-AC71-737B259AD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183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03959-78A9-49D8-9370-87FE30339028}" type="datetimeFigureOut">
              <a:rPr lang="en-GB" smtClean="0"/>
              <a:t>07/04/2015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BB20-D114-462B-AC71-737B259AD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315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03959-78A9-49D8-9370-87FE30339028}" type="datetimeFigureOut">
              <a:rPr lang="en-GB" smtClean="0"/>
              <a:t>07/04/2015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BB20-D114-462B-AC71-737B259AD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040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03959-78A9-49D8-9370-87FE30339028}" type="datetimeFigureOut">
              <a:rPr lang="en-GB" smtClean="0"/>
              <a:t>07/04/2015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BB20-D114-462B-AC71-737B259AD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097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03959-78A9-49D8-9370-87FE30339028}" type="datetimeFigureOut">
              <a:rPr lang="en-GB" smtClean="0"/>
              <a:t>07/04/2015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BB20-D114-462B-AC71-737B259AD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057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03959-78A9-49D8-9370-87FE30339028}" type="datetimeFigureOut">
              <a:rPr lang="en-GB" smtClean="0"/>
              <a:t>07/04/2015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BB20-D114-462B-AC71-737B259AD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5817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03959-78A9-49D8-9370-87FE30339028}" type="datetimeFigureOut">
              <a:rPr lang="en-GB" smtClean="0"/>
              <a:t>07/04/2015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BB20-D114-462B-AC71-737B259AD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17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03959-78A9-49D8-9370-87FE30339028}" type="datetimeFigureOut">
              <a:rPr lang="en-GB" smtClean="0"/>
              <a:t>07/04/2015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BB20-D114-462B-AC71-737B259AD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541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03959-78A9-49D8-9370-87FE30339028}" type="datetimeFigureOut">
              <a:rPr lang="en-GB" smtClean="0"/>
              <a:t>07/04/2015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BB20-D114-462B-AC71-737B259AD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968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03959-78A9-49D8-9370-87FE30339028}" type="datetimeFigureOut">
              <a:rPr lang="en-GB" smtClean="0"/>
              <a:t>07/04/2015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BB20-D114-462B-AC71-737B259AD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171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03959-78A9-49D8-9370-87FE30339028}" type="datetimeFigureOut">
              <a:rPr lang="en-GB" smtClean="0"/>
              <a:t>07/04/2015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BB20-D114-462B-AC71-737B259AD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340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03959-78A9-49D8-9370-87FE30339028}" type="datetimeFigureOut">
              <a:rPr lang="en-GB" smtClean="0"/>
              <a:t>07/04/2015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1BB20-D114-462B-AC71-737B259ADE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103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ferrysystem.wordpress.com/category/9-knowledge-area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hyperlink" Target="http://www.projectmanagementdocs.com/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>
                <a:latin typeface="Cambria" panose="02040503050406030204" pitchFamily="18" charset="0"/>
              </a:rPr>
              <a:t>Manajemen</a:t>
            </a:r>
            <a:r>
              <a:rPr lang="en-GB" dirty="0" smtClean="0">
                <a:latin typeface="Cambria" panose="02040503050406030204" pitchFamily="18" charset="0"/>
              </a:rPr>
              <a:t> </a:t>
            </a:r>
            <a:r>
              <a:rPr lang="en-GB" dirty="0" err="1" smtClean="0">
                <a:latin typeface="Cambria" panose="02040503050406030204" pitchFamily="18" charset="0"/>
              </a:rPr>
              <a:t>Proyek</a:t>
            </a:r>
            <a:r>
              <a:rPr lang="en-GB" dirty="0">
                <a:latin typeface="Cambria" panose="02040503050406030204" pitchFamily="18" charset="0"/>
              </a:rPr>
              <a:t> </a:t>
            </a:r>
            <a:r>
              <a:rPr lang="en-GB" i="1" dirty="0" smtClean="0">
                <a:latin typeface="Cambria" panose="02040503050406030204" pitchFamily="18" charset="0"/>
              </a:rPr>
              <a:t>(Cost Management)</a:t>
            </a:r>
            <a:endParaRPr lang="en-GB" i="1" dirty="0">
              <a:latin typeface="Cambria" panose="020405030504060302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latin typeface="Cambria" panose="02040503050406030204" pitchFamily="18" charset="0"/>
              </a:rPr>
              <a:t>Kharisma Dharma Pertiwi - 321210007</a:t>
            </a:r>
          </a:p>
        </p:txBody>
      </p:sp>
    </p:spTree>
    <p:extLst>
      <p:ext uri="{BB962C8B-B14F-4D97-AF65-F5344CB8AC3E}">
        <p14:creationId xmlns:p14="http://schemas.microsoft.com/office/powerpoint/2010/main" val="1425366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646947" y="5374396"/>
            <a:ext cx="105396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>
                <a:latin typeface="Cambria" panose="02040503050406030204" pitchFamily="18" charset="0"/>
              </a:rPr>
              <a:t>Schwalbe</a:t>
            </a:r>
            <a:r>
              <a:rPr lang="en-GB" dirty="0">
                <a:latin typeface="Cambria" panose="02040503050406030204" pitchFamily="18" charset="0"/>
              </a:rPr>
              <a:t>, Kathy, </a:t>
            </a:r>
            <a:r>
              <a:rPr lang="en-GB" i="1" dirty="0">
                <a:latin typeface="Cambria" panose="02040503050406030204" pitchFamily="18" charset="0"/>
              </a:rPr>
              <a:t>Information Technology Project Management,</a:t>
            </a:r>
            <a:r>
              <a:rPr lang="en-GB" dirty="0">
                <a:latin typeface="Cambria" panose="02040503050406030204" pitchFamily="18" charset="0"/>
              </a:rPr>
              <a:t>7 </a:t>
            </a:r>
            <a:r>
              <a:rPr lang="en-GB" baseline="30000" dirty="0" err="1">
                <a:latin typeface="Cambria" panose="02040503050406030204" pitchFamily="18" charset="0"/>
              </a:rPr>
              <a:t>th</a:t>
            </a:r>
            <a:endParaRPr lang="en-GB" dirty="0">
              <a:latin typeface="Cambria" panose="02040503050406030204" pitchFamily="18" charset="0"/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19523" t="33906" r="15486" b="26463"/>
          <a:stretch/>
        </p:blipFill>
        <p:spPr bwMode="auto">
          <a:xfrm>
            <a:off x="1155032" y="1155031"/>
            <a:ext cx="9758029" cy="42193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6439198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622884" y="6288797"/>
            <a:ext cx="105396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>
                <a:latin typeface="Cambria" panose="02040503050406030204" pitchFamily="18" charset="0"/>
              </a:rPr>
              <a:t>Schwalbe</a:t>
            </a:r>
            <a:r>
              <a:rPr lang="en-GB" dirty="0">
                <a:latin typeface="Cambria" panose="02040503050406030204" pitchFamily="18" charset="0"/>
              </a:rPr>
              <a:t>, Kathy, </a:t>
            </a:r>
            <a:r>
              <a:rPr lang="en-GB" i="1" dirty="0">
                <a:latin typeface="Cambria" panose="02040503050406030204" pitchFamily="18" charset="0"/>
              </a:rPr>
              <a:t>Information Technology Project Management,</a:t>
            </a:r>
            <a:r>
              <a:rPr lang="en-GB" dirty="0">
                <a:latin typeface="Cambria" panose="02040503050406030204" pitchFamily="18" charset="0"/>
              </a:rPr>
              <a:t>7 </a:t>
            </a:r>
            <a:r>
              <a:rPr lang="en-GB" baseline="30000" dirty="0" err="1">
                <a:latin typeface="Cambria" panose="02040503050406030204" pitchFamily="18" charset="0"/>
              </a:rPr>
              <a:t>th</a:t>
            </a:r>
            <a:endParaRPr lang="en-GB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l="23429" t="16749" r="25669" b="14201"/>
          <a:stretch/>
        </p:blipFill>
        <p:spPr bwMode="auto">
          <a:xfrm>
            <a:off x="2622884" y="0"/>
            <a:ext cx="6295591" cy="62887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1839440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339389" y="2431046"/>
            <a:ext cx="7234990" cy="1926388"/>
          </a:xfrm>
        </p:spPr>
        <p:txBody>
          <a:bodyPr>
            <a:noAutofit/>
          </a:bodyPr>
          <a:lstStyle/>
          <a:p>
            <a:pPr algn="just"/>
            <a:r>
              <a:rPr lang="en-GB" sz="2800" dirty="0">
                <a:latin typeface="Cambria" panose="02040503050406030204" pitchFamily="18" charset="0"/>
              </a:rPr>
              <a:t>Proses </a:t>
            </a:r>
            <a:r>
              <a:rPr lang="en-GB" sz="2800" dirty="0" err="1">
                <a:latin typeface="Cambria" panose="02040503050406030204" pitchFamily="18" charset="0"/>
              </a:rPr>
              <a:t>ini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melibatkan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pengalokasian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estimasi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biaya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keseluruhan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untuk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anggaran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perindividu</a:t>
            </a:r>
            <a:r>
              <a:rPr lang="en-GB" sz="2800" dirty="0">
                <a:latin typeface="Cambria" panose="02040503050406030204" pitchFamily="18" charset="0"/>
              </a:rPr>
              <a:t> yang </a:t>
            </a:r>
            <a:r>
              <a:rPr lang="en-GB" sz="2800" dirty="0" err="1">
                <a:latin typeface="Cambria" panose="02040503050406030204" pitchFamily="18" charset="0"/>
              </a:rPr>
              <a:t>nantinya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dapat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menentukan</a:t>
            </a:r>
            <a:r>
              <a:rPr lang="en-GB" sz="2800" dirty="0">
                <a:latin typeface="Cambria" panose="02040503050406030204" pitchFamily="18" charset="0"/>
              </a:rPr>
              <a:t> data </a:t>
            </a:r>
            <a:r>
              <a:rPr lang="en-GB" sz="2800" dirty="0" err="1">
                <a:latin typeface="Cambria" panose="02040503050406030204" pitchFamily="18" charset="0"/>
              </a:rPr>
              <a:t>dasar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untuk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mengukur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kinerja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masing-masing</a:t>
            </a:r>
            <a:endParaRPr lang="en-GB" sz="2800" dirty="0">
              <a:latin typeface="Cambria" panose="02040503050406030204" pitchFamily="18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339933" y="2832121"/>
            <a:ext cx="2485691" cy="1124238"/>
            <a:chOff x="2000207" y="2620494"/>
            <a:chExt cx="2485691" cy="1124238"/>
          </a:xfrm>
        </p:grpSpPr>
        <p:sp>
          <p:nvSpPr>
            <p:cNvPr id="12" name="Rectangle 11"/>
            <p:cNvSpPr/>
            <p:nvPr/>
          </p:nvSpPr>
          <p:spPr>
            <a:xfrm>
              <a:off x="2000207" y="2620494"/>
              <a:ext cx="2485691" cy="112423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6930461"/>
                <a:satOff val="-31979"/>
                <a:lumOff val="1177"/>
                <a:alphaOff val="0"/>
              </a:schemeClr>
            </a:fillRef>
            <a:effectRef idx="0">
              <a:schemeClr val="accent4">
                <a:hueOff val="6930461"/>
                <a:satOff val="-31979"/>
                <a:lumOff val="117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2000207" y="2620494"/>
              <a:ext cx="2485691" cy="11242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500" kern="1200" dirty="0" smtClean="0">
                  <a:latin typeface="Cambria" panose="02040503050406030204" pitchFamily="18" charset="0"/>
                  <a:cs typeface="Times New Roman" panose="02020603050405020304" pitchFamily="18" charset="0"/>
                </a:rPr>
                <a:t>Determining the Budget</a:t>
              </a:r>
              <a:endParaRPr lang="en-GB" sz="2500" kern="12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675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138988" y="5933597"/>
            <a:ext cx="105396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latin typeface="Cambria" panose="02040503050406030204" pitchFamily="18" charset="0"/>
                <a:ea typeface="SimSun" panose="02010600030101010101" pitchFamily="2" charset="-122"/>
              </a:rPr>
              <a:t>Project Management Institute</a:t>
            </a:r>
            <a:r>
              <a:rPr lang="en-GB" dirty="0">
                <a:latin typeface="Cambria" panose="02040503050406030204" pitchFamily="18" charset="0"/>
                <a:ea typeface="SimSun" panose="02010600030101010101" pitchFamily="2" charset="-122"/>
              </a:rPr>
              <a:t>, </a:t>
            </a:r>
            <a:r>
              <a:rPr lang="en-GB" i="1" dirty="0">
                <a:latin typeface="Cambria" panose="02040503050406030204" pitchFamily="18" charset="0"/>
                <a:ea typeface="SimSun" panose="02010600030101010101" pitchFamily="2" charset="-122"/>
              </a:rPr>
              <a:t>A Guide to the Project Management Body of Knowledge </a:t>
            </a:r>
            <a:r>
              <a:rPr lang="en-GB" dirty="0">
                <a:latin typeface="Cambria" panose="02040503050406030204" pitchFamily="18" charset="0"/>
                <a:ea typeface="SimSun" panose="02010600030101010101" pitchFamily="2" charset="-122"/>
              </a:rPr>
              <a:t>(PMBOK Guide)</a:t>
            </a:r>
            <a:endParaRPr lang="en-GB" dirty="0">
              <a:latin typeface="Cambria" panose="020405030504060302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7375" t="25823" r="8819" b="23520"/>
          <a:stretch/>
        </p:blipFill>
        <p:spPr>
          <a:xfrm>
            <a:off x="782051" y="1137940"/>
            <a:ext cx="10627897" cy="4744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147985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654967" y="6220736"/>
            <a:ext cx="105396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>
                <a:latin typeface="Cambria" panose="02040503050406030204" pitchFamily="18" charset="0"/>
              </a:rPr>
              <a:t>Schwalbe</a:t>
            </a:r>
            <a:r>
              <a:rPr lang="en-GB" dirty="0">
                <a:latin typeface="Cambria" panose="02040503050406030204" pitchFamily="18" charset="0"/>
              </a:rPr>
              <a:t>, Kathy, </a:t>
            </a:r>
            <a:r>
              <a:rPr lang="en-GB" i="1" dirty="0">
                <a:latin typeface="Cambria" panose="02040503050406030204" pitchFamily="18" charset="0"/>
              </a:rPr>
              <a:t>Information Technology Project Management,</a:t>
            </a:r>
            <a:r>
              <a:rPr lang="en-GB" dirty="0">
                <a:latin typeface="Cambria" panose="02040503050406030204" pitchFamily="18" charset="0"/>
              </a:rPr>
              <a:t>7 </a:t>
            </a:r>
            <a:r>
              <a:rPr lang="en-GB" baseline="30000" dirty="0" err="1">
                <a:latin typeface="Cambria" panose="02040503050406030204" pitchFamily="18" charset="0"/>
              </a:rPr>
              <a:t>th</a:t>
            </a:r>
            <a:endParaRPr lang="en-GB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l="18147" t="14706" r="14338" b="33402"/>
          <a:stretch/>
        </p:blipFill>
        <p:spPr bwMode="auto">
          <a:xfrm>
            <a:off x="866274" y="394441"/>
            <a:ext cx="10589879" cy="57541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2908728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438473" y="2987664"/>
            <a:ext cx="7234990" cy="813153"/>
          </a:xfrm>
        </p:spPr>
        <p:txBody>
          <a:bodyPr>
            <a:noAutofit/>
          </a:bodyPr>
          <a:lstStyle/>
          <a:p>
            <a:pPr algn="just"/>
            <a:r>
              <a:rPr lang="en-GB" sz="2800" dirty="0">
                <a:latin typeface="Cambria" panose="02040503050406030204" pitchFamily="18" charset="0"/>
              </a:rPr>
              <a:t>Proses </a:t>
            </a:r>
            <a:r>
              <a:rPr lang="en-GB" sz="2800" dirty="0" err="1">
                <a:latin typeface="Cambria" panose="02040503050406030204" pitchFamily="18" charset="0"/>
              </a:rPr>
              <a:t>ini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melibatkan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perubahan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pengendalian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biaya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anggaran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proyek</a:t>
            </a:r>
            <a:endParaRPr lang="en-GB" sz="2800" dirty="0">
              <a:latin typeface="Cambria" panose="020405030504060302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51175" y="2832122"/>
            <a:ext cx="2485691" cy="1124238"/>
            <a:chOff x="775911" y="3930232"/>
            <a:chExt cx="2485691" cy="1124238"/>
          </a:xfrm>
        </p:grpSpPr>
        <p:sp>
          <p:nvSpPr>
            <p:cNvPr id="9" name="Rectangle 8"/>
            <p:cNvSpPr/>
            <p:nvPr/>
          </p:nvSpPr>
          <p:spPr>
            <a:xfrm>
              <a:off x="775911" y="3930232"/>
              <a:ext cx="2485691" cy="112423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10395692"/>
                <a:satOff val="-47968"/>
                <a:lumOff val="1765"/>
                <a:alphaOff val="0"/>
              </a:schemeClr>
            </a:fillRef>
            <a:effectRef idx="0">
              <a:schemeClr val="accent4">
                <a:hueOff val="10395692"/>
                <a:satOff val="-47968"/>
                <a:lumOff val="176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775911" y="3930232"/>
              <a:ext cx="2485691" cy="11242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500" kern="1200" dirty="0" smtClean="0">
                  <a:latin typeface="Cambria" panose="02040503050406030204" pitchFamily="18" charset="0"/>
                  <a:cs typeface="Times New Roman" panose="02020603050405020304" pitchFamily="18" charset="0"/>
                </a:rPr>
                <a:t>Controlling </a:t>
              </a:r>
              <a:r>
                <a:rPr lang="en-GB" sz="2500" kern="1200" dirty="0" smtClean="0">
                  <a:latin typeface="Cambria" panose="02040503050406030204" pitchFamily="18" charset="0"/>
                  <a:cs typeface="Times New Roman" panose="02020603050405020304" pitchFamily="18" charset="0"/>
                </a:rPr>
                <a:t>Cost</a:t>
              </a:r>
              <a:endParaRPr lang="en-GB" sz="2500" kern="12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533876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138988" y="5933597"/>
            <a:ext cx="105396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latin typeface="Cambria" panose="02040503050406030204" pitchFamily="18" charset="0"/>
                <a:ea typeface="SimSun" panose="02010600030101010101" pitchFamily="2" charset="-122"/>
              </a:rPr>
              <a:t>Project Management Institute</a:t>
            </a:r>
            <a:r>
              <a:rPr lang="en-GB" dirty="0">
                <a:latin typeface="Cambria" panose="02040503050406030204" pitchFamily="18" charset="0"/>
                <a:ea typeface="SimSun" panose="02010600030101010101" pitchFamily="2" charset="-122"/>
              </a:rPr>
              <a:t>, </a:t>
            </a:r>
            <a:r>
              <a:rPr lang="en-GB" i="1" dirty="0">
                <a:latin typeface="Cambria" panose="02040503050406030204" pitchFamily="18" charset="0"/>
                <a:ea typeface="SimSun" panose="02010600030101010101" pitchFamily="2" charset="-122"/>
              </a:rPr>
              <a:t>A Guide to the Project Management Body of Knowledge </a:t>
            </a:r>
            <a:r>
              <a:rPr lang="en-GB" dirty="0">
                <a:latin typeface="Cambria" panose="02040503050406030204" pitchFamily="18" charset="0"/>
                <a:ea typeface="SimSun" panose="02010600030101010101" pitchFamily="2" charset="-122"/>
              </a:rPr>
              <a:t>(PMBOK Guide)</a:t>
            </a:r>
            <a:endParaRPr lang="en-GB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7746" t="25044" r="8635" b="23640"/>
          <a:stretch/>
        </p:blipFill>
        <p:spPr>
          <a:xfrm>
            <a:off x="717884" y="1055771"/>
            <a:ext cx="10756231" cy="4877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8438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>
                <a:latin typeface="Cambria" panose="02040503050406030204" pitchFamily="18" charset="0"/>
              </a:rPr>
              <a:t>Terima</a:t>
            </a:r>
            <a:r>
              <a:rPr lang="en-GB" dirty="0" smtClean="0">
                <a:latin typeface="Cambria" panose="02040503050406030204" pitchFamily="18" charset="0"/>
              </a:rPr>
              <a:t> </a:t>
            </a:r>
            <a:r>
              <a:rPr lang="en-GB" dirty="0" err="1" smtClean="0">
                <a:latin typeface="Cambria" panose="02040503050406030204" pitchFamily="18" charset="0"/>
              </a:rPr>
              <a:t>Kasih</a:t>
            </a:r>
            <a:endParaRPr lang="en-GB" i="1" dirty="0">
              <a:latin typeface="Cambria" panose="020405030504060302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>
                <a:latin typeface="Cambria" panose="02040503050406030204" pitchFamily="18" charset="0"/>
              </a:rPr>
              <a:t>Sistem</a:t>
            </a:r>
            <a:r>
              <a:rPr lang="en-GB" dirty="0" smtClean="0">
                <a:latin typeface="Cambria" panose="02040503050406030204" pitchFamily="18" charset="0"/>
              </a:rPr>
              <a:t> </a:t>
            </a:r>
            <a:r>
              <a:rPr lang="en-GB" dirty="0" err="1" smtClean="0">
                <a:latin typeface="Cambria" panose="02040503050406030204" pitchFamily="18" charset="0"/>
              </a:rPr>
              <a:t>Informasi</a:t>
            </a:r>
            <a:r>
              <a:rPr lang="en-GB" dirty="0" smtClean="0">
                <a:latin typeface="Cambria" panose="02040503050406030204" pitchFamily="18" charset="0"/>
              </a:rPr>
              <a:t> – </a:t>
            </a:r>
            <a:r>
              <a:rPr lang="en-GB" dirty="0" err="1" smtClean="0">
                <a:latin typeface="Cambria" panose="02040503050406030204" pitchFamily="18" charset="0"/>
              </a:rPr>
              <a:t>Manajemen</a:t>
            </a:r>
            <a:r>
              <a:rPr lang="en-GB" dirty="0" smtClean="0">
                <a:latin typeface="Cambria" panose="02040503050406030204" pitchFamily="18" charset="0"/>
              </a:rPr>
              <a:t> </a:t>
            </a:r>
            <a:r>
              <a:rPr lang="en-GB" dirty="0" err="1" smtClean="0">
                <a:latin typeface="Cambria" panose="02040503050406030204" pitchFamily="18" charset="0"/>
              </a:rPr>
              <a:t>Proyek</a:t>
            </a:r>
            <a:endParaRPr lang="en-GB" dirty="0" smtClean="0">
              <a:latin typeface="Cambria" panose="02040503050406030204" pitchFamily="18" charset="0"/>
            </a:endParaRPr>
          </a:p>
          <a:p>
            <a:r>
              <a:rPr lang="en-GB" dirty="0" smtClean="0">
                <a:latin typeface="Cambria" panose="02040503050406030204" pitchFamily="18" charset="0"/>
                <a:sym typeface="Wingdings" panose="05000000000000000000" pitchFamily="2" charset="2"/>
              </a:rPr>
              <a:t></a:t>
            </a:r>
            <a:endParaRPr lang="en-GB" dirty="0" smtClean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283663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5557" y="2911642"/>
            <a:ext cx="9144000" cy="1079584"/>
          </a:xfrm>
        </p:spPr>
        <p:txBody>
          <a:bodyPr/>
          <a:lstStyle/>
          <a:p>
            <a:r>
              <a:rPr lang="en-GB" i="1" dirty="0" smtClean="0">
                <a:latin typeface="Cambria" panose="02040503050406030204" pitchFamily="18" charset="0"/>
              </a:rPr>
              <a:t>Project Management</a:t>
            </a:r>
            <a:endParaRPr lang="en-GB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343198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ferrysystem.files.wordpress.com/2012/02/gg.png?w=300&amp;h=23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12"/>
          <a:stretch/>
        </p:blipFill>
        <p:spPr bwMode="auto">
          <a:xfrm>
            <a:off x="300421" y="1485502"/>
            <a:ext cx="4259547" cy="37426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https://ferrysystem.files.wordpress.com/2012/02/dfaeda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633" y="391023"/>
            <a:ext cx="6617367" cy="536608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ight Arrow 1"/>
          <p:cNvSpPr/>
          <p:nvPr/>
        </p:nvSpPr>
        <p:spPr>
          <a:xfrm>
            <a:off x="3898232" y="2791326"/>
            <a:ext cx="1395662" cy="56548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100889" y="5410489"/>
            <a:ext cx="2590800" cy="821870"/>
          </a:xfrm>
        </p:spPr>
        <p:txBody>
          <a:bodyPr>
            <a:normAutofit/>
          </a:bodyPr>
          <a:lstStyle/>
          <a:p>
            <a:r>
              <a:rPr lang="en-GB" sz="1600" dirty="0" err="1" smtClean="0">
                <a:latin typeface="Cambria" panose="02040503050406030204" pitchFamily="18" charset="0"/>
              </a:rPr>
              <a:t>Relasi</a:t>
            </a:r>
            <a:r>
              <a:rPr lang="en-GB" sz="1600" dirty="0" smtClean="0">
                <a:latin typeface="Cambria" panose="02040503050406030204" pitchFamily="18" charset="0"/>
              </a:rPr>
              <a:t> </a:t>
            </a:r>
            <a:r>
              <a:rPr lang="en-GB" sz="1600" dirty="0" err="1" smtClean="0">
                <a:latin typeface="Cambria" panose="02040503050406030204" pitchFamily="18" charset="0"/>
              </a:rPr>
              <a:t>antar</a:t>
            </a:r>
            <a:r>
              <a:rPr lang="en-GB" sz="1600" dirty="0" smtClean="0">
                <a:latin typeface="Cambria" panose="02040503050406030204" pitchFamily="18" charset="0"/>
              </a:rPr>
              <a:t> </a:t>
            </a:r>
            <a:r>
              <a:rPr lang="en-GB" sz="1600" dirty="0" err="1" smtClean="0">
                <a:latin typeface="Cambria" panose="02040503050406030204" pitchFamily="18" charset="0"/>
              </a:rPr>
              <a:t>kunci</a:t>
            </a:r>
            <a:r>
              <a:rPr lang="en-GB" sz="1600" dirty="0" smtClean="0">
                <a:latin typeface="Cambria" panose="02040503050406030204" pitchFamily="18" charset="0"/>
              </a:rPr>
              <a:t> </a:t>
            </a:r>
            <a:r>
              <a:rPr lang="en-GB" sz="1600" dirty="0" err="1" smtClean="0">
                <a:latin typeface="Cambria" panose="02040503050406030204" pitchFamily="18" charset="0"/>
              </a:rPr>
              <a:t>sukses</a:t>
            </a:r>
            <a:r>
              <a:rPr lang="en-GB" sz="1600" dirty="0" smtClean="0">
                <a:latin typeface="Cambria" panose="02040503050406030204" pitchFamily="18" charset="0"/>
              </a:rPr>
              <a:t> </a:t>
            </a:r>
            <a:r>
              <a:rPr lang="en-GB" sz="1600" dirty="0" err="1" smtClean="0">
                <a:latin typeface="Cambria" panose="02040503050406030204" pitchFamily="18" charset="0"/>
              </a:rPr>
              <a:t>pembangunan</a:t>
            </a:r>
            <a:r>
              <a:rPr lang="en-GB" sz="1600" dirty="0" smtClean="0">
                <a:latin typeface="Cambria" panose="02040503050406030204" pitchFamily="18" charset="0"/>
              </a:rPr>
              <a:t> </a:t>
            </a:r>
            <a:r>
              <a:rPr lang="en-GB" sz="1600" dirty="0" err="1" smtClean="0">
                <a:latin typeface="Cambria" panose="02040503050406030204" pitchFamily="18" charset="0"/>
              </a:rPr>
              <a:t>proyek</a:t>
            </a:r>
            <a:endParaRPr lang="en-GB" sz="1600" dirty="0" smtClean="0">
              <a:latin typeface="Cambria" panose="02040503050406030204" pitchFamily="18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7619997" y="6036130"/>
            <a:ext cx="2590800" cy="8218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 smtClean="0">
                <a:latin typeface="Cambria" panose="02040503050406030204" pitchFamily="18" charset="0"/>
              </a:rPr>
              <a:t>Knowledge area of Project </a:t>
            </a:r>
            <a:r>
              <a:rPr lang="en-GB" sz="1600" i="1" dirty="0" err="1" smtClean="0">
                <a:latin typeface="Cambria" panose="02040503050406030204" pitchFamily="18" charset="0"/>
              </a:rPr>
              <a:t>Mangement</a:t>
            </a:r>
            <a:endParaRPr lang="en-GB" sz="1600" i="1" dirty="0">
              <a:latin typeface="Cambria" panose="020405030504060302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4542" y="112001"/>
            <a:ext cx="5976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u="sng" dirty="0" smtClean="0">
                <a:solidFill>
                  <a:srgbClr val="0563C1"/>
                </a:solidFill>
                <a:effectLst/>
                <a:latin typeface="Cambria" panose="02040503050406030204" pitchFamily="18" charset="0"/>
                <a:ea typeface="SimSun" panose="02010600030101010101" pitchFamily="2" charset="-122"/>
                <a:cs typeface="Times New Roman" panose="02020603050405020304" pitchFamily="18" charset="0"/>
                <a:hlinkClick r:id="rId4"/>
              </a:rPr>
              <a:t>https://ferrysystem.wordpress.com/category/9-knowledge-area/</a:t>
            </a:r>
            <a:endParaRPr lang="en-GB" sz="1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165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build="p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5557" y="2911642"/>
            <a:ext cx="9144000" cy="1079584"/>
          </a:xfrm>
        </p:spPr>
        <p:txBody>
          <a:bodyPr/>
          <a:lstStyle/>
          <a:p>
            <a:r>
              <a:rPr lang="en-GB" i="1" dirty="0" smtClean="0">
                <a:latin typeface="Cambria" panose="02040503050406030204" pitchFamily="18" charset="0"/>
              </a:rPr>
              <a:t>Cost Management</a:t>
            </a:r>
            <a:endParaRPr lang="en-GB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440456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812757" y="0"/>
            <a:ext cx="9144000" cy="1079584"/>
          </a:xfrm>
        </p:spPr>
        <p:txBody>
          <a:bodyPr>
            <a:normAutofit/>
          </a:bodyPr>
          <a:lstStyle/>
          <a:p>
            <a:r>
              <a:rPr lang="en-GB" sz="4400" i="1" dirty="0" smtClean="0">
                <a:latin typeface="Cambria" panose="02040503050406030204" pitchFamily="18" charset="0"/>
              </a:rPr>
              <a:t>Part of Cost Management</a:t>
            </a:r>
            <a:endParaRPr lang="en-GB" sz="4400" i="1" dirty="0">
              <a:latin typeface="Cambria" panose="02040503050406030204" pitchFamily="18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473540095"/>
              </p:ext>
            </p:extLst>
          </p:nvPr>
        </p:nvGraphicFramePr>
        <p:xfrm>
          <a:off x="3416967" y="1392404"/>
          <a:ext cx="5261811" cy="50554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6360023"/>
            <a:ext cx="4509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u="sng" dirty="0" smtClean="0">
                <a:latin typeface="Cambria" panose="02040503050406030204" pitchFamily="18" charset="0"/>
                <a:hlinkClick r:id="rId7"/>
              </a:rPr>
              <a:t>http://www.projectmanagementdocs.com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289532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147426" y="2832122"/>
            <a:ext cx="2485691" cy="1124238"/>
            <a:chOff x="2000207" y="1018"/>
            <a:chExt cx="2485691" cy="1124238"/>
          </a:xfrm>
        </p:grpSpPr>
        <p:sp>
          <p:nvSpPr>
            <p:cNvPr id="6" name="Rectangle 5"/>
            <p:cNvSpPr/>
            <p:nvPr/>
          </p:nvSpPr>
          <p:spPr>
            <a:xfrm>
              <a:off x="2000207" y="1018"/>
              <a:ext cx="2485691" cy="112423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2000207" y="1018"/>
              <a:ext cx="2485691" cy="11242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kern="1200" dirty="0" smtClean="0">
                  <a:latin typeface="Cambria" panose="02040503050406030204" pitchFamily="18" charset="0"/>
                  <a:cs typeface="Times New Roman" panose="02020603050405020304" pitchFamily="18" charset="0"/>
                </a:rPr>
                <a:t>Plan Project Cost </a:t>
              </a:r>
              <a:r>
                <a:rPr lang="en-GB" sz="2000" kern="1200" dirty="0" smtClean="0">
                  <a:latin typeface="Cambria" panose="02040503050406030204" pitchFamily="18" charset="0"/>
                  <a:cs typeface="Times New Roman" panose="02020603050405020304" pitchFamily="18" charset="0"/>
                </a:rPr>
                <a:t>Management </a:t>
              </a:r>
              <a:r>
                <a:rPr lang="en-GB" sz="2000" kern="1200" dirty="0" err="1" smtClean="0">
                  <a:latin typeface="Cambria" panose="02040503050406030204" pitchFamily="18" charset="0"/>
                  <a:cs typeface="Times New Roman" panose="02020603050405020304" pitchFamily="18" charset="0"/>
                </a:rPr>
                <a:t>atau</a:t>
              </a:r>
              <a:r>
                <a:rPr lang="en-GB" sz="2000" kern="1200" dirty="0" smtClean="0">
                  <a:latin typeface="Cambria" panose="020405030504060302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2000" kern="1200" dirty="0" err="1" smtClean="0">
                  <a:latin typeface="Cambria" panose="02040503050406030204" pitchFamily="18" charset="0"/>
                  <a:cs typeface="Times New Roman" panose="02020603050405020304" pitchFamily="18" charset="0"/>
                </a:rPr>
                <a:t>Resorce</a:t>
              </a:r>
              <a:r>
                <a:rPr lang="en-GB" sz="2000" kern="1200" dirty="0" smtClean="0">
                  <a:latin typeface="Cambria" panose="02040503050406030204" pitchFamily="18" charset="0"/>
                  <a:cs typeface="Times New Roman" panose="02020603050405020304" pitchFamily="18" charset="0"/>
                </a:rPr>
                <a:t> Planning</a:t>
              </a:r>
              <a:endParaRPr lang="en-GB" sz="2000" kern="12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363453" y="2454441"/>
            <a:ext cx="7234990" cy="1879599"/>
          </a:xfrm>
        </p:spPr>
        <p:txBody>
          <a:bodyPr>
            <a:noAutofit/>
          </a:bodyPr>
          <a:lstStyle/>
          <a:p>
            <a:pPr algn="just"/>
            <a:r>
              <a:rPr lang="en-GB" sz="2800" dirty="0">
                <a:latin typeface="Cambria" panose="02040503050406030204" pitchFamily="18" charset="0"/>
              </a:rPr>
              <a:t>Proses </a:t>
            </a:r>
            <a:r>
              <a:rPr lang="en-GB" sz="2800" dirty="0" err="1">
                <a:latin typeface="Cambria" panose="02040503050406030204" pitchFamily="18" charset="0"/>
              </a:rPr>
              <a:t>ini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meliputi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penentuan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kebijakan</a:t>
            </a:r>
            <a:r>
              <a:rPr lang="en-GB" sz="2800" dirty="0">
                <a:latin typeface="Cambria" panose="02040503050406030204" pitchFamily="18" charset="0"/>
              </a:rPr>
              <a:t>, </a:t>
            </a:r>
            <a:r>
              <a:rPr lang="en-GB" sz="2800" dirty="0" err="1">
                <a:latin typeface="Cambria" panose="02040503050406030204" pitchFamily="18" charset="0"/>
              </a:rPr>
              <a:t>prosedur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dan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dokumentasi</a:t>
            </a:r>
            <a:r>
              <a:rPr lang="en-GB" sz="2800" dirty="0">
                <a:latin typeface="Cambria" panose="02040503050406030204" pitchFamily="18" charset="0"/>
              </a:rPr>
              <a:t> yang </a:t>
            </a:r>
            <a:r>
              <a:rPr lang="en-GB" sz="2800" dirty="0" err="1">
                <a:latin typeface="Cambria" panose="02040503050406030204" pitchFamily="18" charset="0"/>
              </a:rPr>
              <a:t>akan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digunakan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untuk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perencanaan</a:t>
            </a:r>
            <a:r>
              <a:rPr lang="en-GB" sz="2800" dirty="0">
                <a:latin typeface="Cambria" panose="02040503050406030204" pitchFamily="18" charset="0"/>
              </a:rPr>
              <a:t>, </a:t>
            </a:r>
            <a:r>
              <a:rPr lang="en-GB" sz="2800" dirty="0" err="1">
                <a:latin typeface="Cambria" panose="02040503050406030204" pitchFamily="18" charset="0"/>
              </a:rPr>
              <a:t>pelaksanaan</a:t>
            </a:r>
            <a:r>
              <a:rPr lang="en-GB" sz="2800" dirty="0">
                <a:latin typeface="Cambria" panose="02040503050406030204" pitchFamily="18" charset="0"/>
              </a:rPr>
              <a:t>, </a:t>
            </a:r>
            <a:r>
              <a:rPr lang="en-GB" sz="2800" dirty="0" err="1">
                <a:latin typeface="Cambria" panose="02040503050406030204" pitchFamily="18" charset="0"/>
              </a:rPr>
              <a:t>dan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pengendalian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biaya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proyek</a:t>
            </a:r>
            <a:endParaRPr lang="en-GB" sz="28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498626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8151" t="25452" r="14630" b="36125"/>
          <a:stretch/>
        </p:blipFill>
        <p:spPr>
          <a:xfrm>
            <a:off x="283206" y="601579"/>
            <a:ext cx="11705800" cy="537089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79095" y="5972477"/>
            <a:ext cx="105396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latin typeface="Cambria" panose="02040503050406030204" pitchFamily="18" charset="0"/>
                <a:ea typeface="SimSun" panose="02010600030101010101" pitchFamily="2" charset="-122"/>
              </a:rPr>
              <a:t>Project Management Institute</a:t>
            </a:r>
            <a:r>
              <a:rPr lang="en-GB" dirty="0">
                <a:latin typeface="Cambria" panose="02040503050406030204" pitchFamily="18" charset="0"/>
                <a:ea typeface="SimSun" panose="02010600030101010101" pitchFamily="2" charset="-122"/>
              </a:rPr>
              <a:t>, </a:t>
            </a:r>
            <a:r>
              <a:rPr lang="en-GB" i="1" dirty="0">
                <a:latin typeface="Cambria" panose="02040503050406030204" pitchFamily="18" charset="0"/>
                <a:ea typeface="SimSun" panose="02010600030101010101" pitchFamily="2" charset="-122"/>
              </a:rPr>
              <a:t>A Guide to the Project Management Body of Knowledge </a:t>
            </a:r>
            <a:r>
              <a:rPr lang="en-GB" dirty="0">
                <a:latin typeface="Cambria" panose="02040503050406030204" pitchFamily="18" charset="0"/>
                <a:ea typeface="SimSun" panose="02010600030101010101" pitchFamily="2" charset="-122"/>
              </a:rPr>
              <a:t>(PMBOK Guide)</a:t>
            </a:r>
            <a:endParaRPr lang="en-GB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55859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146884" y="2497220"/>
            <a:ext cx="7234990" cy="1794041"/>
          </a:xfrm>
        </p:spPr>
        <p:txBody>
          <a:bodyPr>
            <a:noAutofit/>
          </a:bodyPr>
          <a:lstStyle/>
          <a:p>
            <a:pPr algn="just"/>
            <a:r>
              <a:rPr lang="en-GB" sz="2800" dirty="0">
                <a:latin typeface="Cambria" panose="02040503050406030204" pitchFamily="18" charset="0"/>
              </a:rPr>
              <a:t>Proses </a:t>
            </a:r>
            <a:r>
              <a:rPr lang="en-GB" sz="2800" dirty="0" err="1">
                <a:latin typeface="Cambria" panose="02040503050406030204" pitchFamily="18" charset="0"/>
              </a:rPr>
              <a:t>ini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merupakan</a:t>
            </a:r>
            <a:r>
              <a:rPr lang="en-GB" sz="2800" dirty="0">
                <a:latin typeface="Cambria" panose="02040503050406030204" pitchFamily="18" charset="0"/>
              </a:rPr>
              <a:t> proses yang </a:t>
            </a:r>
            <a:r>
              <a:rPr lang="en-GB" sz="2800" dirty="0" err="1">
                <a:latin typeface="Cambria" panose="02040503050406030204" pitchFamily="18" charset="0"/>
              </a:rPr>
              <a:t>melibatkan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pengembangan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perkiraan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biaya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sumber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daya</a:t>
            </a:r>
            <a:r>
              <a:rPr lang="en-GB" sz="2800" dirty="0">
                <a:latin typeface="Cambria" panose="02040503050406030204" pitchFamily="18" charset="0"/>
              </a:rPr>
              <a:t> yang </a:t>
            </a:r>
            <a:r>
              <a:rPr lang="en-GB" sz="2800" dirty="0" err="1">
                <a:latin typeface="Cambria" panose="02040503050406030204" pitchFamily="18" charset="0"/>
              </a:rPr>
              <a:t>dibutuhkan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untuk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menyelesaikan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sebuah</a:t>
            </a:r>
            <a:r>
              <a:rPr lang="en-GB" sz="2800" dirty="0">
                <a:latin typeface="Cambria" panose="02040503050406030204" pitchFamily="18" charset="0"/>
              </a:rPr>
              <a:t> </a:t>
            </a:r>
            <a:r>
              <a:rPr lang="en-GB" sz="2800" dirty="0" err="1">
                <a:latin typeface="Cambria" panose="02040503050406030204" pitchFamily="18" charset="0"/>
              </a:rPr>
              <a:t>proyek</a:t>
            </a:r>
            <a:endParaRPr lang="en-GB" sz="2800" dirty="0">
              <a:latin typeface="Cambria" panose="020405030504060302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03049" y="2832122"/>
            <a:ext cx="2485691" cy="1124238"/>
            <a:chOff x="775911" y="1310756"/>
            <a:chExt cx="2485691" cy="1124238"/>
          </a:xfrm>
        </p:grpSpPr>
        <p:sp>
          <p:nvSpPr>
            <p:cNvPr id="9" name="Rectangle 8"/>
            <p:cNvSpPr/>
            <p:nvPr/>
          </p:nvSpPr>
          <p:spPr>
            <a:xfrm>
              <a:off x="775911" y="1310756"/>
              <a:ext cx="2485691" cy="112423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3465231"/>
                <a:satOff val="-15989"/>
                <a:lumOff val="588"/>
                <a:alphaOff val="0"/>
              </a:schemeClr>
            </a:fillRef>
            <a:effectRef idx="0">
              <a:schemeClr val="accent4">
                <a:hueOff val="3465231"/>
                <a:satOff val="-15989"/>
                <a:lumOff val="58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775911" y="1310756"/>
              <a:ext cx="2485691" cy="11242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500" kern="1200" dirty="0" smtClean="0">
                  <a:latin typeface="Cambria" panose="02040503050406030204" pitchFamily="18" charset="0"/>
                  <a:cs typeface="Times New Roman" panose="02020603050405020304" pitchFamily="18" charset="0"/>
                </a:rPr>
                <a:t>Estimating </a:t>
              </a:r>
              <a:r>
                <a:rPr lang="en-GB" sz="2500" kern="1200" dirty="0" smtClean="0">
                  <a:latin typeface="Cambria" panose="02040503050406030204" pitchFamily="18" charset="0"/>
                  <a:cs typeface="Times New Roman" panose="02020603050405020304" pitchFamily="18" charset="0"/>
                </a:rPr>
                <a:t>Cost</a:t>
              </a:r>
              <a:endParaRPr lang="en-GB" sz="2500" kern="12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02745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6820" t="24507" r="8450" b="24178"/>
          <a:stretch/>
        </p:blipFill>
        <p:spPr>
          <a:xfrm>
            <a:off x="609599" y="753031"/>
            <a:ext cx="11502190" cy="512669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090862" y="5879723"/>
            <a:ext cx="105396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latin typeface="Cambria" panose="02040503050406030204" pitchFamily="18" charset="0"/>
                <a:ea typeface="SimSun" panose="02010600030101010101" pitchFamily="2" charset="-122"/>
              </a:rPr>
              <a:t>Project Management Institute</a:t>
            </a:r>
            <a:r>
              <a:rPr lang="en-GB" dirty="0">
                <a:latin typeface="Cambria" panose="02040503050406030204" pitchFamily="18" charset="0"/>
                <a:ea typeface="SimSun" panose="02010600030101010101" pitchFamily="2" charset="-122"/>
              </a:rPr>
              <a:t>, </a:t>
            </a:r>
            <a:r>
              <a:rPr lang="en-GB" i="1" dirty="0">
                <a:latin typeface="Cambria" panose="02040503050406030204" pitchFamily="18" charset="0"/>
                <a:ea typeface="SimSun" panose="02010600030101010101" pitchFamily="2" charset="-122"/>
              </a:rPr>
              <a:t>A Guide to the Project Management Body of Knowledge </a:t>
            </a:r>
            <a:r>
              <a:rPr lang="en-GB" dirty="0">
                <a:latin typeface="Cambria" panose="02040503050406030204" pitchFamily="18" charset="0"/>
                <a:ea typeface="SimSun" panose="02010600030101010101" pitchFamily="2" charset="-122"/>
              </a:rPr>
              <a:t>(PMBOK Guide)</a:t>
            </a:r>
            <a:endParaRPr lang="en-GB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708586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234</Words>
  <Application>Microsoft Office PowerPoint</Application>
  <PresentationFormat>Widescreen</PresentationFormat>
  <Paragraphs>31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SimSun</vt:lpstr>
      <vt:lpstr>Arial</vt:lpstr>
      <vt:lpstr>Calibri</vt:lpstr>
      <vt:lpstr>Calibri Light</vt:lpstr>
      <vt:lpstr>Cambria</vt:lpstr>
      <vt:lpstr>Times New Roman</vt:lpstr>
      <vt:lpstr>Wingdings</vt:lpstr>
      <vt:lpstr>Office Theme</vt:lpstr>
      <vt:lpstr>Manajemen Proyek (Cost Management)</vt:lpstr>
      <vt:lpstr>Project Management</vt:lpstr>
      <vt:lpstr>PowerPoint Presentation</vt:lpstr>
      <vt:lpstr>Cost Management</vt:lpstr>
      <vt:lpstr>Part of Cost Management</vt:lpstr>
      <vt:lpstr>Proses ini meliputi penentuan kebijakan, prosedur dan dokumentasi yang akan digunakan untuk perencanaan, pelaksanaan, dan pengendalian biaya proyek</vt:lpstr>
      <vt:lpstr>PowerPoint Presentation</vt:lpstr>
      <vt:lpstr>Proses ini merupakan proses yang melibatkan pengembangan perkiraan biaya sumber daya yang dibutuhkan untuk menyelesaikan sebuah proyek</vt:lpstr>
      <vt:lpstr>PowerPoint Presentation</vt:lpstr>
      <vt:lpstr>PowerPoint Presentation</vt:lpstr>
      <vt:lpstr>PowerPoint Presentation</vt:lpstr>
      <vt:lpstr>Proses ini melibatkan pengalokasian estimasi biaya keseluruhan untuk anggaran perindividu yang nantinya dapat menentukan data dasar untuk mengukur kinerja masing-masing</vt:lpstr>
      <vt:lpstr>PowerPoint Presentation</vt:lpstr>
      <vt:lpstr>PowerPoint Presentation</vt:lpstr>
      <vt:lpstr>Proses ini melibatkan perubahan pengendalian biaya anggaran proyek</vt:lpstr>
      <vt:lpstr>PowerPoint Presentation</vt:lpstr>
      <vt:lpstr>Terima Kasih</vt:lpstr>
    </vt:vector>
  </TitlesOfParts>
  <Company>Ma Chung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Manajemen Proyek (Cost Management)</dc:title>
  <dc:creator>Kharisma Dharma Pertiwi</dc:creator>
  <cp:lastModifiedBy>Kharisma Dharma Pertiwi</cp:lastModifiedBy>
  <cp:revision>18</cp:revision>
  <dcterms:created xsi:type="dcterms:W3CDTF">2015-03-31T13:58:34Z</dcterms:created>
  <dcterms:modified xsi:type="dcterms:W3CDTF">2015-04-07T15:44:30Z</dcterms:modified>
</cp:coreProperties>
</file>