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25198"/>
    <a:srgbClr val="000099"/>
    <a:srgbClr val="1C1C1C"/>
    <a:srgbClr val="660066"/>
    <a:srgbClr val="000058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5" autoAdjust="0"/>
    <p:restoredTop sz="94652" autoAdjust="0"/>
  </p:normalViewPr>
  <p:slideViewPr>
    <p:cSldViewPr>
      <p:cViewPr varScale="1">
        <p:scale>
          <a:sx n="88" d="100"/>
          <a:sy n="88" d="100"/>
        </p:scale>
        <p:origin x="-114" y="-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فئات التطبيق لروجر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tx2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3"/>
            <c:bubble3D val="0"/>
            <c:explosion val="27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92D05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ar-MA" smtClean="0"/>
                      <a:t>المبتكرون: </a:t>
                    </a:r>
                    <a:r>
                      <a:rPr lang="ar-MA"/>
                      <a:t>2,50%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ar-MA"/>
                      <a:t>المطبقون </a:t>
                    </a:r>
                    <a:r>
                      <a:rPr lang="ar-MA" smtClean="0"/>
                      <a:t>المبكرون: </a:t>
                    </a:r>
                    <a:r>
                      <a:rPr lang="ar-MA"/>
                      <a:t>13,50%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ar-MA"/>
                      <a:t>الغالبية </a:t>
                    </a:r>
                    <a:r>
                      <a:rPr lang="ar-MA" smtClean="0"/>
                      <a:t>المبكرة: </a:t>
                    </a:r>
                    <a:r>
                      <a:rPr lang="ar-MA"/>
                      <a:t>34%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5600265443353994"/>
                  <c:y val="-0.13747010566077453"/>
                </c:manualLayout>
              </c:layout>
              <c:tx>
                <c:rich>
                  <a:bodyPr/>
                  <a:lstStyle/>
                  <a:p>
                    <a:r>
                      <a:rPr lang="ar-MA" dirty="0"/>
                      <a:t>الغالبية </a:t>
                    </a:r>
                    <a:r>
                      <a:rPr lang="ar-MA" dirty="0" smtClean="0"/>
                      <a:t>المتأخرة:  34</a:t>
                    </a:r>
                    <a:r>
                      <a:rPr lang="ar-MA" dirty="0"/>
                      <a:t>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ar-MA" smtClean="0"/>
                      <a:t>المتقاعسون: </a:t>
                    </a:r>
                    <a:r>
                      <a:rPr lang="ar-MA"/>
                      <a:t>16%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Feuil1!$A$2:$A$6</c:f>
              <c:strCache>
                <c:ptCount val="5"/>
                <c:pt idx="0">
                  <c:v>المبتكرون</c:v>
                </c:pt>
                <c:pt idx="1">
                  <c:v>المطبقون المبكرون</c:v>
                </c:pt>
                <c:pt idx="2">
                  <c:v>الغالبية المبكرة</c:v>
                </c:pt>
                <c:pt idx="3">
                  <c:v>الغالبية المتأخرة</c:v>
                </c:pt>
                <c:pt idx="4">
                  <c:v>المتقاعسون</c:v>
                </c:pt>
              </c:strCache>
            </c:strRef>
          </c:cat>
          <c:val>
            <c:numRef>
              <c:f>Feuil1!$B$2:$B$6</c:f>
              <c:numCache>
                <c:formatCode>0.00%</c:formatCode>
                <c:ptCount val="5"/>
                <c:pt idx="0">
                  <c:v>2.5000000000000001E-2</c:v>
                </c:pt>
                <c:pt idx="1">
                  <c:v>0.13500000000000001</c:v>
                </c:pt>
                <c:pt idx="2" formatCode="0%">
                  <c:v>0.34</c:v>
                </c:pt>
                <c:pt idx="3" formatCode="0%">
                  <c:v>0.34</c:v>
                </c:pt>
                <c:pt idx="4" formatCode="0%">
                  <c:v>0.16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524B2-CF42-4F2B-A3E9-5EC9D0CD0B30}" type="slidenum">
              <a:rPr lang="es-ES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744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89077-8501-4231-AC1F-3752EB6EFE98}" type="slidenum">
              <a:rPr lang="es-ES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9085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81092-CAD9-4F4C-A1A9-DA5E941AD23A}" type="slidenum">
              <a:rPr lang="es-ES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9053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A20FF-6678-4FFF-8641-849213834B26}" type="slidenum">
              <a:rPr lang="es-ES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932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6E4E01-3515-4E64-837C-0E9C6B959603}" type="slidenum">
              <a:rPr lang="es-ES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4577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57907-C31A-4859-A155-15E78229F7EC}" type="slidenum">
              <a:rPr lang="es-ES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5753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4D9EF-01EF-4BCE-A098-E2CBAD2D537B}" type="slidenum">
              <a:rPr lang="es-ES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450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BB436-8391-4B3B-BEA6-1F49767BA70F}" type="slidenum">
              <a:rPr lang="es-ES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7798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858DF8-3B37-4FC5-AC1E-4306CECF2AA7}" type="slidenum">
              <a:rPr lang="es-ES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8309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538EC-E674-4C52-9D22-89B0317ABB4E}" type="slidenum">
              <a:rPr lang="es-ES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2341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FFA60-AAA6-491F-83D0-A0FB95860413}" type="slidenum">
              <a:rPr lang="es-ES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7471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1290A9A-78B6-429B-9789-5BED0D675504}" type="slidenum">
              <a:rPr lang="es-ES"/>
              <a:pPr/>
              <a:t>‹N°›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4572001" y="681540"/>
            <a:ext cx="4427537" cy="408384"/>
          </a:xfrm>
          <a:noFill/>
          <a:ln/>
        </p:spPr>
        <p:txBody>
          <a:bodyPr/>
          <a:lstStyle/>
          <a:p>
            <a:pPr rtl="1"/>
            <a:r>
              <a:rPr lang="ar-MA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الآثار المترتبة على التغيير </a:t>
            </a:r>
            <a:endParaRPr lang="fr-FR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170" name="Rectangle 122"/>
          <p:cNvSpPr>
            <a:spLocks noChangeArrowheads="1"/>
          </p:cNvSpPr>
          <p:nvPr/>
        </p:nvSpPr>
        <p:spPr bwMode="auto">
          <a:xfrm>
            <a:off x="5339775" y="1815666"/>
            <a:ext cx="3168650" cy="377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rtl="1"/>
            <a:r>
              <a:rPr lang="ar-MA" sz="3600" b="1" dirty="0">
                <a:solidFill>
                  <a:srgbClr val="FF0000"/>
                </a:solidFill>
              </a:rPr>
              <a:t>المواقف من التغيير </a:t>
            </a:r>
            <a:endParaRPr lang="fr-FR" sz="3600" b="1" dirty="0">
              <a:solidFill>
                <a:srgbClr val="FF000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25756"/>
            <a:ext cx="4572000" cy="25177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3528" y="412054"/>
            <a:ext cx="3666466" cy="232679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MA" sz="1800" b="1" i="0" u="sng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/>
              </a:rPr>
              <a:t>من إعداد أطر الإدارة التربوية المتدربة</a:t>
            </a:r>
            <a:r>
              <a:rPr kumimoji="0" lang="ar-MA" sz="1800" b="1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lang="ar-MA" sz="1600" b="1" i="0" u="none" strike="noStrike" kern="1200" cap="none" spc="0" normalizeH="0" baseline="0" noProof="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: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MA" b="1" i="0" u="none" strike="noStrike" kern="1200" cap="all" spc="0" normalizeH="0" baseline="0" noProof="0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                *   </a:t>
            </a:r>
            <a:r>
              <a:rPr kumimoji="0" lang="ar-MA" b="1" i="0" u="none" strike="noStrike" kern="1200" cap="all" spc="0" normalizeH="0" baseline="0" noProof="0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محمد </a:t>
            </a:r>
            <a:r>
              <a:rPr kumimoji="0" lang="ar-MA" b="1" i="0" u="none" strike="noStrike" kern="1200" cap="all" spc="0" normalizeH="0" baseline="0" noProof="0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بوزيد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MA" b="1" i="0" u="none" strike="noStrike" kern="1200" cap="all" spc="0" normalizeH="0" baseline="0" noProof="0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                *  علي </a:t>
            </a:r>
            <a:r>
              <a:rPr kumimoji="0" lang="ar-MA" b="1" i="0" u="none" strike="noStrike" kern="1200" cap="all" spc="0" normalizeH="0" baseline="0" noProof="0" dirty="0" err="1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أفتيس</a:t>
            </a:r>
            <a:endParaRPr kumimoji="0" lang="ar-MA" b="1" i="0" u="none" strike="noStrike" kern="1200" cap="all" spc="0" normalizeH="0" baseline="0" noProof="0" dirty="0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MA" b="1" i="0" u="none" strike="noStrike" kern="1200" cap="all" spc="0" normalizeH="0" baseline="0" noProof="0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                *  </a:t>
            </a:r>
            <a:r>
              <a:rPr kumimoji="0" lang="ar-MA" b="1" i="0" u="none" strike="noStrike" kern="1200" cap="all" spc="0" normalizeH="0" baseline="0" noProof="0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ادريس </a:t>
            </a:r>
            <a:r>
              <a:rPr kumimoji="0" lang="ar-MA" b="1" i="0" u="none" strike="noStrike" kern="1200" cap="all" spc="0" normalizeH="0" baseline="0" noProof="0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مختاري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MA" b="1" i="0" u="none" strike="noStrike" kern="1200" cap="all" spc="0" normalizeH="0" baseline="0" noProof="0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                *  </a:t>
            </a:r>
            <a:r>
              <a:rPr kumimoji="0" lang="ar-MA" b="1" i="0" u="none" strike="noStrike" kern="1200" cap="all" spc="0" normalizeH="0" baseline="0" noProof="0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أشرف </a:t>
            </a:r>
            <a:r>
              <a:rPr kumimoji="0" lang="ar-MA" b="1" i="0" u="none" strike="noStrike" kern="1200" cap="all" spc="0" normalizeH="0" baseline="0" noProof="0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العاقل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MA" b="1" i="0" u="none" strike="noStrike" kern="1200" cap="all" spc="0" normalizeH="0" baseline="0" noProof="0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                *  </a:t>
            </a:r>
            <a:r>
              <a:rPr kumimoji="0" lang="ar-MA" b="1" i="0" u="none" strike="noStrike" kern="1200" cap="all" spc="0" normalizeH="0" baseline="0" noProof="0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أحمد </a:t>
            </a:r>
            <a:r>
              <a:rPr kumimoji="0" lang="ar-MA" b="1" i="0" u="none" strike="noStrike" kern="1200" cap="all" spc="0" normalizeH="0" baseline="0" noProof="0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  <a:ea typeface="+mn-ea"/>
                <a:cs typeface="Arial"/>
              </a:rPr>
              <a:t>العابدي</a:t>
            </a:r>
            <a:endParaRPr kumimoji="0" lang="ar-MA" b="1" i="0" u="none" strike="noStrike" kern="1200" cap="none" spc="0" normalizeH="0" baseline="0" noProof="0" dirty="0">
              <a:ln>
                <a:solidFill>
                  <a:prstClr val="black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all" spc="0" normalizeH="0" baseline="0" noProof="0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8" grpId="0"/>
      <p:bldP spid="2170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41685"/>
            <a:ext cx="8229600" cy="735806"/>
          </a:xfrm>
        </p:spPr>
        <p:txBody>
          <a:bodyPr/>
          <a:lstStyle/>
          <a:p>
            <a:r>
              <a:rPr lang="ar-MA" sz="4800" b="1" dirty="0">
                <a:solidFill>
                  <a:srgbClr val="FF0000"/>
                </a:solidFill>
              </a:rPr>
              <a:t>المبتكرون: </a:t>
            </a:r>
            <a:endParaRPr lang="fr-FR" sz="4800" b="1" dirty="0">
              <a:solidFill>
                <a:srgbClr val="FF0000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5736" y="1391841"/>
            <a:ext cx="6491064" cy="3394472"/>
          </a:xfrm>
        </p:spPr>
        <p:txBody>
          <a:bodyPr/>
          <a:lstStyle/>
          <a:p>
            <a:pPr algn="r" rtl="1">
              <a:buFont typeface="Wingdings" pitchFamily="2" charset="2"/>
              <a:buChar char="§"/>
            </a:pPr>
            <a:r>
              <a:rPr lang="ar-MA" b="1" dirty="0" smtClean="0">
                <a:solidFill>
                  <a:schemeClr val="tx1"/>
                </a:solidFill>
              </a:rPr>
              <a:t>لهم </a:t>
            </a:r>
            <a:r>
              <a:rPr lang="ar-MA" b="1" dirty="0">
                <a:solidFill>
                  <a:schemeClr val="tx1"/>
                </a:solidFill>
              </a:rPr>
              <a:t>اهتمام كبير بالأفكار الجديدة ولديهم الجرأة والرغبة في </a:t>
            </a:r>
            <a:r>
              <a:rPr lang="ar-MA" b="1" dirty="0" smtClean="0">
                <a:solidFill>
                  <a:schemeClr val="tx1"/>
                </a:solidFill>
              </a:rPr>
              <a:t>المجازفة. </a:t>
            </a:r>
            <a:endParaRPr lang="fr-FR" b="1" dirty="0"/>
          </a:p>
          <a:p>
            <a:pPr algn="r" rtl="1">
              <a:buFont typeface="Wingdings" pitchFamily="2" charset="2"/>
              <a:buChar char="§"/>
            </a:pPr>
            <a:r>
              <a:rPr lang="ar-MA" b="1" dirty="0" smtClean="0">
                <a:solidFill>
                  <a:schemeClr val="tx1"/>
                </a:solidFill>
              </a:rPr>
              <a:t>يمكنهم </a:t>
            </a:r>
            <a:r>
              <a:rPr lang="ar-MA" b="1" dirty="0">
                <a:solidFill>
                  <a:schemeClr val="tx1"/>
                </a:solidFill>
              </a:rPr>
              <a:t>تدبير أمورهم مع التردد في ما يخص </a:t>
            </a:r>
            <a:r>
              <a:rPr lang="ar-MA" b="1" dirty="0" smtClean="0">
                <a:solidFill>
                  <a:schemeClr val="tx1"/>
                </a:solidFill>
              </a:rPr>
              <a:t>التغيير. </a:t>
            </a:r>
            <a:endParaRPr lang="fr-FR" b="1" dirty="0">
              <a:solidFill>
                <a:schemeClr val="tx1"/>
              </a:solidFill>
            </a:endParaRPr>
          </a:p>
          <a:p>
            <a:pPr algn="r" rtl="1">
              <a:buFont typeface="Wingdings" pitchFamily="2" charset="2"/>
              <a:buChar char="§"/>
            </a:pPr>
            <a:r>
              <a:rPr lang="ar-MA" b="1" dirty="0" smtClean="0">
                <a:solidFill>
                  <a:schemeClr val="tx1"/>
                </a:solidFill>
              </a:rPr>
              <a:t>قد </a:t>
            </a:r>
            <a:r>
              <a:rPr lang="ar-MA" b="1" dirty="0">
                <a:solidFill>
                  <a:schemeClr val="tx1"/>
                </a:solidFill>
              </a:rPr>
              <a:t>لا يحظون بالاحترام من قبل سائر أعضاء </a:t>
            </a:r>
            <a:r>
              <a:rPr lang="ar-MA" b="1" dirty="0" smtClean="0">
                <a:solidFill>
                  <a:schemeClr val="tx1"/>
                </a:solidFill>
              </a:rPr>
              <a:t>المنظمة. 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10649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ar-MA" sz="4800" b="1" dirty="0">
                <a:solidFill>
                  <a:srgbClr val="FF0000"/>
                </a:solidFill>
              </a:rPr>
              <a:t>المطبقون المبكرون: </a:t>
            </a:r>
            <a:endParaRPr lang="fr-FR" sz="48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47664" y="1200151"/>
            <a:ext cx="7139136" cy="3394472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>
              <a:buFont typeface="Wingdings" pitchFamily="2" charset="2"/>
              <a:buChar char="§"/>
            </a:pPr>
            <a:r>
              <a:rPr lang="ar-MA" b="1" dirty="0"/>
              <a:t>هم المجموعة الهامة بالنسبة لقادة التغيير والرأي</a:t>
            </a:r>
            <a:endParaRPr lang="fr-FR" b="1" dirty="0"/>
          </a:p>
          <a:p>
            <a:pPr algn="r" rtl="1">
              <a:buFont typeface="Wingdings" pitchFamily="2" charset="2"/>
              <a:buChar char="§"/>
            </a:pPr>
            <a:r>
              <a:rPr lang="ar-MA" b="1" dirty="0"/>
              <a:t>يشكلون قدوة للأخرين الذين يحترمونهم من أجل قرارات الابتكار الحكيمة</a:t>
            </a:r>
            <a:endParaRPr lang="fr-FR" b="1" dirty="0"/>
          </a:p>
          <a:p>
            <a:pPr algn="r" rtl="1">
              <a:buFont typeface="Wingdings" pitchFamily="2" charset="2"/>
              <a:buChar char="§"/>
            </a:pPr>
            <a:r>
              <a:rPr lang="ar-MA" b="1" dirty="0"/>
              <a:t>ليسوا بعيدين عن المنظمة مقارنة بالمبتكرين</a:t>
            </a:r>
            <a:endParaRPr lang="fr-FR" b="1" dirty="0"/>
          </a:p>
          <a:p>
            <a:pPr algn="r" rtl="1">
              <a:buFont typeface="Wingdings" pitchFamily="2" charset="2"/>
              <a:buChar char="§"/>
            </a:pPr>
            <a:r>
              <a:rPr lang="ar-MA" b="1" dirty="0"/>
              <a:t> يقل التردد عندما يطبقون الأفكار الجديدة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9292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ar-MA" sz="4800" b="1" dirty="0">
                <a:solidFill>
                  <a:srgbClr val="FF0000"/>
                </a:solidFill>
              </a:rPr>
              <a:t>الغالبية المبكرة: </a:t>
            </a:r>
            <a:endParaRPr lang="fr-FR" sz="48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79712" y="1200151"/>
            <a:ext cx="6707088" cy="3394472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>
              <a:buFont typeface="Wingdings" pitchFamily="2" charset="2"/>
              <a:buChar char="§"/>
            </a:pPr>
            <a:r>
              <a:rPr lang="ar-MA" b="1" dirty="0"/>
              <a:t>يطبقون الأفكار الجديدة قبل متوسط أعضاء المنظمة</a:t>
            </a:r>
            <a:endParaRPr lang="fr-FR" b="1" dirty="0"/>
          </a:p>
          <a:p>
            <a:pPr algn="r" rtl="1">
              <a:buFont typeface="Wingdings" pitchFamily="2" charset="2"/>
              <a:buChar char="§"/>
            </a:pPr>
            <a:r>
              <a:rPr lang="ar-MA" b="1" dirty="0"/>
              <a:t>ليسوا قادة للرأي ويتخذون القرارات ببطء وعناية  </a:t>
            </a:r>
            <a:endParaRPr lang="fr-FR" b="1" dirty="0"/>
          </a:p>
          <a:p>
            <a:pPr algn="r" rtl="1">
              <a:buFont typeface="Wingdings" pitchFamily="2" charset="2"/>
              <a:buChar char="§"/>
            </a:pPr>
            <a:r>
              <a:rPr lang="ar-MA" b="1" dirty="0"/>
              <a:t> يتبعون رغبة مدروسة في تطبيق التغيير ومن النادر أن يقود الآخرين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52263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ar-MA" sz="4800" b="1" dirty="0">
                <a:solidFill>
                  <a:srgbClr val="FF0000"/>
                </a:solidFill>
              </a:rPr>
              <a:t>الغالبية المتأخرة:</a:t>
            </a:r>
            <a:endParaRPr lang="fr-FR" sz="48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23728" y="1200151"/>
            <a:ext cx="6563072" cy="3394472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>
              <a:buFont typeface="Wingdings" pitchFamily="2" charset="2"/>
              <a:buChar char="§"/>
            </a:pPr>
            <a:r>
              <a:rPr lang="ar-MA" b="1" dirty="0"/>
              <a:t>يطبقون الابتكار بعد معظم المنظمات </a:t>
            </a:r>
            <a:endParaRPr lang="fr-FR" b="1" dirty="0"/>
          </a:p>
          <a:p>
            <a:pPr algn="r" rtl="1">
              <a:buFont typeface="Wingdings" pitchFamily="2" charset="2"/>
              <a:buChar char="§"/>
            </a:pPr>
            <a:r>
              <a:rPr lang="ar-MA" b="1" dirty="0"/>
              <a:t>يميلون إلى الشك والحرص بشكل عام </a:t>
            </a:r>
            <a:endParaRPr lang="fr-FR" b="1" dirty="0"/>
          </a:p>
          <a:p>
            <a:pPr algn="r" rtl="1">
              <a:buFont typeface="Wingdings" pitchFamily="2" charset="2"/>
              <a:buChar char="§"/>
            </a:pPr>
            <a:r>
              <a:rPr lang="ar-MA" b="1" dirty="0"/>
              <a:t>يستجيبون للضغط من الزملاء والمعايير التنظيمية الجديدة</a:t>
            </a:r>
            <a:endParaRPr lang="fr-FR" b="1" dirty="0"/>
          </a:p>
          <a:p>
            <a:pPr algn="r" rtl="1">
              <a:buFont typeface="Wingdings" pitchFamily="2" charset="2"/>
              <a:buChar char="§"/>
            </a:pP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592085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ar-MA" sz="4800" b="1" dirty="0">
                <a:solidFill>
                  <a:srgbClr val="FF0000"/>
                </a:solidFill>
              </a:rPr>
              <a:t>المتقاعسون: </a:t>
            </a:r>
            <a:endParaRPr lang="fr-FR" sz="48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79712" y="1200151"/>
            <a:ext cx="6707088" cy="3394472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>
              <a:buFont typeface="Wingdings" pitchFamily="2" charset="2"/>
              <a:buChar char="§"/>
            </a:pPr>
            <a:r>
              <a:rPr lang="ar-MA" b="1" dirty="0"/>
              <a:t>الفئة الأخيرة التي تنخرط في </a:t>
            </a:r>
            <a:r>
              <a:rPr lang="ar-MA" b="1" dirty="0" smtClean="0"/>
              <a:t>التغيير</a:t>
            </a:r>
            <a:endParaRPr lang="es-ES" b="1" dirty="0" smtClean="0"/>
          </a:p>
          <a:p>
            <a:pPr algn="r" rtl="1">
              <a:buFont typeface="Wingdings" pitchFamily="2" charset="2"/>
              <a:buChar char="§"/>
            </a:pPr>
            <a:r>
              <a:rPr lang="ar-MA" b="1" dirty="0" smtClean="0"/>
              <a:t>منعزلون ويتفاعلون مع الآخرين من خلال القيم التقليدية </a:t>
            </a:r>
          </a:p>
          <a:p>
            <a:pPr algn="r" rtl="1">
              <a:buFont typeface="Wingdings" pitchFamily="2" charset="2"/>
              <a:buChar char="§"/>
            </a:pPr>
            <a:r>
              <a:rPr lang="ar-MA" b="1" dirty="0" smtClean="0"/>
              <a:t>يتخذون عادة القرارات اعتمادا على ما تم في الماضي </a:t>
            </a:r>
          </a:p>
          <a:p>
            <a:pPr algn="r" rtl="1">
              <a:buFont typeface="Wingdings" pitchFamily="2" charset="2"/>
              <a:buChar char="§"/>
            </a:pPr>
            <a:r>
              <a:rPr lang="ar-MA" b="1" dirty="0" smtClean="0"/>
              <a:t>أغلبهم ليسوا قادة للرأي</a:t>
            </a:r>
          </a:p>
          <a:p>
            <a:pPr algn="r" rtl="1">
              <a:buFont typeface="Wingdings" pitchFamily="2" charset="2"/>
              <a:buChar char="§"/>
            </a:pPr>
            <a:r>
              <a:rPr lang="ar-MA" b="1" dirty="0" smtClean="0"/>
              <a:t>يتشككون غالبا في التغيير ووسائل التغيير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00287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1335289677"/>
              </p:ext>
            </p:extLst>
          </p:nvPr>
        </p:nvGraphicFramePr>
        <p:xfrm>
          <a:off x="1331640" y="1437624"/>
          <a:ext cx="729647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987824" y="501128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MA" sz="3200" b="1" dirty="0" smtClean="0">
                <a:solidFill>
                  <a:schemeClr val="accent2">
                    <a:lumMod val="75000"/>
                  </a:schemeClr>
                </a:solidFill>
              </a:rPr>
              <a:t>فئات </a:t>
            </a:r>
            <a:r>
              <a:rPr lang="ar-MA" sz="3200" b="1" smtClean="0">
                <a:solidFill>
                  <a:schemeClr val="accent2">
                    <a:lumMod val="75000"/>
                  </a:schemeClr>
                </a:solidFill>
              </a:rPr>
              <a:t>التطبيق لروجرز:</a:t>
            </a:r>
            <a:endParaRPr lang="fr-FR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9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category"/>
        </p:bldSub>
      </p:bldGraphic>
      <p:bldP spid="5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7161</TotalTime>
  <Words>212</Words>
  <Application>Microsoft Office PowerPoint</Application>
  <PresentationFormat>Affichage à l'écran (16:9)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Diseño predeterminado</vt:lpstr>
      <vt:lpstr>الآثار المترتبة على التغيير </vt:lpstr>
      <vt:lpstr>المبتكرون: </vt:lpstr>
      <vt:lpstr>المطبقون المبكرون: </vt:lpstr>
      <vt:lpstr>الغالبية المبكرة: </vt:lpstr>
      <vt:lpstr>الغالبية المتأخرة:</vt:lpstr>
      <vt:lpstr>المتقاعسون: </vt:lpstr>
      <vt:lpstr>Présentation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HP</cp:lastModifiedBy>
  <cp:revision>674</cp:revision>
  <dcterms:created xsi:type="dcterms:W3CDTF">2010-05-23T14:28:12Z</dcterms:created>
  <dcterms:modified xsi:type="dcterms:W3CDTF">2016-05-05T08:07:01Z</dcterms:modified>
</cp:coreProperties>
</file>