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9" r:id="rId4"/>
    <p:sldId id="269" r:id="rId5"/>
    <p:sldId id="273" r:id="rId6"/>
    <p:sldId id="260" r:id="rId7"/>
    <p:sldId id="271" r:id="rId8"/>
    <p:sldId id="272" r:id="rId9"/>
    <p:sldId id="266" r:id="rId10"/>
    <p:sldId id="274" r:id="rId11"/>
    <p:sldId id="275" r:id="rId12"/>
    <p:sldId id="276" r:id="rId13"/>
    <p:sldId id="277" r:id="rId14"/>
    <p:sldId id="290" r:id="rId15"/>
    <p:sldId id="278" r:id="rId16"/>
    <p:sldId id="279" r:id="rId17"/>
    <p:sldId id="280" r:id="rId18"/>
    <p:sldId id="281" r:id="rId19"/>
    <p:sldId id="282" r:id="rId20"/>
    <p:sldId id="283" r:id="rId21"/>
    <p:sldId id="284" r:id="rId22"/>
    <p:sldId id="291" r:id="rId23"/>
    <p:sldId id="289" r:id="rId2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85" d="100"/>
          <a:sy n="85" d="100"/>
        </p:scale>
        <p:origin x="-152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Date Placeholder 29"/>
          <p:cNvSpPr>
            <a:spLocks noGrp="1"/>
          </p:cNvSpPr>
          <p:nvPr>
            <p:ph type="dt" sz="half" idx="10"/>
          </p:nvPr>
        </p:nvSpPr>
        <p:spPr/>
        <p:txBody>
          <a:bodyPr/>
          <a:lstStyle/>
          <a:p>
            <a:fld id="{3F391D92-46ED-42DB-B446-EB636E768138}" type="datetimeFigureOut">
              <a:rPr lang="ar-SA" smtClean="0"/>
              <a:t>12/07/36</a:t>
            </a:fld>
            <a:endParaRPr lang="ar-SA"/>
          </a:p>
        </p:txBody>
      </p:sp>
      <p:sp>
        <p:nvSpPr>
          <p:cNvPr id="19" name="Footer Placeholder 18"/>
          <p:cNvSpPr>
            <a:spLocks noGrp="1"/>
          </p:cNvSpPr>
          <p:nvPr>
            <p:ph type="ftr" sz="quarter" idx="11"/>
          </p:nvPr>
        </p:nvSpPr>
        <p:spPr/>
        <p:txBody>
          <a:bodyPr/>
          <a:lstStyle/>
          <a:p>
            <a:endParaRPr lang="ar-SA"/>
          </a:p>
        </p:txBody>
      </p:sp>
      <p:sp>
        <p:nvSpPr>
          <p:cNvPr id="27" name="Slide Number Placeholder 26"/>
          <p:cNvSpPr>
            <a:spLocks noGrp="1"/>
          </p:cNvSpPr>
          <p:nvPr>
            <p:ph type="sldNum" sz="quarter" idx="12"/>
          </p:nvPr>
        </p:nvSpPr>
        <p:spPr/>
        <p:txBody>
          <a:bodyPr/>
          <a:lstStyle/>
          <a:p>
            <a:fld id="{A306C676-DFE5-4D0E-AE47-907E844FB787}"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3F391D92-46ED-42DB-B446-EB636E768138}" type="datetimeFigureOut">
              <a:rPr lang="ar-SA" smtClean="0"/>
              <a:t>12/07/36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306C676-DFE5-4D0E-AE47-907E844FB787}"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3F391D92-46ED-42DB-B446-EB636E768138}" type="datetimeFigureOut">
              <a:rPr lang="ar-SA" smtClean="0"/>
              <a:t>12/07/36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306C676-DFE5-4D0E-AE47-907E844FB787}"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Content Placeholder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3F391D92-46ED-42DB-B446-EB636E768138}" type="datetimeFigureOut">
              <a:rPr lang="ar-SA" smtClean="0"/>
              <a:t>12/07/36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306C676-DFE5-4D0E-AE47-907E844FB787}"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Date Placeholder 3"/>
          <p:cNvSpPr>
            <a:spLocks noGrp="1"/>
          </p:cNvSpPr>
          <p:nvPr>
            <p:ph type="dt" sz="half" idx="10"/>
          </p:nvPr>
        </p:nvSpPr>
        <p:spPr/>
        <p:txBody>
          <a:bodyPr/>
          <a:lstStyle/>
          <a:p>
            <a:fld id="{3F391D92-46ED-42DB-B446-EB636E768138}" type="datetimeFigureOut">
              <a:rPr lang="ar-SA" smtClean="0"/>
              <a:t>12/07/36</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306C676-DFE5-4D0E-AE47-907E844FB787}"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fld id="{3F391D92-46ED-42DB-B446-EB636E768138}" type="datetimeFigureOut">
              <a:rPr lang="ar-SA" smtClean="0"/>
              <a:t>12/07/36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306C676-DFE5-4D0E-AE47-907E844FB787}"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Date Placeholder 6"/>
          <p:cNvSpPr>
            <a:spLocks noGrp="1"/>
          </p:cNvSpPr>
          <p:nvPr>
            <p:ph type="dt" sz="half" idx="10"/>
          </p:nvPr>
        </p:nvSpPr>
        <p:spPr/>
        <p:txBody>
          <a:bodyPr/>
          <a:lstStyle/>
          <a:p>
            <a:fld id="{3F391D92-46ED-42DB-B446-EB636E768138}" type="datetimeFigureOut">
              <a:rPr lang="ar-SA" smtClean="0"/>
              <a:t>12/07/36</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A306C676-DFE5-4D0E-AE47-907E844FB787}"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Date Placeholder 2"/>
          <p:cNvSpPr>
            <a:spLocks noGrp="1"/>
          </p:cNvSpPr>
          <p:nvPr>
            <p:ph type="dt" sz="half" idx="10"/>
          </p:nvPr>
        </p:nvSpPr>
        <p:spPr/>
        <p:txBody>
          <a:bodyPr/>
          <a:lstStyle/>
          <a:p>
            <a:fld id="{3F391D92-46ED-42DB-B446-EB636E768138}" type="datetimeFigureOut">
              <a:rPr lang="ar-SA" smtClean="0"/>
              <a:t>12/07/36</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A306C676-DFE5-4D0E-AE47-907E844FB787}"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391D92-46ED-42DB-B446-EB636E768138}" type="datetimeFigureOut">
              <a:rPr lang="ar-SA" smtClean="0"/>
              <a:t>12/07/36</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A306C676-DFE5-4D0E-AE47-907E844FB787}"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fld id="{3F391D92-46ED-42DB-B446-EB636E768138}" type="datetimeFigureOut">
              <a:rPr lang="ar-SA" smtClean="0"/>
              <a:t>12/07/36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306C676-DFE5-4D0E-AE47-907E844FB787}"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Date Placeholder 4"/>
          <p:cNvSpPr>
            <a:spLocks noGrp="1"/>
          </p:cNvSpPr>
          <p:nvPr>
            <p:ph type="dt" sz="half" idx="10"/>
          </p:nvPr>
        </p:nvSpPr>
        <p:spPr/>
        <p:txBody>
          <a:bodyPr/>
          <a:lstStyle/>
          <a:p>
            <a:fld id="{3F391D92-46ED-42DB-B446-EB636E768138}" type="datetimeFigureOut">
              <a:rPr lang="ar-SA" smtClean="0"/>
              <a:t>12/07/36</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a:xfrm>
            <a:off x="8077200" y="6356350"/>
            <a:ext cx="609600" cy="365125"/>
          </a:xfrm>
        </p:spPr>
        <p:txBody>
          <a:bodyPr/>
          <a:lstStyle/>
          <a:p>
            <a:fld id="{A306C676-DFE5-4D0E-AE47-907E844FB787}" type="slidenum">
              <a:rPr lang="ar-SA" smtClean="0"/>
              <a:t>‹#›</a:t>
            </a:fld>
            <a:endParaRPr lang="ar-S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الأيقونة لإضافة صورة</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F391D92-46ED-42DB-B446-EB636E768138}" type="datetimeFigureOut">
              <a:rPr lang="ar-SA" smtClean="0"/>
              <a:t>12/07/36</a:t>
            </a:fld>
            <a:endParaRPr lang="ar-S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306C676-DFE5-4D0E-AE47-907E844FB787}" type="slidenum">
              <a:rPr lang="ar-SA" smtClean="0"/>
              <a:t>‹#›</a:t>
            </a:fld>
            <a:endParaRPr lang="ar-S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ctr"/>
            <a:r>
              <a:rPr lang="en-US" dirty="0" smtClean="0">
                <a:solidFill>
                  <a:srgbClr val="00B050"/>
                </a:solidFill>
              </a:rPr>
              <a:t>LIVER FUNCTION TEST ANALYSIS</a:t>
            </a:r>
            <a:endParaRPr lang="ar-SA" dirty="0">
              <a:solidFill>
                <a:srgbClr val="00B050"/>
              </a:solidFill>
            </a:endParaRPr>
          </a:p>
        </p:txBody>
      </p:sp>
      <p:sp>
        <p:nvSpPr>
          <p:cNvPr id="3" name="عنوان فرعي 2"/>
          <p:cNvSpPr>
            <a:spLocks noGrp="1"/>
          </p:cNvSpPr>
          <p:nvPr>
            <p:ph type="subTitle" idx="1"/>
          </p:nvPr>
        </p:nvSpPr>
        <p:spPr/>
        <p:txBody>
          <a:bodyPr/>
          <a:lstStyle/>
          <a:p>
            <a:pPr algn="ctr"/>
            <a:r>
              <a:rPr lang="en-US" dirty="0" smtClean="0"/>
              <a:t>BY </a:t>
            </a:r>
            <a:endParaRPr lang="en-US" sz="3200" b="1" dirty="0" smtClean="0">
              <a:solidFill>
                <a:srgbClr val="00B050"/>
              </a:solidFill>
            </a:endParaRPr>
          </a:p>
          <a:p>
            <a:pPr algn="ctr"/>
            <a:r>
              <a:rPr lang="en-US" sz="3200" b="1" dirty="0" err="1" smtClean="0">
                <a:solidFill>
                  <a:srgbClr val="00B050"/>
                </a:solidFill>
              </a:rPr>
              <a:t>Dr.Fatma</a:t>
            </a:r>
            <a:r>
              <a:rPr lang="en-US" sz="3200" b="1" dirty="0" smtClean="0">
                <a:solidFill>
                  <a:srgbClr val="00B050"/>
                </a:solidFill>
              </a:rPr>
              <a:t> </a:t>
            </a:r>
            <a:r>
              <a:rPr lang="en-US" sz="3200" b="1" dirty="0" err="1" smtClean="0">
                <a:solidFill>
                  <a:srgbClr val="00B050"/>
                </a:solidFill>
              </a:rPr>
              <a:t>Saffey</a:t>
            </a:r>
            <a:r>
              <a:rPr lang="en-US" sz="3200" b="1" dirty="0" smtClean="0">
                <a:solidFill>
                  <a:srgbClr val="00B050"/>
                </a:solidFill>
              </a:rPr>
              <a:t> </a:t>
            </a:r>
            <a:r>
              <a:rPr lang="en-US" sz="3200" b="1" dirty="0" err="1" smtClean="0">
                <a:solidFill>
                  <a:srgbClr val="00B050"/>
                </a:solidFill>
              </a:rPr>
              <a:t>Eldin</a:t>
            </a:r>
            <a:r>
              <a:rPr lang="en-US" sz="3200" b="1" dirty="0" smtClean="0">
                <a:solidFill>
                  <a:srgbClr val="00B050"/>
                </a:solidFill>
              </a:rPr>
              <a:t> Mohamed</a:t>
            </a:r>
          </a:p>
          <a:p>
            <a:pPr algn="ctr"/>
            <a:r>
              <a:rPr lang="en-US" sz="3200" b="1" dirty="0" smtClean="0">
                <a:solidFill>
                  <a:srgbClr val="00B050"/>
                </a:solidFill>
              </a:rPr>
              <a:t>Associate Professor of Medicine</a:t>
            </a:r>
            <a:endParaRPr lang="ar-SA" sz="3200" b="1" dirty="0">
              <a:solidFill>
                <a:srgbClr val="00B050"/>
              </a:solidFill>
            </a:endParaRPr>
          </a:p>
        </p:txBody>
      </p:sp>
    </p:spTree>
    <p:extLst>
      <p:ext uri="{BB962C8B-B14F-4D97-AF65-F5344CB8AC3E}">
        <p14:creationId xmlns:p14="http://schemas.microsoft.com/office/powerpoint/2010/main" val="5573220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342900" lvl="0" indent="-342900" algn="l" rtl="0" fontAlgn="base">
              <a:lnSpc>
                <a:spcPct val="90000"/>
              </a:lnSpc>
              <a:spcAft>
                <a:spcPct val="0"/>
              </a:spcAft>
              <a:buClr>
                <a:srgbClr val="FF9933"/>
              </a:buClr>
              <a:buSzPct val="75000"/>
              <a:buFont typeface="Wingdings" pitchFamily="2" charset="2"/>
              <a:buChar char="n"/>
            </a:pPr>
            <a:r>
              <a:rPr lang="en-US" sz="2700" kern="0" dirty="0" smtClean="0">
                <a:solidFill>
                  <a:srgbClr val="000000"/>
                </a:solidFill>
                <a:latin typeface="Arial"/>
              </a:rPr>
              <a:t>Indirect </a:t>
            </a:r>
            <a:r>
              <a:rPr lang="en-US" sz="2700" kern="0" dirty="0">
                <a:solidFill>
                  <a:srgbClr val="000000"/>
                </a:solidFill>
                <a:latin typeface="Arial"/>
              </a:rPr>
              <a:t>(unconjugated) bilirubin </a:t>
            </a:r>
          </a:p>
          <a:p>
            <a:pPr marL="742950" lvl="1" indent="-285750" algn="l" rtl="0" fontAlgn="base">
              <a:lnSpc>
                <a:spcPct val="90000"/>
              </a:lnSpc>
              <a:spcAft>
                <a:spcPct val="0"/>
              </a:spcAft>
              <a:buClr>
                <a:srgbClr val="FF6600"/>
              </a:buClr>
              <a:buSzPct val="65000"/>
              <a:buFont typeface="Wingdings" pitchFamily="2" charset="2"/>
              <a:buChar char="n"/>
            </a:pPr>
            <a:r>
              <a:rPr lang="en-US" sz="2200" kern="0" dirty="0">
                <a:solidFill>
                  <a:srgbClr val="000000"/>
                </a:solidFill>
                <a:latin typeface="Arial"/>
              </a:rPr>
              <a:t>Elevated with hemolysis, hepatic disease</a:t>
            </a:r>
          </a:p>
          <a:p>
            <a:pPr marL="342900" lvl="0" indent="-342900" algn="l" rtl="0" fontAlgn="base">
              <a:lnSpc>
                <a:spcPct val="90000"/>
              </a:lnSpc>
              <a:spcAft>
                <a:spcPct val="0"/>
              </a:spcAft>
              <a:buClr>
                <a:srgbClr val="FF9933"/>
              </a:buClr>
              <a:buSzPct val="75000"/>
              <a:buFont typeface="Wingdings" pitchFamily="2" charset="2"/>
              <a:buChar char="n"/>
            </a:pPr>
            <a:r>
              <a:rPr lang="en-US" sz="2700" kern="0" dirty="0">
                <a:solidFill>
                  <a:srgbClr val="000000"/>
                </a:solidFill>
                <a:latin typeface="Arial"/>
              </a:rPr>
              <a:t>Direct (conjugated) bilirubin </a:t>
            </a:r>
          </a:p>
          <a:p>
            <a:pPr marL="742950" lvl="1" indent="-285750" algn="l" rtl="0" fontAlgn="base">
              <a:lnSpc>
                <a:spcPct val="90000"/>
              </a:lnSpc>
              <a:spcAft>
                <a:spcPct val="0"/>
              </a:spcAft>
              <a:buClr>
                <a:srgbClr val="FF6600"/>
              </a:buClr>
              <a:buSzPct val="65000"/>
              <a:buFont typeface="Wingdings" pitchFamily="2" charset="2"/>
              <a:buChar char="n"/>
            </a:pPr>
            <a:r>
              <a:rPr lang="en-US" sz="2200" kern="0" dirty="0">
                <a:solidFill>
                  <a:srgbClr val="000000"/>
                </a:solidFill>
                <a:latin typeface="Arial"/>
              </a:rPr>
              <a:t>Elevated with biliary obstruction and hepatocellular </a:t>
            </a:r>
            <a:r>
              <a:rPr lang="en-US" sz="2200" kern="0" dirty="0" smtClean="0">
                <a:solidFill>
                  <a:srgbClr val="000000"/>
                </a:solidFill>
                <a:latin typeface="Arial"/>
              </a:rPr>
              <a:t>disease.</a:t>
            </a:r>
          </a:p>
          <a:p>
            <a:pPr marL="457200" lvl="1" indent="0" algn="l" rtl="0" fontAlgn="base">
              <a:lnSpc>
                <a:spcPct val="90000"/>
              </a:lnSpc>
              <a:spcAft>
                <a:spcPct val="0"/>
              </a:spcAft>
              <a:buClr>
                <a:srgbClr val="FF6600"/>
              </a:buClr>
              <a:buSzPct val="65000"/>
              <a:buNone/>
            </a:pPr>
            <a:r>
              <a:rPr lang="en-US" sz="2200" kern="0" dirty="0" smtClean="0">
                <a:solidFill>
                  <a:srgbClr val="000000"/>
                </a:solidFill>
                <a:latin typeface="Arial"/>
              </a:rPr>
              <a:t>- Normal total bilirubin is up to 1.2mg%</a:t>
            </a:r>
            <a:endParaRPr lang="en-US" sz="2200" kern="0" dirty="0">
              <a:solidFill>
                <a:srgbClr val="000000"/>
              </a:solidFill>
              <a:latin typeface="Arial"/>
            </a:endParaRPr>
          </a:p>
          <a:p>
            <a:pPr marL="342900" lvl="0" indent="-342900" algn="l" rtl="0" fontAlgn="base">
              <a:lnSpc>
                <a:spcPct val="90000"/>
              </a:lnSpc>
              <a:spcAft>
                <a:spcPct val="0"/>
              </a:spcAft>
              <a:buClr>
                <a:srgbClr val="FF9933"/>
              </a:buClr>
              <a:buSzPct val="75000"/>
              <a:buFont typeface="Wingdings" pitchFamily="2" charset="2"/>
              <a:buChar char="n"/>
            </a:pPr>
            <a:r>
              <a:rPr lang="en-US" sz="2700" kern="0" dirty="0">
                <a:solidFill>
                  <a:srgbClr val="000000"/>
                </a:solidFill>
                <a:latin typeface="Arial"/>
              </a:rPr>
              <a:t>Jaundice </a:t>
            </a:r>
            <a:r>
              <a:rPr lang="en-US" sz="2700" kern="0" dirty="0" smtClean="0">
                <a:solidFill>
                  <a:srgbClr val="000000"/>
                </a:solidFill>
                <a:latin typeface="Arial"/>
              </a:rPr>
              <a:t>can be </a:t>
            </a:r>
            <a:r>
              <a:rPr lang="en-US" sz="2700" kern="0" dirty="0" err="1" smtClean="0">
                <a:solidFill>
                  <a:srgbClr val="000000"/>
                </a:solidFill>
                <a:latin typeface="Arial"/>
              </a:rPr>
              <a:t>elecited</a:t>
            </a:r>
            <a:r>
              <a:rPr lang="en-US" sz="2700" kern="0" dirty="0" smtClean="0">
                <a:solidFill>
                  <a:srgbClr val="000000"/>
                </a:solidFill>
                <a:latin typeface="Arial"/>
              </a:rPr>
              <a:t> clinically </a:t>
            </a:r>
            <a:r>
              <a:rPr lang="en-US" sz="2700" kern="0" dirty="0">
                <a:solidFill>
                  <a:srgbClr val="000000"/>
                </a:solidFill>
                <a:latin typeface="Arial"/>
              </a:rPr>
              <a:t>with a bilirubin  </a:t>
            </a:r>
            <a:r>
              <a:rPr lang="en-US" sz="2700" kern="0" dirty="0">
                <a:solidFill>
                  <a:srgbClr val="000000"/>
                </a:solidFill>
                <a:latin typeface="Arial"/>
                <a:cs typeface="Arial" pitchFamily="34" charset="0"/>
              </a:rPr>
              <a:t>≥</a:t>
            </a:r>
            <a:r>
              <a:rPr lang="en-US" sz="2700" kern="0" dirty="0">
                <a:solidFill>
                  <a:srgbClr val="000000"/>
                </a:solidFill>
                <a:latin typeface="Arial"/>
              </a:rPr>
              <a:t> </a:t>
            </a:r>
            <a:r>
              <a:rPr lang="en-US" sz="2700" kern="0" dirty="0" smtClean="0">
                <a:solidFill>
                  <a:srgbClr val="000000"/>
                </a:solidFill>
                <a:latin typeface="Arial"/>
              </a:rPr>
              <a:t>3(or 2.5) </a:t>
            </a:r>
            <a:r>
              <a:rPr lang="en-US" sz="2700" kern="0" dirty="0">
                <a:solidFill>
                  <a:srgbClr val="000000"/>
                </a:solidFill>
                <a:latin typeface="Arial"/>
              </a:rPr>
              <a:t>mg/</a:t>
            </a:r>
            <a:r>
              <a:rPr lang="en-US" sz="2700" kern="0" dirty="0" err="1">
                <a:solidFill>
                  <a:srgbClr val="000000"/>
                </a:solidFill>
                <a:latin typeface="Arial"/>
              </a:rPr>
              <a:t>dL</a:t>
            </a:r>
            <a:endParaRPr lang="en-US" sz="2700" kern="0" dirty="0">
              <a:solidFill>
                <a:srgbClr val="000000"/>
              </a:solidFill>
              <a:latin typeface="Arial"/>
            </a:endParaRPr>
          </a:p>
          <a:p>
            <a:endParaRPr lang="ar-SA" dirty="0"/>
          </a:p>
        </p:txBody>
      </p:sp>
    </p:spTree>
    <p:extLst>
      <p:ext uri="{BB962C8B-B14F-4D97-AF65-F5344CB8AC3E}">
        <p14:creationId xmlns:p14="http://schemas.microsoft.com/office/powerpoint/2010/main" val="24759799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1143000"/>
          </a:xfrm>
        </p:spPr>
        <p:txBody>
          <a:bodyPr/>
          <a:lstStyle/>
          <a:p>
            <a:r>
              <a:rPr lang="en-US" dirty="0" smtClean="0"/>
              <a:t>Alkaline phosphatase(ALP)</a:t>
            </a:r>
            <a:endParaRPr lang="ar-SA" dirty="0"/>
          </a:p>
        </p:txBody>
      </p:sp>
      <p:sp>
        <p:nvSpPr>
          <p:cNvPr id="3" name="Content Placeholder 2"/>
          <p:cNvSpPr>
            <a:spLocks noGrp="1"/>
          </p:cNvSpPr>
          <p:nvPr>
            <p:ph idx="1"/>
          </p:nvPr>
        </p:nvSpPr>
        <p:spPr>
          <a:xfrm>
            <a:off x="179512" y="1412776"/>
            <a:ext cx="8784976" cy="4911824"/>
          </a:xfrm>
        </p:spPr>
        <p:txBody>
          <a:bodyPr>
            <a:normAutofit lnSpcReduction="10000"/>
          </a:bodyPr>
          <a:lstStyle/>
          <a:p>
            <a:pPr algn="l"/>
            <a:r>
              <a:rPr lang="en-US" sz="2800" dirty="0" smtClean="0">
                <a:latin typeface="Times New Roman"/>
                <a:ea typeface="Times New Roman"/>
              </a:rPr>
              <a:t>- This </a:t>
            </a:r>
            <a:r>
              <a:rPr lang="en-US" sz="2800" dirty="0">
                <a:latin typeface="Times New Roman"/>
                <a:ea typeface="Times New Roman"/>
              </a:rPr>
              <a:t>is present in the </a:t>
            </a:r>
            <a:r>
              <a:rPr lang="en-US" sz="2800" dirty="0" err="1">
                <a:latin typeface="Times New Roman"/>
                <a:ea typeface="Times New Roman"/>
              </a:rPr>
              <a:t>canalicular</a:t>
            </a:r>
            <a:r>
              <a:rPr lang="en-US" sz="2800" dirty="0">
                <a:latin typeface="Times New Roman"/>
                <a:ea typeface="Times New Roman"/>
              </a:rPr>
              <a:t> and sinusoidal membranes of the liver, but is also present in many other tissues, such as bone, intestine and </a:t>
            </a:r>
            <a:r>
              <a:rPr lang="en-US" sz="2800" dirty="0" smtClean="0">
                <a:latin typeface="Times New Roman"/>
                <a:ea typeface="Times New Roman"/>
              </a:rPr>
              <a:t>placenta</a:t>
            </a:r>
          </a:p>
          <a:p>
            <a:pPr algn="l"/>
            <a:r>
              <a:rPr lang="en-US" sz="2800" dirty="0" smtClean="0">
                <a:latin typeface="Times New Roman"/>
                <a:ea typeface="Times New Roman"/>
              </a:rPr>
              <a:t>- If </a:t>
            </a:r>
            <a:r>
              <a:rPr lang="en-US" sz="2800" dirty="0">
                <a:latin typeface="Times New Roman"/>
                <a:ea typeface="Times New Roman"/>
              </a:rPr>
              <a:t>necessary, its origin can be determined by electrophoretic separation of </a:t>
            </a:r>
            <a:r>
              <a:rPr lang="en-US" sz="2800" dirty="0" err="1">
                <a:latin typeface="Times New Roman"/>
                <a:ea typeface="Times New Roman"/>
              </a:rPr>
              <a:t>isoenzymes</a:t>
            </a:r>
            <a:r>
              <a:rPr lang="en-US" sz="2800" dirty="0">
                <a:latin typeface="Times New Roman"/>
                <a:ea typeface="Times New Roman"/>
              </a:rPr>
              <a:t> or bone-specific monoclonal </a:t>
            </a:r>
            <a:r>
              <a:rPr lang="en-US" sz="2800" dirty="0" smtClean="0">
                <a:latin typeface="Times New Roman"/>
                <a:ea typeface="Times New Roman"/>
              </a:rPr>
              <a:t>antibodies.-</a:t>
            </a:r>
          </a:p>
          <a:p>
            <a:pPr algn="l"/>
            <a:r>
              <a:rPr lang="en-US" sz="2800" dirty="0" smtClean="0">
                <a:latin typeface="Times New Roman"/>
                <a:ea typeface="Times New Roman"/>
              </a:rPr>
              <a:t>-ALP is moderately elevated in hepatocellular jaundice while it is highly elevated in biliary obstruction </a:t>
            </a:r>
          </a:p>
          <a:p>
            <a:pPr algn="l"/>
            <a:r>
              <a:rPr lang="en-US" sz="2800" dirty="0" smtClean="0">
                <a:latin typeface="Times New Roman"/>
                <a:ea typeface="Times New Roman"/>
              </a:rPr>
              <a:t>- Alternatively</a:t>
            </a:r>
            <a:r>
              <a:rPr lang="en-US" sz="2800" dirty="0">
                <a:latin typeface="Times New Roman"/>
                <a:ea typeface="Times New Roman"/>
              </a:rPr>
              <a:t>, if there is also an abnormality of, for example, the γ-GT, the ALP can be presumed to come from the liver</a:t>
            </a:r>
            <a:endParaRPr lang="ar-SA" dirty="0"/>
          </a:p>
        </p:txBody>
      </p:sp>
    </p:spTree>
    <p:extLst>
      <p:ext uri="{BB962C8B-B14F-4D97-AF65-F5344CB8AC3E}">
        <p14:creationId xmlns:p14="http://schemas.microsoft.com/office/powerpoint/2010/main" val="11177813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5919936"/>
          </a:xfrm>
        </p:spPr>
        <p:txBody>
          <a:bodyPr>
            <a:normAutofit/>
          </a:bodyPr>
          <a:lstStyle/>
          <a:p>
            <a:pPr algn="l"/>
            <a:r>
              <a:rPr lang="en-US" sz="2800" dirty="0" smtClean="0">
                <a:latin typeface="Times New Roman"/>
                <a:ea typeface="Times New Roman"/>
              </a:rPr>
              <a:t>- Serum </a:t>
            </a:r>
            <a:r>
              <a:rPr lang="en-US" sz="2800" dirty="0">
                <a:latin typeface="Times New Roman"/>
                <a:ea typeface="Times New Roman"/>
              </a:rPr>
              <a:t>ALP is raised in cholestasis from any cause, whether intrahepatic or </a:t>
            </a:r>
            <a:r>
              <a:rPr lang="en-US" sz="2800" dirty="0" err="1">
                <a:latin typeface="Times New Roman"/>
                <a:ea typeface="Times New Roman"/>
              </a:rPr>
              <a:t>extrahepatic</a:t>
            </a:r>
            <a:r>
              <a:rPr lang="en-US" sz="2800" dirty="0">
                <a:latin typeface="Times New Roman"/>
                <a:ea typeface="Times New Roman"/>
              </a:rPr>
              <a:t> disease. </a:t>
            </a:r>
            <a:endParaRPr lang="en-US" sz="2800" dirty="0" smtClean="0">
              <a:latin typeface="Times New Roman"/>
              <a:ea typeface="Times New Roman"/>
            </a:endParaRPr>
          </a:p>
          <a:p>
            <a:pPr algn="l"/>
            <a:r>
              <a:rPr lang="en-US" sz="2800" dirty="0" smtClean="0">
                <a:latin typeface="Times New Roman"/>
                <a:ea typeface="Times New Roman"/>
              </a:rPr>
              <a:t>- The </a:t>
            </a:r>
            <a:r>
              <a:rPr lang="en-US" sz="2800" dirty="0">
                <a:latin typeface="Times New Roman"/>
                <a:ea typeface="Times New Roman"/>
              </a:rPr>
              <a:t>synthesis of ALP is increased and this is released into </a:t>
            </a:r>
            <a:r>
              <a:rPr lang="en-US" sz="2800" dirty="0" smtClean="0">
                <a:latin typeface="Times New Roman"/>
                <a:ea typeface="Times New Roman"/>
              </a:rPr>
              <a:t>the blood</a:t>
            </a:r>
          </a:p>
          <a:p>
            <a:pPr algn="l"/>
            <a:r>
              <a:rPr lang="en-US" sz="2800" dirty="0" smtClean="0">
                <a:latin typeface="Times New Roman"/>
                <a:ea typeface="Times New Roman"/>
              </a:rPr>
              <a:t>- In </a:t>
            </a:r>
            <a:r>
              <a:rPr lang="en-US" sz="2800" dirty="0" err="1">
                <a:latin typeface="Times New Roman"/>
                <a:ea typeface="Times New Roman"/>
              </a:rPr>
              <a:t>cholestatic</a:t>
            </a:r>
            <a:r>
              <a:rPr lang="en-US" sz="2800" dirty="0">
                <a:latin typeface="Times New Roman"/>
                <a:ea typeface="Times New Roman"/>
              </a:rPr>
              <a:t> jaundice, levels may be four to six times the normal limit. Raised levels may also occur in conditions with infiltration of the liver (e.g. metastases) and in cirrhosis, frequently in the absence of jaundice. The highest serum levels due to liver disease (&gt; 1000 IU/L) are seen with hepatic metastases and primary biliary cirrhosis</a:t>
            </a:r>
            <a:endParaRPr lang="ar-SA" dirty="0"/>
          </a:p>
        </p:txBody>
      </p:sp>
    </p:spTree>
    <p:extLst>
      <p:ext uri="{BB962C8B-B14F-4D97-AF65-F5344CB8AC3E}">
        <p14:creationId xmlns:p14="http://schemas.microsoft.com/office/powerpoint/2010/main" val="33556489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GGT</a:t>
            </a:r>
            <a:endParaRPr lang="ar-SA" dirty="0"/>
          </a:p>
        </p:txBody>
      </p:sp>
      <p:sp>
        <p:nvSpPr>
          <p:cNvPr id="3" name="Content Placeholder 2"/>
          <p:cNvSpPr>
            <a:spLocks noGrp="1"/>
          </p:cNvSpPr>
          <p:nvPr>
            <p:ph idx="1"/>
          </p:nvPr>
        </p:nvSpPr>
        <p:spPr/>
        <p:txBody>
          <a:bodyPr>
            <a:normAutofit fontScale="92500" lnSpcReduction="20000"/>
          </a:bodyPr>
          <a:lstStyle/>
          <a:p>
            <a:pPr algn="l"/>
            <a:r>
              <a:rPr lang="en-US" sz="2800" dirty="0" smtClean="0">
                <a:latin typeface="Times New Roman"/>
                <a:ea typeface="Times New Roman"/>
              </a:rPr>
              <a:t>- γ-</a:t>
            </a:r>
            <a:r>
              <a:rPr lang="en-US" sz="2800" dirty="0" err="1" smtClean="0">
                <a:latin typeface="Times New Roman"/>
                <a:ea typeface="Times New Roman"/>
              </a:rPr>
              <a:t>Glutamyl</a:t>
            </a:r>
            <a:r>
              <a:rPr lang="en-US" sz="2800" dirty="0" smtClean="0">
                <a:latin typeface="Times New Roman"/>
                <a:ea typeface="Times New Roman"/>
              </a:rPr>
              <a:t> </a:t>
            </a:r>
            <a:r>
              <a:rPr lang="en-US" sz="2800" dirty="0" err="1" smtClean="0">
                <a:latin typeface="Times New Roman"/>
                <a:ea typeface="Times New Roman"/>
              </a:rPr>
              <a:t>transpeptidase</a:t>
            </a:r>
            <a:endParaRPr lang="en-US" sz="2800" dirty="0" smtClean="0">
              <a:latin typeface="Times New Roman"/>
              <a:ea typeface="Times New Roman"/>
            </a:endParaRPr>
          </a:p>
          <a:p>
            <a:pPr algn="l"/>
            <a:r>
              <a:rPr lang="en-US" sz="2800" dirty="0" smtClean="0">
                <a:latin typeface="Times New Roman"/>
                <a:ea typeface="Times New Roman"/>
              </a:rPr>
              <a:t>- This </a:t>
            </a:r>
            <a:r>
              <a:rPr lang="en-US" sz="2800" dirty="0">
                <a:latin typeface="Times New Roman"/>
                <a:ea typeface="Times New Roman"/>
              </a:rPr>
              <a:t>is a microsomal enzyme that is present in many tissues as well as the </a:t>
            </a:r>
            <a:r>
              <a:rPr lang="en-US" sz="2800" dirty="0" smtClean="0">
                <a:latin typeface="Times New Roman"/>
                <a:ea typeface="Times New Roman"/>
              </a:rPr>
              <a:t>liver</a:t>
            </a:r>
          </a:p>
          <a:p>
            <a:pPr algn="l"/>
            <a:r>
              <a:rPr lang="en-US" sz="2800" dirty="0" smtClean="0">
                <a:latin typeface="Times New Roman"/>
              </a:rPr>
              <a:t>- </a:t>
            </a:r>
            <a:r>
              <a:rPr lang="en-US" sz="2800" dirty="0">
                <a:latin typeface="Times New Roman"/>
                <a:ea typeface="Times New Roman"/>
              </a:rPr>
              <a:t>In cholestasis the γ-GT rises in parallel with the ALP as it has a similar pathway of excretion</a:t>
            </a:r>
            <a:r>
              <a:rPr lang="en-US" sz="2800" dirty="0" smtClean="0">
                <a:latin typeface="Times New Roman"/>
                <a:ea typeface="Times New Roman"/>
              </a:rPr>
              <a:t>.</a:t>
            </a:r>
          </a:p>
          <a:p>
            <a:pPr algn="l"/>
            <a:r>
              <a:rPr lang="en-US" sz="2800" dirty="0" smtClean="0">
                <a:latin typeface="Times New Roman"/>
                <a:ea typeface="Times New Roman"/>
              </a:rPr>
              <a:t>-  </a:t>
            </a:r>
            <a:r>
              <a:rPr lang="en-US" sz="2800" dirty="0">
                <a:latin typeface="Times New Roman"/>
                <a:ea typeface="Times New Roman"/>
              </a:rPr>
              <a:t>This is also true of the 5-nucleotidase, another microsomal enzyme that can be measured in </a:t>
            </a:r>
            <a:r>
              <a:rPr lang="en-US" sz="2800" dirty="0" smtClean="0">
                <a:latin typeface="Times New Roman"/>
                <a:ea typeface="Times New Roman"/>
              </a:rPr>
              <a:t>blood</a:t>
            </a:r>
          </a:p>
          <a:p>
            <a:pPr marL="0" lvl="0" indent="0" algn="l" rtl="0" fontAlgn="base">
              <a:spcAft>
                <a:spcPct val="0"/>
              </a:spcAft>
              <a:buClr>
                <a:srgbClr val="3366FF"/>
              </a:buClr>
              <a:buSzPct val="80000"/>
              <a:buNone/>
            </a:pPr>
            <a:r>
              <a:rPr lang="en-GB" sz="2800" kern="0" dirty="0" smtClean="0">
                <a:solidFill>
                  <a:srgbClr val="2F2B20"/>
                </a:solidFill>
                <a:latin typeface="Arial" pitchFamily="34" charset="0"/>
                <a:cs typeface="Arial" pitchFamily="34" charset="0"/>
              </a:rPr>
              <a:t>- </a:t>
            </a:r>
            <a:r>
              <a:rPr lang="en-GB" sz="2800" kern="0" dirty="0">
                <a:solidFill>
                  <a:srgbClr val="2F2B20"/>
                </a:solidFill>
                <a:latin typeface="Arial" pitchFamily="34" charset="0"/>
                <a:cs typeface="Arial" pitchFamily="34" charset="0"/>
              </a:rPr>
              <a:t>Raised in any liver disease hepatocellular or </a:t>
            </a:r>
            <a:r>
              <a:rPr lang="en-GB" sz="2800" kern="0" dirty="0" err="1">
                <a:solidFill>
                  <a:srgbClr val="2F2B20"/>
                </a:solidFill>
                <a:latin typeface="Arial" pitchFamily="34" charset="0"/>
                <a:cs typeface="Arial" pitchFamily="34" charset="0"/>
              </a:rPr>
              <a:t>cholestatic</a:t>
            </a:r>
            <a:endParaRPr lang="en-GB" sz="2800" kern="0" dirty="0">
              <a:solidFill>
                <a:srgbClr val="2F2B20"/>
              </a:solidFill>
              <a:latin typeface="Arial" pitchFamily="34" charset="0"/>
              <a:cs typeface="Arial" pitchFamily="34" charset="0"/>
            </a:endParaRPr>
          </a:p>
          <a:p>
            <a:pPr marL="0" lvl="0" indent="0" algn="l" rtl="0" fontAlgn="base">
              <a:spcAft>
                <a:spcPct val="0"/>
              </a:spcAft>
              <a:buClr>
                <a:srgbClr val="3366FF"/>
              </a:buClr>
              <a:buSzPct val="80000"/>
              <a:buNone/>
            </a:pPr>
            <a:r>
              <a:rPr lang="en-GB" sz="2800" kern="0" dirty="0">
                <a:solidFill>
                  <a:srgbClr val="2F2B20"/>
                </a:solidFill>
                <a:latin typeface="Arial" pitchFamily="34" charset="0"/>
                <a:cs typeface="Arial" pitchFamily="34" charset="0"/>
              </a:rPr>
              <a:t>- Confirm hepatic source for a raised ALP</a:t>
            </a:r>
          </a:p>
          <a:p>
            <a:pPr marL="0" lvl="0" indent="0" algn="l" rtl="0" fontAlgn="base">
              <a:spcAft>
                <a:spcPct val="0"/>
              </a:spcAft>
              <a:buClr>
                <a:srgbClr val="3366FF"/>
              </a:buClr>
              <a:buSzPct val="80000"/>
              <a:buNone/>
            </a:pPr>
            <a:r>
              <a:rPr lang="en-GB" sz="2800" kern="0" dirty="0" smtClean="0">
                <a:solidFill>
                  <a:srgbClr val="2F2B20"/>
                </a:solidFill>
                <a:latin typeface="Arial" pitchFamily="34" charset="0"/>
                <a:cs typeface="Arial" pitchFamily="34" charset="0"/>
              </a:rPr>
              <a:t>-</a:t>
            </a:r>
            <a:endParaRPr lang="ar-SA" dirty="0"/>
          </a:p>
        </p:txBody>
      </p:sp>
    </p:spTree>
    <p:extLst>
      <p:ext uri="{BB962C8B-B14F-4D97-AF65-F5344CB8AC3E}">
        <p14:creationId xmlns:p14="http://schemas.microsoft.com/office/powerpoint/2010/main" val="31103968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772816"/>
            <a:ext cx="8229600" cy="2160240"/>
          </a:xfrm>
        </p:spPr>
        <p:txBody>
          <a:bodyPr>
            <a:normAutofit/>
          </a:bodyPr>
          <a:lstStyle/>
          <a:p>
            <a:pPr algn="ctr"/>
            <a:r>
              <a:rPr lang="en-US" dirty="0" smtClean="0"/>
              <a:t>Other investigations for a patient of liver diseases</a:t>
            </a:r>
            <a:endParaRPr lang="ar-SA" dirty="0"/>
          </a:p>
        </p:txBody>
      </p:sp>
    </p:spTree>
    <p:extLst>
      <p:ext uri="{BB962C8B-B14F-4D97-AF65-F5344CB8AC3E}">
        <p14:creationId xmlns:p14="http://schemas.microsoft.com/office/powerpoint/2010/main" val="23444490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Total proteins</a:t>
            </a:r>
            <a:endParaRPr lang="ar-SA" dirty="0"/>
          </a:p>
        </p:txBody>
      </p:sp>
      <p:sp>
        <p:nvSpPr>
          <p:cNvPr id="3" name="Content Placeholder 2"/>
          <p:cNvSpPr>
            <a:spLocks noGrp="1"/>
          </p:cNvSpPr>
          <p:nvPr>
            <p:ph idx="1"/>
          </p:nvPr>
        </p:nvSpPr>
        <p:spPr/>
        <p:txBody>
          <a:bodyPr/>
          <a:lstStyle/>
          <a:p>
            <a:pPr algn="l"/>
            <a:r>
              <a:rPr lang="en-US" sz="2800" dirty="0" smtClean="0">
                <a:latin typeface="Times New Roman"/>
                <a:ea typeface="Times New Roman"/>
              </a:rPr>
              <a:t>- This </a:t>
            </a:r>
            <a:r>
              <a:rPr lang="en-US" sz="2800" dirty="0">
                <a:latin typeface="Times New Roman"/>
                <a:ea typeface="Times New Roman"/>
              </a:rPr>
              <a:t>measurement, in itself, is of little value. </a:t>
            </a:r>
            <a:endParaRPr lang="en-US" sz="2800" dirty="0" smtClean="0">
              <a:latin typeface="Times New Roman"/>
              <a:ea typeface="Times New Roman"/>
            </a:endParaRPr>
          </a:p>
          <a:p>
            <a:pPr algn="l"/>
            <a:r>
              <a:rPr lang="en-US" sz="2800" dirty="0" smtClean="0">
                <a:latin typeface="Times New Roman"/>
                <a:ea typeface="Times New Roman"/>
              </a:rPr>
              <a:t>- A </a:t>
            </a:r>
            <a:r>
              <a:rPr lang="en-US" sz="2800" dirty="0">
                <a:latin typeface="Times New Roman"/>
                <a:ea typeface="Times New Roman"/>
              </a:rPr>
              <a:t>raised globulin fraction, seen in liver disease, is usually due to increased circulating </a:t>
            </a:r>
            <a:r>
              <a:rPr lang="en-US" sz="2800" dirty="0" err="1">
                <a:latin typeface="Times New Roman"/>
                <a:ea typeface="Times New Roman"/>
              </a:rPr>
              <a:t>immunoglobulins</a:t>
            </a:r>
            <a:r>
              <a:rPr lang="en-US" sz="2800" dirty="0">
                <a:latin typeface="Times New Roman"/>
                <a:ea typeface="Times New Roman"/>
              </a:rPr>
              <a:t> and is polyclonal </a:t>
            </a:r>
            <a:endParaRPr lang="ar-SA" dirty="0"/>
          </a:p>
        </p:txBody>
      </p:sp>
    </p:spTree>
    <p:extLst>
      <p:ext uri="{BB962C8B-B14F-4D97-AF65-F5344CB8AC3E}">
        <p14:creationId xmlns:p14="http://schemas.microsoft.com/office/powerpoint/2010/main" val="9206597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5400" dirty="0">
                <a:latin typeface="Times New Roman"/>
                <a:ea typeface="Times New Roman"/>
              </a:rPr>
              <a:t>Additional blood investigations </a:t>
            </a:r>
            <a:endParaRPr lang="ar-SA" dirty="0"/>
          </a:p>
        </p:txBody>
      </p:sp>
      <p:sp>
        <p:nvSpPr>
          <p:cNvPr id="3" name="Content Placeholder 2"/>
          <p:cNvSpPr>
            <a:spLocks noGrp="1"/>
          </p:cNvSpPr>
          <p:nvPr>
            <p:ph idx="1"/>
          </p:nvPr>
        </p:nvSpPr>
        <p:spPr/>
        <p:txBody>
          <a:bodyPr/>
          <a:lstStyle/>
          <a:p>
            <a:pPr algn="l"/>
            <a:r>
              <a:rPr lang="en-US" sz="2800" b="1" dirty="0" err="1">
                <a:latin typeface="Times New Roman"/>
                <a:ea typeface="Times New Roman"/>
              </a:rPr>
              <a:t>Haematological</a:t>
            </a:r>
            <a:endParaRPr lang="en-US" sz="2800" b="1" dirty="0" smtClean="0">
              <a:latin typeface="Times New Roman"/>
              <a:ea typeface="Times New Roman"/>
            </a:endParaRPr>
          </a:p>
          <a:p>
            <a:pPr algn="l"/>
            <a:r>
              <a:rPr lang="en-US" sz="2800" dirty="0" smtClean="0">
                <a:latin typeface="Times New Roman"/>
                <a:ea typeface="Times New Roman"/>
              </a:rPr>
              <a:t>- A </a:t>
            </a:r>
            <a:r>
              <a:rPr lang="en-US" sz="2800" dirty="0">
                <a:latin typeface="Times New Roman"/>
                <a:ea typeface="Times New Roman"/>
              </a:rPr>
              <a:t>full blood count is always performed. </a:t>
            </a:r>
            <a:endParaRPr lang="en-US" sz="2800" dirty="0" smtClean="0">
              <a:latin typeface="Times New Roman"/>
              <a:ea typeface="Times New Roman"/>
            </a:endParaRPr>
          </a:p>
          <a:p>
            <a:pPr algn="l"/>
            <a:r>
              <a:rPr lang="en-US" sz="2800" dirty="0" smtClean="0">
                <a:latin typeface="Times New Roman"/>
                <a:ea typeface="Times New Roman"/>
              </a:rPr>
              <a:t>- </a:t>
            </a:r>
            <a:r>
              <a:rPr lang="en-US" sz="2800" dirty="0" err="1" smtClean="0">
                <a:latin typeface="Times New Roman"/>
                <a:ea typeface="Times New Roman"/>
              </a:rPr>
              <a:t>Anaemia</a:t>
            </a:r>
            <a:r>
              <a:rPr lang="en-US" sz="2800" dirty="0" smtClean="0">
                <a:latin typeface="Times New Roman"/>
                <a:ea typeface="Times New Roman"/>
              </a:rPr>
              <a:t> </a:t>
            </a:r>
            <a:r>
              <a:rPr lang="en-US" sz="2800" dirty="0">
                <a:latin typeface="Times New Roman"/>
                <a:ea typeface="Times New Roman"/>
              </a:rPr>
              <a:t>may be present. The red cells are often macrocytic and can have abnormal shapes - target cells and spur cells - owing to membrane abnormalities. </a:t>
            </a:r>
            <a:endParaRPr lang="en-US" sz="2800" dirty="0" smtClean="0">
              <a:latin typeface="Times New Roman"/>
              <a:ea typeface="Times New Roman"/>
            </a:endParaRPr>
          </a:p>
          <a:p>
            <a:pPr algn="l"/>
            <a:r>
              <a:rPr lang="en-US" sz="2800" dirty="0" smtClean="0">
                <a:latin typeface="Times New Roman"/>
                <a:ea typeface="Times New Roman"/>
              </a:rPr>
              <a:t>- Vitamin </a:t>
            </a:r>
            <a:r>
              <a:rPr lang="en-US" sz="2800" dirty="0">
                <a:latin typeface="Times New Roman"/>
                <a:ea typeface="Times New Roman"/>
              </a:rPr>
              <a:t>B</a:t>
            </a:r>
            <a:r>
              <a:rPr lang="en-US" sz="2800" baseline="-25000" dirty="0">
                <a:latin typeface="Times New Roman"/>
                <a:ea typeface="Times New Roman"/>
              </a:rPr>
              <a:t>12</a:t>
            </a:r>
            <a:r>
              <a:rPr lang="en-US" sz="2800" dirty="0">
                <a:latin typeface="Times New Roman"/>
                <a:ea typeface="Times New Roman"/>
              </a:rPr>
              <a:t> levels are normal or high, while </a:t>
            </a:r>
            <a:r>
              <a:rPr lang="en-US" sz="2800" dirty="0" err="1">
                <a:latin typeface="Times New Roman"/>
                <a:ea typeface="Times New Roman"/>
              </a:rPr>
              <a:t>folate</a:t>
            </a:r>
            <a:r>
              <a:rPr lang="en-US" sz="2800" dirty="0">
                <a:latin typeface="Times New Roman"/>
                <a:ea typeface="Times New Roman"/>
              </a:rPr>
              <a:t> levels are often low owing to poor dietary intake. Other changes are caused by the following</a:t>
            </a:r>
            <a:endParaRPr lang="ar-SA" dirty="0"/>
          </a:p>
        </p:txBody>
      </p:sp>
    </p:spTree>
    <p:extLst>
      <p:ext uri="{BB962C8B-B14F-4D97-AF65-F5344CB8AC3E}">
        <p14:creationId xmlns:p14="http://schemas.microsoft.com/office/powerpoint/2010/main" val="12697706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52736"/>
            <a:ext cx="8229600" cy="5271864"/>
          </a:xfrm>
        </p:spPr>
        <p:txBody>
          <a:bodyPr>
            <a:normAutofit fontScale="85000" lnSpcReduction="20000"/>
          </a:bodyPr>
          <a:lstStyle/>
          <a:p>
            <a:pPr marL="342900" lvl="0" indent="-342900" algn="l" rtl="0">
              <a:lnSpc>
                <a:spcPct val="115000"/>
              </a:lnSpc>
              <a:spcAft>
                <a:spcPts val="1000"/>
              </a:spcAft>
              <a:buSzPts val="1000"/>
              <a:buFont typeface="Symbol"/>
              <a:buChar char=""/>
              <a:tabLst>
                <a:tab pos="457200" algn="l"/>
              </a:tabLst>
            </a:pPr>
            <a:r>
              <a:rPr lang="en-US" sz="2800" dirty="0" smtClean="0">
                <a:latin typeface="Times New Roman"/>
                <a:ea typeface="Times New Roman"/>
                <a:cs typeface="Arial"/>
              </a:rPr>
              <a:t>- Bleeding </a:t>
            </a:r>
            <a:r>
              <a:rPr lang="en-US" sz="2800" dirty="0">
                <a:latin typeface="Times New Roman"/>
                <a:ea typeface="Times New Roman"/>
                <a:cs typeface="Arial"/>
              </a:rPr>
              <a:t>produces a hypochromic, microcytic picture. </a:t>
            </a:r>
            <a:endParaRPr lang="en-US" sz="2400" dirty="0">
              <a:latin typeface="Calibri"/>
              <a:ea typeface="Calibri"/>
              <a:cs typeface="Arial"/>
            </a:endParaRPr>
          </a:p>
          <a:p>
            <a:pPr marL="342900" lvl="0" indent="-342900" algn="l" rtl="0">
              <a:lnSpc>
                <a:spcPct val="115000"/>
              </a:lnSpc>
              <a:spcAft>
                <a:spcPts val="1000"/>
              </a:spcAft>
              <a:buSzPts val="1000"/>
              <a:buFont typeface="Symbol"/>
              <a:buChar char=""/>
              <a:tabLst>
                <a:tab pos="457200" algn="l"/>
              </a:tabLst>
            </a:pPr>
            <a:r>
              <a:rPr lang="en-US" sz="2800" dirty="0" smtClean="0">
                <a:latin typeface="Times New Roman"/>
                <a:ea typeface="Times New Roman"/>
                <a:cs typeface="Arial"/>
              </a:rPr>
              <a:t>- Alcohol </a:t>
            </a:r>
            <a:r>
              <a:rPr lang="en-US" sz="2800" dirty="0">
                <a:latin typeface="Times New Roman"/>
                <a:ea typeface="Times New Roman"/>
                <a:cs typeface="Arial"/>
              </a:rPr>
              <a:t>causes </a:t>
            </a:r>
            <a:r>
              <a:rPr lang="en-US" sz="2800" dirty="0" err="1">
                <a:latin typeface="Times New Roman"/>
                <a:ea typeface="Times New Roman"/>
                <a:cs typeface="Arial"/>
              </a:rPr>
              <a:t>macrocytosis</a:t>
            </a:r>
            <a:r>
              <a:rPr lang="en-US" sz="2800" dirty="0">
                <a:latin typeface="Times New Roman"/>
                <a:ea typeface="Times New Roman"/>
                <a:cs typeface="Arial"/>
              </a:rPr>
              <a:t>, sometimes with leucopenia and thrombocytopenia. </a:t>
            </a:r>
            <a:endParaRPr lang="en-US" sz="2400" dirty="0">
              <a:latin typeface="Calibri"/>
              <a:ea typeface="Calibri"/>
              <a:cs typeface="Arial"/>
            </a:endParaRPr>
          </a:p>
          <a:p>
            <a:pPr marL="342900" lvl="0" indent="-342900" algn="l" rtl="0">
              <a:lnSpc>
                <a:spcPct val="115000"/>
              </a:lnSpc>
              <a:spcAft>
                <a:spcPts val="1000"/>
              </a:spcAft>
              <a:buSzPts val="1000"/>
              <a:buFont typeface="Symbol"/>
              <a:buChar char=""/>
              <a:tabLst>
                <a:tab pos="457200" algn="l"/>
              </a:tabLst>
            </a:pPr>
            <a:r>
              <a:rPr lang="en-US" sz="2800" dirty="0" smtClean="0">
                <a:latin typeface="Times New Roman"/>
                <a:ea typeface="Times New Roman"/>
                <a:cs typeface="Arial"/>
              </a:rPr>
              <a:t>- </a:t>
            </a:r>
            <a:r>
              <a:rPr lang="en-US" sz="2800" dirty="0" err="1" smtClean="0">
                <a:latin typeface="Times New Roman"/>
                <a:ea typeface="Times New Roman"/>
                <a:cs typeface="Arial"/>
              </a:rPr>
              <a:t>Hypersplenism</a:t>
            </a:r>
            <a:r>
              <a:rPr lang="en-US" sz="2800" dirty="0" smtClean="0">
                <a:latin typeface="Times New Roman"/>
                <a:ea typeface="Times New Roman"/>
                <a:cs typeface="Arial"/>
              </a:rPr>
              <a:t> </a:t>
            </a:r>
            <a:r>
              <a:rPr lang="en-US" sz="2800" dirty="0">
                <a:latin typeface="Times New Roman"/>
                <a:ea typeface="Times New Roman"/>
                <a:cs typeface="Arial"/>
              </a:rPr>
              <a:t>results in pancytopenia. </a:t>
            </a:r>
            <a:endParaRPr lang="en-US" sz="2400" dirty="0">
              <a:latin typeface="Calibri"/>
              <a:ea typeface="Calibri"/>
              <a:cs typeface="Arial"/>
            </a:endParaRPr>
          </a:p>
          <a:p>
            <a:pPr marL="342900" lvl="0" indent="-342900" algn="l" rtl="0">
              <a:lnSpc>
                <a:spcPct val="115000"/>
              </a:lnSpc>
              <a:spcAft>
                <a:spcPts val="1000"/>
              </a:spcAft>
              <a:buSzPts val="1000"/>
              <a:buFont typeface="Symbol"/>
              <a:buChar char=""/>
              <a:tabLst>
                <a:tab pos="457200" algn="l"/>
              </a:tabLst>
            </a:pPr>
            <a:r>
              <a:rPr lang="en-US" sz="2800" dirty="0" smtClean="0">
                <a:latin typeface="Times New Roman"/>
                <a:ea typeface="Times New Roman"/>
                <a:cs typeface="Arial"/>
              </a:rPr>
              <a:t>- Cholestasis </a:t>
            </a:r>
            <a:r>
              <a:rPr lang="en-US" sz="2800" dirty="0">
                <a:latin typeface="Times New Roman"/>
                <a:ea typeface="Times New Roman"/>
                <a:cs typeface="Arial"/>
              </a:rPr>
              <a:t>can often produce abnormal-shaped cells and also deficiency of vitamin K. </a:t>
            </a:r>
            <a:endParaRPr lang="en-US" sz="2400" dirty="0">
              <a:latin typeface="Calibri"/>
              <a:ea typeface="Calibri"/>
              <a:cs typeface="Arial"/>
            </a:endParaRPr>
          </a:p>
          <a:p>
            <a:pPr marL="342900" lvl="0" indent="-342900" algn="l" rtl="0">
              <a:lnSpc>
                <a:spcPct val="115000"/>
              </a:lnSpc>
              <a:spcAft>
                <a:spcPts val="1000"/>
              </a:spcAft>
              <a:buSzPts val="1000"/>
              <a:buFont typeface="Symbol"/>
              <a:buChar char=""/>
              <a:tabLst>
                <a:tab pos="457200" algn="l"/>
              </a:tabLst>
            </a:pPr>
            <a:r>
              <a:rPr lang="en-US" sz="2800" dirty="0" smtClean="0">
                <a:latin typeface="Times New Roman"/>
                <a:ea typeface="Times New Roman"/>
                <a:cs typeface="Arial"/>
              </a:rPr>
              <a:t>- </a:t>
            </a:r>
            <a:r>
              <a:rPr lang="en-US" sz="2800" dirty="0" err="1" smtClean="0">
                <a:latin typeface="Times New Roman"/>
                <a:ea typeface="Times New Roman"/>
                <a:cs typeface="Arial"/>
              </a:rPr>
              <a:t>Haemolysis</a:t>
            </a:r>
            <a:r>
              <a:rPr lang="en-US" sz="2800" dirty="0" smtClean="0">
                <a:latin typeface="Times New Roman"/>
                <a:ea typeface="Times New Roman"/>
                <a:cs typeface="Arial"/>
              </a:rPr>
              <a:t> </a:t>
            </a:r>
            <a:r>
              <a:rPr lang="en-US" sz="2800" dirty="0">
                <a:latin typeface="Times New Roman"/>
                <a:ea typeface="Times New Roman"/>
                <a:cs typeface="Arial"/>
              </a:rPr>
              <a:t>accompanies acute liver failure and jaundice. </a:t>
            </a:r>
            <a:endParaRPr lang="en-US" sz="2400" dirty="0">
              <a:latin typeface="Calibri"/>
              <a:ea typeface="Calibri"/>
              <a:cs typeface="Arial"/>
            </a:endParaRPr>
          </a:p>
          <a:p>
            <a:pPr marL="342900" lvl="0" indent="-342900" algn="l" rtl="0">
              <a:lnSpc>
                <a:spcPct val="115000"/>
              </a:lnSpc>
              <a:spcAft>
                <a:spcPts val="1000"/>
              </a:spcAft>
              <a:buSzPts val="1000"/>
              <a:buFont typeface="Symbol"/>
              <a:buChar char=""/>
              <a:tabLst>
                <a:tab pos="457200" algn="l"/>
              </a:tabLst>
            </a:pPr>
            <a:r>
              <a:rPr lang="en-US" sz="2800" dirty="0" smtClean="0">
                <a:latin typeface="Times New Roman"/>
                <a:ea typeface="Times New Roman"/>
                <a:cs typeface="Arial"/>
              </a:rPr>
              <a:t>- Aplastic </a:t>
            </a:r>
            <a:r>
              <a:rPr lang="en-US" sz="2800" dirty="0" err="1">
                <a:latin typeface="Times New Roman"/>
                <a:ea typeface="Times New Roman"/>
                <a:cs typeface="Arial"/>
              </a:rPr>
              <a:t>anaemia</a:t>
            </a:r>
            <a:r>
              <a:rPr lang="en-US" sz="2800" dirty="0">
                <a:latin typeface="Times New Roman"/>
                <a:ea typeface="Times New Roman"/>
                <a:cs typeface="Arial"/>
              </a:rPr>
              <a:t> is present in up to 2% of patients with acute viral hepatitis. </a:t>
            </a:r>
            <a:endParaRPr lang="en-US" sz="2400" dirty="0">
              <a:latin typeface="Calibri"/>
              <a:ea typeface="Calibri"/>
              <a:cs typeface="Arial"/>
            </a:endParaRPr>
          </a:p>
          <a:p>
            <a:pPr algn="l"/>
            <a:r>
              <a:rPr lang="en-US" sz="2800" dirty="0" smtClean="0">
                <a:latin typeface="Times New Roman"/>
                <a:ea typeface="Times New Roman"/>
              </a:rPr>
              <a:t>- A </a:t>
            </a:r>
            <a:r>
              <a:rPr lang="en-US" sz="2800" dirty="0">
                <a:latin typeface="Times New Roman"/>
                <a:ea typeface="Times New Roman"/>
              </a:rPr>
              <a:t>raised serum ferritin with transferrin saturation (&gt; 60%) is seen in hereditary </a:t>
            </a:r>
            <a:r>
              <a:rPr lang="en-US" sz="2800" dirty="0" err="1">
                <a:latin typeface="Times New Roman"/>
                <a:ea typeface="Times New Roman"/>
              </a:rPr>
              <a:t>haemochromatosis</a:t>
            </a:r>
            <a:endParaRPr lang="ar-SA" dirty="0"/>
          </a:p>
        </p:txBody>
      </p:sp>
    </p:spTree>
    <p:extLst>
      <p:ext uri="{BB962C8B-B14F-4D97-AF65-F5344CB8AC3E}">
        <p14:creationId xmlns:p14="http://schemas.microsoft.com/office/powerpoint/2010/main" val="42253430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a:latin typeface="Times New Roman"/>
                <a:ea typeface="Times New Roman"/>
              </a:rPr>
              <a:t>Biochemical</a:t>
            </a:r>
            <a:endParaRPr lang="ar-SA" dirty="0"/>
          </a:p>
        </p:txBody>
      </p:sp>
      <p:sp>
        <p:nvSpPr>
          <p:cNvPr id="3" name="Content Placeholder 2"/>
          <p:cNvSpPr>
            <a:spLocks noGrp="1"/>
          </p:cNvSpPr>
          <p:nvPr>
            <p:ph idx="1"/>
          </p:nvPr>
        </p:nvSpPr>
        <p:spPr/>
        <p:txBody>
          <a:bodyPr>
            <a:normAutofit fontScale="85000" lnSpcReduction="20000"/>
          </a:bodyPr>
          <a:lstStyle/>
          <a:p>
            <a:pPr marL="342900" lvl="0" indent="-342900" algn="l" rtl="0">
              <a:lnSpc>
                <a:spcPct val="115000"/>
              </a:lnSpc>
              <a:spcAft>
                <a:spcPts val="1000"/>
              </a:spcAft>
              <a:buSzPts val="1000"/>
              <a:buFont typeface="Symbol"/>
              <a:buChar char=""/>
              <a:tabLst>
                <a:tab pos="457200" algn="l"/>
              </a:tabLst>
            </a:pPr>
            <a:r>
              <a:rPr lang="en-US" sz="2800" dirty="0" smtClean="0">
                <a:latin typeface="Times New Roman"/>
                <a:ea typeface="Times New Roman"/>
                <a:cs typeface="Arial"/>
              </a:rPr>
              <a:t>- α</a:t>
            </a:r>
            <a:r>
              <a:rPr lang="en-US" sz="2800" baseline="-25000" dirty="0" smtClean="0">
                <a:latin typeface="Times New Roman"/>
                <a:ea typeface="Times New Roman"/>
                <a:cs typeface="Arial"/>
              </a:rPr>
              <a:t>1</a:t>
            </a:r>
            <a:r>
              <a:rPr lang="en-US" sz="2800" i="1" dirty="0" smtClean="0">
                <a:latin typeface="Times New Roman"/>
                <a:ea typeface="Times New Roman"/>
                <a:cs typeface="Arial"/>
              </a:rPr>
              <a:t>-Antitrypsin</a:t>
            </a:r>
            <a:r>
              <a:rPr lang="en-US" sz="2800" dirty="0">
                <a:latin typeface="Times New Roman"/>
                <a:ea typeface="Times New Roman"/>
                <a:cs typeface="Arial"/>
              </a:rPr>
              <a:t>. A deficiency of this enzyme can produce cirrhosis. </a:t>
            </a:r>
            <a:endParaRPr lang="en-US" sz="2400" dirty="0">
              <a:latin typeface="Calibri"/>
              <a:ea typeface="Calibri"/>
              <a:cs typeface="Arial"/>
            </a:endParaRPr>
          </a:p>
          <a:p>
            <a:pPr marL="342900" lvl="0" indent="-342900" algn="l" rtl="0">
              <a:lnSpc>
                <a:spcPct val="115000"/>
              </a:lnSpc>
              <a:spcAft>
                <a:spcPts val="1000"/>
              </a:spcAft>
              <a:buSzPts val="1000"/>
              <a:buFont typeface="Symbol"/>
              <a:buChar char=""/>
              <a:tabLst>
                <a:tab pos="457200" algn="l"/>
              </a:tabLst>
            </a:pPr>
            <a:r>
              <a:rPr lang="en-US" sz="2800" dirty="0" smtClean="0">
                <a:latin typeface="Times New Roman"/>
                <a:ea typeface="Times New Roman"/>
                <a:cs typeface="Arial"/>
              </a:rPr>
              <a:t>- α</a:t>
            </a:r>
            <a:r>
              <a:rPr lang="en-US" sz="2800" i="1" dirty="0" smtClean="0">
                <a:latin typeface="Times New Roman"/>
                <a:ea typeface="Times New Roman"/>
                <a:cs typeface="Arial"/>
              </a:rPr>
              <a:t>-Fetoprotein</a:t>
            </a:r>
            <a:r>
              <a:rPr lang="en-US" sz="2800" dirty="0">
                <a:latin typeface="Times New Roman"/>
                <a:ea typeface="Times New Roman"/>
                <a:cs typeface="Arial"/>
              </a:rPr>
              <a:t>. This is normally produced by the fetal liver. Its reappearance in increasing and high concentrations in the adult indicates hepatocellular carcinoma. Increased concentrations in pregnancy in the blood and amniotic fluid suggest neural-tube defects of the fetus. Blood levels are also slightly raised with regenerative liver tissue in patients with hepatitis, chronic liver disease and also in </a:t>
            </a:r>
            <a:r>
              <a:rPr lang="en-US" sz="2800" dirty="0" err="1">
                <a:latin typeface="Times New Roman"/>
                <a:ea typeface="Times New Roman"/>
                <a:cs typeface="Arial"/>
              </a:rPr>
              <a:t>teratomas</a:t>
            </a:r>
            <a:r>
              <a:rPr lang="en-US" sz="2800" dirty="0">
                <a:latin typeface="Times New Roman"/>
                <a:ea typeface="Times New Roman"/>
                <a:cs typeface="Arial"/>
              </a:rPr>
              <a:t>. </a:t>
            </a:r>
            <a:endParaRPr lang="en-US" sz="2400" dirty="0">
              <a:latin typeface="Calibri"/>
              <a:ea typeface="Calibri"/>
              <a:cs typeface="Arial"/>
            </a:endParaRPr>
          </a:p>
          <a:p>
            <a:pPr algn="l"/>
            <a:r>
              <a:rPr lang="en-US" sz="2800" dirty="0" smtClean="0">
                <a:latin typeface="Times New Roman"/>
                <a:ea typeface="Times New Roman"/>
              </a:rPr>
              <a:t>- Serum </a:t>
            </a:r>
            <a:r>
              <a:rPr lang="en-US" sz="2800" dirty="0">
                <a:latin typeface="Times New Roman"/>
                <a:ea typeface="Times New Roman"/>
              </a:rPr>
              <a:t>and urinary copper and serum </a:t>
            </a:r>
            <a:r>
              <a:rPr lang="en-US" sz="2800" dirty="0" err="1">
                <a:latin typeface="Times New Roman"/>
                <a:ea typeface="Times New Roman"/>
              </a:rPr>
              <a:t>caeruloplasmin</a:t>
            </a:r>
            <a:r>
              <a:rPr lang="en-US" sz="2800" dirty="0">
                <a:latin typeface="Times New Roman"/>
                <a:ea typeface="Times New Roman"/>
              </a:rPr>
              <a:t> - for Wilson's disease </a:t>
            </a:r>
            <a:endParaRPr lang="ar-SA" dirty="0"/>
          </a:p>
        </p:txBody>
      </p:sp>
    </p:spTree>
    <p:extLst>
      <p:ext uri="{BB962C8B-B14F-4D97-AF65-F5344CB8AC3E}">
        <p14:creationId xmlns:p14="http://schemas.microsoft.com/office/powerpoint/2010/main" val="13954522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a:latin typeface="Times New Roman"/>
                <a:ea typeface="Times New Roman"/>
              </a:rPr>
              <a:t>Immunological tests </a:t>
            </a:r>
            <a:endParaRPr lang="ar-SA" dirty="0"/>
          </a:p>
        </p:txBody>
      </p:sp>
      <p:sp>
        <p:nvSpPr>
          <p:cNvPr id="3" name="Content Placeholder 2"/>
          <p:cNvSpPr>
            <a:spLocks noGrp="1"/>
          </p:cNvSpPr>
          <p:nvPr>
            <p:ph idx="1"/>
          </p:nvPr>
        </p:nvSpPr>
        <p:spPr/>
        <p:txBody>
          <a:bodyPr>
            <a:normAutofit fontScale="92500" lnSpcReduction="10000"/>
          </a:bodyPr>
          <a:lstStyle/>
          <a:p>
            <a:pPr algn="l"/>
            <a:r>
              <a:rPr lang="en-US" sz="2800" dirty="0" smtClean="0">
                <a:latin typeface="Times New Roman"/>
                <a:ea typeface="Times New Roman"/>
              </a:rPr>
              <a:t>- There </a:t>
            </a:r>
            <a:r>
              <a:rPr lang="en-US" sz="2800" dirty="0">
                <a:latin typeface="Times New Roman"/>
                <a:ea typeface="Times New Roman"/>
              </a:rPr>
              <a:t>are no specific antibodies to the liver itself that are measured </a:t>
            </a:r>
            <a:r>
              <a:rPr lang="en-US" sz="2800" dirty="0" smtClean="0">
                <a:latin typeface="Times New Roman"/>
                <a:ea typeface="Times New Roman"/>
              </a:rPr>
              <a:t>routinely</a:t>
            </a:r>
          </a:p>
          <a:p>
            <a:pPr algn="l"/>
            <a:r>
              <a:rPr lang="en-US" sz="2800" b="1" dirty="0">
                <a:latin typeface="Times New Roman"/>
                <a:ea typeface="Times New Roman"/>
              </a:rPr>
              <a:t>Serum </a:t>
            </a:r>
            <a:r>
              <a:rPr lang="en-US" sz="2800" b="1" dirty="0" err="1">
                <a:latin typeface="Times New Roman"/>
                <a:ea typeface="Times New Roman"/>
              </a:rPr>
              <a:t>immunoglobulins</a:t>
            </a:r>
            <a:r>
              <a:rPr lang="en-US" sz="2800" b="1" dirty="0">
                <a:latin typeface="Times New Roman"/>
                <a:ea typeface="Times New Roman"/>
              </a:rPr>
              <a:t> </a:t>
            </a:r>
            <a:endParaRPr lang="en-US" sz="2800" b="1" dirty="0" smtClean="0">
              <a:latin typeface="Times New Roman"/>
              <a:ea typeface="Times New Roman"/>
            </a:endParaRPr>
          </a:p>
          <a:p>
            <a:pPr algn="l"/>
            <a:r>
              <a:rPr lang="en-US" sz="2800" dirty="0" smtClean="0">
                <a:latin typeface="Times New Roman"/>
                <a:ea typeface="Times New Roman"/>
              </a:rPr>
              <a:t>- Increased </a:t>
            </a:r>
            <a:r>
              <a:rPr lang="en-US" sz="2800" dirty="0">
                <a:latin typeface="Times New Roman"/>
                <a:ea typeface="Times New Roman"/>
              </a:rPr>
              <a:t>γ-globulins are thought to be due to reduced phagocytosis by sinusoidal and </a:t>
            </a:r>
            <a:r>
              <a:rPr lang="en-US" sz="2800" dirty="0" err="1">
                <a:latin typeface="Times New Roman"/>
                <a:ea typeface="Times New Roman"/>
              </a:rPr>
              <a:t>Kupffer</a:t>
            </a:r>
            <a:r>
              <a:rPr lang="en-US" sz="2800" dirty="0">
                <a:latin typeface="Times New Roman"/>
                <a:ea typeface="Times New Roman"/>
              </a:rPr>
              <a:t> cells of the antigens absorbed from the gut. </a:t>
            </a:r>
            <a:endParaRPr lang="en-US" sz="2800" dirty="0" smtClean="0">
              <a:latin typeface="Times New Roman"/>
              <a:ea typeface="Times New Roman"/>
            </a:endParaRPr>
          </a:p>
          <a:p>
            <a:pPr algn="l"/>
            <a:r>
              <a:rPr lang="en-US" sz="2800" dirty="0" smtClean="0">
                <a:latin typeface="Times New Roman"/>
                <a:ea typeface="Times New Roman"/>
              </a:rPr>
              <a:t>- These </a:t>
            </a:r>
            <a:r>
              <a:rPr lang="en-US" sz="2800" dirty="0">
                <a:latin typeface="Times New Roman"/>
                <a:ea typeface="Times New Roman"/>
              </a:rPr>
              <a:t>antigens then stimulate antibody production in the spleen, lymph nodes and lymphoid and plasma cell infiltrate in the portal tracts. In primary biliary cirrhosis, the predominant serum immunoglobulin that is raised is </a:t>
            </a:r>
            <a:r>
              <a:rPr lang="en-US" sz="2800" dirty="0" err="1">
                <a:latin typeface="Times New Roman"/>
                <a:ea typeface="Times New Roman"/>
              </a:rPr>
              <a:t>IgM</a:t>
            </a:r>
            <a:r>
              <a:rPr lang="en-US" sz="2800" dirty="0">
                <a:latin typeface="Times New Roman"/>
                <a:ea typeface="Times New Roman"/>
              </a:rPr>
              <a:t>, while in autoimmune hepatitis it is </a:t>
            </a:r>
            <a:r>
              <a:rPr lang="en-US" sz="2800" dirty="0" err="1">
                <a:latin typeface="Times New Roman"/>
                <a:ea typeface="Times New Roman"/>
              </a:rPr>
              <a:t>IgG</a:t>
            </a:r>
            <a:endParaRPr lang="ar-SA" b="1" dirty="0"/>
          </a:p>
        </p:txBody>
      </p:sp>
    </p:spTree>
    <p:extLst>
      <p:ext uri="{BB962C8B-B14F-4D97-AF65-F5344CB8AC3E}">
        <p14:creationId xmlns:p14="http://schemas.microsoft.com/office/powerpoint/2010/main" val="27349490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7773052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a:latin typeface="Times New Roman"/>
                <a:ea typeface="Times New Roman"/>
              </a:rPr>
              <a:t>Serum autoantibodies </a:t>
            </a:r>
            <a:endParaRPr lang="ar-SA" dirty="0"/>
          </a:p>
        </p:txBody>
      </p:sp>
      <p:sp>
        <p:nvSpPr>
          <p:cNvPr id="3" name="Content Placeholder 2"/>
          <p:cNvSpPr>
            <a:spLocks noGrp="1"/>
          </p:cNvSpPr>
          <p:nvPr>
            <p:ph idx="1"/>
          </p:nvPr>
        </p:nvSpPr>
        <p:spPr/>
        <p:txBody>
          <a:bodyPr/>
          <a:lstStyle/>
          <a:p>
            <a:pPr algn="l"/>
            <a:r>
              <a:rPr lang="en-US" sz="2800" i="1" dirty="0" smtClean="0">
                <a:latin typeface="Times New Roman"/>
                <a:ea typeface="Times New Roman"/>
              </a:rPr>
              <a:t>- </a:t>
            </a:r>
            <a:r>
              <a:rPr lang="en-US" sz="2800" i="1" dirty="0" err="1" smtClean="0">
                <a:latin typeface="Times New Roman"/>
                <a:ea typeface="Times New Roman"/>
              </a:rPr>
              <a:t>Antimitochondrial</a:t>
            </a:r>
            <a:r>
              <a:rPr lang="en-US" sz="2800" i="1" dirty="0" smtClean="0">
                <a:latin typeface="Times New Roman"/>
                <a:ea typeface="Times New Roman"/>
              </a:rPr>
              <a:t> </a:t>
            </a:r>
            <a:r>
              <a:rPr lang="en-US" sz="2800" i="1" dirty="0">
                <a:latin typeface="Times New Roman"/>
                <a:ea typeface="Times New Roman"/>
              </a:rPr>
              <a:t>antibody</a:t>
            </a:r>
            <a:r>
              <a:rPr lang="en-US" sz="2800" dirty="0">
                <a:latin typeface="Times New Roman"/>
                <a:ea typeface="Times New Roman"/>
              </a:rPr>
              <a:t> (AMA) is found in the serum in over 95% of patients with primary biliary cirrhosis </a:t>
            </a:r>
            <a:r>
              <a:rPr lang="en-US" sz="2800" dirty="0" smtClean="0">
                <a:latin typeface="Times New Roman"/>
                <a:ea typeface="Times New Roman"/>
              </a:rPr>
              <a:t>. </a:t>
            </a:r>
          </a:p>
          <a:p>
            <a:pPr algn="l"/>
            <a:r>
              <a:rPr lang="en-US" sz="2800" dirty="0" smtClean="0">
                <a:latin typeface="Times New Roman"/>
                <a:ea typeface="Times New Roman"/>
              </a:rPr>
              <a:t>- Many </a:t>
            </a:r>
            <a:r>
              <a:rPr lang="en-US" sz="2800" dirty="0">
                <a:latin typeface="Times New Roman"/>
                <a:ea typeface="Times New Roman"/>
              </a:rPr>
              <a:t>different AMA subtypes have been described, depending on their antigen specificity. AMA is demonstrated by an </a:t>
            </a:r>
            <a:r>
              <a:rPr lang="en-US" sz="2800" dirty="0" err="1">
                <a:latin typeface="Times New Roman"/>
                <a:ea typeface="Times New Roman"/>
              </a:rPr>
              <a:t>immunofluorescent</a:t>
            </a:r>
            <a:r>
              <a:rPr lang="en-US" sz="2800" dirty="0">
                <a:latin typeface="Times New Roman"/>
                <a:ea typeface="Times New Roman"/>
              </a:rPr>
              <a:t> technique and is neither organ- nor species-specific. Some subtypes are occasionally found in autoimmune hepatitis and other autoimmune diseases</a:t>
            </a:r>
            <a:endParaRPr lang="ar-SA" dirty="0"/>
          </a:p>
        </p:txBody>
      </p:sp>
    </p:spTree>
    <p:extLst>
      <p:ext uri="{BB962C8B-B14F-4D97-AF65-F5344CB8AC3E}">
        <p14:creationId xmlns:p14="http://schemas.microsoft.com/office/powerpoint/2010/main" val="19471502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342900" lvl="0" indent="-342900" algn="l" rtl="0">
              <a:lnSpc>
                <a:spcPct val="115000"/>
              </a:lnSpc>
              <a:spcAft>
                <a:spcPts val="1000"/>
              </a:spcAft>
              <a:buSzPts val="1000"/>
              <a:buFont typeface="Symbol"/>
              <a:buChar char=""/>
              <a:tabLst>
                <a:tab pos="457200" algn="l"/>
              </a:tabLst>
            </a:pPr>
            <a:r>
              <a:rPr lang="en-US" sz="2800" i="1" dirty="0" smtClean="0">
                <a:latin typeface="Times New Roman"/>
                <a:ea typeface="Times New Roman"/>
                <a:cs typeface="Arial"/>
              </a:rPr>
              <a:t>- Nucleic</a:t>
            </a:r>
            <a:r>
              <a:rPr lang="en-US" sz="2800" i="1" dirty="0">
                <a:latin typeface="Times New Roman"/>
                <a:ea typeface="Times New Roman"/>
                <a:cs typeface="Arial"/>
              </a:rPr>
              <a:t>, smooth muscle (actin), liver/kidney microsomal antibodies</a:t>
            </a:r>
            <a:r>
              <a:rPr lang="en-US" sz="2800" dirty="0">
                <a:latin typeface="Times New Roman"/>
                <a:ea typeface="Times New Roman"/>
                <a:cs typeface="Arial"/>
              </a:rPr>
              <a:t> can be found in the serum in high </a:t>
            </a:r>
            <a:r>
              <a:rPr lang="en-US" sz="2800" dirty="0" err="1">
                <a:latin typeface="Times New Roman"/>
                <a:ea typeface="Times New Roman"/>
                <a:cs typeface="Arial"/>
              </a:rPr>
              <a:t>titre</a:t>
            </a:r>
            <a:r>
              <a:rPr lang="en-US" sz="2800" dirty="0">
                <a:latin typeface="Times New Roman"/>
                <a:ea typeface="Times New Roman"/>
                <a:cs typeface="Arial"/>
              </a:rPr>
              <a:t> in patients with autoimmune hepatitis. These antibodies can be found in the serum in other autoimmune conditions and other liver diseases. </a:t>
            </a:r>
            <a:endParaRPr lang="en-US" sz="2400" dirty="0">
              <a:latin typeface="Calibri"/>
              <a:ea typeface="Calibri"/>
              <a:cs typeface="Arial"/>
            </a:endParaRPr>
          </a:p>
          <a:p>
            <a:pPr algn="l"/>
            <a:r>
              <a:rPr lang="en-US" sz="2800" i="1" dirty="0" smtClean="0">
                <a:latin typeface="Times New Roman"/>
                <a:ea typeface="Times New Roman"/>
              </a:rPr>
              <a:t>- Antinuclear </a:t>
            </a:r>
            <a:r>
              <a:rPr lang="en-US" sz="2800" i="1" dirty="0">
                <a:latin typeface="Times New Roman"/>
                <a:ea typeface="Times New Roman"/>
              </a:rPr>
              <a:t>cytoplasmic antibodies</a:t>
            </a:r>
            <a:r>
              <a:rPr lang="en-US" sz="2800" dirty="0">
                <a:latin typeface="Times New Roman"/>
                <a:ea typeface="Times New Roman"/>
              </a:rPr>
              <a:t> (ANCA) are present in primary </a:t>
            </a:r>
            <a:r>
              <a:rPr lang="en-US" sz="2800" dirty="0" err="1">
                <a:latin typeface="Times New Roman"/>
                <a:ea typeface="Times New Roman"/>
              </a:rPr>
              <a:t>sclerosing</a:t>
            </a:r>
            <a:r>
              <a:rPr lang="en-US" sz="2800" dirty="0">
                <a:latin typeface="Times New Roman"/>
                <a:ea typeface="Times New Roman"/>
              </a:rPr>
              <a:t> cholangitis</a:t>
            </a:r>
            <a:endParaRPr lang="ar-SA" dirty="0"/>
          </a:p>
        </p:txBody>
      </p:sp>
    </p:spTree>
    <p:extLst>
      <p:ext uri="{BB962C8B-B14F-4D97-AF65-F5344CB8AC3E}">
        <p14:creationId xmlns:p14="http://schemas.microsoft.com/office/powerpoint/2010/main" val="8149278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sp>
        <p:nvSpPr>
          <p:cNvPr id="3" name="Content Placeholder 2"/>
          <p:cNvSpPr>
            <a:spLocks noGrp="1"/>
          </p:cNvSpPr>
          <p:nvPr>
            <p:ph idx="1"/>
          </p:nvPr>
        </p:nvSpPr>
        <p:spPr/>
        <p:txBody>
          <a:bodyPr/>
          <a:lstStyle/>
          <a:p>
            <a:pPr algn="l"/>
            <a:r>
              <a:rPr lang="en-US" dirty="0" smtClean="0"/>
              <a:t>- Hepatitis markers</a:t>
            </a:r>
          </a:p>
          <a:p>
            <a:pPr algn="l"/>
            <a:r>
              <a:rPr lang="en-US" dirty="0" smtClean="0"/>
              <a:t>- Abdominal US</a:t>
            </a:r>
          </a:p>
          <a:p>
            <a:pPr algn="l"/>
            <a:r>
              <a:rPr lang="en-US" dirty="0" smtClean="0"/>
              <a:t>Spiral CT</a:t>
            </a:r>
            <a:endParaRPr lang="ar-SA" dirty="0"/>
          </a:p>
        </p:txBody>
      </p:sp>
    </p:spTree>
    <p:extLst>
      <p:ext uri="{BB962C8B-B14F-4D97-AF65-F5344CB8AC3E}">
        <p14:creationId xmlns:p14="http://schemas.microsoft.com/office/powerpoint/2010/main" val="1083596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492896"/>
            <a:ext cx="8229600" cy="1143000"/>
          </a:xfrm>
        </p:spPr>
        <p:txBody>
          <a:bodyPr>
            <a:normAutofit/>
          </a:bodyPr>
          <a:lstStyle/>
          <a:p>
            <a:pPr algn="ctr"/>
            <a:r>
              <a:rPr lang="en-US" sz="6600" dirty="0" smtClean="0">
                <a:solidFill>
                  <a:srgbClr val="00B050"/>
                </a:solidFill>
              </a:rPr>
              <a:t>Thank you</a:t>
            </a:r>
            <a:endParaRPr lang="ar-SA" sz="6600" dirty="0">
              <a:solidFill>
                <a:srgbClr val="00B050"/>
              </a:solidFill>
            </a:endParaRPr>
          </a:p>
        </p:txBody>
      </p:sp>
    </p:spTree>
    <p:extLst>
      <p:ext uri="{BB962C8B-B14F-4D97-AF65-F5344CB8AC3E}">
        <p14:creationId xmlns:p14="http://schemas.microsoft.com/office/powerpoint/2010/main" val="16288515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Liver function tests</a:t>
            </a:r>
            <a:endParaRPr lang="ar-SA" dirty="0"/>
          </a:p>
        </p:txBody>
      </p:sp>
      <p:sp>
        <p:nvSpPr>
          <p:cNvPr id="3" name="عنصر نائب للمحتوى 2"/>
          <p:cNvSpPr>
            <a:spLocks noGrp="1"/>
          </p:cNvSpPr>
          <p:nvPr>
            <p:ph idx="1"/>
          </p:nvPr>
        </p:nvSpPr>
        <p:spPr/>
        <p:txBody>
          <a:bodyPr>
            <a:normAutofit/>
          </a:bodyPr>
          <a:lstStyle/>
          <a:p>
            <a:pPr marL="0" lvl="0" indent="0" algn="l" rtl="0" fontAlgn="base">
              <a:lnSpc>
                <a:spcPct val="90000"/>
              </a:lnSpc>
              <a:spcAft>
                <a:spcPct val="0"/>
              </a:spcAft>
              <a:buClr>
                <a:srgbClr val="FF9933"/>
              </a:buClr>
              <a:buSzPct val="75000"/>
              <a:buNone/>
            </a:pPr>
            <a:r>
              <a:rPr lang="en-US" sz="2700" kern="0" dirty="0" smtClean="0">
                <a:solidFill>
                  <a:srgbClr val="000000"/>
                </a:solidFill>
                <a:latin typeface="Arial"/>
              </a:rPr>
              <a:t>1- Liver enzymes(Serum aminotransferases) </a:t>
            </a:r>
            <a:endParaRPr lang="en-US" sz="2700" kern="0" dirty="0">
              <a:solidFill>
                <a:srgbClr val="000000"/>
              </a:solidFill>
              <a:latin typeface="Arial"/>
            </a:endParaRPr>
          </a:p>
          <a:p>
            <a:pPr marL="457200" lvl="1" indent="0" algn="l" rtl="0" fontAlgn="base">
              <a:lnSpc>
                <a:spcPct val="90000"/>
              </a:lnSpc>
              <a:spcAft>
                <a:spcPct val="0"/>
              </a:spcAft>
              <a:buClr>
                <a:srgbClr val="FF6600"/>
              </a:buClr>
              <a:buSzPct val="65000"/>
              <a:buNone/>
            </a:pPr>
            <a:r>
              <a:rPr lang="en-US" sz="2200" kern="0" dirty="0" smtClean="0">
                <a:solidFill>
                  <a:srgbClr val="000000"/>
                </a:solidFill>
                <a:latin typeface="Arial"/>
              </a:rPr>
              <a:t>- Alanine </a:t>
            </a:r>
            <a:r>
              <a:rPr lang="en-US" sz="2200" kern="0" dirty="0">
                <a:solidFill>
                  <a:srgbClr val="000000"/>
                </a:solidFill>
                <a:latin typeface="Arial"/>
              </a:rPr>
              <a:t>aminotransferase (</a:t>
            </a:r>
            <a:r>
              <a:rPr lang="en-US" sz="2200" kern="0" dirty="0" smtClean="0">
                <a:solidFill>
                  <a:srgbClr val="000000"/>
                </a:solidFill>
                <a:latin typeface="Arial"/>
              </a:rPr>
              <a:t>ALT)</a:t>
            </a:r>
          </a:p>
          <a:p>
            <a:pPr marL="457200" lvl="1" indent="0" algn="l" rtl="0" fontAlgn="base">
              <a:lnSpc>
                <a:spcPct val="90000"/>
              </a:lnSpc>
              <a:spcAft>
                <a:spcPct val="0"/>
              </a:spcAft>
              <a:buClr>
                <a:srgbClr val="FF6600"/>
              </a:buClr>
              <a:buSzPct val="65000"/>
              <a:buNone/>
            </a:pPr>
            <a:r>
              <a:rPr lang="en-US" sz="2200" kern="0" dirty="0" smtClean="0">
                <a:solidFill>
                  <a:srgbClr val="000000"/>
                </a:solidFill>
                <a:latin typeface="Arial"/>
              </a:rPr>
              <a:t>- Aspartate </a:t>
            </a:r>
            <a:r>
              <a:rPr lang="en-US" sz="2200" kern="0" dirty="0">
                <a:solidFill>
                  <a:srgbClr val="000000"/>
                </a:solidFill>
                <a:latin typeface="Arial"/>
              </a:rPr>
              <a:t>aminotransferase (AST)</a:t>
            </a:r>
          </a:p>
          <a:p>
            <a:pPr marL="0" lvl="0" indent="0" algn="l" rtl="0" fontAlgn="base">
              <a:lnSpc>
                <a:spcPct val="90000"/>
              </a:lnSpc>
              <a:spcAft>
                <a:spcPct val="0"/>
              </a:spcAft>
              <a:buClr>
                <a:srgbClr val="FF9933"/>
              </a:buClr>
              <a:buSzPct val="75000"/>
              <a:buNone/>
            </a:pPr>
            <a:r>
              <a:rPr lang="en-US" sz="2700" kern="0" dirty="0" smtClean="0">
                <a:solidFill>
                  <a:srgbClr val="000000"/>
                </a:solidFill>
                <a:latin typeface="Arial"/>
              </a:rPr>
              <a:t>2- Albumin </a:t>
            </a:r>
          </a:p>
          <a:p>
            <a:pPr marL="0" lvl="0" indent="0" algn="l" rtl="0" fontAlgn="base">
              <a:lnSpc>
                <a:spcPct val="90000"/>
              </a:lnSpc>
              <a:spcAft>
                <a:spcPct val="0"/>
              </a:spcAft>
              <a:buClr>
                <a:srgbClr val="FF9933"/>
              </a:buClr>
              <a:buSzPct val="75000"/>
              <a:buNone/>
            </a:pPr>
            <a:r>
              <a:rPr lang="en-US" sz="2700" kern="0" dirty="0" smtClean="0">
                <a:solidFill>
                  <a:srgbClr val="000000"/>
                </a:solidFill>
                <a:latin typeface="Arial"/>
              </a:rPr>
              <a:t>3- </a:t>
            </a:r>
            <a:r>
              <a:rPr lang="en-US" sz="2700" kern="0" dirty="0" err="1" smtClean="0">
                <a:solidFill>
                  <a:srgbClr val="000000"/>
                </a:solidFill>
                <a:latin typeface="Arial"/>
              </a:rPr>
              <a:t>Prothrombin</a:t>
            </a:r>
            <a:r>
              <a:rPr lang="en-US" sz="2700" kern="0" dirty="0" smtClean="0">
                <a:solidFill>
                  <a:srgbClr val="000000"/>
                </a:solidFill>
                <a:latin typeface="Arial"/>
              </a:rPr>
              <a:t> </a:t>
            </a:r>
            <a:r>
              <a:rPr lang="en-US" sz="2700" kern="0" dirty="0">
                <a:solidFill>
                  <a:srgbClr val="000000"/>
                </a:solidFill>
                <a:latin typeface="Arial"/>
              </a:rPr>
              <a:t>time</a:t>
            </a:r>
          </a:p>
          <a:p>
            <a:pPr marL="0" lvl="0" indent="0" algn="l" rtl="0" fontAlgn="base">
              <a:lnSpc>
                <a:spcPct val="90000"/>
              </a:lnSpc>
              <a:spcAft>
                <a:spcPct val="0"/>
              </a:spcAft>
              <a:buClr>
                <a:srgbClr val="FF9933"/>
              </a:buClr>
              <a:buSzPct val="75000"/>
              <a:buNone/>
            </a:pPr>
            <a:r>
              <a:rPr lang="en-US" sz="2700" kern="0" dirty="0" smtClean="0">
                <a:solidFill>
                  <a:srgbClr val="000000"/>
                </a:solidFill>
                <a:latin typeface="Arial"/>
              </a:rPr>
              <a:t>4- </a:t>
            </a:r>
            <a:r>
              <a:rPr lang="en-US" sz="2700" kern="0" dirty="0" err="1" smtClean="0">
                <a:solidFill>
                  <a:srgbClr val="000000"/>
                </a:solidFill>
                <a:latin typeface="Arial"/>
              </a:rPr>
              <a:t>Bilirubin:</a:t>
            </a:r>
            <a:r>
              <a:rPr lang="en-US" sz="2200" kern="0" dirty="0" err="1" smtClean="0">
                <a:solidFill>
                  <a:srgbClr val="000000"/>
                </a:solidFill>
                <a:latin typeface="Arial"/>
              </a:rPr>
              <a:t>Total</a:t>
            </a:r>
            <a:r>
              <a:rPr lang="en-US" sz="2200" kern="0" dirty="0" smtClean="0">
                <a:solidFill>
                  <a:srgbClr val="000000"/>
                </a:solidFill>
                <a:latin typeface="Arial"/>
              </a:rPr>
              <a:t> Bilirubin, direct  and indirect bilirubin</a:t>
            </a:r>
            <a:endParaRPr lang="en-US" sz="2200" kern="0" dirty="0">
              <a:solidFill>
                <a:srgbClr val="000000"/>
              </a:solidFill>
              <a:latin typeface="Arial"/>
            </a:endParaRPr>
          </a:p>
          <a:p>
            <a:pPr marL="0" lvl="0" indent="0" algn="l" rtl="0" fontAlgn="base">
              <a:lnSpc>
                <a:spcPct val="90000"/>
              </a:lnSpc>
              <a:spcAft>
                <a:spcPct val="0"/>
              </a:spcAft>
              <a:buClr>
                <a:srgbClr val="FF9933"/>
              </a:buClr>
              <a:buSzPct val="75000"/>
              <a:buNone/>
            </a:pPr>
            <a:r>
              <a:rPr lang="en-US" sz="2700" kern="0" dirty="0" smtClean="0">
                <a:solidFill>
                  <a:srgbClr val="000000"/>
                </a:solidFill>
                <a:latin typeface="Arial"/>
              </a:rPr>
              <a:t>5- Alkaline Phosphatase</a:t>
            </a:r>
          </a:p>
          <a:p>
            <a:pPr marL="0" lvl="0" indent="0" algn="l" rtl="0" fontAlgn="base">
              <a:lnSpc>
                <a:spcPct val="90000"/>
              </a:lnSpc>
              <a:spcAft>
                <a:spcPct val="0"/>
              </a:spcAft>
              <a:buClr>
                <a:srgbClr val="FF9933"/>
              </a:buClr>
              <a:buSzPct val="75000"/>
              <a:buNone/>
            </a:pPr>
            <a:r>
              <a:rPr lang="en-US" sz="2700" kern="0" dirty="0" smtClean="0">
                <a:solidFill>
                  <a:srgbClr val="000000"/>
                </a:solidFill>
                <a:latin typeface="Arial"/>
              </a:rPr>
              <a:t>6- GGT</a:t>
            </a:r>
          </a:p>
          <a:p>
            <a:pPr marL="0" lvl="0" indent="0" algn="l" rtl="0" fontAlgn="base">
              <a:lnSpc>
                <a:spcPct val="90000"/>
              </a:lnSpc>
              <a:spcAft>
                <a:spcPct val="0"/>
              </a:spcAft>
              <a:buClr>
                <a:srgbClr val="FF9933"/>
              </a:buClr>
              <a:buSzPct val="75000"/>
              <a:buNone/>
            </a:pPr>
            <a:r>
              <a:rPr lang="en-US" sz="2700" kern="0" dirty="0" smtClean="0">
                <a:solidFill>
                  <a:srgbClr val="000000"/>
                </a:solidFill>
                <a:latin typeface="Arial"/>
              </a:rPr>
              <a:t>7- 5’ </a:t>
            </a:r>
            <a:r>
              <a:rPr lang="en-US" sz="2700" kern="0" dirty="0" err="1" smtClean="0">
                <a:solidFill>
                  <a:srgbClr val="000000"/>
                </a:solidFill>
                <a:latin typeface="Arial"/>
              </a:rPr>
              <a:t>nucleotidase</a:t>
            </a:r>
            <a:endParaRPr lang="en-US" sz="2700" kern="0" dirty="0">
              <a:solidFill>
                <a:srgbClr val="000000"/>
              </a:solidFill>
              <a:latin typeface="Arial"/>
            </a:endParaRPr>
          </a:p>
          <a:p>
            <a:pPr marL="342900" lvl="0" indent="-342900" algn="l" rtl="0" fontAlgn="base">
              <a:lnSpc>
                <a:spcPct val="90000"/>
              </a:lnSpc>
              <a:spcAft>
                <a:spcPct val="0"/>
              </a:spcAft>
              <a:buClr>
                <a:srgbClr val="FF9933"/>
              </a:buClr>
              <a:buSzPct val="75000"/>
              <a:buFont typeface="Wingdings" pitchFamily="2" charset="2"/>
              <a:buChar char="n"/>
            </a:pPr>
            <a:endParaRPr lang="en-US" sz="2700" kern="0" dirty="0">
              <a:solidFill>
                <a:srgbClr val="000000"/>
              </a:solidFill>
              <a:latin typeface="Arial"/>
            </a:endParaRPr>
          </a:p>
          <a:p>
            <a:pPr marL="342900" lvl="0" indent="-342900" algn="l" rtl="0" fontAlgn="base">
              <a:lnSpc>
                <a:spcPct val="90000"/>
              </a:lnSpc>
              <a:spcAft>
                <a:spcPct val="0"/>
              </a:spcAft>
              <a:buClr>
                <a:srgbClr val="FF9933"/>
              </a:buClr>
              <a:buSzPct val="75000"/>
              <a:buFont typeface="Wingdings" pitchFamily="2" charset="2"/>
              <a:buChar char="n"/>
            </a:pPr>
            <a:endParaRPr lang="en-US" sz="2700" kern="0" dirty="0" smtClean="0">
              <a:solidFill>
                <a:srgbClr val="000000"/>
              </a:solidFill>
              <a:latin typeface="Arial"/>
            </a:endParaRPr>
          </a:p>
          <a:p>
            <a:pPr marL="342900" lvl="0" indent="-342900" algn="l" rtl="0" fontAlgn="base">
              <a:lnSpc>
                <a:spcPct val="90000"/>
              </a:lnSpc>
              <a:spcAft>
                <a:spcPct val="0"/>
              </a:spcAft>
              <a:buClr>
                <a:srgbClr val="FF9933"/>
              </a:buClr>
              <a:buSzPct val="75000"/>
              <a:buFont typeface="Wingdings" pitchFamily="2" charset="2"/>
              <a:buChar char="n"/>
            </a:pPr>
            <a:endParaRPr lang="en-US" sz="2700" kern="0" dirty="0">
              <a:solidFill>
                <a:srgbClr val="000000"/>
              </a:solidFill>
              <a:latin typeface="Arial"/>
            </a:endParaRPr>
          </a:p>
          <a:p>
            <a:pPr marL="342900" lvl="0" indent="-342900" algn="l" rtl="0" fontAlgn="base">
              <a:lnSpc>
                <a:spcPct val="90000"/>
              </a:lnSpc>
              <a:spcAft>
                <a:spcPct val="0"/>
              </a:spcAft>
              <a:buClr>
                <a:srgbClr val="FF9933"/>
              </a:buClr>
              <a:buSzPct val="75000"/>
              <a:buFont typeface="Wingdings" pitchFamily="2" charset="2"/>
              <a:buChar char="n"/>
            </a:pPr>
            <a:endParaRPr lang="en-US" sz="2700" kern="0" dirty="0" smtClean="0">
              <a:solidFill>
                <a:srgbClr val="000000"/>
              </a:solidFill>
              <a:latin typeface="Arial"/>
            </a:endParaRPr>
          </a:p>
          <a:p>
            <a:pPr marL="342900" lvl="0" indent="-342900" algn="l" rtl="0" fontAlgn="base">
              <a:lnSpc>
                <a:spcPct val="90000"/>
              </a:lnSpc>
              <a:spcAft>
                <a:spcPct val="0"/>
              </a:spcAft>
              <a:buClr>
                <a:srgbClr val="FF9933"/>
              </a:buClr>
              <a:buSzPct val="75000"/>
              <a:buFont typeface="Wingdings" pitchFamily="2" charset="2"/>
              <a:buChar char="n"/>
            </a:pPr>
            <a:endParaRPr lang="en-US" sz="2700" kern="0" dirty="0">
              <a:solidFill>
                <a:srgbClr val="000000"/>
              </a:solidFill>
              <a:latin typeface="Arial"/>
            </a:endParaRPr>
          </a:p>
          <a:p>
            <a:pPr marL="342900" lvl="0" indent="-342900" algn="l" rtl="0" fontAlgn="base">
              <a:lnSpc>
                <a:spcPct val="90000"/>
              </a:lnSpc>
              <a:spcAft>
                <a:spcPct val="0"/>
              </a:spcAft>
              <a:buClr>
                <a:srgbClr val="FF9933"/>
              </a:buClr>
              <a:buSzPct val="75000"/>
              <a:buFont typeface="Wingdings" pitchFamily="2" charset="2"/>
              <a:buChar char="n"/>
            </a:pPr>
            <a:endParaRPr lang="en-US" sz="2700" kern="0" dirty="0" smtClean="0">
              <a:solidFill>
                <a:srgbClr val="000000"/>
              </a:solidFill>
              <a:latin typeface="Arial"/>
            </a:endParaRPr>
          </a:p>
          <a:p>
            <a:pPr marL="342900" lvl="0" indent="-342900" algn="l" rtl="0" fontAlgn="base">
              <a:lnSpc>
                <a:spcPct val="90000"/>
              </a:lnSpc>
              <a:spcAft>
                <a:spcPct val="0"/>
              </a:spcAft>
              <a:buClr>
                <a:srgbClr val="FF9933"/>
              </a:buClr>
              <a:buSzPct val="75000"/>
              <a:buFont typeface="Wingdings" pitchFamily="2" charset="2"/>
              <a:buChar char="n"/>
            </a:pPr>
            <a:endParaRPr lang="en-US" sz="2700" kern="0" dirty="0">
              <a:solidFill>
                <a:srgbClr val="000000"/>
              </a:solidFill>
              <a:latin typeface="Arial"/>
            </a:endParaRPr>
          </a:p>
        </p:txBody>
      </p:sp>
    </p:spTree>
    <p:extLst>
      <p:ext uri="{BB962C8B-B14F-4D97-AF65-F5344CB8AC3E}">
        <p14:creationId xmlns:p14="http://schemas.microsoft.com/office/powerpoint/2010/main" val="152160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675E47"/>
                </a:solidFill>
              </a:rPr>
              <a:t>Aminotransferases</a:t>
            </a:r>
            <a:endParaRPr lang="ar-SA" dirty="0"/>
          </a:p>
        </p:txBody>
      </p:sp>
      <p:sp>
        <p:nvSpPr>
          <p:cNvPr id="3" name="Content Placeholder 2"/>
          <p:cNvSpPr>
            <a:spLocks noGrp="1"/>
          </p:cNvSpPr>
          <p:nvPr>
            <p:ph idx="1"/>
          </p:nvPr>
        </p:nvSpPr>
        <p:spPr/>
        <p:txBody>
          <a:bodyPr>
            <a:normAutofit/>
          </a:bodyPr>
          <a:lstStyle/>
          <a:p>
            <a:pPr algn="l"/>
            <a:r>
              <a:rPr lang="en-US" sz="2800" dirty="0" smtClean="0">
                <a:latin typeface="Times New Roman"/>
                <a:ea typeface="Times New Roman"/>
              </a:rPr>
              <a:t>- These </a:t>
            </a:r>
            <a:r>
              <a:rPr lang="en-US" sz="2800" dirty="0">
                <a:latin typeface="Times New Roman"/>
                <a:ea typeface="Times New Roman"/>
              </a:rPr>
              <a:t>enzymes (often referred to as transaminases) are present in hepatocytes and leak into the blood with </a:t>
            </a:r>
            <a:r>
              <a:rPr lang="en-US" sz="2800" dirty="0" smtClean="0">
                <a:latin typeface="Times New Roman"/>
                <a:ea typeface="Times New Roman"/>
              </a:rPr>
              <a:t>liver </a:t>
            </a:r>
            <a:r>
              <a:rPr lang="en-US" sz="2800" dirty="0">
                <a:latin typeface="Times New Roman"/>
                <a:ea typeface="Times New Roman"/>
              </a:rPr>
              <a:t>cell damage. Two enzymes are </a:t>
            </a:r>
            <a:r>
              <a:rPr lang="en-US" sz="2800" dirty="0" smtClean="0">
                <a:latin typeface="Times New Roman"/>
                <a:ea typeface="Times New Roman"/>
              </a:rPr>
              <a:t>measured</a:t>
            </a:r>
          </a:p>
          <a:p>
            <a:pPr lvl="0" algn="l">
              <a:buClr>
                <a:srgbClr val="D2CB6C"/>
              </a:buClr>
            </a:pPr>
            <a:r>
              <a:rPr lang="en-US" sz="2800" i="1" dirty="0" smtClean="0">
                <a:solidFill>
                  <a:srgbClr val="2F2B20"/>
                </a:solidFill>
                <a:latin typeface="Times New Roman"/>
                <a:ea typeface="Times New Roman"/>
              </a:rPr>
              <a:t>-Alanine </a:t>
            </a:r>
            <a:r>
              <a:rPr lang="en-US" sz="2800" i="1" dirty="0">
                <a:solidFill>
                  <a:srgbClr val="2F2B20"/>
                </a:solidFill>
                <a:latin typeface="Times New Roman"/>
                <a:ea typeface="Times New Roman"/>
              </a:rPr>
              <a:t>aminotransferase</a:t>
            </a:r>
            <a:r>
              <a:rPr lang="en-US" sz="2800" dirty="0">
                <a:solidFill>
                  <a:srgbClr val="2F2B20"/>
                </a:solidFill>
                <a:latin typeface="Times New Roman"/>
                <a:ea typeface="Times New Roman"/>
              </a:rPr>
              <a:t> (ALT) is a cytosol enzyme, more specific to the liver so that a rise only occurs with liver disease</a:t>
            </a:r>
          </a:p>
          <a:p>
            <a:pPr algn="l"/>
            <a:endParaRPr lang="en-US" sz="2800" dirty="0" smtClean="0">
              <a:latin typeface="Times New Roman"/>
              <a:ea typeface="Times New Roman"/>
            </a:endParaRPr>
          </a:p>
        </p:txBody>
      </p:sp>
    </p:spTree>
    <p:extLst>
      <p:ext uri="{BB962C8B-B14F-4D97-AF65-F5344CB8AC3E}">
        <p14:creationId xmlns:p14="http://schemas.microsoft.com/office/powerpoint/2010/main" val="7628744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l"/>
            <a:r>
              <a:rPr lang="en-US" sz="2800" i="1" dirty="0" smtClean="0">
                <a:latin typeface="Times New Roman"/>
                <a:ea typeface="Times New Roman"/>
              </a:rPr>
              <a:t>- </a:t>
            </a:r>
            <a:r>
              <a:rPr lang="en-US" sz="2800" dirty="0" smtClean="0">
                <a:latin typeface="Times New Roman"/>
                <a:ea typeface="Times New Roman"/>
              </a:rPr>
              <a:t> </a:t>
            </a:r>
            <a:r>
              <a:rPr lang="en-US" i="1" dirty="0" smtClean="0">
                <a:solidFill>
                  <a:srgbClr val="2F2B20"/>
                </a:solidFill>
                <a:latin typeface="Times New Roman"/>
                <a:ea typeface="Times New Roman"/>
              </a:rPr>
              <a:t>Aspartate </a:t>
            </a:r>
            <a:r>
              <a:rPr lang="en-US" i="1" dirty="0">
                <a:solidFill>
                  <a:srgbClr val="2F2B20"/>
                </a:solidFill>
                <a:latin typeface="Times New Roman"/>
                <a:ea typeface="Times New Roman"/>
              </a:rPr>
              <a:t>aminotransferase</a:t>
            </a:r>
            <a:r>
              <a:rPr lang="en-US" dirty="0">
                <a:solidFill>
                  <a:srgbClr val="2F2B20"/>
                </a:solidFill>
                <a:latin typeface="Times New Roman"/>
                <a:ea typeface="Times New Roman"/>
              </a:rPr>
              <a:t> (AST) is primarily a mitochondrial enzyme (80%; 20% in cytoplasm) and is also present in heart, muscle, kidney and brain. High levels are seen in hepatic necrosis, myocardial infarction, muscle injury and congestive cardiac </a:t>
            </a:r>
            <a:r>
              <a:rPr lang="en-US" dirty="0" smtClean="0">
                <a:solidFill>
                  <a:srgbClr val="2F2B20"/>
                </a:solidFill>
                <a:latin typeface="Times New Roman"/>
                <a:ea typeface="Times New Roman"/>
              </a:rPr>
              <a:t>failure</a:t>
            </a:r>
          </a:p>
          <a:p>
            <a:pPr marL="0" lvl="0" indent="0" algn="l" rtl="0" fontAlgn="base">
              <a:spcAft>
                <a:spcPct val="0"/>
              </a:spcAft>
              <a:buClr>
                <a:srgbClr val="86D1EC"/>
              </a:buClr>
              <a:buSzPct val="90000"/>
              <a:buNone/>
              <a:defRPr/>
            </a:pPr>
            <a:r>
              <a:rPr lang="en-US" dirty="0" smtClean="0">
                <a:solidFill>
                  <a:srgbClr val="2F2B20"/>
                </a:solidFill>
                <a:latin typeface="Times New Roman"/>
                <a:ea typeface="Times New Roman"/>
              </a:rPr>
              <a:t>- Often </a:t>
            </a:r>
            <a:r>
              <a:rPr lang="en-US" dirty="0">
                <a:solidFill>
                  <a:srgbClr val="2F2B20"/>
                </a:solidFill>
                <a:latin typeface="Times New Roman"/>
                <a:ea typeface="Times New Roman"/>
              </a:rPr>
              <a:t>follows ALT to a degree</a:t>
            </a:r>
          </a:p>
          <a:p>
            <a:pPr lvl="0" algn="l" rtl="0" fontAlgn="base">
              <a:spcAft>
                <a:spcPct val="0"/>
              </a:spcAft>
              <a:buClr>
                <a:srgbClr val="86D1EC"/>
              </a:buClr>
              <a:buSzPct val="90000"/>
              <a:buFontTx/>
              <a:buChar char="-"/>
              <a:defRPr/>
            </a:pPr>
            <a:r>
              <a:rPr lang="en-US" dirty="0" smtClean="0">
                <a:solidFill>
                  <a:srgbClr val="2F2B20"/>
                </a:solidFill>
                <a:latin typeface="Times New Roman"/>
                <a:ea typeface="Times New Roman"/>
              </a:rPr>
              <a:t>Elevated </a:t>
            </a:r>
            <a:r>
              <a:rPr lang="en-US" dirty="0">
                <a:solidFill>
                  <a:srgbClr val="2F2B20"/>
                </a:solidFill>
                <a:latin typeface="Times New Roman"/>
                <a:ea typeface="Times New Roman"/>
              </a:rPr>
              <a:t>2 or 3:1 (vs. ALT) in </a:t>
            </a:r>
            <a:r>
              <a:rPr lang="en-US" dirty="0" smtClean="0">
                <a:solidFill>
                  <a:srgbClr val="2F2B20"/>
                </a:solidFill>
                <a:latin typeface="Times New Roman"/>
                <a:ea typeface="Times New Roman"/>
              </a:rPr>
              <a:t>alcoholics</a:t>
            </a:r>
          </a:p>
          <a:p>
            <a:pPr marL="0" lvl="0" indent="0" algn="l" rtl="0" fontAlgn="base">
              <a:spcAft>
                <a:spcPct val="0"/>
              </a:spcAft>
              <a:buClr>
                <a:srgbClr val="86D1EC"/>
              </a:buClr>
              <a:buSzPct val="90000"/>
              <a:buNone/>
              <a:defRPr/>
            </a:pPr>
            <a:r>
              <a:rPr lang="en-US" sz="3200" kern="0" dirty="0" smtClean="0">
                <a:solidFill>
                  <a:srgbClr val="FFFFFF"/>
                </a:solidFill>
                <a:effectLst>
                  <a:outerShdw blurRad="38100" dist="38100" dir="2700000" algn="tl">
                    <a:srgbClr val="000000"/>
                  </a:outerShdw>
                </a:effectLst>
                <a:latin typeface="Arial"/>
              </a:rPr>
              <a:t>- </a:t>
            </a:r>
            <a:r>
              <a:rPr lang="en-US" dirty="0">
                <a:solidFill>
                  <a:srgbClr val="2F2B20"/>
                </a:solidFill>
                <a:latin typeface="Times New Roman"/>
                <a:ea typeface="Times New Roman"/>
              </a:rPr>
              <a:t>Very </a:t>
            </a:r>
            <a:r>
              <a:rPr lang="en-US" dirty="0">
                <a:solidFill>
                  <a:srgbClr val="2F2B20"/>
                </a:solidFill>
                <a:latin typeface="Times New Roman"/>
                <a:ea typeface="Times New Roman"/>
              </a:rPr>
              <a:t>high ALT and AST </a:t>
            </a:r>
            <a:r>
              <a:rPr lang="en-US" dirty="0">
                <a:solidFill>
                  <a:srgbClr val="2F2B20"/>
                </a:solidFill>
                <a:latin typeface="Times New Roman"/>
                <a:ea typeface="Times New Roman"/>
              </a:rPr>
              <a:t>(10 </a:t>
            </a:r>
            <a:r>
              <a:rPr lang="en-US" dirty="0" smtClean="0">
                <a:solidFill>
                  <a:srgbClr val="2F2B20"/>
                </a:solidFill>
                <a:latin typeface="Times New Roman"/>
                <a:ea typeface="Times New Roman"/>
              </a:rPr>
              <a:t>times or more) indicates </a:t>
            </a:r>
            <a:r>
              <a:rPr lang="en-US" dirty="0">
                <a:solidFill>
                  <a:srgbClr val="2F2B20"/>
                </a:solidFill>
                <a:latin typeface="Times New Roman"/>
                <a:ea typeface="Times New Roman"/>
              </a:rPr>
              <a:t>acute liver injury)</a:t>
            </a:r>
            <a:endParaRPr lang="en-US" dirty="0">
              <a:solidFill>
                <a:srgbClr val="2F2B20"/>
              </a:solidFill>
              <a:latin typeface="Times New Roman"/>
              <a:ea typeface="Times New Roman"/>
            </a:endParaRPr>
          </a:p>
          <a:p>
            <a:pPr lvl="0" algn="l" rtl="0" fontAlgn="base">
              <a:spcAft>
                <a:spcPct val="0"/>
              </a:spcAft>
              <a:buClr>
                <a:srgbClr val="86D1EC"/>
              </a:buClr>
              <a:buSzPct val="90000"/>
              <a:buFontTx/>
              <a:buChar char="-"/>
              <a:defRPr/>
            </a:pPr>
            <a:endParaRPr lang="en-US" dirty="0">
              <a:solidFill>
                <a:srgbClr val="2F2B20"/>
              </a:solidFill>
              <a:latin typeface="Times New Roman"/>
              <a:ea typeface="Times New Roman"/>
            </a:endParaRPr>
          </a:p>
          <a:p>
            <a:pPr lvl="0" algn="l">
              <a:buClr>
                <a:srgbClr val="D2CB6C"/>
              </a:buClr>
            </a:pPr>
            <a:endParaRPr lang="en-US" dirty="0">
              <a:solidFill>
                <a:srgbClr val="2F2B20"/>
              </a:solidFill>
              <a:latin typeface="Times New Roman"/>
              <a:ea typeface="Times New Roman"/>
            </a:endParaRPr>
          </a:p>
          <a:p>
            <a:pPr algn="l"/>
            <a:endParaRPr lang="ar-SA" dirty="0"/>
          </a:p>
        </p:txBody>
      </p:sp>
    </p:spTree>
    <p:extLst>
      <p:ext uri="{BB962C8B-B14F-4D97-AF65-F5344CB8AC3E}">
        <p14:creationId xmlns:p14="http://schemas.microsoft.com/office/powerpoint/2010/main" val="16026392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Albumin </a:t>
            </a:r>
            <a:endParaRPr lang="ar-SA" dirty="0"/>
          </a:p>
        </p:txBody>
      </p:sp>
      <p:sp>
        <p:nvSpPr>
          <p:cNvPr id="3" name="عنصر نائب للمحتوى 2"/>
          <p:cNvSpPr>
            <a:spLocks noGrp="1"/>
          </p:cNvSpPr>
          <p:nvPr>
            <p:ph idx="1"/>
          </p:nvPr>
        </p:nvSpPr>
        <p:spPr>
          <a:xfrm>
            <a:off x="457200" y="1700808"/>
            <a:ext cx="8229600" cy="4623792"/>
          </a:xfrm>
        </p:spPr>
        <p:txBody>
          <a:bodyPr>
            <a:normAutofit fontScale="92500"/>
          </a:bodyPr>
          <a:lstStyle/>
          <a:p>
            <a:pPr marL="342900" lvl="0" indent="-342900" algn="l" rtl="0" fontAlgn="base">
              <a:spcAft>
                <a:spcPct val="0"/>
              </a:spcAft>
              <a:buClr>
                <a:srgbClr val="FF9933"/>
              </a:buClr>
              <a:buSzPct val="75000"/>
              <a:buFont typeface="Wingdings" pitchFamily="2" charset="2"/>
              <a:buChar char="n"/>
            </a:pPr>
            <a:r>
              <a:rPr lang="en-US" sz="3100" kern="0" dirty="0">
                <a:solidFill>
                  <a:srgbClr val="000000"/>
                </a:solidFill>
                <a:latin typeface="Arial"/>
              </a:rPr>
              <a:t>Synthesized in the liver</a:t>
            </a:r>
          </a:p>
          <a:p>
            <a:pPr marL="342900" lvl="0" indent="-342900" algn="l" rtl="0" fontAlgn="base">
              <a:spcAft>
                <a:spcPct val="0"/>
              </a:spcAft>
              <a:buClr>
                <a:srgbClr val="FF9933"/>
              </a:buClr>
              <a:buSzPct val="75000"/>
              <a:buFont typeface="Wingdings" pitchFamily="2" charset="2"/>
              <a:buChar char="n"/>
            </a:pPr>
            <a:r>
              <a:rPr lang="en-US" sz="3100" kern="0" dirty="0" smtClean="0">
                <a:solidFill>
                  <a:srgbClr val="000000"/>
                </a:solidFill>
                <a:latin typeface="Arial"/>
              </a:rPr>
              <a:t>A </a:t>
            </a:r>
            <a:r>
              <a:rPr lang="en-US" sz="3100" kern="0" dirty="0">
                <a:solidFill>
                  <a:srgbClr val="000000"/>
                </a:solidFill>
                <a:latin typeface="Arial"/>
              </a:rPr>
              <a:t>serum albumin </a:t>
            </a:r>
            <a:r>
              <a:rPr lang="en-US" sz="3100" kern="0" dirty="0" smtClean="0">
                <a:solidFill>
                  <a:srgbClr val="000000"/>
                </a:solidFill>
                <a:latin typeface="Arial"/>
              </a:rPr>
              <a:t>is a </a:t>
            </a:r>
            <a:r>
              <a:rPr lang="en-US" sz="3200" dirty="0" smtClean="0">
                <a:latin typeface="Times New Roman"/>
                <a:ea typeface="Times New Roman"/>
                <a:cs typeface="Arial"/>
              </a:rPr>
              <a:t>marker </a:t>
            </a:r>
            <a:r>
              <a:rPr lang="en-US" sz="3200" dirty="0">
                <a:latin typeface="Times New Roman"/>
                <a:ea typeface="Times New Roman"/>
                <a:cs typeface="Arial"/>
              </a:rPr>
              <a:t>of synthetic function </a:t>
            </a:r>
            <a:r>
              <a:rPr lang="en-US" sz="3200" dirty="0" smtClean="0">
                <a:latin typeface="Times New Roman"/>
                <a:ea typeface="Times New Roman"/>
                <a:cs typeface="Arial"/>
              </a:rPr>
              <a:t>(normal value: 3.5-5.5 </a:t>
            </a:r>
            <a:r>
              <a:rPr lang="en-US" sz="3200" dirty="0" err="1" smtClean="0">
                <a:latin typeface="Times New Roman"/>
                <a:ea typeface="Times New Roman"/>
                <a:cs typeface="Arial"/>
              </a:rPr>
              <a:t>gm</a:t>
            </a:r>
            <a:r>
              <a:rPr lang="en-US" sz="3200" dirty="0" smtClean="0">
                <a:latin typeface="Times New Roman"/>
                <a:ea typeface="Times New Roman"/>
                <a:cs typeface="Arial"/>
              </a:rPr>
              <a:t>)</a:t>
            </a:r>
          </a:p>
          <a:p>
            <a:pPr marL="342900" lvl="0" indent="-342900" algn="l" rtl="0" fontAlgn="base">
              <a:spcAft>
                <a:spcPct val="0"/>
              </a:spcAft>
              <a:buClr>
                <a:srgbClr val="FF9933"/>
              </a:buClr>
              <a:buSzPct val="75000"/>
              <a:buFont typeface="Wingdings" pitchFamily="2" charset="2"/>
              <a:buChar char="n"/>
            </a:pPr>
            <a:r>
              <a:rPr lang="en-US" sz="3200" dirty="0" smtClean="0">
                <a:latin typeface="Times New Roman"/>
                <a:ea typeface="Times New Roman"/>
                <a:cs typeface="Arial"/>
              </a:rPr>
              <a:t>Serum albumin decreased in chronic liver disease</a:t>
            </a:r>
          </a:p>
          <a:p>
            <a:pPr marL="342900" lvl="0" indent="-342900" algn="l" rtl="0" fontAlgn="base">
              <a:spcAft>
                <a:spcPct val="0"/>
              </a:spcAft>
              <a:buClr>
                <a:srgbClr val="FF9933"/>
              </a:buClr>
              <a:buSzPct val="75000"/>
              <a:buFont typeface="Wingdings" pitchFamily="2" charset="2"/>
              <a:buChar char="n"/>
            </a:pPr>
            <a:r>
              <a:rPr lang="en-US" sz="3200" dirty="0" smtClean="0">
                <a:latin typeface="Times New Roman"/>
                <a:ea typeface="Times New Roman"/>
                <a:cs typeface="Arial"/>
              </a:rPr>
              <a:t>It </a:t>
            </a:r>
            <a:r>
              <a:rPr lang="en-US" sz="3200" dirty="0">
                <a:latin typeface="Times New Roman"/>
                <a:ea typeface="Times New Roman"/>
                <a:cs typeface="Arial"/>
              </a:rPr>
              <a:t>is a valuable guide to the severity of chronic liver disease</a:t>
            </a:r>
            <a:r>
              <a:rPr lang="en-US" sz="3200" dirty="0" smtClean="0">
                <a:latin typeface="Times New Roman"/>
                <a:ea typeface="Times New Roman"/>
                <a:cs typeface="Arial"/>
              </a:rPr>
              <a:t>.</a:t>
            </a:r>
          </a:p>
          <a:p>
            <a:pPr marL="342900" lvl="0" indent="-342900" algn="l" rtl="0" fontAlgn="base">
              <a:spcAft>
                <a:spcPct val="0"/>
              </a:spcAft>
              <a:buClr>
                <a:srgbClr val="FF9933"/>
              </a:buClr>
              <a:buSzPct val="75000"/>
              <a:buFont typeface="Wingdings" pitchFamily="2" charset="2"/>
              <a:buChar char="n"/>
            </a:pPr>
            <a:r>
              <a:rPr lang="en-US" sz="3200" dirty="0" smtClean="0">
                <a:latin typeface="Times New Roman"/>
                <a:ea typeface="Times New Roman"/>
                <a:cs typeface="Arial"/>
              </a:rPr>
              <a:t> </a:t>
            </a:r>
            <a:r>
              <a:rPr lang="en-US" sz="3200" dirty="0">
                <a:latin typeface="Times New Roman"/>
                <a:ea typeface="Times New Roman"/>
                <a:cs typeface="Arial"/>
              </a:rPr>
              <a:t>A falling serum albumin in liver disease is a bad prognostic sign. In acute liver disease initial albumin levels may be normal. </a:t>
            </a:r>
            <a:endParaRPr lang="en-US" sz="2800" dirty="0">
              <a:latin typeface="Calibri"/>
              <a:ea typeface="Calibri"/>
              <a:cs typeface="Arial"/>
            </a:endParaRPr>
          </a:p>
          <a:p>
            <a:pPr marL="342900" lvl="0" indent="-342900" algn="l" rtl="0" fontAlgn="base">
              <a:spcAft>
                <a:spcPct val="0"/>
              </a:spcAft>
              <a:buClr>
                <a:srgbClr val="FF9933"/>
              </a:buClr>
              <a:buSzPct val="75000"/>
              <a:buFont typeface="Wingdings" pitchFamily="2" charset="2"/>
              <a:buChar char="n"/>
            </a:pPr>
            <a:endParaRPr lang="en-US" sz="3100" kern="0" dirty="0" smtClean="0">
              <a:solidFill>
                <a:srgbClr val="000000"/>
              </a:solidFill>
              <a:latin typeface="Arial"/>
            </a:endParaRPr>
          </a:p>
          <a:p>
            <a:pPr marL="342900" lvl="0" indent="-342900" algn="l" rtl="0" fontAlgn="base">
              <a:spcAft>
                <a:spcPct val="0"/>
              </a:spcAft>
              <a:buClr>
                <a:srgbClr val="FF9933"/>
              </a:buClr>
              <a:buSzPct val="75000"/>
              <a:buFont typeface="Wingdings" pitchFamily="2" charset="2"/>
              <a:buChar char="n"/>
            </a:pPr>
            <a:endParaRPr lang="en-US" sz="3100" kern="0" dirty="0" smtClean="0">
              <a:solidFill>
                <a:srgbClr val="000000"/>
              </a:solidFill>
              <a:latin typeface="Arial"/>
            </a:endParaRPr>
          </a:p>
          <a:p>
            <a:endParaRPr lang="ar-SA" dirty="0"/>
          </a:p>
        </p:txBody>
      </p:sp>
    </p:spTree>
    <p:extLst>
      <p:ext uri="{BB962C8B-B14F-4D97-AF65-F5344CB8AC3E}">
        <p14:creationId xmlns:p14="http://schemas.microsoft.com/office/powerpoint/2010/main" val="23056562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t>PROTHROMBIN TIME</a:t>
            </a:r>
            <a:endParaRPr lang="ar-SA" dirty="0"/>
          </a:p>
        </p:txBody>
      </p:sp>
      <p:sp>
        <p:nvSpPr>
          <p:cNvPr id="3" name="عنصر نائب للمحتوى 2"/>
          <p:cNvSpPr>
            <a:spLocks noGrp="1"/>
          </p:cNvSpPr>
          <p:nvPr>
            <p:ph idx="1"/>
          </p:nvPr>
        </p:nvSpPr>
        <p:spPr/>
        <p:txBody>
          <a:bodyPr/>
          <a:lstStyle/>
          <a:p>
            <a:pPr marL="342900" lvl="0" indent="-342900" algn="l" rtl="0" fontAlgn="base">
              <a:lnSpc>
                <a:spcPct val="90000"/>
              </a:lnSpc>
              <a:spcAft>
                <a:spcPct val="0"/>
              </a:spcAft>
              <a:buClr>
                <a:srgbClr val="FF9933"/>
              </a:buClr>
              <a:buSzPct val="75000"/>
              <a:buFont typeface="Wingdings" pitchFamily="2" charset="2"/>
              <a:buChar char="n"/>
            </a:pPr>
            <a:r>
              <a:rPr lang="en-US" sz="2700" kern="0" dirty="0" smtClean="0">
                <a:solidFill>
                  <a:srgbClr val="000000"/>
                </a:solidFill>
                <a:latin typeface="Arial"/>
              </a:rPr>
              <a:t>Liver is in involved in synthesis of many clotting factors :</a:t>
            </a:r>
            <a:r>
              <a:rPr lang="en-US" sz="1800" kern="0" dirty="0" smtClean="0">
                <a:solidFill>
                  <a:srgbClr val="000000"/>
                </a:solidFill>
                <a:latin typeface="Arial"/>
              </a:rPr>
              <a:t>Factor II (</a:t>
            </a:r>
            <a:r>
              <a:rPr lang="en-US" sz="1800" kern="0" dirty="0" err="1" smtClean="0">
                <a:solidFill>
                  <a:srgbClr val="000000"/>
                </a:solidFill>
                <a:latin typeface="Arial"/>
              </a:rPr>
              <a:t>prothrombin</a:t>
            </a:r>
            <a:r>
              <a:rPr lang="en-US" sz="1800" kern="0" dirty="0" smtClean="0">
                <a:solidFill>
                  <a:srgbClr val="000000"/>
                </a:solidFill>
                <a:latin typeface="Arial"/>
              </a:rPr>
              <a:t>),  V , VII </a:t>
            </a:r>
            <a:r>
              <a:rPr lang="en-US" sz="1800" kern="0" dirty="0" smtClean="0">
                <a:solidFill>
                  <a:srgbClr val="000000"/>
                </a:solidFill>
                <a:latin typeface="Arial"/>
              </a:rPr>
              <a:t> and </a:t>
            </a:r>
            <a:r>
              <a:rPr lang="en-US" sz="1800" kern="0" dirty="0" smtClean="0">
                <a:solidFill>
                  <a:srgbClr val="000000"/>
                </a:solidFill>
                <a:latin typeface="Arial"/>
              </a:rPr>
              <a:t>IX .</a:t>
            </a:r>
          </a:p>
          <a:p>
            <a:pPr marL="0" lvl="0" indent="0" algn="l" rtl="0">
              <a:buClr>
                <a:srgbClr val="D2CB6C"/>
              </a:buClr>
              <a:buNone/>
            </a:pPr>
            <a:r>
              <a:rPr lang="en-US" sz="2800" dirty="0" smtClean="0">
                <a:solidFill>
                  <a:srgbClr val="2F2B20"/>
                </a:solidFill>
                <a:latin typeface="Times New Roman"/>
                <a:ea typeface="Times New Roman"/>
              </a:rPr>
              <a:t>- </a:t>
            </a:r>
            <a:r>
              <a:rPr lang="en-US" sz="2800" dirty="0" err="1" smtClean="0">
                <a:solidFill>
                  <a:srgbClr val="2F2B20"/>
                </a:solidFill>
                <a:latin typeface="Times New Roman"/>
                <a:ea typeface="Times New Roman"/>
              </a:rPr>
              <a:t>Prothrombin</a:t>
            </a:r>
            <a:r>
              <a:rPr lang="en-US" sz="2800" dirty="0" smtClean="0">
                <a:solidFill>
                  <a:srgbClr val="2F2B20"/>
                </a:solidFill>
                <a:latin typeface="Times New Roman"/>
                <a:ea typeface="Times New Roman"/>
              </a:rPr>
              <a:t> </a:t>
            </a:r>
            <a:r>
              <a:rPr lang="en-US" sz="2800" dirty="0">
                <a:solidFill>
                  <a:srgbClr val="2F2B20"/>
                </a:solidFill>
                <a:latin typeface="Times New Roman"/>
                <a:ea typeface="Times New Roman"/>
              </a:rPr>
              <a:t>time</a:t>
            </a:r>
            <a:r>
              <a:rPr lang="en-US" sz="2800" dirty="0" smtClean="0">
                <a:solidFill>
                  <a:srgbClr val="2F2B20"/>
                </a:solidFill>
                <a:latin typeface="Times New Roman"/>
                <a:ea typeface="Times New Roman"/>
              </a:rPr>
              <a:t> </a:t>
            </a:r>
            <a:r>
              <a:rPr lang="en-US" sz="2800" dirty="0">
                <a:solidFill>
                  <a:srgbClr val="2F2B20"/>
                </a:solidFill>
                <a:latin typeface="Times New Roman"/>
                <a:ea typeface="Times New Roman"/>
              </a:rPr>
              <a:t>is also a marker of synthetic function. </a:t>
            </a:r>
          </a:p>
          <a:p>
            <a:pPr marL="0" lvl="0" indent="0" algn="l" rtl="0">
              <a:buClr>
                <a:srgbClr val="D2CB6C"/>
              </a:buClr>
              <a:buNone/>
            </a:pPr>
            <a:r>
              <a:rPr lang="en-US" sz="2800" dirty="0" smtClean="0">
                <a:solidFill>
                  <a:srgbClr val="2F2B20"/>
                </a:solidFill>
                <a:latin typeface="Times New Roman"/>
                <a:ea typeface="Times New Roman"/>
              </a:rPr>
              <a:t>- </a:t>
            </a:r>
            <a:r>
              <a:rPr lang="en-US" sz="2800" dirty="0">
                <a:solidFill>
                  <a:srgbClr val="2F2B20"/>
                </a:solidFill>
                <a:latin typeface="Times New Roman"/>
                <a:ea typeface="Times New Roman"/>
              </a:rPr>
              <a:t>Because of its short half-life, it is a sensitive indicator of both acute and chronic liver disease. </a:t>
            </a:r>
          </a:p>
          <a:p>
            <a:pPr marL="0" lvl="0" indent="0" algn="l" rtl="0">
              <a:buClr>
                <a:srgbClr val="D2CB6C"/>
              </a:buClr>
              <a:buNone/>
            </a:pPr>
            <a:r>
              <a:rPr lang="en-US" sz="2800" dirty="0">
                <a:solidFill>
                  <a:srgbClr val="2F2B20"/>
                </a:solidFill>
                <a:latin typeface="Times New Roman"/>
                <a:ea typeface="Times New Roman"/>
              </a:rPr>
              <a:t>- In liver disease </a:t>
            </a:r>
            <a:r>
              <a:rPr lang="en-US" sz="2800" dirty="0" err="1">
                <a:solidFill>
                  <a:srgbClr val="2F2B20"/>
                </a:solidFill>
                <a:latin typeface="Times New Roman"/>
                <a:ea typeface="Times New Roman"/>
              </a:rPr>
              <a:t>prothrombin</a:t>
            </a:r>
            <a:r>
              <a:rPr lang="en-US" sz="2800" dirty="0">
                <a:solidFill>
                  <a:srgbClr val="2F2B20"/>
                </a:solidFill>
                <a:latin typeface="Times New Roman"/>
                <a:ea typeface="Times New Roman"/>
              </a:rPr>
              <a:t> time is prolonged while </a:t>
            </a:r>
            <a:r>
              <a:rPr lang="en-US" sz="2800" dirty="0" err="1">
                <a:solidFill>
                  <a:srgbClr val="2F2B20"/>
                </a:solidFill>
                <a:latin typeface="Times New Roman"/>
                <a:ea typeface="Times New Roman"/>
              </a:rPr>
              <a:t>prothrombin</a:t>
            </a:r>
            <a:r>
              <a:rPr lang="en-US" sz="2800" dirty="0">
                <a:solidFill>
                  <a:srgbClr val="2F2B20"/>
                </a:solidFill>
                <a:latin typeface="Times New Roman"/>
                <a:ea typeface="Times New Roman"/>
              </a:rPr>
              <a:t> concentration decreased</a:t>
            </a:r>
          </a:p>
          <a:p>
            <a:endParaRPr lang="ar-SA" dirty="0"/>
          </a:p>
        </p:txBody>
      </p:sp>
    </p:spTree>
    <p:extLst>
      <p:ext uri="{BB962C8B-B14F-4D97-AF65-F5344CB8AC3E}">
        <p14:creationId xmlns:p14="http://schemas.microsoft.com/office/powerpoint/2010/main" val="2362624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pPr algn="l" rtl="0">
              <a:buFontTx/>
              <a:buChar char="-"/>
            </a:pPr>
            <a:r>
              <a:rPr lang="en-US" sz="2800" dirty="0" err="1" smtClean="0">
                <a:latin typeface="Times New Roman"/>
                <a:ea typeface="Times New Roman"/>
              </a:rPr>
              <a:t>Prothrombin</a:t>
            </a:r>
            <a:r>
              <a:rPr lang="en-US" sz="2800" dirty="0" smtClean="0">
                <a:latin typeface="Times New Roman"/>
                <a:ea typeface="Times New Roman"/>
              </a:rPr>
              <a:t> </a:t>
            </a:r>
            <a:r>
              <a:rPr lang="en-US" sz="2800" dirty="0">
                <a:latin typeface="Times New Roman"/>
                <a:ea typeface="Times New Roman"/>
              </a:rPr>
              <a:t>times vary in different laboratories depending upon the </a:t>
            </a:r>
            <a:r>
              <a:rPr lang="en-US" sz="2800" dirty="0" err="1">
                <a:latin typeface="Times New Roman"/>
                <a:ea typeface="Times New Roman"/>
              </a:rPr>
              <a:t>thromboplastin</a:t>
            </a:r>
            <a:r>
              <a:rPr lang="en-US" sz="2800" dirty="0">
                <a:latin typeface="Times New Roman"/>
                <a:ea typeface="Times New Roman"/>
              </a:rPr>
              <a:t> used in the assay. </a:t>
            </a:r>
            <a:r>
              <a:rPr lang="en-US" sz="2800" dirty="0" smtClean="0">
                <a:latin typeface="Times New Roman"/>
                <a:ea typeface="Times New Roman"/>
              </a:rPr>
              <a:t>–</a:t>
            </a:r>
          </a:p>
          <a:p>
            <a:pPr algn="l" rtl="0">
              <a:buFontTx/>
              <a:buChar char="-"/>
            </a:pPr>
            <a:r>
              <a:rPr lang="en-US" sz="2800" dirty="0" smtClean="0">
                <a:latin typeface="Times New Roman"/>
                <a:ea typeface="Times New Roman"/>
              </a:rPr>
              <a:t>- The </a:t>
            </a:r>
            <a:r>
              <a:rPr lang="en-US" sz="2800" dirty="0">
                <a:latin typeface="Times New Roman"/>
                <a:ea typeface="Times New Roman"/>
              </a:rPr>
              <a:t>International Normalized Ratio (INR) is therefore used in many countries </a:t>
            </a:r>
            <a:r>
              <a:rPr lang="en-US" sz="2800" dirty="0" smtClean="0">
                <a:latin typeface="Times New Roman"/>
                <a:ea typeface="Times New Roman"/>
              </a:rPr>
              <a:t>instead of it</a:t>
            </a:r>
          </a:p>
          <a:p>
            <a:pPr algn="l" rtl="0">
              <a:buFontTx/>
              <a:buChar char="-"/>
            </a:pPr>
            <a:r>
              <a:rPr lang="en-US" sz="2800" dirty="0" smtClean="0">
                <a:latin typeface="Times New Roman"/>
                <a:ea typeface="Times New Roman"/>
              </a:rPr>
              <a:t>- INR is increased in liver disease</a:t>
            </a:r>
          </a:p>
        </p:txBody>
      </p:sp>
    </p:spTree>
    <p:extLst>
      <p:ext uri="{BB962C8B-B14F-4D97-AF65-F5344CB8AC3E}">
        <p14:creationId xmlns:p14="http://schemas.microsoft.com/office/powerpoint/2010/main" val="10906205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Bilirubin </a:t>
            </a:r>
            <a:endParaRPr lang="ar-SA" dirty="0"/>
          </a:p>
        </p:txBody>
      </p:sp>
      <p:sp>
        <p:nvSpPr>
          <p:cNvPr id="3" name="Content Placeholder 2"/>
          <p:cNvSpPr>
            <a:spLocks noGrp="1"/>
          </p:cNvSpPr>
          <p:nvPr>
            <p:ph idx="1"/>
          </p:nvPr>
        </p:nvSpPr>
        <p:spPr/>
        <p:txBody>
          <a:bodyPr/>
          <a:lstStyle/>
          <a:p>
            <a:pPr algn="l" rtl="0">
              <a:buFontTx/>
              <a:buChar char="-"/>
            </a:pPr>
            <a:r>
              <a:rPr lang="en-US" sz="2800" dirty="0" smtClean="0">
                <a:latin typeface="Times New Roman"/>
                <a:ea typeface="Times New Roman"/>
              </a:rPr>
              <a:t>In </a:t>
            </a:r>
            <a:r>
              <a:rPr lang="en-US" sz="2800" dirty="0">
                <a:latin typeface="Times New Roman"/>
                <a:ea typeface="Times New Roman"/>
              </a:rPr>
              <a:t>the serum, bilirubin is normally almost all unconjugated</a:t>
            </a:r>
            <a:r>
              <a:rPr lang="en-US" sz="2800" dirty="0" smtClean="0">
                <a:latin typeface="Times New Roman"/>
                <a:ea typeface="Times New Roman"/>
              </a:rPr>
              <a:t>.</a:t>
            </a:r>
          </a:p>
          <a:p>
            <a:pPr algn="l" rtl="0">
              <a:buFontTx/>
              <a:buChar char="-"/>
            </a:pPr>
            <a:r>
              <a:rPr lang="en-US" sz="2800" dirty="0" smtClean="0">
                <a:latin typeface="Times New Roman"/>
                <a:ea typeface="Times New Roman"/>
              </a:rPr>
              <a:t>-  </a:t>
            </a:r>
            <a:r>
              <a:rPr lang="en-US" sz="2800" dirty="0">
                <a:latin typeface="Times New Roman"/>
                <a:ea typeface="Times New Roman"/>
              </a:rPr>
              <a:t>In liver disease, increased serum bilirubin is usually accompanied by other abnormalities in liver biochemistry. </a:t>
            </a:r>
            <a:endParaRPr lang="en-US" sz="2800" dirty="0" smtClean="0">
              <a:latin typeface="Times New Roman"/>
              <a:ea typeface="Times New Roman"/>
            </a:endParaRPr>
          </a:p>
          <a:p>
            <a:pPr algn="l" rtl="0">
              <a:buFontTx/>
              <a:buChar char="-"/>
            </a:pPr>
            <a:r>
              <a:rPr lang="en-US" sz="2800" dirty="0" smtClean="0">
                <a:latin typeface="Times New Roman"/>
                <a:ea typeface="Times New Roman"/>
              </a:rPr>
              <a:t>-In hepatocellular injury both direct and indirect bilirubin are high(their values are close)</a:t>
            </a:r>
            <a:endParaRPr lang="ar-SA" dirty="0"/>
          </a:p>
        </p:txBody>
      </p:sp>
    </p:spTree>
    <p:extLst>
      <p:ext uri="{BB962C8B-B14F-4D97-AF65-F5344CB8AC3E}">
        <p14:creationId xmlns:p14="http://schemas.microsoft.com/office/powerpoint/2010/main" val="342432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جاور">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137</TotalTime>
  <Words>1230</Words>
  <Application>Microsoft Office PowerPoint</Application>
  <PresentationFormat>On-screen Show (4:3)</PresentationFormat>
  <Paragraphs>102</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تدفق</vt:lpstr>
      <vt:lpstr>LIVER FUNCTION TEST ANALYSIS</vt:lpstr>
      <vt:lpstr>PowerPoint Presentation</vt:lpstr>
      <vt:lpstr>Liver function tests</vt:lpstr>
      <vt:lpstr>Aminotransferases</vt:lpstr>
      <vt:lpstr>PowerPoint Presentation</vt:lpstr>
      <vt:lpstr>Albumin </vt:lpstr>
      <vt:lpstr>PROTHROMBIN TIME</vt:lpstr>
      <vt:lpstr>PowerPoint Presentation</vt:lpstr>
      <vt:lpstr>Bilirubin </vt:lpstr>
      <vt:lpstr>PowerPoint Presentation</vt:lpstr>
      <vt:lpstr>Alkaline phosphatase(ALP)</vt:lpstr>
      <vt:lpstr>PowerPoint Presentation</vt:lpstr>
      <vt:lpstr>GGT</vt:lpstr>
      <vt:lpstr>Other investigations for a patient of liver diseases</vt:lpstr>
      <vt:lpstr>Total proteins</vt:lpstr>
      <vt:lpstr>Additional blood investigations </vt:lpstr>
      <vt:lpstr>PowerPoint Presentation</vt:lpstr>
      <vt:lpstr>Biochemical</vt:lpstr>
      <vt:lpstr>Immunological tests </vt:lpstr>
      <vt:lpstr>Serum autoantibodies </vt:lpstr>
      <vt:lpstr>PowerPoint Presentation</vt:lpstr>
      <vt:lpstr>PowerPoint Presentation</vt:lpstr>
      <vt:lpstr>Thank you</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tu</dc:creator>
  <cp:lastModifiedBy>فاطمة صفي الدين محمد صادق</cp:lastModifiedBy>
  <cp:revision>31</cp:revision>
  <dcterms:created xsi:type="dcterms:W3CDTF">2015-04-27T00:14:11Z</dcterms:created>
  <dcterms:modified xsi:type="dcterms:W3CDTF">2015-04-30T07:40:21Z</dcterms:modified>
</cp:coreProperties>
</file>