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3" r:id="rId2"/>
  </p:sldMasterIdLst>
  <p:notesMasterIdLst>
    <p:notesMasterId r:id="rId52"/>
  </p:notesMasterIdLst>
  <p:handoutMasterIdLst>
    <p:handoutMasterId r:id="rId53"/>
  </p:handoutMasterIdLst>
  <p:sldIdLst>
    <p:sldId id="360" r:id="rId3"/>
    <p:sldId id="334" r:id="rId4"/>
    <p:sldId id="348" r:id="rId5"/>
    <p:sldId id="350" r:id="rId6"/>
    <p:sldId id="358" r:id="rId7"/>
    <p:sldId id="356" r:id="rId8"/>
    <p:sldId id="295" r:id="rId9"/>
    <p:sldId id="359" r:id="rId10"/>
    <p:sldId id="351" r:id="rId11"/>
    <p:sldId id="352" r:id="rId12"/>
    <p:sldId id="353" r:id="rId13"/>
    <p:sldId id="354" r:id="rId14"/>
    <p:sldId id="304" r:id="rId15"/>
    <p:sldId id="355" r:id="rId16"/>
    <p:sldId id="315" r:id="rId17"/>
    <p:sldId id="319" r:id="rId18"/>
    <p:sldId id="318" r:id="rId19"/>
    <p:sldId id="321" r:id="rId20"/>
    <p:sldId id="324" r:id="rId21"/>
    <p:sldId id="325" r:id="rId22"/>
    <p:sldId id="327" r:id="rId23"/>
    <p:sldId id="328" r:id="rId24"/>
    <p:sldId id="349" r:id="rId25"/>
    <p:sldId id="329" r:id="rId26"/>
    <p:sldId id="333" r:id="rId27"/>
    <p:sldId id="341" r:id="rId28"/>
    <p:sldId id="339" r:id="rId29"/>
    <p:sldId id="342" r:id="rId30"/>
    <p:sldId id="288" r:id="rId31"/>
    <p:sldId id="289" r:id="rId32"/>
    <p:sldId id="290" r:id="rId33"/>
    <p:sldId id="281" r:id="rId34"/>
    <p:sldId id="336" r:id="rId35"/>
    <p:sldId id="282" r:id="rId36"/>
    <p:sldId id="284" r:id="rId37"/>
    <p:sldId id="259" r:id="rId38"/>
    <p:sldId id="260" r:id="rId39"/>
    <p:sldId id="261" r:id="rId40"/>
    <p:sldId id="262" r:id="rId41"/>
    <p:sldId id="265" r:id="rId42"/>
    <p:sldId id="266" r:id="rId43"/>
    <p:sldId id="267" r:id="rId44"/>
    <p:sldId id="268" r:id="rId45"/>
    <p:sldId id="272" r:id="rId46"/>
    <p:sldId id="273" r:id="rId47"/>
    <p:sldId id="274" r:id="rId48"/>
    <p:sldId id="276" r:id="rId49"/>
    <p:sldId id="277" r:id="rId50"/>
    <p:sldId id="361" r:id="rId51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1A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4" autoAdjust="0"/>
    <p:restoredTop sz="94723" autoAdjust="0"/>
  </p:normalViewPr>
  <p:slideViewPr>
    <p:cSldViewPr>
      <p:cViewPr varScale="1">
        <p:scale>
          <a:sx n="80" d="100"/>
          <a:sy n="80" d="100"/>
        </p:scale>
        <p:origin x="-2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0976DB-4D97-40AB-9EBE-B390C0836AE9}" type="doc">
      <dgm:prSet loTypeId="urn:microsoft.com/office/officeart/2005/8/layout/gear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pPr rtl="1"/>
          <a:endParaRPr lang="ar-EG"/>
        </a:p>
      </dgm:t>
    </dgm:pt>
    <dgm:pt modelId="{5686B6EB-0E8E-4D1A-BA60-52A04462F86D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en-US" b="1" i="1" dirty="0" smtClean="0">
              <a:solidFill>
                <a:srgbClr val="C00000"/>
              </a:solidFill>
            </a:rPr>
            <a:t>Superficial branch</a:t>
          </a:r>
          <a:endParaRPr lang="ar-EG" b="1" i="1" dirty="0">
            <a:solidFill>
              <a:srgbClr val="C00000"/>
            </a:solidFill>
          </a:endParaRPr>
        </a:p>
      </dgm:t>
    </dgm:pt>
    <dgm:pt modelId="{76F90D03-0514-4173-92F3-A9BCC0EB5C71}" type="parTrans" cxnId="{9C56DB50-9B90-4D12-98F2-CDF83EC3D6A7}">
      <dgm:prSet/>
      <dgm:spPr/>
      <dgm:t>
        <a:bodyPr/>
        <a:lstStyle/>
        <a:p>
          <a:pPr rtl="1"/>
          <a:endParaRPr lang="ar-EG"/>
        </a:p>
      </dgm:t>
    </dgm:pt>
    <dgm:pt modelId="{909D2EA8-2E33-44B5-BC8D-6254A452436D}" type="sibTrans" cxnId="{9C56DB50-9B90-4D12-98F2-CDF83EC3D6A7}">
      <dgm:prSet/>
      <dgm:spPr/>
      <dgm:t>
        <a:bodyPr/>
        <a:lstStyle/>
        <a:p>
          <a:pPr rtl="1"/>
          <a:endParaRPr lang="ar-EG"/>
        </a:p>
      </dgm:t>
    </dgm:pt>
    <dgm:pt modelId="{403D2577-4E22-43CE-B162-19A247DF740A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en-US" sz="2800" b="1" i="1" dirty="0" smtClean="0">
              <a:solidFill>
                <a:srgbClr val="C00000"/>
              </a:solidFill>
            </a:rPr>
            <a:t>medial</a:t>
          </a:r>
          <a:endParaRPr lang="en-US" sz="2800" b="1" i="1" dirty="0">
            <a:solidFill>
              <a:srgbClr val="C00000"/>
            </a:solidFill>
          </a:endParaRPr>
        </a:p>
      </dgm:t>
    </dgm:pt>
    <dgm:pt modelId="{6AA055F6-EA71-40BB-8457-8B1F274D4762}" type="parTrans" cxnId="{CAE4A59A-CD57-45F1-A4E2-D794BCE11F6D}">
      <dgm:prSet/>
      <dgm:spPr/>
      <dgm:t>
        <a:bodyPr/>
        <a:lstStyle/>
        <a:p>
          <a:pPr rtl="1"/>
          <a:endParaRPr lang="ar-EG"/>
        </a:p>
      </dgm:t>
    </dgm:pt>
    <dgm:pt modelId="{49BA3DF7-4188-47A1-8699-077DD609E12E}" type="sibTrans" cxnId="{CAE4A59A-CD57-45F1-A4E2-D794BCE11F6D}">
      <dgm:prSet/>
      <dgm:spPr/>
      <dgm:t>
        <a:bodyPr/>
        <a:lstStyle/>
        <a:p>
          <a:pPr rtl="1"/>
          <a:endParaRPr lang="ar-EG"/>
        </a:p>
      </dgm:t>
    </dgm:pt>
    <dgm:pt modelId="{29A7C7B5-9334-498E-BEFC-2CBCB3359A4A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1"/>
          <a:r>
            <a:rPr lang="en-US" sz="2800" b="1" i="1" dirty="0" smtClean="0">
              <a:solidFill>
                <a:srgbClr val="C00000"/>
              </a:solidFill>
            </a:rPr>
            <a:t>lateral</a:t>
          </a:r>
          <a:endParaRPr lang="en-US" sz="2800" b="1" i="1" dirty="0">
            <a:solidFill>
              <a:srgbClr val="C00000"/>
            </a:solidFill>
          </a:endParaRPr>
        </a:p>
      </dgm:t>
    </dgm:pt>
    <dgm:pt modelId="{599DD57E-189A-47FE-AA70-776EE33E5C0C}" type="parTrans" cxnId="{36FF3A19-4CED-4C9E-950B-267400063C6B}">
      <dgm:prSet/>
      <dgm:spPr/>
      <dgm:t>
        <a:bodyPr/>
        <a:lstStyle/>
        <a:p>
          <a:pPr rtl="1"/>
          <a:endParaRPr lang="ar-EG"/>
        </a:p>
      </dgm:t>
    </dgm:pt>
    <dgm:pt modelId="{01E23139-09DB-484A-AF92-CBFB6C1723ED}" type="sibTrans" cxnId="{36FF3A19-4CED-4C9E-950B-267400063C6B}">
      <dgm:prSet/>
      <dgm:spPr/>
      <dgm:t>
        <a:bodyPr/>
        <a:lstStyle/>
        <a:p>
          <a:pPr rtl="1"/>
          <a:endParaRPr lang="ar-EG"/>
        </a:p>
      </dgm:t>
    </dgm:pt>
    <dgm:pt modelId="{21E09C9C-1AAF-4FBB-B29E-C75AB9DC8DA1}">
      <dgm:prSet/>
      <dgm:spPr/>
      <dgm:t>
        <a:bodyPr/>
        <a:lstStyle/>
        <a:p>
          <a:pPr rtl="1"/>
          <a:endParaRPr lang="ar-EG"/>
        </a:p>
      </dgm:t>
    </dgm:pt>
    <dgm:pt modelId="{0EAE1CE4-E526-4FB3-ABFF-0C038CF70C74}" type="parTrans" cxnId="{E2180AC1-12BE-4E35-9694-EA897517728B}">
      <dgm:prSet/>
      <dgm:spPr/>
      <dgm:t>
        <a:bodyPr/>
        <a:lstStyle/>
        <a:p>
          <a:pPr rtl="1"/>
          <a:endParaRPr lang="ar-EG"/>
        </a:p>
      </dgm:t>
    </dgm:pt>
    <dgm:pt modelId="{CC32C681-CB5F-4B00-8D37-60BBCBBBCF57}" type="sibTrans" cxnId="{E2180AC1-12BE-4E35-9694-EA897517728B}">
      <dgm:prSet/>
      <dgm:spPr/>
      <dgm:t>
        <a:bodyPr/>
        <a:lstStyle/>
        <a:p>
          <a:pPr rtl="1"/>
          <a:endParaRPr lang="ar-EG"/>
        </a:p>
      </dgm:t>
    </dgm:pt>
    <dgm:pt modelId="{DBF9C9B1-CAB9-4D19-88BF-56AEFA1798F7}">
      <dgm:prSet/>
      <dgm:spPr/>
      <dgm:t>
        <a:bodyPr/>
        <a:lstStyle/>
        <a:p>
          <a:pPr rtl="1"/>
          <a:endParaRPr lang="ar-EG" dirty="0"/>
        </a:p>
      </dgm:t>
    </dgm:pt>
    <dgm:pt modelId="{2F8E73BA-424C-4BEE-937E-DE375A1C00A3}" type="parTrans" cxnId="{0EA5EE1F-8842-494C-8224-B1934624CCF2}">
      <dgm:prSet/>
      <dgm:spPr/>
      <dgm:t>
        <a:bodyPr/>
        <a:lstStyle/>
        <a:p>
          <a:pPr rtl="1"/>
          <a:endParaRPr lang="ar-EG"/>
        </a:p>
      </dgm:t>
    </dgm:pt>
    <dgm:pt modelId="{BA748CF3-3E0D-4469-A5CE-90DF8B0275EC}" type="sibTrans" cxnId="{0EA5EE1F-8842-494C-8224-B1934624CCF2}">
      <dgm:prSet/>
      <dgm:spPr/>
      <dgm:t>
        <a:bodyPr/>
        <a:lstStyle/>
        <a:p>
          <a:pPr rtl="1"/>
          <a:endParaRPr lang="ar-EG"/>
        </a:p>
      </dgm:t>
    </dgm:pt>
    <dgm:pt modelId="{050E2B75-F509-4848-9C39-DB88367BB86A}" type="pres">
      <dgm:prSet presAssocID="{2B0976DB-4D97-40AB-9EBE-B390C0836AE9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73B9A41F-F72A-4AFB-9EFF-273F10EC945E}" type="pres">
      <dgm:prSet presAssocID="{5686B6EB-0E8E-4D1A-BA60-52A04462F86D}" presName="gear1" presStyleLbl="node1" presStyleIdx="0" presStyleCnt="3" custScaleX="156383" custLinFactNeighborX="-89750" custLinFactNeighborY="-9147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C04FC7E3-8321-46E9-AC7D-2F5674F11F22}" type="pres">
      <dgm:prSet presAssocID="{5686B6EB-0E8E-4D1A-BA60-52A04462F86D}" presName="gear1srcNode" presStyleLbl="node1" presStyleIdx="0" presStyleCnt="3"/>
      <dgm:spPr/>
      <dgm:t>
        <a:bodyPr/>
        <a:lstStyle/>
        <a:p>
          <a:pPr rtl="1"/>
          <a:endParaRPr lang="ar-EG"/>
        </a:p>
      </dgm:t>
    </dgm:pt>
    <dgm:pt modelId="{939EB359-56B7-48CA-AA39-4858C4A89D69}" type="pres">
      <dgm:prSet presAssocID="{5686B6EB-0E8E-4D1A-BA60-52A04462F86D}" presName="gear1dstNode" presStyleLbl="node1" presStyleIdx="0" presStyleCnt="3"/>
      <dgm:spPr/>
      <dgm:t>
        <a:bodyPr/>
        <a:lstStyle/>
        <a:p>
          <a:pPr rtl="1"/>
          <a:endParaRPr lang="ar-EG"/>
        </a:p>
      </dgm:t>
    </dgm:pt>
    <dgm:pt modelId="{5EBF30AF-63F1-4229-9C37-B31A9CA6CB6A}" type="pres">
      <dgm:prSet presAssocID="{403D2577-4E22-43CE-B162-19A247DF740A}" presName="gear2" presStyleLbl="node1" presStyleIdx="1" presStyleCnt="3" custScaleX="155352" custScaleY="134098" custLinFactNeighborX="-58977" custLinFactNeighborY="71742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DCD9F192-29BE-4F06-B1CA-145444EF767A}" type="pres">
      <dgm:prSet presAssocID="{403D2577-4E22-43CE-B162-19A247DF740A}" presName="gear2srcNode" presStyleLbl="node1" presStyleIdx="1" presStyleCnt="3"/>
      <dgm:spPr/>
      <dgm:t>
        <a:bodyPr/>
        <a:lstStyle/>
        <a:p>
          <a:pPr rtl="1"/>
          <a:endParaRPr lang="ar-EG"/>
        </a:p>
      </dgm:t>
    </dgm:pt>
    <dgm:pt modelId="{4B0D1312-4609-470A-8DEB-E68851F0D6F1}" type="pres">
      <dgm:prSet presAssocID="{403D2577-4E22-43CE-B162-19A247DF740A}" presName="gear2dstNode" presStyleLbl="node1" presStyleIdx="1" presStyleCnt="3"/>
      <dgm:spPr/>
      <dgm:t>
        <a:bodyPr/>
        <a:lstStyle/>
        <a:p>
          <a:pPr rtl="1"/>
          <a:endParaRPr lang="ar-EG"/>
        </a:p>
      </dgm:t>
    </dgm:pt>
    <dgm:pt modelId="{51B94ECB-AAAC-4AB7-A9E8-3E2910550317}" type="pres">
      <dgm:prSet presAssocID="{29A7C7B5-9334-498E-BEFC-2CBCB3359A4A}" presName="gear3" presStyleLbl="node1" presStyleIdx="2" presStyleCnt="3" custScaleX="185117" custScaleY="144249" custLinFactNeighborX="59891" custLinFactNeighborY="55901"/>
      <dgm:spPr/>
      <dgm:t>
        <a:bodyPr/>
        <a:lstStyle/>
        <a:p>
          <a:pPr rtl="1"/>
          <a:endParaRPr lang="ar-EG"/>
        </a:p>
      </dgm:t>
    </dgm:pt>
    <dgm:pt modelId="{CCE5F855-FE35-4362-BD26-C557B800B171}" type="pres">
      <dgm:prSet presAssocID="{29A7C7B5-9334-498E-BEFC-2CBCB3359A4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A15F1104-6DBD-4387-95A8-044EA90465AF}" type="pres">
      <dgm:prSet presAssocID="{29A7C7B5-9334-498E-BEFC-2CBCB3359A4A}" presName="gear3srcNode" presStyleLbl="node1" presStyleIdx="2" presStyleCnt="3"/>
      <dgm:spPr/>
      <dgm:t>
        <a:bodyPr/>
        <a:lstStyle/>
        <a:p>
          <a:pPr rtl="1"/>
          <a:endParaRPr lang="ar-EG"/>
        </a:p>
      </dgm:t>
    </dgm:pt>
    <dgm:pt modelId="{7309592D-5606-4DF6-8CFC-A454EA9B6C2E}" type="pres">
      <dgm:prSet presAssocID="{29A7C7B5-9334-498E-BEFC-2CBCB3359A4A}" presName="gear3dstNode" presStyleLbl="node1" presStyleIdx="2" presStyleCnt="3"/>
      <dgm:spPr/>
      <dgm:t>
        <a:bodyPr/>
        <a:lstStyle/>
        <a:p>
          <a:pPr rtl="1"/>
          <a:endParaRPr lang="ar-EG"/>
        </a:p>
      </dgm:t>
    </dgm:pt>
    <dgm:pt modelId="{3AB369F1-DC47-443C-AD77-AA17328BAF7A}" type="pres">
      <dgm:prSet presAssocID="{909D2EA8-2E33-44B5-BC8D-6254A452436D}" presName="connector1" presStyleLbl="sibTrans2D1" presStyleIdx="0" presStyleCnt="3" custLinFactNeighborX="-47837" custLinFactNeighborY="-64816"/>
      <dgm:spPr/>
      <dgm:t>
        <a:bodyPr/>
        <a:lstStyle/>
        <a:p>
          <a:pPr rtl="1"/>
          <a:endParaRPr lang="ar-EG"/>
        </a:p>
      </dgm:t>
    </dgm:pt>
    <dgm:pt modelId="{00C890BC-7396-4273-88B3-EFA00E3BC4C7}" type="pres">
      <dgm:prSet presAssocID="{49BA3DF7-4188-47A1-8699-077DD609E12E}" presName="connector2" presStyleLbl="sibTrans2D1" presStyleIdx="1" presStyleCnt="3" custLinFactNeighborX="-50408" custLinFactNeighborY="420"/>
      <dgm:spPr/>
      <dgm:t>
        <a:bodyPr/>
        <a:lstStyle/>
        <a:p>
          <a:pPr rtl="1"/>
          <a:endParaRPr lang="ar-EG"/>
        </a:p>
      </dgm:t>
    </dgm:pt>
    <dgm:pt modelId="{D239A507-9354-4C86-B857-6776384C2C2F}" type="pres">
      <dgm:prSet presAssocID="{01E23139-09DB-484A-AF92-CBFB6C1723ED}" presName="connector3" presStyleLbl="sibTrans2D1" presStyleIdx="2" presStyleCnt="3" custLinFactNeighborX="-48009" custLinFactNeighborY="-34611"/>
      <dgm:spPr/>
      <dgm:t>
        <a:bodyPr/>
        <a:lstStyle/>
        <a:p>
          <a:pPr rtl="1"/>
          <a:endParaRPr lang="ar-EG"/>
        </a:p>
      </dgm:t>
    </dgm:pt>
  </dgm:ptLst>
  <dgm:cxnLst>
    <dgm:cxn modelId="{3DEB3179-E8EE-4192-B53F-CE1CB81C947B}" type="presOf" srcId="{403D2577-4E22-43CE-B162-19A247DF740A}" destId="{DCD9F192-29BE-4F06-B1CA-145444EF767A}" srcOrd="1" destOrd="0" presId="urn:microsoft.com/office/officeart/2005/8/layout/gear1"/>
    <dgm:cxn modelId="{5188821A-ACFE-440B-8083-06B3687DFD70}" type="presOf" srcId="{5686B6EB-0E8E-4D1A-BA60-52A04462F86D}" destId="{73B9A41F-F72A-4AFB-9EFF-273F10EC945E}" srcOrd="0" destOrd="0" presId="urn:microsoft.com/office/officeart/2005/8/layout/gear1"/>
    <dgm:cxn modelId="{E2180AC1-12BE-4E35-9694-EA897517728B}" srcId="{2B0976DB-4D97-40AB-9EBE-B390C0836AE9}" destId="{21E09C9C-1AAF-4FBB-B29E-C75AB9DC8DA1}" srcOrd="3" destOrd="0" parTransId="{0EAE1CE4-E526-4FB3-ABFF-0C038CF70C74}" sibTransId="{CC32C681-CB5F-4B00-8D37-60BBCBBBCF57}"/>
    <dgm:cxn modelId="{723E60DD-BB83-46A2-BFB0-F9F9117E8E99}" type="presOf" srcId="{5686B6EB-0E8E-4D1A-BA60-52A04462F86D}" destId="{C04FC7E3-8321-46E9-AC7D-2F5674F11F22}" srcOrd="1" destOrd="0" presId="urn:microsoft.com/office/officeart/2005/8/layout/gear1"/>
    <dgm:cxn modelId="{94465DC6-D0E2-48BD-AD1C-5BA6E8A81ABB}" type="presOf" srcId="{49BA3DF7-4188-47A1-8699-077DD609E12E}" destId="{00C890BC-7396-4273-88B3-EFA00E3BC4C7}" srcOrd="0" destOrd="0" presId="urn:microsoft.com/office/officeart/2005/8/layout/gear1"/>
    <dgm:cxn modelId="{A1B787C3-D8EB-4116-9224-C3A9DBF2C0D9}" type="presOf" srcId="{403D2577-4E22-43CE-B162-19A247DF740A}" destId="{4B0D1312-4609-470A-8DEB-E68851F0D6F1}" srcOrd="2" destOrd="0" presId="urn:microsoft.com/office/officeart/2005/8/layout/gear1"/>
    <dgm:cxn modelId="{0B04483B-A4B1-4859-B324-5450034D1131}" type="presOf" srcId="{29A7C7B5-9334-498E-BEFC-2CBCB3359A4A}" destId="{CCE5F855-FE35-4362-BD26-C557B800B171}" srcOrd="1" destOrd="0" presId="urn:microsoft.com/office/officeart/2005/8/layout/gear1"/>
    <dgm:cxn modelId="{ECDF854B-39E1-40CC-989E-AE92ABF4C39B}" type="presOf" srcId="{2B0976DB-4D97-40AB-9EBE-B390C0836AE9}" destId="{050E2B75-F509-4848-9C39-DB88367BB86A}" srcOrd="0" destOrd="0" presId="urn:microsoft.com/office/officeart/2005/8/layout/gear1"/>
    <dgm:cxn modelId="{0EA5EE1F-8842-494C-8224-B1934624CCF2}" srcId="{2B0976DB-4D97-40AB-9EBE-B390C0836AE9}" destId="{DBF9C9B1-CAB9-4D19-88BF-56AEFA1798F7}" srcOrd="4" destOrd="0" parTransId="{2F8E73BA-424C-4BEE-937E-DE375A1C00A3}" sibTransId="{BA748CF3-3E0D-4469-A5CE-90DF8B0275EC}"/>
    <dgm:cxn modelId="{DEA37D3B-221F-4EA3-9874-FDAF31523377}" type="presOf" srcId="{5686B6EB-0E8E-4D1A-BA60-52A04462F86D}" destId="{939EB359-56B7-48CA-AA39-4858C4A89D69}" srcOrd="2" destOrd="0" presId="urn:microsoft.com/office/officeart/2005/8/layout/gear1"/>
    <dgm:cxn modelId="{CAE4A59A-CD57-45F1-A4E2-D794BCE11F6D}" srcId="{2B0976DB-4D97-40AB-9EBE-B390C0836AE9}" destId="{403D2577-4E22-43CE-B162-19A247DF740A}" srcOrd="1" destOrd="0" parTransId="{6AA055F6-EA71-40BB-8457-8B1F274D4762}" sibTransId="{49BA3DF7-4188-47A1-8699-077DD609E12E}"/>
    <dgm:cxn modelId="{36FF3A19-4CED-4C9E-950B-267400063C6B}" srcId="{2B0976DB-4D97-40AB-9EBE-B390C0836AE9}" destId="{29A7C7B5-9334-498E-BEFC-2CBCB3359A4A}" srcOrd="2" destOrd="0" parTransId="{599DD57E-189A-47FE-AA70-776EE33E5C0C}" sibTransId="{01E23139-09DB-484A-AF92-CBFB6C1723ED}"/>
    <dgm:cxn modelId="{9C56DB50-9B90-4D12-98F2-CDF83EC3D6A7}" srcId="{2B0976DB-4D97-40AB-9EBE-B390C0836AE9}" destId="{5686B6EB-0E8E-4D1A-BA60-52A04462F86D}" srcOrd="0" destOrd="0" parTransId="{76F90D03-0514-4173-92F3-A9BCC0EB5C71}" sibTransId="{909D2EA8-2E33-44B5-BC8D-6254A452436D}"/>
    <dgm:cxn modelId="{1245AECA-75A9-4C99-B061-17F9A7C6AAD9}" type="presOf" srcId="{909D2EA8-2E33-44B5-BC8D-6254A452436D}" destId="{3AB369F1-DC47-443C-AD77-AA17328BAF7A}" srcOrd="0" destOrd="0" presId="urn:microsoft.com/office/officeart/2005/8/layout/gear1"/>
    <dgm:cxn modelId="{709827B8-BF38-41EB-B552-70F6331134A3}" type="presOf" srcId="{29A7C7B5-9334-498E-BEFC-2CBCB3359A4A}" destId="{A15F1104-6DBD-4387-95A8-044EA90465AF}" srcOrd="2" destOrd="0" presId="urn:microsoft.com/office/officeart/2005/8/layout/gear1"/>
    <dgm:cxn modelId="{8EC48A3E-8C68-4BA1-B35A-B04154B091FB}" type="presOf" srcId="{29A7C7B5-9334-498E-BEFC-2CBCB3359A4A}" destId="{51B94ECB-AAAC-4AB7-A9E8-3E2910550317}" srcOrd="0" destOrd="0" presId="urn:microsoft.com/office/officeart/2005/8/layout/gear1"/>
    <dgm:cxn modelId="{C5A78F72-D3AF-4EB1-91F8-764D19C152BA}" type="presOf" srcId="{01E23139-09DB-484A-AF92-CBFB6C1723ED}" destId="{D239A507-9354-4C86-B857-6776384C2C2F}" srcOrd="0" destOrd="0" presId="urn:microsoft.com/office/officeart/2005/8/layout/gear1"/>
    <dgm:cxn modelId="{C2ED2143-4A11-421F-A163-A88B3618B361}" type="presOf" srcId="{29A7C7B5-9334-498E-BEFC-2CBCB3359A4A}" destId="{7309592D-5606-4DF6-8CFC-A454EA9B6C2E}" srcOrd="3" destOrd="0" presId="urn:microsoft.com/office/officeart/2005/8/layout/gear1"/>
    <dgm:cxn modelId="{5ADC2E3C-7EAC-4E46-B6E4-7E6257146D39}" type="presOf" srcId="{403D2577-4E22-43CE-B162-19A247DF740A}" destId="{5EBF30AF-63F1-4229-9C37-B31A9CA6CB6A}" srcOrd="0" destOrd="0" presId="urn:microsoft.com/office/officeart/2005/8/layout/gear1"/>
    <dgm:cxn modelId="{D7944F5C-AEB5-4C29-BFC0-05E77A64B3EC}" type="presParOf" srcId="{050E2B75-F509-4848-9C39-DB88367BB86A}" destId="{73B9A41F-F72A-4AFB-9EFF-273F10EC945E}" srcOrd="0" destOrd="0" presId="urn:microsoft.com/office/officeart/2005/8/layout/gear1"/>
    <dgm:cxn modelId="{67A69E74-3A4A-4235-BE2F-D6E0322FA180}" type="presParOf" srcId="{050E2B75-F509-4848-9C39-DB88367BB86A}" destId="{C04FC7E3-8321-46E9-AC7D-2F5674F11F22}" srcOrd="1" destOrd="0" presId="urn:microsoft.com/office/officeart/2005/8/layout/gear1"/>
    <dgm:cxn modelId="{DF34A23B-264E-4F36-A7CA-E56FF0D20D99}" type="presParOf" srcId="{050E2B75-F509-4848-9C39-DB88367BB86A}" destId="{939EB359-56B7-48CA-AA39-4858C4A89D69}" srcOrd="2" destOrd="0" presId="urn:microsoft.com/office/officeart/2005/8/layout/gear1"/>
    <dgm:cxn modelId="{00B06CA1-0C3C-41C5-BA21-7677899A7278}" type="presParOf" srcId="{050E2B75-F509-4848-9C39-DB88367BB86A}" destId="{5EBF30AF-63F1-4229-9C37-B31A9CA6CB6A}" srcOrd="3" destOrd="0" presId="urn:microsoft.com/office/officeart/2005/8/layout/gear1"/>
    <dgm:cxn modelId="{66D1F7D5-7D54-48A8-85F7-58B0BB063A13}" type="presParOf" srcId="{050E2B75-F509-4848-9C39-DB88367BB86A}" destId="{DCD9F192-29BE-4F06-B1CA-145444EF767A}" srcOrd="4" destOrd="0" presId="urn:microsoft.com/office/officeart/2005/8/layout/gear1"/>
    <dgm:cxn modelId="{2B9F3E02-18DA-4845-8216-FDA74C3C8452}" type="presParOf" srcId="{050E2B75-F509-4848-9C39-DB88367BB86A}" destId="{4B0D1312-4609-470A-8DEB-E68851F0D6F1}" srcOrd="5" destOrd="0" presId="urn:microsoft.com/office/officeart/2005/8/layout/gear1"/>
    <dgm:cxn modelId="{72802EF1-3318-4A1F-9E1F-DA0C618DC426}" type="presParOf" srcId="{050E2B75-F509-4848-9C39-DB88367BB86A}" destId="{51B94ECB-AAAC-4AB7-A9E8-3E2910550317}" srcOrd="6" destOrd="0" presId="urn:microsoft.com/office/officeart/2005/8/layout/gear1"/>
    <dgm:cxn modelId="{CA6C1525-472D-4EDB-9BBE-AE8EB512F1BB}" type="presParOf" srcId="{050E2B75-F509-4848-9C39-DB88367BB86A}" destId="{CCE5F855-FE35-4362-BD26-C557B800B171}" srcOrd="7" destOrd="0" presId="urn:microsoft.com/office/officeart/2005/8/layout/gear1"/>
    <dgm:cxn modelId="{12FE3733-E490-4075-8DA6-72B2945F5F3F}" type="presParOf" srcId="{050E2B75-F509-4848-9C39-DB88367BB86A}" destId="{A15F1104-6DBD-4387-95A8-044EA90465AF}" srcOrd="8" destOrd="0" presId="urn:microsoft.com/office/officeart/2005/8/layout/gear1"/>
    <dgm:cxn modelId="{85A6BFD5-B0B0-447D-A8FA-8FAE18C44F03}" type="presParOf" srcId="{050E2B75-F509-4848-9C39-DB88367BB86A}" destId="{7309592D-5606-4DF6-8CFC-A454EA9B6C2E}" srcOrd="9" destOrd="0" presId="urn:microsoft.com/office/officeart/2005/8/layout/gear1"/>
    <dgm:cxn modelId="{205658F8-09EF-4FFC-8D90-1B73092043FE}" type="presParOf" srcId="{050E2B75-F509-4848-9C39-DB88367BB86A}" destId="{3AB369F1-DC47-443C-AD77-AA17328BAF7A}" srcOrd="10" destOrd="0" presId="urn:microsoft.com/office/officeart/2005/8/layout/gear1"/>
    <dgm:cxn modelId="{32A9C202-87DD-4F76-9896-D75206FCD280}" type="presParOf" srcId="{050E2B75-F509-4848-9C39-DB88367BB86A}" destId="{00C890BC-7396-4273-88B3-EFA00E3BC4C7}" srcOrd="11" destOrd="0" presId="urn:microsoft.com/office/officeart/2005/8/layout/gear1"/>
    <dgm:cxn modelId="{8750ED19-223B-41F4-9D8E-5AB096E3D1AC}" type="presParOf" srcId="{050E2B75-F509-4848-9C39-DB88367BB86A}" destId="{D239A507-9354-4C86-B857-6776384C2C2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B9A41F-F72A-4AFB-9EFF-273F10EC945E}">
      <dsp:nvSpPr>
        <dsp:cNvPr id="0" name=""/>
        <dsp:cNvSpPr/>
      </dsp:nvSpPr>
      <dsp:spPr>
        <a:xfrm>
          <a:off x="0" y="0"/>
          <a:ext cx="3054237" cy="1953049"/>
        </a:xfrm>
        <a:prstGeom prst="gear9">
          <a:avLst/>
        </a:prstGeom>
        <a:gradFill rotWithShape="1">
          <a:gsLst>
            <a:gs pos="0">
              <a:schemeClr val="accent6">
                <a:shade val="60000"/>
              </a:schemeClr>
            </a:gs>
            <a:gs pos="33000">
              <a:schemeClr val="accent6">
                <a:tint val="86500"/>
              </a:schemeClr>
            </a:gs>
            <a:gs pos="46750">
              <a:schemeClr val="accent6">
                <a:tint val="71000"/>
                <a:satMod val="112000"/>
              </a:schemeClr>
            </a:gs>
            <a:gs pos="53000">
              <a:schemeClr val="accent6">
                <a:tint val="71000"/>
                <a:satMod val="112000"/>
              </a:schemeClr>
            </a:gs>
            <a:gs pos="68000">
              <a:schemeClr val="accent6">
                <a:tint val="86000"/>
              </a:schemeClr>
            </a:gs>
            <a:gs pos="100000">
              <a:schemeClr val="accent6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>
          <a:bevelT w="50800" h="508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i="1" kern="1200" dirty="0" smtClean="0">
              <a:solidFill>
                <a:srgbClr val="C00000"/>
              </a:solidFill>
            </a:rPr>
            <a:t>Superficial branch</a:t>
          </a:r>
          <a:endParaRPr lang="ar-EG" sz="3000" b="1" i="1" kern="1200" dirty="0">
            <a:solidFill>
              <a:srgbClr val="C00000"/>
            </a:solidFill>
          </a:endParaRPr>
        </a:p>
      </dsp:txBody>
      <dsp:txXfrm>
        <a:off x="531736" y="457492"/>
        <a:ext cx="1990765" cy="1003908"/>
      </dsp:txXfrm>
    </dsp:sp>
    <dsp:sp modelId="{5EBF30AF-63F1-4229-9C37-B31A9CA6CB6A}">
      <dsp:nvSpPr>
        <dsp:cNvPr id="0" name=""/>
        <dsp:cNvSpPr/>
      </dsp:nvSpPr>
      <dsp:spPr>
        <a:xfrm>
          <a:off x="-75630" y="1646271"/>
          <a:ext cx="2206619" cy="1904727"/>
        </a:xfrm>
        <a:prstGeom prst="gear6">
          <a:avLst/>
        </a:prstGeom>
        <a:gradFill rotWithShape="1">
          <a:gsLst>
            <a:gs pos="0">
              <a:schemeClr val="accent6">
                <a:shade val="60000"/>
              </a:schemeClr>
            </a:gs>
            <a:gs pos="33000">
              <a:schemeClr val="accent6">
                <a:tint val="86500"/>
              </a:schemeClr>
            </a:gs>
            <a:gs pos="46750">
              <a:schemeClr val="accent6">
                <a:tint val="71000"/>
                <a:satMod val="112000"/>
              </a:schemeClr>
            </a:gs>
            <a:gs pos="53000">
              <a:schemeClr val="accent6">
                <a:tint val="71000"/>
                <a:satMod val="112000"/>
              </a:schemeClr>
            </a:gs>
            <a:gs pos="68000">
              <a:schemeClr val="accent6">
                <a:tint val="86000"/>
              </a:schemeClr>
            </a:gs>
            <a:gs pos="100000">
              <a:schemeClr val="accent6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>
          <a:bevelT w="50800" h="508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dirty="0" smtClean="0">
              <a:solidFill>
                <a:srgbClr val="C00000"/>
              </a:solidFill>
            </a:rPr>
            <a:t>medial</a:t>
          </a:r>
          <a:endParaRPr lang="en-US" sz="2800" b="1" i="1" kern="1200" dirty="0">
            <a:solidFill>
              <a:srgbClr val="C00000"/>
            </a:solidFill>
          </a:endParaRPr>
        </a:p>
      </dsp:txBody>
      <dsp:txXfrm>
        <a:off x="447774" y="2128690"/>
        <a:ext cx="1159811" cy="939889"/>
      </dsp:txXfrm>
    </dsp:sp>
    <dsp:sp modelId="{51B94ECB-AAAC-4AB7-A9E8-3E2910550317}">
      <dsp:nvSpPr>
        <dsp:cNvPr id="0" name=""/>
        <dsp:cNvSpPr/>
      </dsp:nvSpPr>
      <dsp:spPr>
        <a:xfrm rot="20700000">
          <a:off x="843421" y="1093947"/>
          <a:ext cx="2784457" cy="1799334"/>
        </a:xfrm>
        <a:prstGeom prst="gear6">
          <a:avLst/>
        </a:prstGeom>
        <a:gradFill rotWithShape="1">
          <a:gsLst>
            <a:gs pos="0">
              <a:schemeClr val="accent6">
                <a:shade val="60000"/>
              </a:schemeClr>
            </a:gs>
            <a:gs pos="33000">
              <a:schemeClr val="accent6">
                <a:tint val="86500"/>
              </a:schemeClr>
            </a:gs>
            <a:gs pos="46750">
              <a:schemeClr val="accent6">
                <a:tint val="71000"/>
                <a:satMod val="112000"/>
              </a:schemeClr>
            </a:gs>
            <a:gs pos="53000">
              <a:schemeClr val="accent6">
                <a:tint val="71000"/>
                <a:satMod val="112000"/>
              </a:schemeClr>
            </a:gs>
            <a:gs pos="68000">
              <a:schemeClr val="accent6">
                <a:tint val="86000"/>
              </a:schemeClr>
            </a:gs>
            <a:gs pos="100000">
              <a:schemeClr val="accent6"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flat" dir="t"/>
        </a:scene3d>
        <a:sp3d>
          <a:bevelT w="50800" h="508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i="1" kern="1200" dirty="0" smtClean="0">
              <a:solidFill>
                <a:srgbClr val="C00000"/>
              </a:solidFill>
            </a:rPr>
            <a:t>lateral</a:t>
          </a:r>
          <a:endParaRPr lang="en-US" sz="2800" b="1" i="1" kern="1200" dirty="0">
            <a:solidFill>
              <a:srgbClr val="C00000"/>
            </a:solidFill>
          </a:endParaRPr>
        </a:p>
      </dsp:txBody>
      <dsp:txXfrm rot="-20700000">
        <a:off x="1512565" y="1430163"/>
        <a:ext cx="1446170" cy="1126901"/>
      </dsp:txXfrm>
    </dsp:sp>
    <dsp:sp modelId="{3AB369F1-DC47-443C-AD77-AA17328BAF7A}">
      <dsp:nvSpPr>
        <dsp:cNvPr id="0" name=""/>
        <dsp:cNvSpPr/>
      </dsp:nvSpPr>
      <dsp:spPr>
        <a:xfrm>
          <a:off x="100809" y="-124622"/>
          <a:ext cx="2499903" cy="2499903"/>
        </a:xfrm>
        <a:prstGeom prst="circularArrow">
          <a:avLst>
            <a:gd name="adj1" fmla="val 4688"/>
            <a:gd name="adj2" fmla="val 299029"/>
            <a:gd name="adj3" fmla="val 2498712"/>
            <a:gd name="adj4" fmla="val 15899400"/>
            <a:gd name="adj5" fmla="val 5469"/>
          </a:avLst>
        </a:prstGeom>
        <a:gradFill rotWithShape="0">
          <a:gsLst>
            <a:gs pos="20000">
              <a:schemeClr val="accent1">
                <a:tint val="6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0C890BC-7396-4273-88B3-EFA00E3BC4C7}">
      <dsp:nvSpPr>
        <dsp:cNvPr id="0" name=""/>
        <dsp:cNvSpPr/>
      </dsp:nvSpPr>
      <dsp:spPr>
        <a:xfrm>
          <a:off x="-849649" y="1020982"/>
          <a:ext cx="1816335" cy="1816335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gradFill rotWithShape="0">
          <a:gsLst>
            <a:gs pos="20000">
              <a:schemeClr val="accent1">
                <a:tint val="6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239A507-9354-4C86-B857-6776384C2C2F}">
      <dsp:nvSpPr>
        <dsp:cNvPr id="0" name=""/>
        <dsp:cNvSpPr/>
      </dsp:nvSpPr>
      <dsp:spPr>
        <a:xfrm>
          <a:off x="-149064" y="-634945"/>
          <a:ext cx="1958375" cy="1958375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gradFill rotWithShape="0">
          <a:gsLst>
            <a:gs pos="20000">
              <a:schemeClr val="accent1">
                <a:tint val="60000"/>
                <a:hueOff val="0"/>
                <a:satOff val="0"/>
                <a:lumOff val="0"/>
                <a:alphaOff val="0"/>
                <a:tint val="9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>
          <a:noFill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r>
              <a:rPr lang="en-US" smtClean="0"/>
              <a:t>THE HAND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F1582474-956E-49BA-82AA-76646CCBA194}" type="datetime1">
              <a:rPr lang="en-US" smtClean="0"/>
              <a:pPr/>
              <a:t>8/19/2011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r>
              <a:rPr lang="en-US" smtClean="0"/>
              <a:t>THE HAND</a:t>
            </a:r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4E7109E6-AEF4-4A1C-A2C3-5C9DDB24469D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3300203124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r>
              <a:rPr lang="en-US" smtClean="0"/>
              <a:t>THE HAND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1877F84-17B9-4458-8541-2ECFD9DBB5AC}" type="datetime1">
              <a:rPr lang="en-US" smtClean="0"/>
              <a:pPr/>
              <a:t>8/19/2011</a:t>
            </a:fld>
            <a:endParaRPr lang="ar-E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E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r>
              <a:rPr lang="en-US" smtClean="0"/>
              <a:t>THE HAND</a:t>
            </a:r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BB00C53-7BC8-4986-ABBD-BFAFA9D749FC}" type="slidenum">
              <a:rPr lang="ar-EG" smtClean="0"/>
              <a:pPr/>
              <a:t>‹#›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299701518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THE HAND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31877F84-17B9-4458-8541-2ECFD9DBB5AC}" type="datetime1">
              <a:rPr lang="en-US" smtClean="0"/>
              <a:pPr/>
              <a:t>8/19/2011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THE HAND</a:t>
            </a:r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DBB00C53-7BC8-4986-ABBD-BFAFA9D749FC}" type="slidenum">
              <a:rPr lang="ar-EG" smtClean="0"/>
              <a:pPr/>
              <a:t>25</a:t>
            </a:fld>
            <a:endParaRPr lang="ar-EG"/>
          </a:p>
        </p:txBody>
      </p:sp>
    </p:spTree>
    <p:extLst>
      <p:ext uri="{BB962C8B-B14F-4D97-AF65-F5344CB8AC3E}">
        <p14:creationId xmlns:p14="http://schemas.microsoft.com/office/powerpoint/2010/main" val="1500778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EG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THE HAND</a:t>
            </a:r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B00C53-7BC8-4986-ABBD-BFAFA9D749FC}" type="slidenum">
              <a:rPr lang="ar-EG" smtClean="0"/>
              <a:pPr/>
              <a:t>48</a:t>
            </a:fld>
            <a:endParaRPr lang="ar-EG"/>
          </a:p>
        </p:txBody>
      </p:sp>
      <p:sp>
        <p:nvSpPr>
          <p:cNvPr id="8" name="Date Placeholder 7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fld id="{F0502426-5187-415A-B45F-F9213B256893}" type="datetime1">
              <a:rPr lang="en-US" smtClean="0"/>
              <a:pPr/>
              <a:t>8/19/2011</a:t>
            </a:fld>
            <a:endParaRPr lang="ar-EG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smtClean="0"/>
              <a:t>THE HAND</a:t>
            </a:r>
            <a:endParaRPr lang="ar-E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endParaRPr lang="en-US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buClrTx/>
              <a:defRPr/>
            </a:lvl1pPr>
          </a:lstStyle>
          <a:p>
            <a:fld id="{04A859DD-C209-459A-8A50-52A9FDEF9B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C608AC-569A-4F11-A3E7-307644A5AA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48EFA-6CA4-4C63-9361-73111529765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859DD-C209-459A-8A50-52A9FDEF9B2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D79479-256F-48CC-A74E-C705C3C1FE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39F94E3-C370-448F-AA27-0D2F894D7A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691C0-D0D9-4CE8-948B-EC14E56D69A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0A57F-B328-4E6A-8E29-2CDD7900221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1C038-5BD1-40E9-829E-4E30D288B44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1ADDB-D4E1-467E-86DE-560A80B5FDF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24EBC8-8F68-438D-B866-8A598AFA44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D79479-256F-48CC-A74E-C705C3C1FE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FE2E0-D928-4CC5-9157-D451DFA379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608AC-569A-4F11-A3E7-307644A5AA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48EFA-6CA4-4C63-9361-7311152976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9F94E3-C370-448F-AA27-0D2F894D7A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0691C0-D0D9-4CE8-948B-EC14E56D69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30A57F-B328-4E6A-8E29-2CDD790022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1C038-5BD1-40E9-829E-4E30D288B44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81ADDB-D4E1-467E-86DE-560A80B5FDF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24EBC8-8F68-438D-B866-8A598AFA44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FE2E0-D928-4CC5-9157-D451DFA379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 advTm="3000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68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Clr>
                <a:schemeClr val="tx1"/>
              </a:buClr>
              <a:defRPr sz="1400">
                <a:cs typeface="+mn-cs"/>
              </a:defRPr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768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Clr>
                <a:schemeClr val="tx1"/>
              </a:buClr>
              <a:defRPr sz="1400"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Clr>
                <a:schemeClr val="tx1"/>
              </a:buClr>
              <a:defRPr sz="1400">
                <a:cs typeface="+mn-cs"/>
              </a:defRPr>
            </a:lvl1pPr>
          </a:lstStyle>
          <a:p>
            <a:fld id="{2E3637D6-6A32-4CC4-83F2-4153CC98A7C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med" advTm="3000">
    <p:wheel spokes="3"/>
  </p:transition>
  <p:hf sldNum="0" hdr="0" ftr="0" dt="0"/>
  <p:txStyles>
    <p:titleStyle>
      <a:lvl1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ar-EG" smtClean="0"/>
              <a:t>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3637D6-6A32-4CC4-83F2-4153CC98A7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wheel spokes="3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28625" y="3000375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ar-EG" sz="9600" smtClean="0"/>
              <a:t>بسم الله الرحمن الرحيم</a:t>
            </a:r>
            <a:endParaRPr lang="en-US" sz="9600" smtClean="0"/>
          </a:p>
        </p:txBody>
      </p:sp>
    </p:spTree>
    <p:extLst>
      <p:ext uri="{BB962C8B-B14F-4D97-AF65-F5344CB8AC3E}">
        <p14:creationId xmlns:p14="http://schemas.microsoft.com/office/powerpoint/2010/main" val="3863552337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0"/>
            <a:ext cx="3816424" cy="6597352"/>
          </a:xfrm>
        </p:spPr>
        <p:txBody>
          <a:bodyPr/>
          <a:lstStyle/>
          <a:p>
            <a:pPr marL="0" indent="0" algn="l" rtl="0">
              <a:buNone/>
            </a:pPr>
            <a:r>
              <a:rPr lang="en-GB" b="1" u="sng" dirty="0" smtClean="0"/>
              <a:t>Structures </a:t>
            </a:r>
            <a:r>
              <a:rPr lang="en-GB" b="1" u="sng" dirty="0"/>
              <a:t>superficial to flexor </a:t>
            </a:r>
            <a:r>
              <a:rPr lang="en-GB" b="1" u="sng" dirty="0" smtClean="0"/>
              <a:t>retinaculum:</a:t>
            </a:r>
            <a:endParaRPr lang="en-US" b="1" u="sng" dirty="0"/>
          </a:p>
          <a:p>
            <a:pPr lvl="0" algn="l" rtl="0"/>
            <a:r>
              <a:rPr lang="en-GB" dirty="0"/>
              <a:t>Ulnar nerve.</a:t>
            </a:r>
            <a:endParaRPr lang="en-US" dirty="0"/>
          </a:p>
          <a:p>
            <a:pPr lvl="0" algn="l" rtl="0"/>
            <a:r>
              <a:rPr lang="en-GB" dirty="0"/>
              <a:t>Ulnar vessels.</a:t>
            </a:r>
            <a:endParaRPr lang="en-US" dirty="0"/>
          </a:p>
          <a:p>
            <a:pPr lvl="0" algn="l" rtl="0"/>
            <a:r>
              <a:rPr lang="en-GB" dirty="0"/>
              <a:t>Palmar cutaneous </a:t>
            </a:r>
            <a:r>
              <a:rPr lang="en-GB" dirty="0" smtClean="0"/>
              <a:t>branch </a:t>
            </a:r>
            <a:r>
              <a:rPr lang="en-GB" dirty="0"/>
              <a:t>of median</a:t>
            </a:r>
            <a:r>
              <a:rPr lang="en-GB" dirty="0" smtClean="0"/>
              <a:t> </a:t>
            </a:r>
            <a:r>
              <a:rPr lang="en-GB" dirty="0"/>
              <a:t>nerve.</a:t>
            </a:r>
            <a:endParaRPr lang="en-US" dirty="0"/>
          </a:p>
          <a:p>
            <a:pPr lvl="0" algn="l" rtl="0"/>
            <a:r>
              <a:rPr lang="en-GB" dirty="0"/>
              <a:t>Cutaneous </a:t>
            </a:r>
            <a:r>
              <a:rPr lang="en-GB" dirty="0" smtClean="0"/>
              <a:t>branch </a:t>
            </a:r>
            <a:r>
              <a:rPr lang="en-GB" dirty="0"/>
              <a:t>of </a:t>
            </a:r>
            <a:r>
              <a:rPr lang="en-GB" dirty="0" smtClean="0"/>
              <a:t>radial </a:t>
            </a:r>
            <a:r>
              <a:rPr lang="en-GB" dirty="0"/>
              <a:t>nerve.</a:t>
            </a:r>
            <a:endParaRPr lang="en-US" dirty="0"/>
          </a:p>
          <a:p>
            <a:pPr lvl="0" algn="l" rtl="0"/>
            <a:r>
              <a:rPr lang="en-GB" dirty="0"/>
              <a:t>Tendon of </a:t>
            </a:r>
            <a:r>
              <a:rPr lang="en-GB" dirty="0" err="1"/>
              <a:t>palamaris</a:t>
            </a:r>
            <a:r>
              <a:rPr lang="en-GB" dirty="0"/>
              <a:t> </a:t>
            </a:r>
            <a:r>
              <a:rPr lang="en-GB" dirty="0" err="1"/>
              <a:t>longus</a:t>
            </a:r>
            <a:r>
              <a:rPr lang="en-GB" dirty="0" smtClean="0"/>
              <a:t>.</a:t>
            </a:r>
            <a:endParaRPr lang="en-US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40768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898501"/>
      </p:ext>
    </p:extLst>
  </p:cSld>
  <p:clrMapOvr>
    <a:masterClrMapping/>
  </p:clrMapOvr>
  <p:transition spd="med">
    <p:wheel spokes="3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536" y="404664"/>
            <a:ext cx="4752528" cy="5721499"/>
          </a:xfrm>
        </p:spPr>
        <p:txBody>
          <a:bodyPr>
            <a:normAutofit lnSpcReduction="10000"/>
          </a:bodyPr>
          <a:lstStyle/>
          <a:p>
            <a:pPr marL="0" indent="0" algn="l" rtl="0">
              <a:buNone/>
            </a:pPr>
            <a:r>
              <a:rPr lang="en-GB" b="1" u="sng" dirty="0"/>
              <a:t>Structures deep to the flexor retinaculum: </a:t>
            </a:r>
            <a:endParaRPr lang="en-US" b="1" u="sng" dirty="0"/>
          </a:p>
          <a:p>
            <a:pPr lvl="0" algn="l" rtl="0"/>
            <a:r>
              <a:rPr lang="en-GB" sz="2400" dirty="0"/>
              <a:t>Median nerve.</a:t>
            </a:r>
            <a:endParaRPr lang="en-US" sz="2400" dirty="0"/>
          </a:p>
          <a:p>
            <a:pPr lvl="0" algn="l" rtl="0"/>
            <a:r>
              <a:rPr lang="en-GB" sz="2400" dirty="0"/>
              <a:t>Tendons of flexors of the forearm that insert into the hand with their synovial sheaths.</a:t>
            </a:r>
            <a:endParaRPr lang="en-US" sz="2400" dirty="0"/>
          </a:p>
          <a:p>
            <a:pPr lvl="0" algn="l" rtl="0"/>
            <a:r>
              <a:rPr lang="en-GB" sz="2400" dirty="0"/>
              <a:t>Flexor carpi </a:t>
            </a:r>
            <a:r>
              <a:rPr lang="en-GB" sz="2400" dirty="0" err="1"/>
              <a:t>radialis</a:t>
            </a:r>
            <a:r>
              <a:rPr lang="en-GB" sz="2400" dirty="0"/>
              <a:t>.</a:t>
            </a:r>
            <a:endParaRPr lang="en-US" sz="2400" dirty="0"/>
          </a:p>
          <a:p>
            <a:pPr lvl="0" algn="l" rtl="0"/>
            <a:r>
              <a:rPr lang="en-GB" sz="2400" dirty="0"/>
              <a:t>Flexor carpi </a:t>
            </a:r>
            <a:r>
              <a:rPr lang="en-GB" sz="2400" dirty="0" err="1"/>
              <a:t>ulnaris</a:t>
            </a:r>
            <a:r>
              <a:rPr lang="en-GB" sz="2400" dirty="0"/>
              <a:t>.</a:t>
            </a:r>
            <a:endParaRPr lang="en-US" sz="2400" dirty="0"/>
          </a:p>
          <a:p>
            <a:pPr lvl="0" algn="l" rtl="0"/>
            <a:r>
              <a:rPr lang="en-GB" sz="2400" dirty="0"/>
              <a:t>Flexor </a:t>
            </a:r>
            <a:r>
              <a:rPr lang="en-GB" sz="2400" dirty="0" err="1"/>
              <a:t>digitorum</a:t>
            </a:r>
            <a:r>
              <a:rPr lang="en-GB" sz="2400" dirty="0"/>
              <a:t> </a:t>
            </a:r>
            <a:r>
              <a:rPr lang="en-GB" sz="2400" dirty="0" err="1"/>
              <a:t>profundus</a:t>
            </a:r>
            <a:r>
              <a:rPr lang="en-GB" sz="2400" dirty="0"/>
              <a:t>.</a:t>
            </a:r>
            <a:endParaRPr lang="en-US" sz="2400" dirty="0"/>
          </a:p>
          <a:p>
            <a:pPr lvl="0" algn="l" rtl="0"/>
            <a:r>
              <a:rPr lang="en-GB" sz="2400" dirty="0"/>
              <a:t>Flexor </a:t>
            </a:r>
            <a:r>
              <a:rPr lang="en-GB" sz="2400" dirty="0" err="1"/>
              <a:t>digitorum</a:t>
            </a:r>
            <a:r>
              <a:rPr lang="en-GB" sz="2400" dirty="0"/>
              <a:t> </a:t>
            </a:r>
            <a:r>
              <a:rPr lang="en-GB" sz="2400" dirty="0" err="1"/>
              <a:t>superficialis</a:t>
            </a:r>
            <a:r>
              <a:rPr lang="en-GB" sz="2400" dirty="0"/>
              <a:t>. </a:t>
            </a:r>
            <a:endParaRPr lang="en-US" sz="2400" dirty="0"/>
          </a:p>
          <a:p>
            <a:pPr lvl="0" algn="l" rtl="0"/>
            <a:r>
              <a:rPr lang="en-GB" sz="2400" dirty="0"/>
              <a:t>Flexor </a:t>
            </a:r>
            <a:r>
              <a:rPr lang="en-GB" sz="2400" dirty="0" err="1"/>
              <a:t>pollicis</a:t>
            </a:r>
            <a:r>
              <a:rPr lang="en-GB" sz="2400" dirty="0"/>
              <a:t> </a:t>
            </a:r>
            <a:r>
              <a:rPr lang="en-GB" sz="2400" dirty="0" err="1"/>
              <a:t>longus</a:t>
            </a:r>
            <a:r>
              <a:rPr lang="en-GB" sz="2400" dirty="0"/>
              <a:t>.</a:t>
            </a:r>
            <a:endParaRPr lang="en-US" sz="2400" dirty="0"/>
          </a:p>
          <a:p>
            <a:pPr marL="0" indent="0" algn="l" rtl="0">
              <a:buNone/>
            </a:pPr>
            <a:r>
              <a:rPr lang="en-GB" b="1" dirty="0"/>
              <a:t> </a:t>
            </a:r>
            <a:endParaRPr lang="en-US" dirty="0"/>
          </a:p>
          <a:p>
            <a:pPr algn="l" rtl="0"/>
            <a:endParaRPr lang="en-US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986" y="1988840"/>
            <a:ext cx="4045189" cy="3031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6803341"/>
      </p:ext>
    </p:extLst>
  </p:cSld>
  <p:clrMapOvr>
    <a:masterClrMapping/>
  </p:clrMapOvr>
  <p:transition spd="med">
    <p:wheel spokes="3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260648"/>
            <a:ext cx="5904656" cy="792088"/>
          </a:xfrm>
        </p:spPr>
        <p:txBody>
          <a:bodyPr/>
          <a:lstStyle/>
          <a:p>
            <a:pPr algn="l"/>
            <a:r>
              <a:rPr lang="en-GB" b="1" u="sng" dirty="0"/>
              <a:t>Palmar </a:t>
            </a:r>
            <a:r>
              <a:rPr lang="en-GB" b="1" u="sng" dirty="0" err="1" smtClean="0"/>
              <a:t>aponeurosis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5256584" cy="5400600"/>
          </a:xfrm>
        </p:spPr>
        <p:txBody>
          <a:bodyPr/>
          <a:lstStyle/>
          <a:p>
            <a:pPr algn="l" rtl="0"/>
            <a:r>
              <a:rPr lang="en-GB" dirty="0" smtClean="0"/>
              <a:t>It </a:t>
            </a:r>
            <a:r>
              <a:rPr lang="en-GB" dirty="0"/>
              <a:t>is a triangular thickening of the deep fascia of the palm.</a:t>
            </a:r>
            <a:endParaRPr lang="en-US" dirty="0"/>
          </a:p>
          <a:p>
            <a:pPr algn="l" rtl="0"/>
            <a:r>
              <a:rPr lang="en-GB" dirty="0"/>
              <a:t>Its apex is directs upwards while the base is divided into 4 slips; each for each of the medial 4 fingers.</a:t>
            </a:r>
            <a:endParaRPr lang="en-US" dirty="0"/>
          </a:p>
          <a:p>
            <a:pPr marL="0" indent="0" algn="l" rtl="0">
              <a:buNone/>
            </a:pPr>
            <a:r>
              <a:rPr lang="en-GB" b="1" u="sng" dirty="0"/>
              <a:t>Function</a:t>
            </a:r>
            <a:r>
              <a:rPr lang="en-GB" u="sng" dirty="0"/>
              <a:t>:</a:t>
            </a:r>
            <a:endParaRPr lang="en-US" u="sng" dirty="0"/>
          </a:p>
          <a:p>
            <a:pPr algn="l" rtl="0"/>
            <a:r>
              <a:rPr lang="en-GB" dirty="0"/>
              <a:t>Protection of the underlying vessels and nerves of the palm of the </a:t>
            </a:r>
            <a:r>
              <a:rPr lang="en-GB" dirty="0" smtClean="0"/>
              <a:t>hand</a:t>
            </a:r>
            <a:r>
              <a:rPr lang="en-GB" dirty="0"/>
              <a:t>. </a:t>
            </a:r>
            <a:endParaRPr lang="en-US" dirty="0"/>
          </a:p>
          <a:p>
            <a:pPr algn="l" rtl="0"/>
            <a:endParaRPr lang="en-US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079" y="0"/>
            <a:ext cx="2563377" cy="3322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 descr="D:\Documents and Settings\hagar\Desktop\Anatomy\n\images 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6" y="3501008"/>
            <a:ext cx="2520280" cy="32638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74327600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4290939"/>
            <a:ext cx="5164160" cy="2410953"/>
          </a:xfrm>
        </p:spPr>
        <p:txBody>
          <a:bodyPr/>
          <a:lstStyle/>
          <a:p>
            <a:pPr algn="l" rtl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-Abductor </a:t>
            </a:r>
            <a:r>
              <a:rPr lang="en-US" sz="3200" dirty="0" err="1" smtClean="0">
                <a:solidFill>
                  <a:srgbClr val="C00000"/>
                </a:solidFill>
              </a:rPr>
              <a:t>digiti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minimi</a:t>
            </a:r>
            <a:r>
              <a:rPr lang="en-US" sz="3200" dirty="0" smtClean="0">
                <a:solidFill>
                  <a:srgbClr val="C00000"/>
                </a:solidFill>
              </a:rPr>
              <a:t>.</a:t>
            </a:r>
          </a:p>
          <a:p>
            <a:pPr algn="l" rtl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-Flexor </a:t>
            </a:r>
            <a:r>
              <a:rPr lang="en-US" sz="3200" dirty="0" err="1" smtClean="0">
                <a:solidFill>
                  <a:srgbClr val="C00000"/>
                </a:solidFill>
              </a:rPr>
              <a:t>digiti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minimi</a:t>
            </a:r>
            <a:r>
              <a:rPr lang="en-US" sz="3200" dirty="0" smtClean="0">
                <a:solidFill>
                  <a:srgbClr val="C00000"/>
                </a:solidFill>
              </a:rPr>
              <a:t>.</a:t>
            </a:r>
          </a:p>
          <a:p>
            <a:pPr algn="l" rtl="0">
              <a:buNone/>
            </a:pPr>
            <a:r>
              <a:rPr lang="en-US" sz="3200" dirty="0" smtClean="0">
                <a:solidFill>
                  <a:srgbClr val="C00000"/>
                </a:solidFill>
              </a:rPr>
              <a:t>-</a:t>
            </a:r>
            <a:r>
              <a:rPr lang="en-US" sz="3200" dirty="0" err="1" smtClean="0">
                <a:solidFill>
                  <a:srgbClr val="C00000"/>
                </a:solidFill>
              </a:rPr>
              <a:t>Opponens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digiti</a:t>
            </a:r>
            <a:r>
              <a:rPr lang="en-US" sz="3200" dirty="0" smtClean="0">
                <a:solidFill>
                  <a:srgbClr val="C00000"/>
                </a:solidFill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</a:rPr>
              <a:t>minimi</a:t>
            </a:r>
            <a:r>
              <a:rPr lang="en-US" sz="3200" dirty="0" smtClean="0">
                <a:solidFill>
                  <a:srgbClr val="C00000"/>
                </a:solidFill>
              </a:rPr>
              <a:t>. </a:t>
            </a:r>
          </a:p>
          <a:p>
            <a:pPr algn="l">
              <a:buNone/>
            </a:pPr>
            <a:endParaRPr lang="ar-EG" dirty="0"/>
          </a:p>
        </p:txBody>
      </p:sp>
      <p:sp>
        <p:nvSpPr>
          <p:cNvPr id="4" name="Rounded Rectangular Callout 3"/>
          <p:cNvSpPr/>
          <p:nvPr/>
        </p:nvSpPr>
        <p:spPr bwMode="auto">
          <a:xfrm>
            <a:off x="251520" y="2869840"/>
            <a:ext cx="5786478" cy="1000132"/>
          </a:xfrm>
          <a:prstGeom prst="wedgeRoundRectCallou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r>
              <a:rPr lang="en-US" sz="4000" b="1" i="1" dirty="0" smtClean="0">
                <a:solidFill>
                  <a:srgbClr val="FFFF00"/>
                </a:solidFill>
              </a:rPr>
              <a:t>1-Hypothenar </a:t>
            </a:r>
            <a:r>
              <a:rPr lang="en-US" sz="4000" b="1" i="1" dirty="0" smtClean="0">
                <a:solidFill>
                  <a:srgbClr val="FFFF00"/>
                </a:solidFill>
              </a:rPr>
              <a:t>group:</a:t>
            </a:r>
            <a:endParaRPr lang="en-US" sz="4000" b="1" i="1" dirty="0" smtClean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1415179"/>
            <a:ext cx="777485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3600" b="1" i="1" u="sng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Thenar</a:t>
            </a:r>
            <a:r>
              <a:rPr lang="en-US" sz="36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and </a:t>
            </a:r>
            <a:r>
              <a:rPr lang="en-US" sz="3600" b="1" i="1" u="sng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hypothenar</a:t>
            </a:r>
            <a:r>
              <a:rPr lang="en-US" sz="36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ar-EG" sz="36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/>
            </a:r>
            <a:br>
              <a:rPr lang="ar-EG" sz="36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</a:br>
            <a:r>
              <a:rPr lang="en-US" sz="36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muscles.</a:t>
            </a:r>
            <a:endParaRPr lang="ar-EG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79512" y="188640"/>
            <a:ext cx="6858048" cy="121444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r>
              <a:rPr lang="en-US" sz="4400" b="1" i="1" dirty="0" smtClean="0">
                <a:solidFill>
                  <a:schemeClr val="accent1">
                    <a:lumMod val="50000"/>
                  </a:schemeClr>
                </a:solidFill>
                <a:latin typeface="Bodoni MT Black" pitchFamily="18" charset="0"/>
              </a:rPr>
              <a:t>Muscles of the hand</a:t>
            </a:r>
            <a:endParaRPr kumimoji="0" lang="ar-EG" sz="4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Bodoni MT Black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791" y="4134832"/>
            <a:ext cx="5756417" cy="2723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522151"/>
            <a:ext cx="2504108" cy="256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3000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683568" y="193204"/>
            <a:ext cx="6316662" cy="11430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i="1" dirty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2- </a:t>
            </a:r>
            <a:r>
              <a:rPr lang="en-US" b="1" i="1" dirty="0" err="1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Thenar</a:t>
            </a:r>
            <a:r>
              <a:rPr lang="en-US" b="1" i="1" dirty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group </a:t>
            </a:r>
            <a: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3528" y="1484784"/>
            <a:ext cx="4104456" cy="5040560"/>
          </a:xfrm>
        </p:spPr>
        <p:txBody>
          <a:bodyPr/>
          <a:lstStyle/>
          <a:p>
            <a:pPr algn="l" rtl="0"/>
            <a:r>
              <a:rPr lang="en-GB" dirty="0" smtClean="0"/>
              <a:t>They </a:t>
            </a:r>
            <a:r>
              <a:rPr lang="en-GB" dirty="0"/>
              <a:t>are 4 muscles </a:t>
            </a:r>
            <a:r>
              <a:rPr lang="en-GB" dirty="0" smtClean="0"/>
              <a:t>:</a:t>
            </a:r>
            <a:endParaRPr lang="en-US" dirty="0"/>
          </a:p>
          <a:p>
            <a:pPr marL="0" lvl="0" indent="0" algn="l" rtl="0">
              <a:buNone/>
            </a:pPr>
            <a:r>
              <a:rPr lang="en-GB" dirty="0" smtClean="0"/>
              <a:t>1,2,3- Muscles </a:t>
            </a:r>
            <a:r>
              <a:rPr lang="en-GB" dirty="0"/>
              <a:t>of </a:t>
            </a:r>
            <a:r>
              <a:rPr lang="en-GB" dirty="0" err="1"/>
              <a:t>thenar</a:t>
            </a:r>
            <a:r>
              <a:rPr lang="en-GB" dirty="0"/>
              <a:t> eminence (abductor </a:t>
            </a:r>
            <a:r>
              <a:rPr lang="en-GB" dirty="0" err="1"/>
              <a:t>pollicis</a:t>
            </a:r>
            <a:r>
              <a:rPr lang="en-GB" dirty="0"/>
              <a:t> </a:t>
            </a:r>
            <a:r>
              <a:rPr lang="en-GB" dirty="0" err="1"/>
              <a:t>brevis</a:t>
            </a:r>
            <a:r>
              <a:rPr lang="en-GB" dirty="0"/>
              <a:t>, flexor </a:t>
            </a:r>
            <a:r>
              <a:rPr lang="en-GB" dirty="0" err="1"/>
              <a:t>pollicis</a:t>
            </a:r>
            <a:r>
              <a:rPr lang="en-GB" dirty="0"/>
              <a:t> </a:t>
            </a:r>
            <a:r>
              <a:rPr lang="en-GB" dirty="0" err="1"/>
              <a:t>brevis</a:t>
            </a:r>
            <a:r>
              <a:rPr lang="en-GB" dirty="0"/>
              <a:t> and </a:t>
            </a:r>
            <a:r>
              <a:rPr lang="en-GB" dirty="0" err="1"/>
              <a:t>opponens</a:t>
            </a:r>
            <a:r>
              <a:rPr lang="en-GB" dirty="0"/>
              <a:t> </a:t>
            </a:r>
            <a:r>
              <a:rPr lang="en-GB" dirty="0" err="1"/>
              <a:t>pollicis</a:t>
            </a:r>
            <a:r>
              <a:rPr lang="en-GB" dirty="0"/>
              <a:t>).</a:t>
            </a:r>
            <a:endParaRPr lang="en-US" dirty="0"/>
          </a:p>
          <a:p>
            <a:pPr marL="0" lvl="0" indent="0" algn="l" rtl="0">
              <a:buNone/>
            </a:pPr>
            <a:r>
              <a:rPr lang="en-GB" dirty="0" smtClean="0"/>
              <a:t>4-Adductor </a:t>
            </a:r>
            <a:r>
              <a:rPr lang="en-GB" dirty="0" err="1"/>
              <a:t>pollicis</a:t>
            </a:r>
            <a:r>
              <a:rPr lang="en-GB" dirty="0"/>
              <a:t>.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459" name="Picture 3" descr="1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78" y="764704"/>
            <a:ext cx="2601341" cy="28803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216" y="3771719"/>
            <a:ext cx="2952328" cy="3043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61" name="Picture 5" descr="C:\Users\Home\Desktop\U.L\AllImages\F66122-007-f1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709204"/>
            <a:ext cx="2422915" cy="3054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ounded Rectangular Callout 10"/>
          <p:cNvSpPr/>
          <p:nvPr/>
        </p:nvSpPr>
        <p:spPr bwMode="auto">
          <a:xfrm>
            <a:off x="249288" y="300142"/>
            <a:ext cx="5500726" cy="1071570"/>
          </a:xfrm>
          <a:prstGeom prst="wedgeRoundRectCallou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r>
              <a:rPr lang="en-US" sz="4000" b="1" i="1" dirty="0" smtClean="0">
                <a:solidFill>
                  <a:srgbClr val="FFFF00"/>
                </a:solidFill>
              </a:rPr>
              <a:t>2-Hypothenar group:</a:t>
            </a:r>
            <a:endParaRPr lang="en-US" sz="4000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345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404664"/>
            <a:ext cx="8229600" cy="123838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4-Adductor </a:t>
            </a:r>
            <a:r>
              <a:rPr lang="en-US" sz="4400" b="1" i="1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pollicis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ar-EG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329798" y="1628800"/>
            <a:ext cx="4040188" cy="642942"/>
          </a:xfrm>
        </p:spPr>
        <p:txBody>
          <a:bodyPr>
            <a:normAutofit lnSpcReduction="10000"/>
          </a:bodyPr>
          <a:lstStyle/>
          <a:p>
            <a:pPr algn="l">
              <a:buNone/>
            </a:pPr>
            <a:r>
              <a:rPr lang="en-US" sz="4000" b="1" i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Origin.</a:t>
            </a:r>
            <a:endParaRPr lang="ar-EG" sz="4000" b="1" i="1" u="sng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1427" y="2420888"/>
            <a:ext cx="6186502" cy="3951288"/>
          </a:xfrm>
        </p:spPr>
        <p:txBody>
          <a:bodyPr/>
          <a:lstStyle/>
          <a:p>
            <a:pPr algn="l">
              <a:buNone/>
            </a:pPr>
            <a:r>
              <a:rPr lang="en-US" sz="3200" b="1" i="1" dirty="0" smtClean="0">
                <a:solidFill>
                  <a:srgbClr val="C00000"/>
                </a:solidFill>
              </a:rPr>
              <a:t>a-Transverse head.</a:t>
            </a:r>
            <a:endParaRPr lang="ar-EG" sz="3200" b="1" i="1" dirty="0">
              <a:solidFill>
                <a:srgbClr val="C00000"/>
              </a:solidFill>
            </a:endParaRPr>
          </a:p>
        </p:txBody>
      </p:sp>
      <p:sp>
        <p:nvSpPr>
          <p:cNvPr id="8" name="Notched Right Arrow 7"/>
          <p:cNvSpPr/>
          <p:nvPr/>
        </p:nvSpPr>
        <p:spPr bwMode="auto">
          <a:xfrm>
            <a:off x="251520" y="3047668"/>
            <a:ext cx="714380" cy="357190"/>
          </a:xfrm>
          <a:prstGeom prst="notched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E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15616" y="2964653"/>
            <a:ext cx="3786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 smtClean="0">
                <a:solidFill>
                  <a:schemeClr val="accent1">
                    <a:lumMod val="50000"/>
                  </a:schemeClr>
                </a:solidFill>
              </a:rPr>
              <a:t>Third metacarpal bone</a:t>
            </a:r>
            <a:endParaRPr lang="ar-EG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51520" y="3636677"/>
            <a:ext cx="32784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i="1" dirty="0" smtClean="0">
                <a:solidFill>
                  <a:srgbClr val="C00000"/>
                </a:solidFill>
              </a:rPr>
              <a:t>b-Oblique head</a:t>
            </a:r>
            <a:r>
              <a:rPr lang="en-US" sz="3200" dirty="0" smtClean="0">
                <a:solidFill>
                  <a:srgbClr val="C00000"/>
                </a:solidFill>
              </a:rPr>
              <a:t>.</a:t>
            </a:r>
            <a:endParaRPr lang="ar-EG" sz="3200" dirty="0">
              <a:solidFill>
                <a:srgbClr val="C00000"/>
              </a:solidFill>
            </a:endParaRPr>
          </a:p>
        </p:txBody>
      </p:sp>
      <p:sp>
        <p:nvSpPr>
          <p:cNvPr id="11" name="Notched Right Arrow 10"/>
          <p:cNvSpPr/>
          <p:nvPr/>
        </p:nvSpPr>
        <p:spPr bwMode="auto">
          <a:xfrm>
            <a:off x="329798" y="4643446"/>
            <a:ext cx="785818" cy="357190"/>
          </a:xfrm>
          <a:prstGeom prst="notchedRightArrow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ar-EG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243982" y="453231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 </a:t>
            </a:r>
            <a:r>
              <a:rPr lang="en-US" sz="2800" i="1" dirty="0" smtClean="0">
                <a:solidFill>
                  <a:schemeClr val="accent1">
                    <a:lumMod val="50000"/>
                  </a:schemeClr>
                </a:solidFill>
              </a:rPr>
              <a:t>Bases of 2</a:t>
            </a:r>
            <a:r>
              <a:rPr lang="en-US" sz="2800" i="1" baseline="30000" dirty="0" smtClean="0">
                <a:solidFill>
                  <a:schemeClr val="accent1">
                    <a:lumMod val="50000"/>
                  </a:schemeClr>
                </a:solidFill>
              </a:rPr>
              <a:t>nd</a:t>
            </a:r>
            <a:r>
              <a:rPr lang="en-US" sz="2800" i="1" dirty="0" smtClean="0">
                <a:solidFill>
                  <a:schemeClr val="accent1">
                    <a:lumMod val="50000"/>
                  </a:schemeClr>
                </a:solidFill>
              </a:rPr>
              <a:t> , 3</a:t>
            </a:r>
            <a:r>
              <a:rPr lang="en-US" sz="2800" i="1" baseline="30000" dirty="0" smtClean="0">
                <a:solidFill>
                  <a:schemeClr val="accent1">
                    <a:lumMod val="50000"/>
                  </a:schemeClr>
                </a:solidFill>
              </a:rPr>
              <a:t>rd</a:t>
            </a:r>
            <a:r>
              <a:rPr lang="en-US" sz="2800" i="1" dirty="0" smtClean="0">
                <a:solidFill>
                  <a:schemeClr val="accent1">
                    <a:lumMod val="50000"/>
                  </a:schemeClr>
                </a:solidFill>
              </a:rPr>
              <a:t> metacarpal bones</a:t>
            </a:r>
            <a:endParaRPr lang="ar-EG" sz="28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472" y="1761340"/>
            <a:ext cx="3198642" cy="4043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3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  <p:bldP spid="8" grpId="0" animBg="1"/>
      <p:bldP spid="9" grpId="0"/>
      <p:bldP spid="10" grpId="0"/>
      <p:bldP spid="11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D:\Documents and Settings\hagar\Desktop\Anatomy\norhan m\hand-muscl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624" y="980728"/>
            <a:ext cx="6572296" cy="5000660"/>
          </a:xfrm>
          <a:prstGeom prst="rect">
            <a:avLst/>
          </a:prstGeom>
          <a:noFill/>
        </p:spPr>
      </p:pic>
    </p:spTree>
  </p:cSld>
  <p:clrMapOvr>
    <a:masterClrMapping/>
  </p:clrMapOvr>
  <p:transition spd="med" advTm="300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6316662" cy="1143000"/>
          </a:xfrm>
        </p:spPr>
        <p:txBody>
          <a:bodyPr/>
          <a:lstStyle/>
          <a:p>
            <a:r>
              <a:rPr lang="en-US" sz="4000" b="1" i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Nerve </a:t>
            </a:r>
            <a:r>
              <a:rPr lang="en-US" sz="4000" b="1" i="1" u="sng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supply</a:t>
            </a:r>
            <a:endParaRPr lang="ar-EG" sz="4000" b="1" i="1" u="sng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1389073"/>
            <a:ext cx="7344816" cy="4525963"/>
          </a:xfrm>
        </p:spPr>
        <p:txBody>
          <a:bodyPr/>
          <a:lstStyle/>
          <a:p>
            <a:pPr algn="l" rtl="0">
              <a:buNone/>
            </a:pPr>
            <a:r>
              <a:rPr lang="en-US" sz="2800" b="1" i="1" dirty="0" smtClean="0">
                <a:solidFill>
                  <a:srgbClr val="C00000"/>
                </a:solidFill>
              </a:rPr>
              <a:t>-</a:t>
            </a:r>
            <a:r>
              <a:rPr lang="en-US" sz="2800" b="1" i="1" dirty="0" err="1" smtClean="0">
                <a:solidFill>
                  <a:srgbClr val="C00000"/>
                </a:solidFill>
              </a:rPr>
              <a:t>Hypothenar</a:t>
            </a:r>
            <a:r>
              <a:rPr lang="en-US" sz="2800" b="1" i="1" dirty="0" smtClean="0">
                <a:solidFill>
                  <a:srgbClr val="C00000"/>
                </a:solidFill>
              </a:rPr>
              <a:t> muscles and adductor </a:t>
            </a:r>
            <a:r>
              <a:rPr lang="en-US" sz="2800" b="1" i="1" dirty="0" err="1" smtClean="0">
                <a:solidFill>
                  <a:srgbClr val="C00000"/>
                </a:solidFill>
              </a:rPr>
              <a:t>pollicis</a:t>
            </a:r>
            <a:r>
              <a:rPr lang="en-US" b="1" i="1" dirty="0">
                <a:solidFill>
                  <a:srgbClr val="C00000"/>
                </a:solidFill>
              </a:rPr>
              <a:t>:</a:t>
            </a:r>
            <a:endParaRPr lang="ar-EG" sz="2800" b="1" i="1" dirty="0">
              <a:solidFill>
                <a:srgbClr val="C00000"/>
              </a:solidFill>
            </a:endParaRPr>
          </a:p>
        </p:txBody>
      </p:sp>
      <p:sp>
        <p:nvSpPr>
          <p:cNvPr id="6" name="Wave 5"/>
          <p:cNvSpPr/>
          <p:nvPr/>
        </p:nvSpPr>
        <p:spPr bwMode="auto">
          <a:xfrm>
            <a:off x="1303090" y="2331700"/>
            <a:ext cx="4786346" cy="914400"/>
          </a:xfrm>
          <a:prstGeom prst="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Deep branch of </a:t>
            </a:r>
            <a:r>
              <a:rPr lang="en-US" sz="2800" dirty="0" err="1" smtClean="0">
                <a:solidFill>
                  <a:schemeClr val="accent2">
                    <a:lumMod val="50000"/>
                  </a:schemeClr>
                </a:solidFill>
              </a:rPr>
              <a:t>ulnar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</a:rPr>
              <a:t> nerve.</a:t>
            </a:r>
            <a:endParaRPr kumimoji="0" lang="ar-EG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3090" y="3836054"/>
            <a:ext cx="4357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C00000"/>
                </a:solidFill>
              </a:rPr>
              <a:t>-Other </a:t>
            </a:r>
            <a:r>
              <a:rPr lang="en-US" sz="2800" b="1" i="1" dirty="0" err="1" smtClean="0">
                <a:solidFill>
                  <a:srgbClr val="C00000"/>
                </a:solidFill>
              </a:rPr>
              <a:t>thenar</a:t>
            </a:r>
            <a:r>
              <a:rPr lang="en-US" sz="2800" b="1" i="1" dirty="0" smtClean="0">
                <a:solidFill>
                  <a:srgbClr val="C00000"/>
                </a:solidFill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</a:rPr>
              <a:t>muscles:</a:t>
            </a:r>
            <a:endParaRPr lang="ar-EG" sz="2800" b="1" i="1" dirty="0">
              <a:solidFill>
                <a:srgbClr val="C00000"/>
              </a:solidFill>
            </a:endParaRPr>
          </a:p>
        </p:txBody>
      </p:sp>
      <p:sp>
        <p:nvSpPr>
          <p:cNvPr id="8" name="Wave 7"/>
          <p:cNvSpPr/>
          <p:nvPr/>
        </p:nvSpPr>
        <p:spPr bwMode="auto">
          <a:xfrm>
            <a:off x="1475656" y="4725144"/>
            <a:ext cx="3214710" cy="914400"/>
          </a:xfrm>
          <a:prstGeom prst="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charset="0"/>
              </a:rPr>
              <a:t>Median nerve</a:t>
            </a:r>
            <a:endParaRPr kumimoji="0" lang="ar-EG" sz="28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med" advTm="3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  <p:bldP spid="7" grpId="0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116632"/>
            <a:ext cx="6316662" cy="792088"/>
          </a:xfrm>
        </p:spPr>
        <p:txBody>
          <a:bodyPr/>
          <a:lstStyle/>
          <a:p>
            <a:pPr algn="ctr"/>
            <a:r>
              <a:rPr lang="en-US" sz="44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Palmaris </a:t>
            </a:r>
            <a:r>
              <a:rPr lang="en-US" sz="4400" b="1" i="1" u="sng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brevis</a:t>
            </a:r>
            <a:endParaRPr lang="ar-EG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4968552" cy="5616624"/>
          </a:xfrm>
        </p:spPr>
        <p:txBody>
          <a:bodyPr/>
          <a:lstStyle/>
          <a:p>
            <a:pPr algn="l" rtl="0">
              <a:buNone/>
            </a:pPr>
            <a:r>
              <a:rPr lang="en-US" sz="3200" b="1" i="1" u="sng" dirty="0" smtClean="0">
                <a:solidFill>
                  <a:schemeClr val="accent2">
                    <a:lumMod val="50000"/>
                  </a:schemeClr>
                </a:solidFill>
              </a:rPr>
              <a:t>Origin: </a:t>
            </a:r>
            <a:r>
              <a:rPr lang="en-US" sz="3200" b="1" dirty="0" smtClean="0">
                <a:solidFill>
                  <a:srgbClr val="C00000"/>
                </a:solidFill>
              </a:rPr>
              <a:t>Medial border of palmar </a:t>
            </a:r>
            <a:r>
              <a:rPr lang="en-US" sz="3200" b="1" dirty="0" err="1" smtClean="0">
                <a:solidFill>
                  <a:srgbClr val="C00000"/>
                </a:solidFill>
              </a:rPr>
              <a:t>aponeurosis</a:t>
            </a:r>
            <a:r>
              <a:rPr lang="en-US" sz="3200" b="1" dirty="0" smtClean="0">
                <a:solidFill>
                  <a:srgbClr val="C00000"/>
                </a:solidFill>
              </a:rPr>
              <a:t>.</a:t>
            </a:r>
            <a:endParaRPr lang="en-US" dirty="0" smtClean="0"/>
          </a:p>
          <a:p>
            <a:pPr algn="l" rtl="0">
              <a:buNone/>
            </a:pPr>
            <a:r>
              <a:rPr lang="en-US" sz="3200" b="1" i="1" u="sng" dirty="0" smtClean="0">
                <a:solidFill>
                  <a:schemeClr val="accent2">
                    <a:lumMod val="50000"/>
                  </a:schemeClr>
                </a:solidFill>
              </a:rPr>
              <a:t>Insertion: </a:t>
            </a:r>
            <a:r>
              <a:rPr lang="en-US" sz="3200" b="1" dirty="0" smtClean="0">
                <a:solidFill>
                  <a:srgbClr val="C00000"/>
                </a:solidFill>
              </a:rPr>
              <a:t>Into the skin of the medial border of the hand.</a:t>
            </a:r>
            <a:endParaRPr lang="en-US" b="1" dirty="0" smtClean="0"/>
          </a:p>
          <a:p>
            <a:pPr algn="l" rtl="0">
              <a:buNone/>
            </a:pPr>
            <a:r>
              <a:rPr lang="en-US" sz="2800" b="1" i="1" u="sng" dirty="0" smtClean="0">
                <a:solidFill>
                  <a:schemeClr val="accent2">
                    <a:lumMod val="50000"/>
                  </a:schemeClr>
                </a:solidFill>
              </a:rPr>
              <a:t>Nerve supply</a:t>
            </a:r>
            <a:r>
              <a:rPr lang="en-US" sz="2800" i="1" u="sng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en-US" sz="28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Superficial branch of the ulnar nerve.</a:t>
            </a:r>
            <a:endParaRPr lang="en-US" sz="2800" b="1" dirty="0" smtClean="0"/>
          </a:p>
          <a:p>
            <a:pPr algn="l">
              <a:buNone/>
            </a:pPr>
            <a:r>
              <a:rPr lang="en-US" sz="3200" b="1" i="1" u="sng" dirty="0" smtClean="0">
                <a:solidFill>
                  <a:schemeClr val="accent2">
                    <a:lumMod val="50000"/>
                  </a:schemeClr>
                </a:solidFill>
              </a:rPr>
              <a:t>Action</a:t>
            </a:r>
            <a:r>
              <a:rPr lang="en-US" sz="3200" dirty="0" smtClean="0">
                <a:solidFill>
                  <a:schemeClr val="accent2">
                    <a:lumMod val="50000"/>
                  </a:schemeClr>
                </a:solidFill>
                <a:latin typeface="Arial" charset="0"/>
              </a:rPr>
              <a:t>: </a:t>
            </a:r>
            <a:r>
              <a:rPr lang="en-US" sz="3200" b="1" dirty="0" smtClean="0">
                <a:solidFill>
                  <a:srgbClr val="C00000"/>
                </a:solidFill>
              </a:rPr>
              <a:t>It deepens the hollow of the </a:t>
            </a:r>
            <a:r>
              <a:rPr lang="en-US" sz="3200" b="1" dirty="0" err="1" smtClean="0">
                <a:solidFill>
                  <a:srgbClr val="C00000"/>
                </a:solidFill>
              </a:rPr>
              <a:t>palmto</a:t>
            </a:r>
            <a:r>
              <a:rPr lang="en-US" sz="3200" b="1" dirty="0" smtClean="0">
                <a:solidFill>
                  <a:srgbClr val="C00000"/>
                </a:solidFill>
              </a:rPr>
              <a:t> make a firmer grip.</a:t>
            </a:r>
            <a:endParaRPr lang="ar-EG" sz="3200" b="1" dirty="0">
              <a:solidFill>
                <a:srgbClr val="C00000"/>
              </a:solidFill>
            </a:endParaRPr>
          </a:p>
        </p:txBody>
      </p:sp>
      <p:pic>
        <p:nvPicPr>
          <p:cNvPr id="4099" name="Picture 3" descr="C:\Users\Home\Desktop\U.L\AllImages\F66122-007-f0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56792"/>
            <a:ext cx="3735508" cy="4185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019943" cy="1143000"/>
          </a:xfrm>
        </p:spPr>
        <p:txBody>
          <a:bodyPr>
            <a:normAutofit fontScale="90000"/>
          </a:bodyPr>
          <a:lstStyle/>
          <a:p>
            <a:r>
              <a:rPr lang="en-US" sz="3600" b="1" i="1" u="sng" dirty="0" smtClean="0">
                <a:solidFill>
                  <a:schemeClr val="bg1">
                    <a:lumMod val="25000"/>
                  </a:schemeClr>
                </a:solidFill>
              </a:rPr>
              <a:t>Central Muscles Of The Hand</a:t>
            </a:r>
            <a:endParaRPr lang="ar-EG" sz="3600" b="1" i="1" u="sng" dirty="0">
              <a:solidFill>
                <a:schemeClr val="bg1">
                  <a:lumMod val="25000"/>
                </a:schemeClr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619672" y="1916832"/>
            <a:ext cx="3429024" cy="157163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800" b="1" u="sng" dirty="0" err="1" smtClean="0">
                <a:solidFill>
                  <a:schemeClr val="accent2">
                    <a:lumMod val="50000"/>
                  </a:schemeClr>
                </a:solidFill>
              </a:rPr>
              <a:t>Interossei</a:t>
            </a:r>
            <a:endParaRPr lang="en-US" sz="2800" b="1" u="sng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800" b="1" dirty="0" err="1" smtClean="0">
                <a:solidFill>
                  <a:srgbClr val="C00000"/>
                </a:solidFill>
              </a:rPr>
              <a:t>Palmar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  <a:r>
              <a:rPr lang="en-US" sz="2800" b="1" dirty="0" err="1" smtClean="0">
                <a:solidFill>
                  <a:srgbClr val="C00000"/>
                </a:solidFill>
              </a:rPr>
              <a:t>Interossei</a:t>
            </a:r>
            <a:r>
              <a:rPr lang="en-US" sz="2800" b="1" dirty="0" smtClean="0">
                <a:solidFill>
                  <a:srgbClr val="C00000"/>
                </a:solidFill>
              </a:rPr>
              <a:t> 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rgbClr val="C00000"/>
                </a:solidFill>
              </a:rPr>
              <a:t>Dorsal </a:t>
            </a:r>
            <a:r>
              <a:rPr lang="en-US" sz="2800" b="1" dirty="0" err="1" smtClean="0">
                <a:solidFill>
                  <a:srgbClr val="C00000"/>
                </a:solidFill>
              </a:rPr>
              <a:t>Interossei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907704" y="4437112"/>
            <a:ext cx="2571768" cy="78581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800" b="1" u="sng" dirty="0" err="1" smtClean="0">
                <a:solidFill>
                  <a:schemeClr val="accent2">
                    <a:lumMod val="50000"/>
                  </a:schemeClr>
                </a:solidFill>
              </a:rPr>
              <a:t>Lumbricals</a:t>
            </a:r>
            <a:endParaRPr lang="en-US" sz="28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57488" y="2143116"/>
            <a:ext cx="407196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9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THE HAND</a:t>
            </a:r>
            <a:endParaRPr lang="en-US" sz="9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med" advTm="3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414" y="428604"/>
            <a:ext cx="4357718" cy="1000124"/>
          </a:xfrm>
        </p:spPr>
        <p:txBody>
          <a:bodyPr>
            <a:normAutofit fontScale="90000"/>
          </a:bodyPr>
          <a:lstStyle/>
          <a:p>
            <a:r>
              <a:rPr lang="en-US" sz="3600" b="1" i="1" u="sng" dirty="0" smtClean="0">
                <a:solidFill>
                  <a:schemeClr val="bg1">
                    <a:lumMod val="25000"/>
                  </a:schemeClr>
                </a:solidFill>
              </a:rPr>
              <a:t>Palmar </a:t>
            </a:r>
            <a:r>
              <a:rPr lang="en-US" sz="3600" b="1" i="1" u="sng" dirty="0" err="1" smtClean="0">
                <a:solidFill>
                  <a:schemeClr val="bg1">
                    <a:lumMod val="25000"/>
                  </a:schemeClr>
                </a:solidFill>
              </a:rPr>
              <a:t>Interossei</a:t>
            </a:r>
            <a:r>
              <a:rPr lang="en-US" sz="3600" b="1" i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en-US" sz="3600" b="1" i="1" dirty="0" smtClean="0">
                <a:solidFill>
                  <a:schemeClr val="bg1">
                    <a:lumMod val="25000"/>
                  </a:schemeClr>
                </a:solidFill>
              </a:rPr>
              <a:t/>
            </a:r>
            <a:br>
              <a:rPr lang="en-US" sz="3600" b="1" i="1" dirty="0" smtClean="0">
                <a:solidFill>
                  <a:schemeClr val="bg1">
                    <a:lumMod val="25000"/>
                  </a:schemeClr>
                </a:solidFill>
              </a:rPr>
            </a:br>
            <a:endParaRPr lang="ar-EG" sz="3600" b="1" i="1" dirty="0">
              <a:solidFill>
                <a:schemeClr val="bg1">
                  <a:lumMod val="25000"/>
                </a:schemeClr>
              </a:solidFill>
            </a:endParaRPr>
          </a:p>
        </p:txBody>
      </p:sp>
      <p:graphicFrame>
        <p:nvGraphicFramePr>
          <p:cNvPr id="1026" name="Object 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8841516"/>
              </p:ext>
            </p:extLst>
          </p:nvPr>
        </p:nvGraphicFramePr>
        <p:xfrm>
          <a:off x="409575" y="1341438"/>
          <a:ext cx="2608263" cy="500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9" name="Photo Editor Photo" r:id="rId3" imgW="5191850" imgH="9952381" progId="">
                  <p:embed/>
                </p:oleObj>
              </mc:Choice>
              <mc:Fallback>
                <p:oleObj name="Photo Editor Photo" r:id="rId3" imgW="5191850" imgH="995238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1341438"/>
                        <a:ext cx="2608263" cy="5000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 bwMode="auto">
          <a:xfrm>
            <a:off x="3779912" y="1124744"/>
            <a:ext cx="5078368" cy="561662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en-US" sz="2800" b="1" baseline="30000" dirty="0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 :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/>
              <a:t> 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Origin</a:t>
            </a:r>
            <a:r>
              <a:rPr lang="en-US" sz="2800" b="1" dirty="0" smtClean="0">
                <a:solidFill>
                  <a:srgbClr val="FF33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medial side of the 2nd metacarpal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Insertion:</a:t>
            </a:r>
            <a:r>
              <a:rPr lang="en-US" sz="2800" b="1" dirty="0" smtClean="0">
                <a:solidFill>
                  <a:srgbClr val="FF33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medial side of the extensor expansion of the index finger.</a:t>
            </a:r>
          </a:p>
          <a:p>
            <a:pPr>
              <a:buFont typeface="Wingdings" pitchFamily="2" charset="2"/>
              <a:buNone/>
            </a:pP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en-US" sz="2800" b="1" u="sng" baseline="30000" dirty="0">
                <a:solidFill>
                  <a:schemeClr val="accent2">
                    <a:lumMod val="50000"/>
                  </a:schemeClr>
                </a:solidFill>
              </a:rPr>
              <a:t>rd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</a:rPr>
              <a:t>, 4</a:t>
            </a:r>
            <a:r>
              <a:rPr lang="en-US" sz="2800" b="1" u="sng" baseline="30000" dirty="0">
                <a:solidFill>
                  <a:schemeClr val="accent2">
                    <a:lumMod val="50000"/>
                  </a:schemeClr>
                </a:solidFill>
              </a:rPr>
              <a:t>th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</a:rPr>
              <a:t>; </a:t>
            </a:r>
          </a:p>
          <a:p>
            <a:pPr>
              <a:buFont typeface="Wingdings" pitchFamily="2" charset="2"/>
              <a:buNone/>
            </a:pP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Origin </a:t>
            </a:r>
            <a:r>
              <a:rPr lang="en-US" sz="2800" b="1" dirty="0">
                <a:solidFill>
                  <a:srgbClr val="C00000"/>
                </a:solidFill>
              </a:rPr>
              <a:t>lateral side of the 4</a:t>
            </a:r>
            <a:r>
              <a:rPr lang="en-US" sz="2800" b="1" baseline="30000" dirty="0">
                <a:solidFill>
                  <a:srgbClr val="C00000"/>
                </a:solidFill>
              </a:rPr>
              <a:t>th</a:t>
            </a:r>
            <a:r>
              <a:rPr lang="en-US" sz="2800" b="1" dirty="0">
                <a:solidFill>
                  <a:srgbClr val="C00000"/>
                </a:solidFill>
              </a:rPr>
              <a:t> and 5th metacarpals</a:t>
            </a:r>
          </a:p>
          <a:p>
            <a:pPr>
              <a:buFont typeface="Wingdings" pitchFamily="2" charset="2"/>
              <a:buNone/>
            </a:pPr>
            <a:r>
              <a:rPr lang="en-US" sz="2800" b="1" dirty="0">
                <a:solidFill>
                  <a:srgbClr val="FF3300"/>
                </a:solidFill>
              </a:rPr>
              <a:t>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Insertion</a:t>
            </a:r>
            <a:r>
              <a:rPr lang="en-US" sz="2800" b="1" dirty="0">
                <a:solidFill>
                  <a:srgbClr val="FF3300"/>
                </a:solidFill>
              </a:rPr>
              <a:t> </a:t>
            </a:r>
            <a:r>
              <a:rPr lang="en-US" sz="2800" b="1" dirty="0">
                <a:solidFill>
                  <a:srgbClr val="C00000"/>
                </a:solidFill>
              </a:rPr>
              <a:t>lateral side of the extensor expansion of ring and little fingers </a:t>
            </a:r>
          </a:p>
          <a:p>
            <a:pPr>
              <a:buFont typeface="Wingdings" pitchFamily="2" charset="2"/>
              <a:buNone/>
            </a:pPr>
            <a:endParaRPr lang="en-US" sz="2800" b="1" dirty="0">
              <a:solidFill>
                <a:srgbClr val="C00000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 bwMode="auto">
          <a:xfrm rot="10800000" flipV="1">
            <a:off x="1619672" y="2146148"/>
            <a:ext cx="2428892" cy="12144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" name="Straight Arrow Connector 3"/>
          <p:cNvCxnSpPr/>
          <p:nvPr/>
        </p:nvCxnSpPr>
        <p:spPr bwMode="auto">
          <a:xfrm flipH="1" flipV="1">
            <a:off x="1979712" y="3284984"/>
            <a:ext cx="1944216" cy="6480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" name="Straight Arrow Connector 7"/>
          <p:cNvCxnSpPr/>
          <p:nvPr/>
        </p:nvCxnSpPr>
        <p:spPr bwMode="auto">
          <a:xfrm flipH="1" flipV="1">
            <a:off x="2123728" y="3501008"/>
            <a:ext cx="2520280" cy="43204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 spd="med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642918"/>
            <a:ext cx="4286280" cy="928694"/>
          </a:xfrm>
        </p:spPr>
        <p:txBody>
          <a:bodyPr>
            <a:normAutofit fontScale="90000"/>
          </a:bodyPr>
          <a:lstStyle/>
          <a:p>
            <a:r>
              <a:rPr lang="en-US" sz="3600" b="1" i="1" u="sng" dirty="0" smtClean="0">
                <a:solidFill>
                  <a:schemeClr val="bg1">
                    <a:lumMod val="25000"/>
                  </a:schemeClr>
                </a:solidFill>
              </a:rPr>
              <a:t>Palmar </a:t>
            </a:r>
            <a:r>
              <a:rPr lang="en-US" sz="3600" b="1" i="1" u="sng" dirty="0" err="1" smtClean="0">
                <a:solidFill>
                  <a:schemeClr val="bg1">
                    <a:lumMod val="25000"/>
                  </a:schemeClr>
                </a:solidFill>
              </a:rPr>
              <a:t>Interossei</a:t>
            </a:r>
            <a:r>
              <a:rPr lang="en-US" sz="3600" b="1" i="1" dirty="0" smtClean="0">
                <a:solidFill>
                  <a:schemeClr val="bg1">
                    <a:lumMod val="25000"/>
                  </a:schemeClr>
                </a:solidFill>
              </a:rPr>
              <a:t>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ar-E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6127" y="1124744"/>
            <a:ext cx="4072141" cy="860106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77500" lnSpcReduction="20000"/>
          </a:bodyPr>
          <a:lstStyle/>
          <a:p>
            <a:pPr algn="l">
              <a:buFont typeface="Wingdings" pitchFamily="2" charset="2"/>
              <a:buNone/>
            </a:pPr>
            <a:r>
              <a:rPr lang="en-US" b="1" u="sng" dirty="0" smtClean="0">
                <a:solidFill>
                  <a:schemeClr val="accent2">
                    <a:lumMod val="50000"/>
                  </a:schemeClr>
                </a:solidFill>
              </a:rPr>
              <a:t>Nerve supply: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l">
              <a:buFont typeface="Wingdings" pitchFamily="2" charset="2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deep branch of </a:t>
            </a:r>
            <a:r>
              <a:rPr lang="en-US" b="1" dirty="0" err="1" smtClean="0">
                <a:solidFill>
                  <a:srgbClr val="C00000"/>
                </a:solidFill>
              </a:rPr>
              <a:t>ulnar</a:t>
            </a:r>
            <a:r>
              <a:rPr lang="en-US" b="1" dirty="0" smtClean="0">
                <a:solidFill>
                  <a:srgbClr val="C00000"/>
                </a:solidFill>
              </a:rPr>
              <a:t> nerve</a:t>
            </a:r>
          </a:p>
          <a:p>
            <a:pPr algn="l"/>
            <a:endParaRPr lang="ar-EG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652120" y="2204864"/>
            <a:ext cx="3286148" cy="450059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400" b="1" u="sng" dirty="0" smtClean="0">
                <a:solidFill>
                  <a:schemeClr val="accent2">
                    <a:lumMod val="50000"/>
                  </a:schemeClr>
                </a:solidFill>
              </a:rPr>
              <a:t>Action:</a:t>
            </a: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Flexion  </a:t>
            </a:r>
            <a:r>
              <a:rPr lang="en-US" sz="2400" b="1" dirty="0" smtClean="0">
                <a:solidFill>
                  <a:srgbClr val="C00000"/>
                </a:solidFill>
              </a:rPr>
              <a:t>of </a:t>
            </a:r>
            <a:r>
              <a:rPr lang="en-US" sz="2400" b="1" dirty="0" err="1" smtClean="0">
                <a:solidFill>
                  <a:srgbClr val="C00000"/>
                </a:solidFill>
              </a:rPr>
              <a:t>metacarpo</a:t>
            </a:r>
            <a:r>
              <a:rPr lang="en-US" sz="2400" b="1" dirty="0" smtClean="0">
                <a:solidFill>
                  <a:srgbClr val="C00000"/>
                </a:solidFill>
              </a:rPr>
              <a:t>- </a:t>
            </a:r>
            <a:r>
              <a:rPr lang="en-US" sz="2400" b="1" dirty="0" err="1" smtClean="0">
                <a:solidFill>
                  <a:srgbClr val="C00000"/>
                </a:solidFill>
              </a:rPr>
              <a:t>phalageal</a:t>
            </a:r>
            <a:r>
              <a:rPr lang="en-US" sz="2400" b="1" dirty="0" smtClean="0">
                <a:solidFill>
                  <a:srgbClr val="C00000"/>
                </a:solidFill>
              </a:rPr>
              <a:t> joint of index, ring and little fingers </a:t>
            </a: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Adduction of</a:t>
            </a:r>
            <a:r>
              <a:rPr lang="en-US" sz="2400" b="1" dirty="0" smtClean="0"/>
              <a:t> </a:t>
            </a:r>
            <a:r>
              <a:rPr lang="en-US" sz="2400" b="1" dirty="0" smtClean="0">
                <a:solidFill>
                  <a:srgbClr val="FF3300"/>
                </a:solidFill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</a:rPr>
              <a:t>the thumb , index, ring little fingers towards the midline of the hand </a:t>
            </a: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3095" name="Picture 23" descr="C:\Users\Home\Desktop\U.L\AllImages\F66122-007-f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4508339" cy="5112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982" y="116632"/>
            <a:ext cx="6316662" cy="117951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i="1" u="sng" dirty="0" smtClean="0">
                <a:solidFill>
                  <a:schemeClr val="bg1">
                    <a:lumMod val="25000"/>
                  </a:schemeClr>
                </a:solidFill>
              </a:rPr>
              <a:t/>
            </a:r>
            <a:br>
              <a:rPr lang="en-US" sz="3600" b="1" i="1" u="sng" dirty="0" smtClean="0">
                <a:solidFill>
                  <a:schemeClr val="bg1">
                    <a:lumMod val="25000"/>
                  </a:schemeClr>
                </a:solidFill>
              </a:rPr>
            </a:br>
            <a:r>
              <a:rPr lang="en-US" sz="3600" b="1" i="1" u="sng" dirty="0" smtClean="0">
                <a:solidFill>
                  <a:schemeClr val="bg1">
                    <a:lumMod val="25000"/>
                  </a:schemeClr>
                </a:solidFill>
              </a:rPr>
              <a:t>Dorsal </a:t>
            </a:r>
            <a:r>
              <a:rPr lang="en-US" sz="3600" b="1" i="1" u="sng" dirty="0" err="1" smtClean="0">
                <a:solidFill>
                  <a:schemeClr val="bg1">
                    <a:lumMod val="25000"/>
                  </a:schemeClr>
                </a:solidFill>
              </a:rPr>
              <a:t>Interossei</a:t>
            </a:r>
            <a:r>
              <a:rPr lang="en-US" u="sng" dirty="0" smtClean="0"/>
              <a:t/>
            </a:r>
            <a:br>
              <a:rPr lang="en-US" u="sng" dirty="0" smtClean="0"/>
            </a:br>
            <a:endParaRPr lang="ar-EG" dirty="0"/>
          </a:p>
        </p:txBody>
      </p:sp>
      <p:sp>
        <p:nvSpPr>
          <p:cNvPr id="5" name="Rectangle 4"/>
          <p:cNvSpPr/>
          <p:nvPr/>
        </p:nvSpPr>
        <p:spPr bwMode="auto">
          <a:xfrm>
            <a:off x="5357818" y="1428736"/>
            <a:ext cx="3500462" cy="471490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4 slender fleshy muscles each arises by 2 heads from the metacarpal bone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Origin: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en-US" sz="2800" b="1" baseline="30000" dirty="0" smtClean="0">
                <a:solidFill>
                  <a:schemeClr val="accent2">
                    <a:lumMod val="50000"/>
                  </a:schemeClr>
                </a:solidFill>
              </a:rPr>
              <a:t>st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: 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</a:rPr>
              <a:t>mt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800" b="1" dirty="0" err="1" smtClean="0">
                <a:solidFill>
                  <a:schemeClr val="accent2">
                    <a:lumMod val="50000"/>
                  </a:schemeClr>
                </a:solidFill>
              </a:rPr>
              <a:t>cpl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  I    II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r>
              <a:rPr lang="en-US" sz="2800" b="1" baseline="30000" dirty="0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                II   III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en-US" sz="2800" b="1" baseline="30000" dirty="0" smtClean="0">
                <a:solidFill>
                  <a:schemeClr val="accent2">
                    <a:lumMod val="50000"/>
                  </a:schemeClr>
                </a:solidFill>
              </a:rPr>
              <a:t>rd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                III   IV</a:t>
            </a:r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4</a:t>
            </a:r>
            <a:r>
              <a:rPr lang="en-US" sz="2800" b="1" baseline="30000" dirty="0" smtClean="0">
                <a:solidFill>
                  <a:schemeClr val="accent2">
                    <a:lumMod val="50000"/>
                  </a:schemeClr>
                </a:solidFill>
              </a:rPr>
              <a:t>th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                IV    V                </a:t>
            </a:r>
            <a:endParaRPr lang="en-US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83" y="1428736"/>
            <a:ext cx="4779253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669" y="1196752"/>
            <a:ext cx="624069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9592" y="230799"/>
            <a:ext cx="77011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4000" b="1" u="sng" baseline="30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dorsal </a:t>
            </a:r>
            <a:r>
              <a:rPr lang="en-US" sz="4000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interosseous</a:t>
            </a:r>
            <a:r>
              <a:rPr lang="en-US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muscle</a:t>
            </a:r>
            <a:endParaRPr lang="en-US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7641575"/>
      </p:ext>
    </p:extLst>
  </p:cSld>
  <p:clrMapOvr>
    <a:masterClrMapping/>
  </p:clrMapOvr>
  <p:transition spd="med">
    <p:wheel spokes="3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28" y="14908"/>
            <a:ext cx="5143536" cy="103782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i="1" u="sng" dirty="0" smtClean="0">
                <a:solidFill>
                  <a:schemeClr val="bg1">
                    <a:lumMod val="25000"/>
                  </a:schemeClr>
                </a:solidFill>
              </a:rPr>
              <a:t/>
            </a:r>
            <a:br>
              <a:rPr lang="en-US" sz="4000" b="1" i="1" u="sng" dirty="0" smtClean="0">
                <a:solidFill>
                  <a:schemeClr val="bg1">
                    <a:lumMod val="25000"/>
                  </a:schemeClr>
                </a:solidFill>
              </a:rPr>
            </a:br>
            <a:r>
              <a:rPr lang="en-US" sz="4000" b="1" i="1" u="sng" dirty="0" smtClean="0">
                <a:solidFill>
                  <a:schemeClr val="bg1">
                    <a:lumMod val="25000"/>
                  </a:schemeClr>
                </a:solidFill>
              </a:rPr>
              <a:t>Dorsal </a:t>
            </a:r>
            <a:r>
              <a:rPr lang="en-US" sz="4000" b="1" i="1" u="sng" dirty="0" err="1" smtClean="0">
                <a:solidFill>
                  <a:schemeClr val="bg1">
                    <a:lumMod val="25000"/>
                  </a:schemeClr>
                </a:solidFill>
              </a:rPr>
              <a:t>Interossei</a:t>
            </a:r>
            <a:r>
              <a:rPr lang="en-US" u="sng" dirty="0" smtClean="0"/>
              <a:t/>
            </a:r>
            <a:br>
              <a:rPr lang="en-US" u="sng" dirty="0" smtClean="0"/>
            </a:br>
            <a:endParaRPr lang="ar-EG" dirty="0"/>
          </a:p>
        </p:txBody>
      </p:sp>
      <p:sp>
        <p:nvSpPr>
          <p:cNvPr id="4" name="Rectangle 3"/>
          <p:cNvSpPr/>
          <p:nvPr/>
        </p:nvSpPr>
        <p:spPr bwMode="auto">
          <a:xfrm>
            <a:off x="251520" y="1052736"/>
            <a:ext cx="4968552" cy="568863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</a:rPr>
              <a:t>Insertion :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-Extensor expansions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US" sz="2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</a:pP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</a:rPr>
              <a:t>Nerve </a:t>
            </a:r>
            <a:r>
              <a:rPr lang="en-US" sz="2800" b="1" u="sng" dirty="0">
                <a:solidFill>
                  <a:schemeClr val="accent2">
                    <a:lumMod val="50000"/>
                  </a:schemeClr>
                </a:solidFill>
              </a:rPr>
              <a:t>supply</a:t>
            </a: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  <a:p>
            <a:pPr>
              <a:lnSpc>
                <a:spcPct val="80000"/>
              </a:lnSpc>
            </a:pPr>
            <a:r>
              <a:rPr lang="en-US" sz="2800" dirty="0" smtClean="0"/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deep </a:t>
            </a:r>
            <a:r>
              <a:rPr lang="en-US" sz="2800" b="1" dirty="0">
                <a:solidFill>
                  <a:srgbClr val="C00000"/>
                </a:solidFill>
              </a:rPr>
              <a:t>branch of ulnar </a:t>
            </a:r>
            <a:r>
              <a:rPr lang="en-US" sz="2800" b="1" dirty="0" smtClean="0">
                <a:solidFill>
                  <a:srgbClr val="C00000"/>
                </a:solidFill>
              </a:rPr>
              <a:t>nerve.</a:t>
            </a:r>
          </a:p>
          <a:p>
            <a:pPr>
              <a:lnSpc>
                <a:spcPct val="80000"/>
              </a:lnSpc>
            </a:pPr>
            <a:endParaRPr lang="en-US" sz="28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</a:rPr>
              <a:t>Action: </a:t>
            </a:r>
            <a:endParaRPr lang="en-US" sz="2800" b="1" u="sng" dirty="0">
              <a:solidFill>
                <a:schemeClr val="accent2">
                  <a:lumMod val="5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-Abduction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of </a:t>
            </a:r>
            <a:r>
              <a:rPr lang="en-US" sz="2800" b="1" dirty="0" smtClean="0">
                <a:solidFill>
                  <a:srgbClr val="C00000"/>
                </a:solidFill>
              </a:rPr>
              <a:t>index</a:t>
            </a:r>
            <a:r>
              <a:rPr lang="en-US" sz="2800" b="1" dirty="0">
                <a:solidFill>
                  <a:srgbClr val="C00000"/>
                </a:solidFill>
              </a:rPr>
              <a:t>, middle, </a:t>
            </a:r>
            <a:r>
              <a:rPr lang="en-US" sz="2800" b="1" dirty="0" smtClean="0">
                <a:solidFill>
                  <a:srgbClr val="C00000"/>
                </a:solidFill>
              </a:rPr>
              <a:t>and ring </a:t>
            </a:r>
            <a:r>
              <a:rPr lang="en-US" sz="2800" b="1" dirty="0">
                <a:solidFill>
                  <a:srgbClr val="C00000"/>
                </a:solidFill>
              </a:rPr>
              <a:t>fingers towards the midline of the </a:t>
            </a:r>
            <a:r>
              <a:rPr lang="en-US" sz="2800" b="1" dirty="0" smtClean="0">
                <a:solidFill>
                  <a:srgbClr val="C00000"/>
                </a:solidFill>
              </a:rPr>
              <a:t>hand.</a:t>
            </a:r>
            <a:endParaRPr lang="en-US" sz="28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-Flexion </a:t>
            </a:r>
            <a:r>
              <a:rPr lang="en-US" sz="2800" b="1" dirty="0">
                <a:solidFill>
                  <a:schemeClr val="accent2">
                    <a:lumMod val="50000"/>
                  </a:schemeClr>
                </a:solidFill>
              </a:rPr>
              <a:t>of the </a:t>
            </a:r>
            <a:r>
              <a:rPr lang="en-US" sz="2800" b="1" dirty="0" err="1" smtClean="0">
                <a:solidFill>
                  <a:srgbClr val="C00000"/>
                </a:solidFill>
              </a:rPr>
              <a:t>metacarpo</a:t>
            </a:r>
            <a:r>
              <a:rPr lang="en-US" sz="2800" b="1" dirty="0" smtClean="0">
                <a:solidFill>
                  <a:srgbClr val="C00000"/>
                </a:solidFill>
              </a:rPr>
              <a:t>- phalangeal </a:t>
            </a:r>
            <a:r>
              <a:rPr lang="en-US" sz="2800" b="1" dirty="0">
                <a:solidFill>
                  <a:srgbClr val="C00000"/>
                </a:solidFill>
              </a:rPr>
              <a:t>joints and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extension</a:t>
            </a:r>
            <a:r>
              <a:rPr lang="en-US" sz="2800" b="1" dirty="0" smtClean="0">
                <a:solidFill>
                  <a:srgbClr val="FF33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of </a:t>
            </a:r>
            <a:r>
              <a:rPr lang="en-US" sz="2800" b="1" dirty="0" err="1">
                <a:solidFill>
                  <a:srgbClr val="C00000"/>
                </a:solidFill>
              </a:rPr>
              <a:t>interphalangeal</a:t>
            </a:r>
            <a:r>
              <a:rPr lang="en-US" sz="2800" b="1" dirty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joints of lateral four fingers (writing position).</a:t>
            </a:r>
            <a:endParaRPr lang="en-US" sz="2800" b="1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</a:pPr>
            <a:endParaRPr lang="ar-EG" sz="2400" dirty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b="1" dirty="0" smtClean="0"/>
              <a:t>               </a:t>
            </a:r>
            <a:endParaRPr lang="en-US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481" y="4135548"/>
            <a:ext cx="2037166" cy="2704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 descr="C:\Users\Home\Desktop\U.L\AllImages\F66122-007-f0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88640"/>
            <a:ext cx="3419872" cy="387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910" y="116632"/>
            <a:ext cx="6959604" cy="792088"/>
          </a:xfrm>
        </p:spPr>
        <p:txBody>
          <a:bodyPr>
            <a:normAutofit fontScale="90000"/>
          </a:bodyPr>
          <a:lstStyle/>
          <a:p>
            <a:r>
              <a:rPr lang="en-US" sz="3600" b="1" i="1" u="sng" dirty="0" smtClean="0">
                <a:solidFill>
                  <a:srgbClr val="C00000"/>
                </a:solidFill>
              </a:rPr>
              <a:t>Central Muscles Of The Hand</a:t>
            </a:r>
            <a:endParaRPr lang="ar-EG" sz="3600" b="1" i="1" u="sng" dirty="0">
              <a:solidFill>
                <a:srgbClr val="C000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51520" y="1268760"/>
            <a:ext cx="5391480" cy="5400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800" b="1" u="sng" dirty="0" err="1" smtClean="0">
                <a:solidFill>
                  <a:schemeClr val="accent2">
                    <a:lumMod val="50000"/>
                  </a:schemeClr>
                </a:solidFill>
              </a:rPr>
              <a:t>Lumbrical</a:t>
            </a: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</a:rPr>
              <a:t> muscles</a:t>
            </a: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4 fleshy slender muscles originating as follows</a:t>
            </a:r>
            <a:r>
              <a:rPr lang="en-US" b="1" dirty="0"/>
              <a:t>:</a:t>
            </a:r>
            <a:endParaRPr lang="en-US" b="1" dirty="0" smtClean="0"/>
          </a:p>
          <a:p>
            <a:pPr>
              <a:buFont typeface="Wingdings" pitchFamily="2" charset="2"/>
              <a:buNone/>
            </a:pP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en-US" sz="2800" b="1" baseline="30000" dirty="0" smtClean="0">
                <a:solidFill>
                  <a:schemeClr val="accent2">
                    <a:lumMod val="50000"/>
                  </a:schemeClr>
                </a:solidFill>
              </a:rPr>
              <a:t>st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and 2</a:t>
            </a:r>
            <a:r>
              <a:rPr lang="en-US" sz="2800" b="1" baseline="30000" dirty="0" smtClean="0">
                <a:solidFill>
                  <a:schemeClr val="accent2">
                    <a:lumMod val="50000"/>
                  </a:schemeClr>
                </a:solidFill>
              </a:rPr>
              <a:t>nd</a:t>
            </a:r>
            <a:r>
              <a:rPr lang="en-US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en-US" sz="2400" b="1" dirty="0" smtClean="0">
                <a:solidFill>
                  <a:srgbClr val="C00000"/>
                </a:solidFill>
              </a:rPr>
              <a:t>from the lateral side of the tendons of flexor </a:t>
            </a:r>
            <a:r>
              <a:rPr lang="en-US" sz="2400" b="1" dirty="0" err="1" smtClean="0">
                <a:solidFill>
                  <a:srgbClr val="C00000"/>
                </a:solidFill>
              </a:rPr>
              <a:t>digitorum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profundus</a:t>
            </a:r>
            <a:r>
              <a:rPr lang="en-US" sz="2400" b="1" dirty="0" smtClean="0">
                <a:solidFill>
                  <a:srgbClr val="C00000"/>
                </a:solidFill>
              </a:rPr>
              <a:t> for index and middle fingers respectively.  </a:t>
            </a:r>
          </a:p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3</a:t>
            </a:r>
            <a:r>
              <a:rPr lang="en-US" sz="2400" b="1" baseline="30000" dirty="0">
                <a:solidFill>
                  <a:schemeClr val="accent2">
                    <a:lumMod val="50000"/>
                  </a:schemeClr>
                </a:solidFill>
              </a:rPr>
              <a:t>rd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C00000"/>
                </a:solidFill>
              </a:rPr>
              <a:t>from the adjacent  sides of the tendons of flexor </a:t>
            </a:r>
            <a:r>
              <a:rPr lang="en-US" sz="2400" b="1" dirty="0" err="1">
                <a:solidFill>
                  <a:srgbClr val="C00000"/>
                </a:solidFill>
              </a:rPr>
              <a:t>digitorum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profundus</a:t>
            </a:r>
            <a:r>
              <a:rPr lang="en-US" sz="2400" b="1" dirty="0">
                <a:solidFill>
                  <a:srgbClr val="C00000"/>
                </a:solidFill>
              </a:rPr>
              <a:t> for middle and ring </a:t>
            </a:r>
            <a:r>
              <a:rPr lang="en-US" sz="2400" b="1" dirty="0" smtClean="0">
                <a:solidFill>
                  <a:srgbClr val="C00000"/>
                </a:solidFill>
              </a:rPr>
              <a:t>fingers.</a:t>
            </a:r>
          </a:p>
          <a:p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4</a:t>
            </a:r>
            <a:r>
              <a:rPr lang="en-US" sz="2400" b="1" baseline="30000" dirty="0">
                <a:solidFill>
                  <a:schemeClr val="accent2">
                    <a:lumMod val="50000"/>
                  </a:schemeClr>
                </a:solidFill>
              </a:rPr>
              <a:t>rd</a:t>
            </a:r>
            <a:r>
              <a:rPr lang="en-US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rgbClr val="FF3300"/>
                </a:solidFill>
              </a:rPr>
              <a:t> </a:t>
            </a:r>
            <a:r>
              <a:rPr lang="en-US" sz="2400" b="1" dirty="0">
                <a:solidFill>
                  <a:srgbClr val="C00000"/>
                </a:solidFill>
              </a:rPr>
              <a:t>from the adjacent  sides of the tendons of flexor </a:t>
            </a:r>
            <a:r>
              <a:rPr lang="en-US" sz="2400" b="1" dirty="0" err="1">
                <a:solidFill>
                  <a:srgbClr val="C00000"/>
                </a:solidFill>
              </a:rPr>
              <a:t>digitorum</a:t>
            </a:r>
            <a:r>
              <a:rPr lang="en-US" sz="2400" b="1" dirty="0">
                <a:solidFill>
                  <a:srgbClr val="C00000"/>
                </a:solidFill>
              </a:rPr>
              <a:t> </a:t>
            </a:r>
            <a:r>
              <a:rPr lang="en-US" sz="2400" b="1" dirty="0" err="1">
                <a:solidFill>
                  <a:srgbClr val="C00000"/>
                </a:solidFill>
              </a:rPr>
              <a:t>profundus</a:t>
            </a:r>
            <a:r>
              <a:rPr lang="en-US" sz="2400" b="1" dirty="0">
                <a:solidFill>
                  <a:srgbClr val="C00000"/>
                </a:solidFill>
              </a:rPr>
              <a:t> for ring and little </a:t>
            </a:r>
            <a:r>
              <a:rPr lang="en-US" sz="2400" b="1" dirty="0" smtClean="0">
                <a:solidFill>
                  <a:srgbClr val="C00000"/>
                </a:solidFill>
              </a:rPr>
              <a:t>fingers.</a:t>
            </a:r>
            <a:endParaRPr lang="en-US" sz="2400" b="1" dirty="0">
              <a:solidFill>
                <a:srgbClr val="C00000"/>
              </a:solidFill>
            </a:endParaRPr>
          </a:p>
          <a:p>
            <a:endParaRPr lang="en-US" sz="2400" b="1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None/>
            </a:pPr>
            <a:endParaRPr lang="en-US" sz="2400" b="1" dirty="0">
              <a:solidFill>
                <a:srgbClr val="C0000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713" y="1988840"/>
            <a:ext cx="3248113" cy="3416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3000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auto">
          <a:xfrm>
            <a:off x="3121815" y="324367"/>
            <a:ext cx="2557474" cy="85725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3200" b="1" u="sng" dirty="0" err="1" smtClean="0">
                <a:solidFill>
                  <a:schemeClr val="accent2">
                    <a:lumMod val="50000"/>
                  </a:schemeClr>
                </a:solidFill>
              </a:rPr>
              <a:t>Lumbricals</a:t>
            </a:r>
            <a:endParaRPr lang="en-US" sz="32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Picture 6" descr="untitl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357430"/>
            <a:ext cx="3571900" cy="4071966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 bwMode="auto">
          <a:xfrm>
            <a:off x="755576" y="3107529"/>
            <a:ext cx="4102176" cy="35004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</a:rPr>
              <a:t>Nerve supply:</a:t>
            </a:r>
          </a:p>
          <a:p>
            <a:pPr>
              <a:buFont typeface="Wingdings" pitchFamily="2" charset="2"/>
              <a:buNone/>
            </a:pPr>
            <a:endParaRPr lang="en-US" b="1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Digital branch of median</a:t>
            </a: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 nerve</a:t>
            </a:r>
          </a:p>
          <a:p>
            <a:pPr>
              <a:buFont typeface="Wingdings" pitchFamily="2" charset="2"/>
              <a:buNone/>
            </a:pPr>
            <a:endParaRPr lang="en-US" sz="24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Deep branch of </a:t>
            </a:r>
            <a:r>
              <a:rPr lang="en-US" sz="2400" b="1" dirty="0" err="1" smtClean="0">
                <a:solidFill>
                  <a:srgbClr val="C00000"/>
                </a:solidFill>
              </a:rPr>
              <a:t>ulnar</a:t>
            </a:r>
            <a:r>
              <a:rPr lang="en-US" sz="2400" b="1" dirty="0" smtClean="0">
                <a:solidFill>
                  <a:srgbClr val="C00000"/>
                </a:solidFill>
              </a:rPr>
              <a:t> nerve</a:t>
            </a:r>
          </a:p>
          <a:p>
            <a:pPr>
              <a:buFont typeface="Wingdings" pitchFamily="2" charset="2"/>
              <a:buNone/>
            </a:pPr>
            <a:endParaRPr lang="en-US" b="1" dirty="0" smtClean="0">
              <a:solidFill>
                <a:srgbClr val="FF3300"/>
              </a:solidFill>
            </a:endParaRPr>
          </a:p>
          <a:p>
            <a:pPr>
              <a:buFont typeface="Wingdings" pitchFamily="2" charset="2"/>
              <a:buNone/>
            </a:pPr>
            <a:endParaRPr lang="en-US" b="1" dirty="0">
              <a:solidFill>
                <a:srgbClr val="FF33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 bwMode="auto">
          <a:xfrm flipV="1">
            <a:off x="4429124" y="4857760"/>
            <a:ext cx="2286016" cy="50006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 bwMode="auto">
          <a:xfrm flipV="1">
            <a:off x="4429124" y="5072074"/>
            <a:ext cx="2143140" cy="42862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 bwMode="auto">
          <a:xfrm>
            <a:off x="3786182" y="4214818"/>
            <a:ext cx="3786214" cy="42862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 bwMode="auto">
          <a:xfrm>
            <a:off x="4500562" y="4214818"/>
            <a:ext cx="2500330" cy="28575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med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9573" y="188640"/>
            <a:ext cx="7316794" cy="843006"/>
          </a:xfrm>
        </p:spPr>
        <p:txBody>
          <a:bodyPr/>
          <a:lstStyle/>
          <a:p>
            <a:r>
              <a:rPr lang="en-US" sz="3600" b="1" i="1" u="sng" dirty="0" smtClean="0">
                <a:solidFill>
                  <a:srgbClr val="C00000"/>
                </a:solidFill>
              </a:rPr>
              <a:t>Central Muscles Of The Hand</a:t>
            </a:r>
            <a:endParaRPr lang="ar-EG" sz="3600" dirty="0"/>
          </a:p>
        </p:txBody>
      </p:sp>
      <p:pic>
        <p:nvPicPr>
          <p:cNvPr id="5" name="Picture 9" descr="6a00d8341c6d1d53ef00e54f1aa1188833-800wi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5148064" y="2276872"/>
            <a:ext cx="3657457" cy="3657457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 bwMode="auto">
          <a:xfrm>
            <a:off x="683608" y="1628800"/>
            <a:ext cx="2643206" cy="928694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3200" b="1" u="sng" dirty="0" err="1" smtClean="0">
                <a:solidFill>
                  <a:schemeClr val="accent2">
                    <a:lumMod val="50000"/>
                  </a:schemeClr>
                </a:solidFill>
              </a:rPr>
              <a:t>Lumbricals</a:t>
            </a:r>
            <a:endParaRPr lang="en-US" sz="3200" b="1" u="sng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67544" y="2996952"/>
            <a:ext cx="3456384" cy="352839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None/>
            </a:pPr>
            <a:r>
              <a:rPr lang="en-US" sz="2800" b="1" u="sng" dirty="0" smtClean="0">
                <a:solidFill>
                  <a:schemeClr val="accent2">
                    <a:lumMod val="50000"/>
                  </a:schemeClr>
                </a:solidFill>
              </a:rPr>
              <a:t>Action:</a:t>
            </a:r>
          </a:p>
          <a:p>
            <a:pPr>
              <a:buFont typeface="Wingdings" pitchFamily="2" charset="2"/>
              <a:buNone/>
            </a:pPr>
            <a:endParaRPr lang="en-US" b="1" u="sng" dirty="0" smtClean="0"/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Flexion of </a:t>
            </a:r>
            <a:r>
              <a:rPr lang="en-US" sz="2400" b="1" dirty="0" err="1" smtClean="0">
                <a:solidFill>
                  <a:srgbClr val="C00000"/>
                </a:solidFill>
              </a:rPr>
              <a:t>metacrpo</a:t>
            </a:r>
            <a:r>
              <a:rPr lang="en-US" sz="2400" b="1" dirty="0" smtClean="0">
                <a:solidFill>
                  <a:srgbClr val="C00000"/>
                </a:solidFill>
              </a:rPr>
              <a:t> –</a:t>
            </a:r>
            <a:r>
              <a:rPr lang="en-US" sz="2400" b="1" dirty="0" err="1" smtClean="0">
                <a:solidFill>
                  <a:srgbClr val="C00000"/>
                </a:solidFill>
              </a:rPr>
              <a:t>phalngeal</a:t>
            </a:r>
            <a:r>
              <a:rPr lang="en-US" sz="2400" b="1" dirty="0" smtClean="0">
                <a:solidFill>
                  <a:srgbClr val="C00000"/>
                </a:solidFill>
              </a:rPr>
              <a:t> joint</a:t>
            </a: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Extension of </a:t>
            </a: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inter-</a:t>
            </a:r>
            <a:r>
              <a:rPr lang="en-US" sz="2400" b="1" dirty="0" err="1" smtClean="0">
                <a:solidFill>
                  <a:srgbClr val="C00000"/>
                </a:solidFill>
              </a:rPr>
              <a:t>phalngeal</a:t>
            </a:r>
            <a:r>
              <a:rPr lang="en-US" sz="2400" b="1" dirty="0" smtClean="0">
                <a:solidFill>
                  <a:srgbClr val="C00000"/>
                </a:solidFill>
              </a:rPr>
              <a:t> joint </a:t>
            </a:r>
          </a:p>
          <a:p>
            <a:pPr>
              <a:buFont typeface="Wingdings" pitchFamily="2" charset="2"/>
              <a:buNone/>
            </a:pPr>
            <a:r>
              <a:rPr lang="en-US" sz="2400" b="1" dirty="0" smtClean="0">
                <a:solidFill>
                  <a:srgbClr val="C00000"/>
                </a:solidFill>
              </a:rPr>
              <a:t> (writing position)</a:t>
            </a:r>
            <a:endParaRPr lang="en-US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 advTm="3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6316662" cy="1143000"/>
          </a:xfrm>
        </p:spPr>
        <p:txBody>
          <a:bodyPr>
            <a:normAutofit fontScale="90000"/>
          </a:bodyPr>
          <a:lstStyle/>
          <a:p>
            <a:r>
              <a:rPr lang="en-US" sz="4000" u="sng" dirty="0" smtClean="0">
                <a:solidFill>
                  <a:srgbClr val="C00000"/>
                </a:solidFill>
              </a:rPr>
              <a:t>Some Clinical Applications</a:t>
            </a:r>
            <a:endParaRPr lang="ar-EG" sz="4000" u="sng" dirty="0">
              <a:solidFill>
                <a:srgbClr val="C00000"/>
              </a:solidFill>
            </a:endParaRPr>
          </a:p>
        </p:txBody>
      </p:sp>
      <p:pic>
        <p:nvPicPr>
          <p:cNvPr id="4" name="Picture 21" descr="Img001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91000" y="3699954"/>
            <a:ext cx="762000" cy="5090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3" descr="Img00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071678"/>
            <a:ext cx="4714908" cy="4500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300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794" y="2500306"/>
            <a:ext cx="6286544" cy="1214446"/>
          </a:xfrm>
        </p:spPr>
        <p:txBody>
          <a:bodyPr>
            <a:normAutofit fontScale="90000"/>
          </a:bodyPr>
          <a:lstStyle/>
          <a:p>
            <a:r>
              <a:rPr lang="en-US" sz="4400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/>
            </a:r>
            <a:br>
              <a:rPr lang="en-US" sz="4400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</a:br>
            <a:endParaRPr lang="ar-EG" sz="4400" dirty="0">
              <a:solidFill>
                <a:schemeClr val="bg1">
                  <a:lumMod val="25000"/>
                </a:schemeClr>
              </a:solidFill>
              <a:latin typeface="Bodoni MT Black" pitchFamily="18" charset="0"/>
            </a:endParaRPr>
          </a:p>
        </p:txBody>
      </p:sp>
      <p:sp>
        <p:nvSpPr>
          <p:cNvPr id="4" name="Rounded Rectangle 3"/>
          <p:cNvSpPr/>
          <p:nvPr/>
        </p:nvSpPr>
        <p:spPr bwMode="auto">
          <a:xfrm>
            <a:off x="414402" y="260648"/>
            <a:ext cx="6858048" cy="1214446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r>
              <a:rPr lang="en-US" sz="4400" b="1" i="1" dirty="0" smtClean="0">
                <a:solidFill>
                  <a:schemeClr val="accent1">
                    <a:lumMod val="50000"/>
                  </a:schemeClr>
                </a:solidFill>
                <a:latin typeface="Bodoni MT Black" pitchFamily="18" charset="0"/>
              </a:rPr>
              <a:t>Arteries of the hand.</a:t>
            </a:r>
            <a:endParaRPr kumimoji="0" lang="ar-EG" sz="4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251520" y="1772816"/>
            <a:ext cx="4944299" cy="1343028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r>
              <a:rPr lang="en-US" sz="4000" b="1" i="1" dirty="0" smtClean="0">
                <a:solidFill>
                  <a:schemeClr val="accent2">
                    <a:lumMod val="50000"/>
                  </a:schemeClr>
                </a:solidFill>
              </a:rPr>
              <a:t>Radial artery</a:t>
            </a:r>
            <a:endParaRPr lang="ar-EG" sz="4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4877678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8" name="Picture 2" descr="C:\Users\Home\Desktop\U.L\AllImages\F66122-007-f10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9268" y="1914670"/>
            <a:ext cx="3622563" cy="4668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0353" y="5013176"/>
            <a:ext cx="507373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 smtClean="0"/>
              <a:t>They form two arches: </a:t>
            </a:r>
          </a:p>
          <a:p>
            <a:r>
              <a:rPr lang="en-US" sz="2800" dirty="0" smtClean="0"/>
              <a:t>1- Superficial palmar arch.</a:t>
            </a:r>
          </a:p>
          <a:p>
            <a:r>
              <a:rPr lang="en-US" sz="2800" dirty="0" smtClean="0"/>
              <a:t>2- Deep palmar arch.</a:t>
            </a:r>
            <a:endParaRPr lang="en-US" sz="2800" dirty="0"/>
          </a:p>
        </p:txBody>
      </p:sp>
    </p:spTree>
  </p:cSld>
  <p:clrMapOvr>
    <a:masterClrMapping/>
  </p:clrMapOvr>
  <p:transition spd="med" advTm="3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316662" cy="720080"/>
          </a:xfrm>
        </p:spPr>
        <p:txBody>
          <a:bodyPr>
            <a:normAutofit fontScale="90000"/>
          </a:bodyPr>
          <a:lstStyle/>
          <a:p>
            <a:pPr rtl="0"/>
            <a:r>
              <a:rPr lang="en-GB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SKELETON OF THE HAND</a:t>
            </a:r>
            <a:endParaRPr lang="en-US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5112568" cy="5877272"/>
          </a:xfrm>
        </p:spPr>
        <p:txBody>
          <a:bodyPr/>
          <a:lstStyle/>
          <a:p>
            <a:pPr algn="l" rtl="0"/>
            <a:r>
              <a:rPr lang="en-GB" dirty="0" smtClean="0"/>
              <a:t>The </a:t>
            </a:r>
            <a:r>
              <a:rPr lang="en-GB" dirty="0"/>
              <a:t>skeleton of the hand is subdivided into three segments: the </a:t>
            </a:r>
            <a:r>
              <a:rPr lang="en-GB" b="1" dirty="0" smtClean="0"/>
              <a:t>carpus</a:t>
            </a:r>
            <a:r>
              <a:rPr lang="en-GB" dirty="0" smtClean="0"/>
              <a:t>, </a:t>
            </a:r>
            <a:r>
              <a:rPr lang="en-GB" b="1" dirty="0" smtClean="0"/>
              <a:t>metacarpus</a:t>
            </a:r>
            <a:r>
              <a:rPr lang="en-GB" dirty="0" smtClean="0"/>
              <a:t> and </a:t>
            </a:r>
            <a:r>
              <a:rPr lang="en-GB" b="1" dirty="0" smtClean="0"/>
              <a:t>phalanges</a:t>
            </a:r>
            <a:r>
              <a:rPr lang="en-GB" dirty="0"/>
              <a:t>.</a:t>
            </a:r>
            <a:endParaRPr lang="en-US" dirty="0"/>
          </a:p>
          <a:p>
            <a:pPr algn="l" rtl="0"/>
            <a:r>
              <a:rPr lang="en-GB" b="1" dirty="0"/>
              <a:t>The </a:t>
            </a:r>
            <a:r>
              <a:rPr lang="en-GB" b="1" dirty="0" smtClean="0"/>
              <a:t>carpus</a:t>
            </a:r>
            <a:r>
              <a:rPr lang="en-US" sz="3200" b="1" dirty="0" smtClean="0"/>
              <a:t>: </a:t>
            </a:r>
            <a:r>
              <a:rPr lang="en-GB" dirty="0" smtClean="0"/>
              <a:t>Eight </a:t>
            </a:r>
            <a:r>
              <a:rPr lang="en-GB" dirty="0"/>
              <a:t>carpal bones made up of two rows of </a:t>
            </a:r>
            <a:r>
              <a:rPr lang="en-GB" dirty="0" smtClean="0"/>
              <a:t>four. </a:t>
            </a:r>
            <a:endParaRPr lang="en-US" dirty="0"/>
          </a:p>
          <a:p>
            <a:pPr marL="0" lvl="0" indent="0" algn="l" rtl="0">
              <a:buNone/>
            </a:pPr>
            <a:r>
              <a:rPr lang="en-GB" dirty="0" smtClean="0"/>
              <a:t>1- Proximal row: Scaphoid, </a:t>
            </a:r>
            <a:r>
              <a:rPr lang="en-GB" dirty="0" err="1" smtClean="0"/>
              <a:t>Lunate,Triquetral</a:t>
            </a:r>
            <a:r>
              <a:rPr lang="en-GB" dirty="0" smtClean="0"/>
              <a:t>, Pisiform</a:t>
            </a:r>
            <a:r>
              <a:rPr lang="en-GB" dirty="0"/>
              <a:t>. </a:t>
            </a:r>
            <a:endParaRPr lang="en-US" dirty="0"/>
          </a:p>
          <a:p>
            <a:pPr marL="0" lvl="0" indent="0" algn="l" rtl="0">
              <a:buNone/>
            </a:pPr>
            <a:r>
              <a:rPr lang="en-GB" dirty="0" smtClean="0"/>
              <a:t>2- Distal row: Trapezium, Trapezoid, </a:t>
            </a:r>
            <a:r>
              <a:rPr lang="en-GB" dirty="0" err="1" smtClean="0"/>
              <a:t>Capitate</a:t>
            </a:r>
            <a:r>
              <a:rPr lang="en-GB" dirty="0" smtClean="0"/>
              <a:t> and Hamate</a:t>
            </a:r>
            <a:r>
              <a:rPr lang="en-GB" dirty="0"/>
              <a:t>. </a:t>
            </a:r>
            <a:endParaRPr lang="en-US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966" y="1916832"/>
            <a:ext cx="3748209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0010611"/>
      </p:ext>
    </p:extLst>
  </p:cSld>
  <p:clrMapOvr>
    <a:masterClrMapping/>
  </p:clrMapOvr>
  <p:transition spd="med">
    <p:wheel spokes="3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428604"/>
            <a:ext cx="828677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1-Superficial </a:t>
            </a:r>
            <a:r>
              <a:rPr lang="en-US" sz="4400" b="1" i="1" u="sng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palmar</a:t>
            </a:r>
            <a:r>
              <a:rPr lang="en-US" sz="44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arch.</a:t>
            </a:r>
            <a:endParaRPr lang="ar-EG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28674" name="Picture 2" descr="C:\Users\Home\Desktop\U.L\AllImages\F66122-007-f1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570" y="1484784"/>
            <a:ext cx="4100554" cy="5013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5" y="1340768"/>
            <a:ext cx="3888432" cy="5157833"/>
          </a:xfrm>
        </p:spPr>
        <p:txBody>
          <a:bodyPr/>
          <a:lstStyle/>
          <a:p>
            <a:pPr lvl="0" algn="l" rtl="0"/>
            <a:r>
              <a:rPr lang="en-GB" dirty="0" smtClean="0"/>
              <a:t>It lies </a:t>
            </a:r>
            <a:r>
              <a:rPr lang="en-GB" dirty="0"/>
              <a:t>deep to palmar </a:t>
            </a:r>
            <a:r>
              <a:rPr lang="en-GB" dirty="0" err="1"/>
              <a:t>aponeurosis</a:t>
            </a:r>
            <a:r>
              <a:rPr lang="en-GB" dirty="0"/>
              <a:t> , at the level of fully extended thumb.</a:t>
            </a:r>
            <a:endParaRPr lang="en-US" dirty="0"/>
          </a:p>
          <a:p>
            <a:pPr lvl="0" algn="l" rtl="0"/>
            <a:r>
              <a:rPr lang="en-GB" b="1" i="1" dirty="0"/>
              <a:t>Origin:</a:t>
            </a:r>
            <a:r>
              <a:rPr lang="en-GB" dirty="0"/>
              <a:t> mainly from ulnar artery and completed by superficial palmar branch of radial artery. It gives 4 digital arteries.</a:t>
            </a:r>
            <a:endParaRPr lang="en-US" dirty="0"/>
          </a:p>
          <a:p>
            <a:pPr algn="l" rtl="0"/>
            <a:endParaRPr lang="en-US" dirty="0"/>
          </a:p>
        </p:txBody>
      </p:sp>
    </p:spTree>
  </p:cSld>
  <p:clrMapOvr>
    <a:masterClrMapping/>
  </p:clrMapOvr>
  <p:transition spd="med" advTm="3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36388" y="116632"/>
            <a:ext cx="611737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2-Deep palmar arch</a:t>
            </a:r>
            <a:endParaRPr lang="ar-EG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7504" y="1145788"/>
            <a:ext cx="47525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400" dirty="0" smtClean="0"/>
              <a:t>-It lies </a:t>
            </a:r>
            <a:r>
              <a:rPr lang="en-GB" sz="2400" dirty="0"/>
              <a:t>3 cm proximal to </a:t>
            </a:r>
            <a:r>
              <a:rPr lang="en-GB" sz="2400" dirty="0" smtClean="0"/>
              <a:t>the superficial </a:t>
            </a:r>
            <a:r>
              <a:rPr lang="en-GB" sz="2400" dirty="0"/>
              <a:t>palmar arch.</a:t>
            </a:r>
            <a:endParaRPr lang="en-US" sz="2400" dirty="0"/>
          </a:p>
          <a:p>
            <a:pPr lvl="0"/>
            <a:r>
              <a:rPr lang="en-GB" sz="2400" b="1" i="1" dirty="0"/>
              <a:t>Origin:</a:t>
            </a:r>
            <a:r>
              <a:rPr lang="en-GB" sz="2400" dirty="0"/>
              <a:t>  mainly from radial artery, completed by deep branch of ulnar artery. </a:t>
            </a:r>
            <a:endParaRPr lang="en-US" sz="2400" dirty="0"/>
          </a:p>
          <a:p>
            <a:pPr lvl="0"/>
            <a:r>
              <a:rPr lang="en-GB" sz="2400" b="1" i="1" dirty="0"/>
              <a:t>Branches: </a:t>
            </a:r>
            <a:r>
              <a:rPr lang="en-GB" sz="2400" dirty="0"/>
              <a:t>palmar metacarpal arteries.</a:t>
            </a:r>
            <a:endParaRPr lang="en-US" sz="2400" dirty="0"/>
          </a:p>
          <a:p>
            <a:r>
              <a:rPr lang="en-GB" sz="2400" b="1" u="sng" dirty="0" smtClean="0"/>
              <a:t>1-Dorsal </a:t>
            </a:r>
            <a:r>
              <a:rPr lang="en-GB" sz="2400" b="1" u="sng" dirty="0"/>
              <a:t>arch</a:t>
            </a:r>
            <a:r>
              <a:rPr lang="en-GB" sz="2400" u="sng" dirty="0"/>
              <a:t>: </a:t>
            </a:r>
            <a:r>
              <a:rPr lang="en-GB" sz="2400" dirty="0"/>
              <a:t>formed by radial and ulnar arteries, on dorsum of hand.</a:t>
            </a:r>
            <a:endParaRPr lang="en-US" sz="2400" dirty="0"/>
          </a:p>
          <a:p>
            <a:r>
              <a:rPr lang="en-GB" sz="2400" b="1" u="sng" dirty="0" smtClean="0"/>
              <a:t>2-Princeps </a:t>
            </a:r>
            <a:r>
              <a:rPr lang="en-GB" sz="2400" b="1" u="sng" dirty="0" err="1"/>
              <a:t>pollicis</a:t>
            </a:r>
            <a:r>
              <a:rPr lang="en-GB" sz="2400" u="sng" dirty="0"/>
              <a:t>:</a:t>
            </a:r>
            <a:r>
              <a:rPr lang="en-GB" sz="2400" dirty="0"/>
              <a:t> from radial artery (primary supply of thumb).</a:t>
            </a:r>
            <a:endParaRPr lang="en-US" sz="2400" dirty="0"/>
          </a:p>
          <a:p>
            <a:r>
              <a:rPr lang="en-GB" sz="2400" b="1" u="sng" dirty="0" smtClean="0"/>
              <a:t>3-Radialis </a:t>
            </a:r>
            <a:r>
              <a:rPr lang="en-GB" sz="2400" b="1" u="sng" dirty="0" err="1"/>
              <a:t>indicis</a:t>
            </a:r>
            <a:r>
              <a:rPr lang="en-GB" sz="2400" b="1" u="sng" dirty="0"/>
              <a:t>:</a:t>
            </a:r>
            <a:r>
              <a:rPr lang="en-GB" sz="2400" b="1" dirty="0"/>
              <a:t> </a:t>
            </a:r>
            <a:r>
              <a:rPr lang="en-GB" sz="2400" dirty="0"/>
              <a:t>from radial artery, supplies radial side of index.</a:t>
            </a:r>
            <a:endParaRPr lang="en-US" sz="2400" dirty="0"/>
          </a:p>
        </p:txBody>
      </p:sp>
      <p:pic>
        <p:nvPicPr>
          <p:cNvPr id="30722" name="Picture 2" descr="C:\Users\Home\Desktop\U.L\AllImages\F66122-007-f1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597" y="2204863"/>
            <a:ext cx="3885756" cy="367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sz="6000" i="1" dirty="0">
                <a:solidFill>
                  <a:schemeClr val="accent1">
                    <a:lumMod val="50000"/>
                  </a:schemeClr>
                </a:solidFill>
                <a:latin typeface="Bodoni MT Black" pitchFamily="18" charset="0"/>
              </a:rPr>
              <a:t>Veins of the hand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71736" y="1643050"/>
            <a:ext cx="6326187" cy="4525963"/>
          </a:xfrm>
        </p:spPr>
        <p:txBody>
          <a:bodyPr/>
          <a:lstStyle/>
          <a:p>
            <a:pPr algn="l"/>
            <a:endParaRPr lang="en-US" dirty="0" smtClean="0"/>
          </a:p>
          <a:p>
            <a:pPr algn="ctr">
              <a:buNone/>
            </a:pPr>
            <a:endParaRPr lang="en-US" sz="3200" i="1" dirty="0" smtClean="0">
              <a:solidFill>
                <a:srgbClr val="C00000"/>
              </a:solidFill>
            </a:endParaRPr>
          </a:p>
        </p:txBody>
      </p:sp>
      <p:sp>
        <p:nvSpPr>
          <p:cNvPr id="13" name="Wave 12"/>
          <p:cNvSpPr/>
          <p:nvPr/>
        </p:nvSpPr>
        <p:spPr bwMode="auto">
          <a:xfrm>
            <a:off x="3786182" y="2428868"/>
            <a:ext cx="3786214" cy="1128714"/>
          </a:xfrm>
          <a:prstGeom prst="wave">
            <a:avLst>
              <a:gd name="adj1" fmla="val 12500"/>
              <a:gd name="adj2" fmla="val 0"/>
            </a:avLst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charset="0"/>
              </a:rPr>
              <a:t>1-Superficial veins.</a:t>
            </a:r>
            <a:endParaRPr kumimoji="0" lang="ar-EG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charset="0"/>
            </a:endParaRPr>
          </a:p>
        </p:txBody>
      </p:sp>
      <p:sp>
        <p:nvSpPr>
          <p:cNvPr id="14" name="Wave 13"/>
          <p:cNvSpPr/>
          <p:nvPr/>
        </p:nvSpPr>
        <p:spPr bwMode="auto">
          <a:xfrm>
            <a:off x="3929058" y="3929066"/>
            <a:ext cx="3643338" cy="1200152"/>
          </a:xfrm>
          <a:prstGeom prst="wave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charset="0"/>
              </a:rPr>
              <a:t>2-Deep</a:t>
            </a:r>
            <a:r>
              <a:rPr kumimoji="0" lang="en-US" sz="3200" b="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Arial" charset="0"/>
              </a:rPr>
              <a:t> veins.</a:t>
            </a:r>
            <a:endParaRPr kumimoji="0" lang="ar-EG" sz="32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med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4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D:\Documents and Settings\hagar\Desktop\Anatomy\Hagar Hamdy\32b7edf5951e68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214686"/>
            <a:ext cx="4500594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7107" name="Picture 3" descr="D:\Documents and Settings\hagar\Desktop\Anatomy\Hagar Hamdy\51c1cc6ccd6aea3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428604"/>
            <a:ext cx="4357718" cy="2643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4762872" cy="936104"/>
          </a:xfrm>
        </p:spPr>
        <p:txBody>
          <a:bodyPr/>
          <a:lstStyle/>
          <a:p>
            <a:pPr algn="l"/>
            <a:r>
              <a:rPr lang="en-US" sz="4400" i="1" u="sng" dirty="0" smtClean="0">
                <a:solidFill>
                  <a:srgbClr val="C00000"/>
                </a:solidFill>
                <a:latin typeface="Bodoni MT Black" pitchFamily="18" charset="0"/>
              </a:rPr>
              <a:t>Digital veins</a:t>
            </a:r>
            <a:endParaRPr lang="ar-EG" sz="4400" i="1" u="sng" dirty="0">
              <a:solidFill>
                <a:srgbClr val="C00000"/>
              </a:solidFill>
              <a:latin typeface="Bodoni MT Black" pitchFamily="18" charset="0"/>
            </a:endParaRPr>
          </a:p>
        </p:txBody>
      </p:sp>
      <p:pic>
        <p:nvPicPr>
          <p:cNvPr id="6" name="Picture 2" descr="D:\Documents and Settings\hagar\Desktop\Anatomy\Hagar Hamdy\Gray574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300192" y="476672"/>
            <a:ext cx="2300021" cy="60300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4" name="Picture 2" descr="C:\Users\Home\Desktop\U.L\AllImages\F66122-007-f1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84784"/>
            <a:ext cx="5022997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Tm="3000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ocuments and Settings\hagar\Desktop\Anatomy\Hagar Hamdy\Gray57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6096" y="620688"/>
            <a:ext cx="2843015" cy="61206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Rectangle 1"/>
          <p:cNvSpPr/>
          <p:nvPr/>
        </p:nvSpPr>
        <p:spPr>
          <a:xfrm>
            <a:off x="467544" y="105273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GB" sz="2800" b="1" i="1" dirty="0">
                <a:solidFill>
                  <a:srgbClr val="FF0000"/>
                </a:solidFill>
              </a:rPr>
              <a:t>Cephalic vein</a:t>
            </a:r>
            <a:r>
              <a:rPr lang="en-GB" sz="2800" b="1" i="1" dirty="0"/>
              <a:t>: is the lateral continuation of dorsal venous arch. </a:t>
            </a:r>
            <a:endParaRPr lang="en-US" sz="2800" dirty="0"/>
          </a:p>
        </p:txBody>
      </p:sp>
      <p:sp>
        <p:nvSpPr>
          <p:cNvPr id="3" name="Rectangle 2"/>
          <p:cNvSpPr/>
          <p:nvPr/>
        </p:nvSpPr>
        <p:spPr>
          <a:xfrm>
            <a:off x="323528" y="292494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GB" sz="2800" b="1" i="1" dirty="0" err="1">
                <a:solidFill>
                  <a:srgbClr val="FF0000"/>
                </a:solidFill>
              </a:rPr>
              <a:t>Basilic</a:t>
            </a:r>
            <a:r>
              <a:rPr lang="en-GB" sz="2800" b="1" i="1" dirty="0">
                <a:solidFill>
                  <a:srgbClr val="FF0000"/>
                </a:solidFill>
              </a:rPr>
              <a:t> </a:t>
            </a:r>
            <a:r>
              <a:rPr lang="en-GB" sz="2800" b="1" i="1" dirty="0" smtClean="0">
                <a:solidFill>
                  <a:srgbClr val="FF0000"/>
                </a:solidFill>
              </a:rPr>
              <a:t>vein</a:t>
            </a:r>
            <a:r>
              <a:rPr lang="en-GB" sz="2800" b="1" i="1" dirty="0" smtClean="0"/>
              <a:t>:  </a:t>
            </a:r>
            <a:r>
              <a:rPr lang="en-GB" sz="2800" b="1" i="1" dirty="0"/>
              <a:t>is the medial continuation of dorsal venous </a:t>
            </a:r>
            <a:r>
              <a:rPr lang="en-GB" sz="2800" b="1" i="1" dirty="0" smtClean="0"/>
              <a:t>arch.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26996" y="475214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i="1" dirty="0">
                <a:solidFill>
                  <a:srgbClr val="FF0000"/>
                </a:solidFill>
              </a:rPr>
              <a:t>The median </a:t>
            </a:r>
            <a:r>
              <a:rPr lang="en-GB" sz="2800" b="1" i="1" dirty="0" err="1">
                <a:solidFill>
                  <a:srgbClr val="FF0000"/>
                </a:solidFill>
              </a:rPr>
              <a:t>cubital</a:t>
            </a:r>
            <a:r>
              <a:rPr lang="en-GB" sz="2800" b="1" i="1" dirty="0">
                <a:solidFill>
                  <a:srgbClr val="FF0000"/>
                </a:solidFill>
              </a:rPr>
              <a:t> </a:t>
            </a:r>
            <a:r>
              <a:rPr lang="en-GB" sz="2800" b="1" i="1" dirty="0" smtClean="0">
                <a:solidFill>
                  <a:srgbClr val="FF0000"/>
                </a:solidFill>
              </a:rPr>
              <a:t>vein </a:t>
            </a:r>
            <a:r>
              <a:rPr lang="en-GB" sz="2800" b="1" i="1" dirty="0"/>
              <a:t>in </a:t>
            </a:r>
            <a:r>
              <a:rPr lang="en-GB" sz="2800" b="1" i="1" dirty="0" err="1"/>
              <a:t>cubital</a:t>
            </a:r>
            <a:r>
              <a:rPr lang="en-GB" sz="2800" b="1" i="1" dirty="0"/>
              <a:t> </a:t>
            </a:r>
            <a:r>
              <a:rPr lang="en-GB" sz="2800" b="1" i="1" dirty="0" smtClean="0"/>
              <a:t>fossa.</a:t>
            </a:r>
            <a:endParaRPr lang="en-US" sz="2800" dirty="0"/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6" y="1340768"/>
            <a:ext cx="5400684" cy="720080"/>
          </a:xfrm>
        </p:spPr>
        <p:txBody>
          <a:bodyPr>
            <a:normAutofit fontScale="90000"/>
          </a:bodyPr>
          <a:lstStyle/>
          <a:p>
            <a:pPr algn="l"/>
            <a:r>
              <a:rPr lang="en-US" sz="4800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4800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  <a:ea typeface="Arial Unicode MS" pitchFamily="34" charset="-128"/>
                <a:cs typeface="Arial Unicode MS" pitchFamily="34" charset="-128"/>
              </a:rPr>
            </a:br>
            <a:r>
              <a:rPr lang="en-US" sz="4800" i="1" u="sng" dirty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en-US" sz="4800" i="1" u="sng" dirty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  <a:ea typeface="Arial Unicode MS" pitchFamily="34" charset="-128"/>
                <a:cs typeface="Arial Unicode MS" pitchFamily="34" charset="-128"/>
              </a:rPr>
            </a:br>
            <a:r>
              <a:rPr lang="en-US" sz="4800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  <a:ea typeface="Arial Unicode MS" pitchFamily="34" charset="-128"/>
                <a:cs typeface="Arial Unicode MS" pitchFamily="34" charset="-128"/>
              </a:rPr>
              <a:t>1-Median </a:t>
            </a:r>
            <a:r>
              <a:rPr lang="en-US" sz="4800" i="1" u="sng" dirty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  <a:ea typeface="Arial Unicode MS" pitchFamily="34" charset="-128"/>
                <a:cs typeface="Arial Unicode MS" pitchFamily="34" charset="-128"/>
              </a:rPr>
              <a:t>nerve</a:t>
            </a:r>
            <a:endParaRPr lang="ar-EG" sz="4800" u="sng" dirty="0">
              <a:solidFill>
                <a:schemeClr val="bg1">
                  <a:lumMod val="25000"/>
                </a:schemeClr>
              </a:solidFill>
              <a:latin typeface="Bodoni MT Black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179512" y="2780928"/>
            <a:ext cx="2952328" cy="4087386"/>
          </a:xfrm>
        </p:spPr>
        <p:txBody>
          <a:bodyPr/>
          <a:lstStyle/>
          <a:p>
            <a:pPr lvl="1" algn="l" rtl="0"/>
            <a:r>
              <a:rPr lang="en-US" sz="3400" b="1" i="1" dirty="0" smtClean="0">
                <a:solidFill>
                  <a:srgbClr val="C00000"/>
                </a:solidFill>
              </a:rPr>
              <a:t>A-origin</a:t>
            </a:r>
          </a:p>
          <a:p>
            <a:endParaRPr lang="ar-EG" dirty="0"/>
          </a:p>
        </p:txBody>
      </p:sp>
      <p:pic>
        <p:nvPicPr>
          <p:cNvPr id="5" name="Picture 6" descr="250px-Brachial_plexu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690816" y="1988840"/>
            <a:ext cx="5453184" cy="4712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6" name="Group 5"/>
          <p:cNvGrpSpPr/>
          <p:nvPr/>
        </p:nvGrpSpPr>
        <p:grpSpPr>
          <a:xfrm>
            <a:off x="1789429" y="188640"/>
            <a:ext cx="5613368" cy="1184212"/>
            <a:chOff x="0" y="0"/>
            <a:chExt cx="5643602" cy="1214446"/>
          </a:xfrm>
        </p:grpSpPr>
        <p:sp>
          <p:nvSpPr>
            <p:cNvPr id="7" name="Rounded Rectangle 6"/>
            <p:cNvSpPr/>
            <p:nvPr/>
          </p:nvSpPr>
          <p:spPr>
            <a:xfrm>
              <a:off x="0" y="0"/>
              <a:ext cx="5643602" cy="1214446"/>
            </a:xfrm>
            <a:prstGeom prst="roundRect">
              <a:avLst>
                <a:gd name="adj" fmla="val 8500"/>
              </a:avLst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30234" y="30234"/>
              <a:ext cx="5583134" cy="115397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749752" numCol="1" spcCol="1270" anchor="t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i="1" kern="1200" dirty="0" smtClean="0">
                  <a:solidFill>
                    <a:schemeClr val="accent1">
                      <a:lumMod val="50000"/>
                    </a:schemeClr>
                  </a:solidFill>
                  <a:latin typeface="Bodoni MT Black" pitchFamily="18" charset="0"/>
                </a:rPr>
                <a:t>Nerves </a:t>
              </a:r>
              <a:r>
                <a:rPr lang="en-US" sz="4000" b="1" i="1" dirty="0" smtClean="0">
                  <a:solidFill>
                    <a:schemeClr val="accent1">
                      <a:lumMod val="50000"/>
                    </a:schemeClr>
                  </a:solidFill>
                  <a:latin typeface="Bodoni MT Black" pitchFamily="18" charset="0"/>
                </a:rPr>
                <a:t>of</a:t>
              </a:r>
              <a:r>
                <a:rPr lang="en-US" sz="4000" b="1" i="1" kern="1200" dirty="0" smtClean="0">
                  <a:solidFill>
                    <a:schemeClr val="accent1">
                      <a:lumMod val="50000"/>
                    </a:schemeClr>
                  </a:solidFill>
                  <a:latin typeface="Bodoni MT Black" pitchFamily="18" charset="0"/>
                </a:rPr>
                <a:t> </a:t>
              </a:r>
              <a:r>
                <a:rPr lang="en-US" sz="4000" b="1" i="1" kern="1200" dirty="0" smtClean="0">
                  <a:solidFill>
                    <a:schemeClr val="accent1">
                      <a:lumMod val="50000"/>
                    </a:schemeClr>
                  </a:solidFill>
                  <a:latin typeface="Bodoni MT Black" pitchFamily="18" charset="0"/>
                </a:rPr>
                <a:t>the hand</a:t>
              </a:r>
              <a:endParaRPr lang="ar-EG" sz="4000" b="1" kern="1200" dirty="0">
                <a:solidFill>
                  <a:schemeClr val="accent1">
                    <a:lumMod val="50000"/>
                  </a:schemeClr>
                </a:solidFill>
                <a:latin typeface="Bodoni MT Black" pitchFamily="18" charset="0"/>
              </a:endParaRPr>
            </a:p>
          </p:txBody>
        </p:sp>
      </p:grpSp>
    </p:spTree>
  </p:cSld>
  <p:clrMapOvr>
    <a:masterClrMapping/>
  </p:clrMapOvr>
  <p:transition spd="med" advTm="3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ray8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71736" y="857232"/>
            <a:ext cx="6215106" cy="50720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 advTm="3000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3960440" cy="6048672"/>
          </a:xfrm>
        </p:spPr>
        <p:txBody>
          <a:bodyPr>
            <a:normAutofit/>
          </a:bodyPr>
          <a:lstStyle/>
          <a:p>
            <a:pPr algn="l"/>
            <a:r>
              <a:rPr lang="en-US" sz="36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course:</a:t>
            </a:r>
            <a:r>
              <a:rPr lang="en-US" sz="3600" b="1" i="1" dirty="0" smtClean="0"/>
              <a:t/>
            </a:r>
            <a:br>
              <a:rPr lang="en-US" sz="3600" b="1" i="1" dirty="0" smtClean="0"/>
            </a:br>
            <a:r>
              <a:rPr lang="en-US" sz="3600" i="1" dirty="0">
                <a:solidFill>
                  <a:schemeClr val="tx1"/>
                </a:solidFill>
              </a:rPr>
              <a:t>-</a:t>
            </a:r>
            <a:r>
              <a:rPr lang="en-GB" sz="3200" dirty="0" smtClean="0">
                <a:solidFill>
                  <a:schemeClr val="tx1"/>
                </a:solidFill>
                <a:effectLst/>
              </a:rPr>
              <a:t>It </a:t>
            </a:r>
            <a:r>
              <a:rPr lang="en-GB" sz="3200" dirty="0">
                <a:solidFill>
                  <a:schemeClr val="tx1"/>
                </a:solidFill>
                <a:effectLst/>
              </a:rPr>
              <a:t>enters the hand by passing deep to the flexor </a:t>
            </a:r>
            <a:r>
              <a:rPr lang="en-GB" sz="3200" dirty="0" smtClean="0">
                <a:solidFill>
                  <a:schemeClr val="tx1"/>
                </a:solidFill>
                <a:effectLst/>
              </a:rPr>
              <a:t>retinaculum.</a:t>
            </a:r>
            <a:r>
              <a:rPr lang="en-US" sz="3200" dirty="0">
                <a:solidFill>
                  <a:schemeClr val="tx1"/>
                </a:solidFill>
                <a:effectLst/>
              </a:rPr>
              <a:t/>
            </a:r>
            <a:br>
              <a:rPr lang="en-US" sz="3200" dirty="0">
                <a:solidFill>
                  <a:schemeClr val="tx1"/>
                </a:solidFill>
                <a:effectLst/>
              </a:rPr>
            </a:br>
            <a:r>
              <a:rPr lang="en-US" sz="3200" dirty="0" smtClean="0">
                <a:solidFill>
                  <a:schemeClr val="tx1"/>
                </a:solidFill>
                <a:effectLst/>
              </a:rPr>
              <a:t>-</a:t>
            </a:r>
            <a:r>
              <a:rPr lang="en-GB" sz="3200" dirty="0" smtClean="0">
                <a:solidFill>
                  <a:schemeClr val="tx1"/>
                </a:solidFill>
                <a:effectLst/>
              </a:rPr>
              <a:t>It divides </a:t>
            </a:r>
            <a:r>
              <a:rPr lang="en-GB" sz="3200" dirty="0">
                <a:solidFill>
                  <a:schemeClr val="tx1"/>
                </a:solidFill>
                <a:effectLst/>
              </a:rPr>
              <a:t>into medial and lateral branches.</a:t>
            </a:r>
            <a:r>
              <a:rPr lang="en-US" sz="3200" dirty="0">
                <a:solidFill>
                  <a:schemeClr val="tx1"/>
                </a:solidFill>
                <a:effectLst/>
              </a:rPr>
              <a:t/>
            </a:r>
            <a:br>
              <a:rPr lang="en-US" sz="3200" dirty="0">
                <a:solidFill>
                  <a:schemeClr val="tx1"/>
                </a:solidFill>
                <a:effectLst/>
              </a:rPr>
            </a:br>
            <a:endParaRPr lang="ar-EG" sz="3600" b="1" i="1" dirty="0">
              <a:solidFill>
                <a:schemeClr val="tx1"/>
              </a:solidFill>
            </a:endParaRPr>
          </a:p>
        </p:txBody>
      </p:sp>
      <p:pic>
        <p:nvPicPr>
          <p:cNvPr id="4" name="Picture 7" descr="Nerves_of_the_left_upper_extremit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16016" y="332656"/>
            <a:ext cx="4089065" cy="6336704"/>
          </a:xfrm>
          <a:prstGeom prst="roundRect">
            <a:avLst>
              <a:gd name="adj" fmla="val 16667"/>
            </a:avLst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Tm="3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9545" y="285728"/>
            <a:ext cx="7305727" cy="1071570"/>
          </a:xfrm>
        </p:spPr>
        <p:txBody>
          <a:bodyPr/>
          <a:lstStyle/>
          <a:p>
            <a:r>
              <a:rPr lang="en-US" sz="4000" b="1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Branches in the hand</a:t>
            </a:r>
            <a:endParaRPr lang="ar-EG" sz="4000" i="1" u="sng" dirty="0">
              <a:solidFill>
                <a:schemeClr val="bg1">
                  <a:lumMod val="25000"/>
                </a:schemeClr>
              </a:solidFill>
              <a:latin typeface="Bodoni MT Black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1" y="1268760"/>
            <a:ext cx="3744415" cy="5400600"/>
          </a:xfrm>
        </p:spPr>
        <p:txBody>
          <a:bodyPr>
            <a:normAutofit fontScale="62500" lnSpcReduction="20000"/>
          </a:bodyPr>
          <a:lstStyle/>
          <a:p>
            <a:pPr marL="137160" indent="0">
              <a:buNone/>
            </a:pPr>
            <a:endParaRPr lang="en-GB" sz="3200" b="1" u="sng" dirty="0"/>
          </a:p>
          <a:p>
            <a:pPr marL="137160" indent="0">
              <a:buNone/>
            </a:pPr>
            <a:r>
              <a:rPr lang="en-GB" sz="3800" b="1" u="sng" dirty="0" smtClean="0"/>
              <a:t>The </a:t>
            </a:r>
            <a:r>
              <a:rPr lang="en-GB" sz="3800" b="1" u="sng" dirty="0"/>
              <a:t>2 branches give:</a:t>
            </a:r>
            <a:endParaRPr lang="en-US" sz="3800" u="sng" dirty="0"/>
          </a:p>
          <a:p>
            <a:pPr marL="137160" lvl="0" indent="0">
              <a:buNone/>
            </a:pPr>
            <a:r>
              <a:rPr lang="en-GB" sz="3800" b="1" dirty="0" smtClean="0"/>
              <a:t>1- Cutaneous </a:t>
            </a:r>
            <a:r>
              <a:rPr lang="en-GB" sz="3800" b="1" dirty="0"/>
              <a:t>branches to the skin of:</a:t>
            </a:r>
            <a:endParaRPr lang="en-US" sz="3800" dirty="0"/>
          </a:p>
          <a:p>
            <a:pPr marL="137160" indent="0">
              <a:buNone/>
            </a:pPr>
            <a:r>
              <a:rPr lang="en-GB" sz="3800" dirty="0"/>
              <a:t>Lateral 2/3 of the palm, palmar aspect of the lateral 3 1/2 fingers, the nail beds and dorsum of terminal phalanges of these </a:t>
            </a:r>
            <a:r>
              <a:rPr lang="en-GB" sz="3800" dirty="0" smtClean="0"/>
              <a:t>fingers.   </a:t>
            </a:r>
            <a:endParaRPr lang="en-US" sz="3800" dirty="0"/>
          </a:p>
          <a:p>
            <a:pPr marL="137160" indent="0">
              <a:buNone/>
            </a:pPr>
            <a:r>
              <a:rPr lang="en-GB" sz="3800" b="1" dirty="0" smtClean="0"/>
              <a:t>2- Muscular branches (</a:t>
            </a:r>
            <a:r>
              <a:rPr lang="en-US" sz="3800" i="1" dirty="0"/>
              <a:t>recurrent </a:t>
            </a:r>
            <a:r>
              <a:rPr lang="en-US" sz="3800" i="1" dirty="0" smtClean="0"/>
              <a:t>branch)</a:t>
            </a:r>
            <a:r>
              <a:rPr lang="en-GB" sz="3800" b="1" dirty="0" smtClean="0"/>
              <a:t>: </a:t>
            </a:r>
          </a:p>
          <a:p>
            <a:pPr marL="137160" indent="0">
              <a:buNone/>
            </a:pPr>
            <a:r>
              <a:rPr lang="en-GB" sz="3800" dirty="0" smtClean="0"/>
              <a:t>to </a:t>
            </a:r>
            <a:r>
              <a:rPr lang="en-GB" sz="3800" dirty="0"/>
              <a:t>muscles of </a:t>
            </a:r>
            <a:r>
              <a:rPr lang="en-GB" sz="3800" dirty="0" err="1"/>
              <a:t>thenar</a:t>
            </a:r>
            <a:r>
              <a:rPr lang="en-GB" sz="3800" dirty="0"/>
              <a:t> eminence and the lateral 2 </a:t>
            </a:r>
            <a:r>
              <a:rPr lang="en-GB" sz="3800" dirty="0" err="1" smtClean="0"/>
              <a:t>lumbricals</a:t>
            </a:r>
            <a:r>
              <a:rPr lang="en-GB" sz="3800" dirty="0" smtClean="0"/>
              <a:t>.</a:t>
            </a:r>
            <a:endParaRPr lang="en-US" sz="3800" dirty="0"/>
          </a:p>
          <a:p>
            <a:pPr algn="l">
              <a:buFontTx/>
              <a:buNone/>
            </a:pPr>
            <a:endParaRPr lang="en-US" sz="3400" i="1" dirty="0" smtClean="0">
              <a:solidFill>
                <a:srgbClr val="C00000"/>
              </a:solidFill>
            </a:endParaRPr>
          </a:p>
          <a:p>
            <a:pPr algn="l">
              <a:buFontTx/>
              <a:buNone/>
            </a:pPr>
            <a:r>
              <a:rPr lang="en-US" dirty="0" smtClean="0"/>
              <a:t>                     </a:t>
            </a:r>
            <a:endParaRPr lang="en-US" dirty="0" smtClean="0"/>
          </a:p>
        </p:txBody>
      </p:sp>
      <p:pic>
        <p:nvPicPr>
          <p:cNvPr id="5" name="Picture 4" descr="Gray8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41608" y="2060848"/>
            <a:ext cx="4471048" cy="3938780"/>
          </a:xfrm>
          <a:prstGeom prst="roundRect">
            <a:avLst>
              <a:gd name="adj" fmla="val 16667"/>
            </a:avLst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med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541" y="332656"/>
            <a:ext cx="7488832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8038837"/>
      </p:ext>
    </p:extLst>
  </p:cSld>
  <p:clrMapOvr>
    <a:masterClrMapping/>
  </p:clrMapOvr>
  <p:transition spd="med">
    <p:wheel spokes="3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1" y="274638"/>
            <a:ext cx="7143800" cy="1143000"/>
          </a:xfrm>
        </p:spPr>
        <p:txBody>
          <a:bodyPr/>
          <a:lstStyle/>
          <a:p>
            <a:r>
              <a:rPr lang="en-US" sz="4400" b="1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Nerve injury</a:t>
            </a:r>
            <a:endParaRPr lang="ar-EG" sz="4400" i="1" u="sng" dirty="0">
              <a:solidFill>
                <a:schemeClr val="bg1">
                  <a:lumMod val="25000"/>
                </a:schemeClr>
              </a:solidFill>
              <a:latin typeface="Bodoni MT Black" pitchFamily="18" charset="0"/>
            </a:endParaRPr>
          </a:p>
        </p:txBody>
      </p:sp>
      <p:pic>
        <p:nvPicPr>
          <p:cNvPr id="4" name="Picture 5" descr="median-nerve-outline-225x30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02" y="1785926"/>
            <a:ext cx="5286411" cy="45005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400684" cy="941372"/>
          </a:xfrm>
        </p:spPr>
        <p:txBody>
          <a:bodyPr/>
          <a:lstStyle/>
          <a:p>
            <a:pPr algn="l"/>
            <a:r>
              <a:rPr lang="en-US" sz="4000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2-Ulnar </a:t>
            </a:r>
            <a:r>
              <a:rPr lang="en-US" sz="4000" i="1" u="sng" dirty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nerve</a:t>
            </a:r>
            <a:endParaRPr lang="ar-EG" sz="4000" u="sng" dirty="0">
              <a:solidFill>
                <a:schemeClr val="bg1">
                  <a:lumMod val="25000"/>
                </a:schemeClr>
              </a:solidFill>
              <a:latin typeface="Bodoni MT Black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l"/>
            <a:r>
              <a:rPr lang="en-US" sz="3200" b="1" dirty="0" smtClean="0">
                <a:solidFill>
                  <a:srgbClr val="C00000"/>
                </a:solidFill>
              </a:rPr>
              <a:t>A-Origin</a:t>
            </a:r>
          </a:p>
          <a:p>
            <a:endParaRPr lang="ar-EG" dirty="0"/>
          </a:p>
        </p:txBody>
      </p:sp>
      <p:pic>
        <p:nvPicPr>
          <p:cNvPr id="5" name="Picture 6" descr="250px-Brachial_plexu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071802" y="1785926"/>
            <a:ext cx="5214974" cy="4143404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 advTm="3000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3422753" cy="936104"/>
          </a:xfrm>
        </p:spPr>
        <p:txBody>
          <a:bodyPr>
            <a:normAutofit fontScale="90000"/>
          </a:bodyPr>
          <a:lstStyle/>
          <a:p>
            <a:pPr algn="l"/>
            <a:r>
              <a:rPr lang="en-US" b="1" i="1" dirty="0" smtClean="0">
                <a:solidFill>
                  <a:srgbClr val="C00000"/>
                </a:solidFill>
              </a:rPr>
              <a:t/>
            </a:r>
            <a:br>
              <a:rPr lang="en-US" b="1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>B-course:</a:t>
            </a: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r>
              <a:rPr lang="en-US" i="1" dirty="0">
                <a:solidFill>
                  <a:srgbClr val="C00000"/>
                </a:solidFill>
              </a:rPr>
              <a:t/>
            </a:r>
            <a:br>
              <a:rPr lang="en-US" i="1" dirty="0">
                <a:solidFill>
                  <a:srgbClr val="C00000"/>
                </a:solidFill>
              </a:rPr>
            </a:br>
            <a:r>
              <a:rPr lang="en-US" i="1" dirty="0" smtClean="0">
                <a:solidFill>
                  <a:srgbClr val="C00000"/>
                </a:solidFill>
              </a:rPr>
              <a:t/>
            </a:r>
            <a:br>
              <a:rPr lang="en-US" i="1" dirty="0" smtClean="0">
                <a:solidFill>
                  <a:srgbClr val="C00000"/>
                </a:solidFill>
              </a:rPr>
            </a:br>
            <a:endParaRPr lang="ar-EG" b="1" i="1" dirty="0">
              <a:solidFill>
                <a:srgbClr val="C00000"/>
              </a:solidFill>
            </a:endParaRPr>
          </a:p>
        </p:txBody>
      </p:sp>
      <p:pic>
        <p:nvPicPr>
          <p:cNvPr id="4" name="Picture 4" descr="Nerves_of_the_left_upper_extremit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716016" y="476672"/>
            <a:ext cx="4209763" cy="60486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238974" y="1772816"/>
            <a:ext cx="40324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GB" sz="2800" dirty="0" smtClean="0">
                <a:latin typeface="Arial"/>
                <a:ea typeface="Times New Roman"/>
              </a:rPr>
              <a:t>- It </a:t>
            </a:r>
            <a:r>
              <a:rPr lang="en-GB" sz="2800" dirty="0">
                <a:latin typeface="Arial"/>
                <a:ea typeface="Times New Roman"/>
              </a:rPr>
              <a:t>enters the hand by passing superficial to the flexor retinaculum.</a:t>
            </a:r>
            <a:endParaRPr lang="en-US" sz="2800" dirty="0">
              <a:latin typeface="Times New Roman"/>
              <a:ea typeface="Times New Roman"/>
            </a:endParaRPr>
          </a:p>
          <a:p>
            <a:pPr marL="0" marR="0" indent="457200" algn="just">
              <a:spcBef>
                <a:spcPts val="0"/>
              </a:spcBef>
              <a:spcAft>
                <a:spcPts val="0"/>
              </a:spcAft>
            </a:pPr>
            <a:r>
              <a:rPr lang="en-GB" sz="2800" dirty="0" smtClean="0">
                <a:latin typeface="Arial"/>
                <a:ea typeface="Times New Roman"/>
              </a:rPr>
              <a:t>- It </a:t>
            </a:r>
            <a:r>
              <a:rPr lang="en-GB" sz="2800" dirty="0">
                <a:latin typeface="Arial"/>
                <a:ea typeface="Times New Roman"/>
              </a:rPr>
              <a:t>divides into superficial and deep branches.</a:t>
            </a:r>
            <a:endParaRPr lang="en-US" sz="2800" dirty="0">
              <a:effectLst/>
              <a:latin typeface="Times New Roman"/>
              <a:ea typeface="Times New Roman"/>
            </a:endParaRPr>
          </a:p>
        </p:txBody>
      </p:sp>
    </p:spTree>
  </p:cSld>
  <p:clrMapOvr>
    <a:masterClrMapping/>
  </p:clrMapOvr>
  <p:transition spd="med" advTm="300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74638"/>
            <a:ext cx="8305827" cy="634082"/>
          </a:xfrm>
        </p:spPr>
        <p:txBody>
          <a:bodyPr>
            <a:normAutofit fontScale="90000"/>
          </a:bodyPr>
          <a:lstStyle/>
          <a:p>
            <a:r>
              <a:rPr lang="en-US" sz="4400" b="1" i="1" u="sng" dirty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Branches in the hand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052736"/>
            <a:ext cx="3960440" cy="5616624"/>
          </a:xfrm>
        </p:spPr>
        <p:txBody>
          <a:bodyPr>
            <a:normAutofit fontScale="77500" lnSpcReduction="20000"/>
          </a:bodyPr>
          <a:lstStyle/>
          <a:p>
            <a:pPr marL="137160" indent="0">
              <a:buNone/>
            </a:pPr>
            <a:r>
              <a:rPr lang="en-US" sz="3200" b="1" i="1" dirty="0" smtClean="0">
                <a:solidFill>
                  <a:srgbClr val="C00000"/>
                </a:solidFill>
              </a:rPr>
              <a:t>1-Superficial branch </a:t>
            </a:r>
            <a:r>
              <a:rPr lang="en-GB" sz="3200" dirty="0" smtClean="0"/>
              <a:t>:</a:t>
            </a:r>
          </a:p>
          <a:p>
            <a:pPr marL="651510" indent="-514350">
              <a:buAutoNum type="alphaLcPeriod"/>
            </a:pPr>
            <a:r>
              <a:rPr lang="en-GB" sz="3200" dirty="0" smtClean="0"/>
              <a:t>It gives</a:t>
            </a:r>
            <a:r>
              <a:rPr lang="en-US" sz="3200" b="1" i="1" dirty="0" smtClean="0">
                <a:solidFill>
                  <a:srgbClr val="C00000"/>
                </a:solidFill>
              </a:rPr>
              <a:t> </a:t>
            </a:r>
            <a:r>
              <a:rPr lang="en-GB" sz="3200" dirty="0" smtClean="0"/>
              <a:t>cutaneous branches </a:t>
            </a:r>
            <a:r>
              <a:rPr lang="en-GB" sz="3200" dirty="0"/>
              <a:t>to supply the skin </a:t>
            </a:r>
            <a:r>
              <a:rPr lang="en-GB" sz="3200" dirty="0" smtClean="0"/>
              <a:t>of </a:t>
            </a:r>
            <a:r>
              <a:rPr lang="en-GB" sz="3200" u="sng" dirty="0" smtClean="0"/>
              <a:t>medial </a:t>
            </a:r>
            <a:r>
              <a:rPr lang="en-GB" sz="3200" u="sng" dirty="0"/>
              <a:t>1/3 of palm and dorsum of the hand, &amp; medial 11/2 fingers</a:t>
            </a:r>
            <a:r>
              <a:rPr lang="en-GB" sz="3200" dirty="0"/>
              <a:t> (palmar and dorsal aspects</a:t>
            </a:r>
            <a:r>
              <a:rPr lang="en-GB" sz="3200" dirty="0" smtClean="0"/>
              <a:t>).</a:t>
            </a:r>
          </a:p>
          <a:p>
            <a:pPr marL="651510" indent="-514350">
              <a:buAutoNum type="alphaLcPeriod"/>
            </a:pPr>
            <a:r>
              <a:rPr lang="en-GB" sz="3200" dirty="0" smtClean="0"/>
              <a:t>Muscular branch </a:t>
            </a:r>
            <a:r>
              <a:rPr lang="en-GB" sz="3200" dirty="0" smtClean="0">
                <a:sym typeface="Wingdings" pitchFamily="2" charset="2"/>
              </a:rPr>
              <a:t> </a:t>
            </a:r>
            <a:r>
              <a:rPr lang="en-GB" sz="3200" dirty="0" err="1" smtClean="0">
                <a:sym typeface="Wingdings" pitchFamily="2" charset="2"/>
              </a:rPr>
              <a:t>palmaris</a:t>
            </a:r>
            <a:r>
              <a:rPr lang="en-GB" sz="3200" dirty="0" smtClean="0">
                <a:sym typeface="Wingdings" pitchFamily="2" charset="2"/>
              </a:rPr>
              <a:t> </a:t>
            </a:r>
            <a:r>
              <a:rPr lang="en-GB" sz="3200" dirty="0" err="1" smtClean="0">
                <a:sym typeface="Wingdings" pitchFamily="2" charset="2"/>
              </a:rPr>
              <a:t>brevis</a:t>
            </a:r>
            <a:r>
              <a:rPr lang="en-GB" sz="3200" dirty="0" smtClean="0">
                <a:sym typeface="Wingdings" pitchFamily="2" charset="2"/>
              </a:rPr>
              <a:t>.</a:t>
            </a:r>
            <a:endParaRPr lang="en-US" sz="3200" dirty="0"/>
          </a:p>
          <a:p>
            <a:pPr marL="137160" indent="0">
              <a:buNone/>
            </a:pPr>
            <a:r>
              <a:rPr lang="en-US" sz="3200" b="1" i="1" dirty="0">
                <a:solidFill>
                  <a:srgbClr val="C00000"/>
                </a:solidFill>
              </a:rPr>
              <a:t>2-Deep </a:t>
            </a:r>
            <a:r>
              <a:rPr lang="en-US" sz="3200" b="1" i="1" dirty="0" smtClean="0">
                <a:solidFill>
                  <a:srgbClr val="C00000"/>
                </a:solidFill>
              </a:rPr>
              <a:t>Branch</a:t>
            </a:r>
            <a:r>
              <a:rPr lang="en-GB" sz="3200" dirty="0" smtClean="0"/>
              <a:t>: It gives muscular </a:t>
            </a:r>
            <a:r>
              <a:rPr lang="en-GB" sz="3200" dirty="0"/>
              <a:t>branches </a:t>
            </a:r>
            <a:r>
              <a:rPr lang="en-GB" sz="3200" dirty="0" smtClean="0"/>
              <a:t>to </a:t>
            </a:r>
            <a:r>
              <a:rPr lang="en-GB" sz="3200" u="sng" dirty="0" smtClean="0"/>
              <a:t>all </a:t>
            </a:r>
            <a:r>
              <a:rPr lang="en-GB" sz="3200" u="sng" dirty="0"/>
              <a:t>muscles of the hand EXCEPT </a:t>
            </a:r>
            <a:r>
              <a:rPr lang="en-GB" sz="3200" u="sng" dirty="0" smtClean="0"/>
              <a:t>muscles </a:t>
            </a:r>
            <a:r>
              <a:rPr lang="en-GB" sz="3200" u="sng" dirty="0"/>
              <a:t>of </a:t>
            </a:r>
            <a:r>
              <a:rPr lang="en-GB" sz="3200" u="sng" dirty="0" err="1"/>
              <a:t>thenar</a:t>
            </a:r>
            <a:r>
              <a:rPr lang="en-GB" sz="3200" u="sng" dirty="0"/>
              <a:t> eminence and the lateral </a:t>
            </a:r>
            <a:r>
              <a:rPr lang="en-GB" sz="3200" u="sng" dirty="0" smtClean="0"/>
              <a:t>two </a:t>
            </a:r>
            <a:r>
              <a:rPr lang="en-GB" sz="3200" u="sng" dirty="0" err="1" smtClean="0"/>
              <a:t>lumbricals</a:t>
            </a:r>
            <a:r>
              <a:rPr lang="en-GB" sz="3200" u="sng" dirty="0" smtClean="0"/>
              <a:t>.</a:t>
            </a:r>
            <a:endParaRPr lang="en-US" sz="3200" b="1" i="1" dirty="0" smtClean="0">
              <a:solidFill>
                <a:srgbClr val="C00000"/>
              </a:solidFill>
            </a:endParaRPr>
          </a:p>
          <a:p>
            <a:endParaRPr lang="en-US" dirty="0" smtClean="0"/>
          </a:p>
        </p:txBody>
      </p:sp>
      <p:pic>
        <p:nvPicPr>
          <p:cNvPr id="5" name="Picture 4" descr="Gray8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27984" y="1916832"/>
            <a:ext cx="4618173" cy="422396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 advTm="3000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6686568" cy="1012810"/>
          </a:xfrm>
        </p:spPr>
        <p:txBody>
          <a:bodyPr/>
          <a:lstStyle/>
          <a:p>
            <a:pPr algn="ctr" rtl="0"/>
            <a:r>
              <a:rPr lang="en-US" sz="4400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3-Radial </a:t>
            </a:r>
            <a:r>
              <a:rPr lang="en-US" sz="4400" i="1" u="sng" dirty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nerve</a:t>
            </a:r>
            <a:r>
              <a:rPr lang="en-US" sz="4400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 </a:t>
            </a:r>
            <a:endParaRPr lang="ar-EG" sz="4400" u="sng" dirty="0">
              <a:solidFill>
                <a:schemeClr val="bg1">
                  <a:lumMod val="25000"/>
                </a:schemeClr>
              </a:solidFill>
              <a:latin typeface="Bodoni MT Black" pitchFamily="18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l" rtl="0"/>
            <a:r>
              <a:rPr lang="en-US" sz="3200" b="1" i="1" dirty="0" smtClean="0">
                <a:solidFill>
                  <a:srgbClr val="C00000"/>
                </a:solidFill>
              </a:rPr>
              <a:t>A-origin</a:t>
            </a:r>
          </a:p>
          <a:p>
            <a:pPr algn="l"/>
            <a:endParaRPr lang="ar-EG" dirty="0"/>
          </a:p>
        </p:txBody>
      </p:sp>
      <p:pic>
        <p:nvPicPr>
          <p:cNvPr id="5" name="Content Placeholder 4" descr="250px-Brachial_plexu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03848" y="1907892"/>
            <a:ext cx="5718166" cy="430719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 advTm="300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1" y="274638"/>
            <a:ext cx="4214842" cy="1143000"/>
          </a:xfrm>
        </p:spPr>
        <p:txBody>
          <a:bodyPr/>
          <a:lstStyle/>
          <a:p>
            <a:pPr algn="l"/>
            <a:r>
              <a:rPr lang="en-US" b="1" i="1" dirty="0" smtClean="0">
                <a:solidFill>
                  <a:srgbClr val="C00000"/>
                </a:solidFill>
              </a:rPr>
              <a:t>B-course</a:t>
            </a:r>
            <a:endParaRPr lang="ar-EG" b="1" i="1" dirty="0">
              <a:solidFill>
                <a:srgbClr val="C00000"/>
              </a:solidFill>
            </a:endParaRPr>
          </a:p>
        </p:txBody>
      </p:sp>
      <p:pic>
        <p:nvPicPr>
          <p:cNvPr id="4" name="Picture 4" descr="Nerves_of_the_left_upper_extremity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95936" y="188640"/>
            <a:ext cx="4737708" cy="68407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3000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4514" y="214290"/>
            <a:ext cx="6929486" cy="1011222"/>
          </a:xfrm>
        </p:spPr>
        <p:txBody>
          <a:bodyPr/>
          <a:lstStyle/>
          <a:p>
            <a:pPr algn="ctr"/>
            <a:r>
              <a:rPr lang="en-US" sz="4000" b="1" i="1" u="sng" dirty="0" smtClean="0">
                <a:solidFill>
                  <a:schemeClr val="bg1">
                    <a:lumMod val="25000"/>
                  </a:schemeClr>
                </a:solidFill>
                <a:latin typeface="Bodoni MT Black" pitchFamily="18" charset="0"/>
              </a:rPr>
              <a:t>Branches in the hand</a:t>
            </a:r>
            <a:endParaRPr lang="ar-EG" sz="4000" i="1" u="sng" dirty="0">
              <a:solidFill>
                <a:schemeClr val="bg1">
                  <a:lumMod val="25000"/>
                </a:schemeClr>
              </a:solidFill>
              <a:latin typeface="Bodoni MT Black" pitchFamily="18" charset="0"/>
            </a:endParaRP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3399621"/>
              </p:ext>
            </p:extLst>
          </p:nvPr>
        </p:nvGraphicFramePr>
        <p:xfrm>
          <a:off x="467544" y="1484784"/>
          <a:ext cx="3813291" cy="35509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251520" y="5157192"/>
            <a:ext cx="83426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Dorsum of the hand:</a:t>
            </a:r>
            <a:endParaRPr lang="en-US" sz="2400" dirty="0"/>
          </a:p>
          <a:p>
            <a:pPr lvl="0"/>
            <a:r>
              <a:rPr lang="en-GB" sz="2400" dirty="0" smtClean="0"/>
              <a:t>-Cutaneous </a:t>
            </a:r>
            <a:r>
              <a:rPr lang="en-GB" sz="2400" dirty="0"/>
              <a:t>branches of radial nerve (lateral 2/3 and lateral 3 ½ fingers except the nail bed and adjacent skin by median nerve)</a:t>
            </a:r>
            <a:endParaRPr lang="en-US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998" y="1484784"/>
            <a:ext cx="4608668" cy="3497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3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8" grpId="0">
        <p:bldAsOne/>
      </p:bldGraphic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ray811and8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63688" y="692696"/>
            <a:ext cx="6067807" cy="55223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2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 advTm="3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Gray812and8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71736" y="428604"/>
            <a:ext cx="6215106" cy="60007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 advTm="3000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428868"/>
            <a:ext cx="8229600" cy="1143000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10300" i="1" dirty="0" smtClean="0">
                <a:solidFill>
                  <a:schemeClr val="accent1">
                    <a:lumMod val="75000"/>
                  </a:schemeClr>
                </a:solidFill>
                <a:latin typeface="Viner Hand ITC" pitchFamily="66" charset="0"/>
              </a:rPr>
              <a:t>Thank You</a:t>
            </a:r>
            <a:endParaRPr lang="en-US" sz="10300" i="1" dirty="0">
              <a:solidFill>
                <a:schemeClr val="accent1">
                  <a:lumMod val="75000"/>
                </a:schemeClr>
              </a:solidFill>
              <a:latin typeface="Viner Hand ITC" pitchFamily="66" charset="0"/>
            </a:endParaRPr>
          </a:p>
        </p:txBody>
      </p:sp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285750" y="4429125"/>
            <a:ext cx="807243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4400">
                <a:solidFill>
                  <a:srgbClr val="FF0000"/>
                </a:solidFill>
                <a:latin typeface="Brush Script MT" pitchFamily="66" charset="0"/>
              </a:rPr>
              <a:t> Prof.: Dr. Wafaa Abdel-Rahman</a:t>
            </a:r>
          </a:p>
        </p:txBody>
      </p:sp>
    </p:spTree>
    <p:extLst>
      <p:ext uri="{BB962C8B-B14F-4D97-AF65-F5344CB8AC3E}">
        <p14:creationId xmlns:p14="http://schemas.microsoft.com/office/powerpoint/2010/main" val="1499520083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6316662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u="sng" dirty="0"/>
              <a:t>Cutaneous nerve supply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520" y="1196752"/>
            <a:ext cx="4248472" cy="5328592"/>
          </a:xfrm>
        </p:spPr>
        <p:txBody>
          <a:bodyPr/>
          <a:lstStyle/>
          <a:p>
            <a:pPr marL="0" indent="0" algn="l" rtl="0">
              <a:buNone/>
            </a:pPr>
            <a:r>
              <a:rPr lang="en-GB" b="1" dirty="0"/>
              <a:t>Palm of the hand:</a:t>
            </a:r>
            <a:endParaRPr lang="en-US" dirty="0"/>
          </a:p>
          <a:p>
            <a:pPr lvl="0" algn="l" rtl="0"/>
            <a:r>
              <a:rPr lang="en-GB" dirty="0"/>
              <a:t>Cutaneous branches of median nerve (later 2/3 and lateral 3 ½ fingers)</a:t>
            </a:r>
            <a:endParaRPr lang="en-US" dirty="0"/>
          </a:p>
          <a:p>
            <a:pPr lvl="0" algn="l" rtl="0"/>
            <a:r>
              <a:rPr lang="en-GB" dirty="0"/>
              <a:t>Cutaneous branches of ulnar nerve (medial 1/3 of palm and medial 1 ½ fingers)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707" y="2204864"/>
            <a:ext cx="422447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5039899"/>
      </p:ext>
    </p:extLst>
  </p:cSld>
  <p:clrMapOvr>
    <a:masterClrMapping/>
  </p:clrMapOvr>
  <p:transition spd="med">
    <p:wheel spokes="3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6316662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u="sng" dirty="0"/>
              <a:t>Cutaneous nerve </a:t>
            </a:r>
            <a:r>
              <a:rPr lang="en-GB" b="1" u="sng" dirty="0" smtClean="0"/>
              <a:t>supply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176464" cy="5544616"/>
          </a:xfrm>
        </p:spPr>
        <p:txBody>
          <a:bodyPr/>
          <a:lstStyle/>
          <a:p>
            <a:pPr marL="0" indent="0" algn="l" rtl="0">
              <a:buNone/>
            </a:pPr>
            <a:r>
              <a:rPr lang="en-GB" b="1" dirty="0" smtClean="0"/>
              <a:t>Dorsum </a:t>
            </a:r>
            <a:r>
              <a:rPr lang="en-GB" b="1" dirty="0"/>
              <a:t>of the hand:</a:t>
            </a:r>
            <a:endParaRPr lang="en-US" dirty="0"/>
          </a:p>
          <a:p>
            <a:pPr lvl="0" algn="l" rtl="0"/>
            <a:r>
              <a:rPr lang="en-GB" dirty="0"/>
              <a:t>Cutaneous branches of radial nerve (lateral 2/3 and lateral 3 ½ fingers except the nail bed and adjacent skin by median </a:t>
            </a:r>
            <a:r>
              <a:rPr lang="en-GB" dirty="0" smtClean="0"/>
              <a:t>nerve.)</a:t>
            </a:r>
            <a:endParaRPr lang="en-US" dirty="0"/>
          </a:p>
          <a:p>
            <a:pPr lvl="0" algn="l" rtl="0"/>
            <a:r>
              <a:rPr lang="en-GB" dirty="0"/>
              <a:t>Cutaneous branches of ulnar nerve (medial 1/3 and medial 1 ½ fingers</a:t>
            </a:r>
            <a:r>
              <a:rPr lang="en-GB" dirty="0" smtClean="0"/>
              <a:t>).</a:t>
            </a:r>
            <a:endParaRPr lang="en-US" dirty="0"/>
          </a:p>
          <a:p>
            <a:pPr marL="0" indent="0" algn="l" rtl="0">
              <a:buNone/>
            </a:pPr>
            <a:endParaRPr lang="en-US" dirty="0"/>
          </a:p>
          <a:p>
            <a:pPr algn="l" rtl="0"/>
            <a:endParaRPr lang="en-US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675" y="1988840"/>
            <a:ext cx="4512502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766883"/>
      </p:ext>
    </p:extLst>
  </p:cSld>
  <p:clrMapOvr>
    <a:masterClrMapping/>
  </p:clrMapOvr>
  <p:transition spd="med">
    <p:wheel spokes="3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107504" y="1268760"/>
            <a:ext cx="6048672" cy="5256584"/>
          </a:xfrm>
        </p:spPr>
        <p:txBody>
          <a:bodyPr/>
          <a:lstStyle/>
          <a:p>
            <a:pPr lvl="0" algn="l" rtl="0"/>
            <a:r>
              <a:rPr lang="en-GB" dirty="0" smtClean="0"/>
              <a:t>It </a:t>
            </a:r>
            <a:r>
              <a:rPr lang="en-GB" dirty="0"/>
              <a:t>is a thick and strong fibrous band that bridges over the carpal groove (made by carpal bones</a:t>
            </a:r>
            <a:r>
              <a:rPr lang="en-GB" dirty="0" smtClean="0"/>
              <a:t>).</a:t>
            </a:r>
            <a:endParaRPr lang="en-US" dirty="0"/>
          </a:p>
          <a:p>
            <a:pPr lvl="0" algn="l" rtl="0"/>
            <a:r>
              <a:rPr lang="en-GB" dirty="0"/>
              <a:t>It converts the carpal groove into an </a:t>
            </a:r>
            <a:r>
              <a:rPr lang="en-GB" dirty="0" err="1"/>
              <a:t>osseo</a:t>
            </a:r>
            <a:r>
              <a:rPr lang="en-GB" dirty="0"/>
              <a:t>-fibrous tunnel (carpal tunnel</a:t>
            </a:r>
            <a:r>
              <a:rPr lang="en-GB" dirty="0" smtClean="0"/>
              <a:t>).</a:t>
            </a:r>
            <a:endParaRPr lang="en-US" dirty="0"/>
          </a:p>
          <a:p>
            <a:pPr lvl="0" algn="l" rtl="0"/>
            <a:r>
              <a:rPr lang="en-GB" dirty="0"/>
              <a:t>The retinaculum is attached medially to </a:t>
            </a:r>
            <a:r>
              <a:rPr lang="en-GB" b="1" dirty="0"/>
              <a:t>pisiform and hamate</a:t>
            </a:r>
            <a:r>
              <a:rPr lang="en-GB" dirty="0"/>
              <a:t>, while laterally is attached to </a:t>
            </a:r>
            <a:r>
              <a:rPr lang="en-GB" b="1" dirty="0"/>
              <a:t>scaphoid and trapezium.</a:t>
            </a:r>
            <a:endParaRPr lang="en-US" dirty="0"/>
          </a:p>
          <a:p>
            <a:pPr algn="l" rtl="0"/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000364" y="3286125"/>
            <a:ext cx="2857520" cy="1857388"/>
          </a:xfrm>
        </p:spPr>
        <p:txBody>
          <a:bodyPr/>
          <a:lstStyle/>
          <a:p>
            <a:pPr algn="l" rtl="0">
              <a:buNone/>
            </a:pPr>
            <a:endParaRPr lang="ar-EG" sz="4400" dirty="0">
              <a:solidFill>
                <a:schemeClr val="accent1">
                  <a:lumMod val="50000"/>
                </a:schemeClr>
              </a:solidFill>
              <a:latin typeface="Blackadder ITC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27584" y="188640"/>
            <a:ext cx="75328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Flexor </a:t>
            </a:r>
            <a:r>
              <a:rPr lang="en-US" sz="5400" b="1" i="1" u="sng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Retinaculum</a:t>
            </a:r>
            <a:r>
              <a:rPr lang="en-US" sz="5400" b="1" i="1" u="sng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.</a:t>
            </a:r>
            <a:endParaRPr lang="ar-EG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848" y="2566988"/>
            <a:ext cx="5722304" cy="1870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Tm="3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Home\Desktop\U.L\AllImages\F66122-007-f09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67" y="0"/>
            <a:ext cx="56164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1114684"/>
      </p:ext>
    </p:extLst>
  </p:cSld>
  <p:clrMapOvr>
    <a:masterClrMapping/>
  </p:clrMapOvr>
  <p:transition spd="med">
    <p:wheel spokes="3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0"/>
            <a:ext cx="7704856" cy="652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8734793"/>
      </p:ext>
    </p:extLst>
  </p:cSld>
  <p:clrMapOvr>
    <a:masterClrMapping/>
  </p:clrMapOvr>
  <p:transition spd="med">
    <p:wheel spokes="3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TM_Text"/>
</p:tagLst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_0138_slide">
  <a:themeElements>
    <a:clrScheme name="f7d3ce 2">
      <a:dk1>
        <a:srgbClr val="000000"/>
      </a:dk1>
      <a:lt1>
        <a:srgbClr val="F7D3CE"/>
      </a:lt1>
      <a:dk2>
        <a:srgbClr val="000000"/>
      </a:dk2>
      <a:lt2>
        <a:srgbClr val="B2B2B2"/>
      </a:lt2>
      <a:accent1>
        <a:srgbClr val="CC7266"/>
      </a:accent1>
      <a:accent2>
        <a:srgbClr val="CC9466"/>
      </a:accent2>
      <a:accent3>
        <a:srgbClr val="FAE6E3"/>
      </a:accent3>
      <a:accent4>
        <a:srgbClr val="000000"/>
      </a:accent4>
      <a:accent5>
        <a:srgbClr val="E2BCB8"/>
      </a:accent5>
      <a:accent6>
        <a:srgbClr val="B9865C"/>
      </a:accent6>
      <a:hlink>
        <a:srgbClr val="AF2F1D"/>
      </a:hlink>
      <a:folHlink>
        <a:srgbClr val="6B2E4C"/>
      </a:folHlink>
    </a:clrScheme>
    <a:fontScheme name="f7d3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7d3ce 1">
        <a:dk1>
          <a:srgbClr val="000000"/>
        </a:dk1>
        <a:lt1>
          <a:srgbClr val="F7D3CE"/>
        </a:lt1>
        <a:dk2>
          <a:srgbClr val="000000"/>
        </a:dk2>
        <a:lt2>
          <a:srgbClr val="B2B2B2"/>
        </a:lt2>
        <a:accent1>
          <a:srgbClr val="F0ACA2"/>
        </a:accent1>
        <a:accent2>
          <a:srgbClr val="CC7266"/>
        </a:accent2>
        <a:accent3>
          <a:srgbClr val="FAE6E3"/>
        </a:accent3>
        <a:accent4>
          <a:srgbClr val="000000"/>
        </a:accent4>
        <a:accent5>
          <a:srgbClr val="F6D2CE"/>
        </a:accent5>
        <a:accent6>
          <a:srgbClr val="B9675C"/>
        </a:accent6>
        <a:hlink>
          <a:srgbClr val="AF2F1D"/>
        </a:hlink>
        <a:folHlink>
          <a:srgbClr val="AA35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7d3ce 2">
        <a:dk1>
          <a:srgbClr val="000000"/>
        </a:dk1>
        <a:lt1>
          <a:srgbClr val="F7D3CE"/>
        </a:lt1>
        <a:dk2>
          <a:srgbClr val="000000"/>
        </a:dk2>
        <a:lt2>
          <a:srgbClr val="B2B2B2"/>
        </a:lt2>
        <a:accent1>
          <a:srgbClr val="CC7266"/>
        </a:accent1>
        <a:accent2>
          <a:srgbClr val="CC9466"/>
        </a:accent2>
        <a:accent3>
          <a:srgbClr val="FAE6E3"/>
        </a:accent3>
        <a:accent4>
          <a:srgbClr val="000000"/>
        </a:accent4>
        <a:accent5>
          <a:srgbClr val="E2BCB8"/>
        </a:accent5>
        <a:accent6>
          <a:srgbClr val="B9865C"/>
        </a:accent6>
        <a:hlink>
          <a:srgbClr val="AF2F1D"/>
        </a:hlink>
        <a:folHlink>
          <a:srgbClr val="6B2E4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7d3ce 3">
        <a:dk1>
          <a:srgbClr val="000000"/>
        </a:dk1>
        <a:lt1>
          <a:srgbClr val="F7D3CE"/>
        </a:lt1>
        <a:dk2>
          <a:srgbClr val="000000"/>
        </a:dk2>
        <a:lt2>
          <a:srgbClr val="B2B2B2"/>
        </a:lt2>
        <a:accent1>
          <a:srgbClr val="A6D124"/>
        </a:accent1>
        <a:accent2>
          <a:srgbClr val="2E9CDB"/>
        </a:accent2>
        <a:accent3>
          <a:srgbClr val="FAE6E3"/>
        </a:accent3>
        <a:accent4>
          <a:srgbClr val="000000"/>
        </a:accent4>
        <a:accent5>
          <a:srgbClr val="D0E5AC"/>
        </a:accent5>
        <a:accent6>
          <a:srgbClr val="298DC6"/>
        </a:accent6>
        <a:hlink>
          <a:srgbClr val="2E6B40"/>
        </a:hlink>
        <a:folHlink>
          <a:srgbClr val="6B35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7d3ce 4">
        <a:dk1>
          <a:srgbClr val="000000"/>
        </a:dk1>
        <a:lt1>
          <a:srgbClr val="F7D3CE"/>
        </a:lt1>
        <a:dk2>
          <a:srgbClr val="000000"/>
        </a:dk2>
        <a:lt2>
          <a:srgbClr val="B2B2B2"/>
        </a:lt2>
        <a:accent1>
          <a:srgbClr val="DE8F81"/>
        </a:accent1>
        <a:accent2>
          <a:srgbClr val="D6BD24"/>
        </a:accent2>
        <a:accent3>
          <a:srgbClr val="FAE6E3"/>
        </a:accent3>
        <a:accent4>
          <a:srgbClr val="000000"/>
        </a:accent4>
        <a:accent5>
          <a:srgbClr val="ECC6C1"/>
        </a:accent5>
        <a:accent6>
          <a:srgbClr val="C2AB20"/>
        </a:accent6>
        <a:hlink>
          <a:srgbClr val="2E6B40"/>
        </a:hlink>
        <a:folHlink>
          <a:srgbClr val="3B2E6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7d3ce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0ACA2"/>
        </a:accent1>
        <a:accent2>
          <a:srgbClr val="CC7266"/>
        </a:accent2>
        <a:accent3>
          <a:srgbClr val="FFFFFF"/>
        </a:accent3>
        <a:accent4>
          <a:srgbClr val="000000"/>
        </a:accent4>
        <a:accent5>
          <a:srgbClr val="F6D2CE"/>
        </a:accent5>
        <a:accent6>
          <a:srgbClr val="B9675C"/>
        </a:accent6>
        <a:hlink>
          <a:srgbClr val="AF2F1D"/>
        </a:hlink>
        <a:folHlink>
          <a:srgbClr val="AA35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7d3ce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C7266"/>
        </a:accent1>
        <a:accent2>
          <a:srgbClr val="CC9466"/>
        </a:accent2>
        <a:accent3>
          <a:srgbClr val="FFFFFF"/>
        </a:accent3>
        <a:accent4>
          <a:srgbClr val="000000"/>
        </a:accent4>
        <a:accent5>
          <a:srgbClr val="E2BCB8"/>
        </a:accent5>
        <a:accent6>
          <a:srgbClr val="B9865C"/>
        </a:accent6>
        <a:hlink>
          <a:srgbClr val="AF2F1D"/>
        </a:hlink>
        <a:folHlink>
          <a:srgbClr val="6B2E4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7d3ce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A6D124"/>
        </a:accent1>
        <a:accent2>
          <a:srgbClr val="2E9CDB"/>
        </a:accent2>
        <a:accent3>
          <a:srgbClr val="FFFFFF"/>
        </a:accent3>
        <a:accent4>
          <a:srgbClr val="000000"/>
        </a:accent4>
        <a:accent5>
          <a:srgbClr val="D0E5AC"/>
        </a:accent5>
        <a:accent6>
          <a:srgbClr val="298DC6"/>
        </a:accent6>
        <a:hlink>
          <a:srgbClr val="2E6B40"/>
        </a:hlink>
        <a:folHlink>
          <a:srgbClr val="6B352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7d3ce 8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DE8F81"/>
        </a:accent1>
        <a:accent2>
          <a:srgbClr val="D6BD24"/>
        </a:accent2>
        <a:accent3>
          <a:srgbClr val="FFFFFF"/>
        </a:accent3>
        <a:accent4>
          <a:srgbClr val="000000"/>
        </a:accent4>
        <a:accent5>
          <a:srgbClr val="ECC6C1"/>
        </a:accent5>
        <a:accent6>
          <a:srgbClr val="C2AB20"/>
        </a:accent6>
        <a:hlink>
          <a:srgbClr val="2E6B40"/>
        </a:hlink>
        <a:folHlink>
          <a:srgbClr val="3B2E6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med_0138_slide</Template>
  <TotalTime>1252</TotalTime>
  <Words>1194</Words>
  <Application>Microsoft Office PowerPoint</Application>
  <PresentationFormat>On-screen Show (4:3)</PresentationFormat>
  <Paragraphs>193</Paragraphs>
  <Slides>49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2" baseType="lpstr">
      <vt:lpstr>med_0138_slide</vt:lpstr>
      <vt:lpstr>Apex</vt:lpstr>
      <vt:lpstr>Photo Editor Photo</vt:lpstr>
      <vt:lpstr>بسم الله الرحمن الرحيم</vt:lpstr>
      <vt:lpstr>PowerPoint Presentation</vt:lpstr>
      <vt:lpstr>THE SKELETON OF THE HAND</vt:lpstr>
      <vt:lpstr>PowerPoint Presentation</vt:lpstr>
      <vt:lpstr>Cutaneous nerve supply</vt:lpstr>
      <vt:lpstr>Cutaneous nerve supply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Palmar aponeurosis</vt:lpstr>
      <vt:lpstr>PowerPoint Presentation</vt:lpstr>
      <vt:lpstr>2- Thenar group  </vt:lpstr>
      <vt:lpstr>4-Adductor pollicis </vt:lpstr>
      <vt:lpstr>PowerPoint Presentation</vt:lpstr>
      <vt:lpstr>Nerve supply</vt:lpstr>
      <vt:lpstr>Palmaris brevis</vt:lpstr>
      <vt:lpstr>Central Muscles Of The Hand</vt:lpstr>
      <vt:lpstr>Palmar Interossei  </vt:lpstr>
      <vt:lpstr>Palmar Interossei  </vt:lpstr>
      <vt:lpstr> Dorsal Interossei </vt:lpstr>
      <vt:lpstr>PowerPoint Presentation</vt:lpstr>
      <vt:lpstr> Dorsal Interossei </vt:lpstr>
      <vt:lpstr>Central Muscles Of The Hand</vt:lpstr>
      <vt:lpstr>PowerPoint Presentation</vt:lpstr>
      <vt:lpstr>Central Muscles Of The Hand</vt:lpstr>
      <vt:lpstr>Some Clinical Applications</vt:lpstr>
      <vt:lpstr> </vt:lpstr>
      <vt:lpstr>PowerPoint Presentation</vt:lpstr>
      <vt:lpstr>PowerPoint Presentation</vt:lpstr>
      <vt:lpstr>Veins of the hand</vt:lpstr>
      <vt:lpstr>PowerPoint Presentation</vt:lpstr>
      <vt:lpstr>Digital veins</vt:lpstr>
      <vt:lpstr>PowerPoint Presentation</vt:lpstr>
      <vt:lpstr>  1-Median nerve</vt:lpstr>
      <vt:lpstr>PowerPoint Presentation</vt:lpstr>
      <vt:lpstr>course: -It enters the hand by passing deep to the flexor retinaculum. -It divides into medial and lateral branches. </vt:lpstr>
      <vt:lpstr>Branches in the hand</vt:lpstr>
      <vt:lpstr>Nerve injury</vt:lpstr>
      <vt:lpstr>2-Ulnar nerve</vt:lpstr>
      <vt:lpstr>          B-course:          </vt:lpstr>
      <vt:lpstr>Branches in the hand</vt:lpstr>
      <vt:lpstr>3-Radial nerve </vt:lpstr>
      <vt:lpstr>B-course</vt:lpstr>
      <vt:lpstr>Branches in the hand</vt:lpstr>
      <vt:lpstr>PowerPoint Presentation</vt:lpstr>
      <vt:lpstr>PowerPoint Presentation</vt:lpstr>
      <vt:lpstr>Thank You</vt:lpstr>
    </vt:vector>
  </TitlesOfParts>
  <Company>HillsOrient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( MISHO )</dc:creator>
  <cp:lastModifiedBy>Home</cp:lastModifiedBy>
  <cp:revision>151</cp:revision>
  <dcterms:created xsi:type="dcterms:W3CDTF">2008-12-07T18:13:24Z</dcterms:created>
  <dcterms:modified xsi:type="dcterms:W3CDTF">2011-08-19T12:23:45Z</dcterms:modified>
</cp:coreProperties>
</file>