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s/slide2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211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s/slide216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6" r:id="rId2"/>
    <p:sldId id="481" r:id="rId3"/>
    <p:sldId id="480" r:id="rId4"/>
    <p:sldId id="482" r:id="rId5"/>
    <p:sldId id="484" r:id="rId6"/>
    <p:sldId id="483" r:id="rId7"/>
    <p:sldId id="485" r:id="rId8"/>
    <p:sldId id="486" r:id="rId9"/>
    <p:sldId id="262" r:id="rId10"/>
    <p:sldId id="281" r:id="rId11"/>
    <p:sldId id="263" r:id="rId12"/>
    <p:sldId id="257" r:id="rId13"/>
    <p:sldId id="258" r:id="rId14"/>
    <p:sldId id="259" r:id="rId15"/>
    <p:sldId id="261" r:id="rId16"/>
    <p:sldId id="260" r:id="rId17"/>
    <p:sldId id="280" r:id="rId18"/>
    <p:sldId id="292" r:id="rId19"/>
    <p:sldId id="265" r:id="rId20"/>
    <p:sldId id="266" r:id="rId21"/>
    <p:sldId id="282" r:id="rId22"/>
    <p:sldId id="283" r:id="rId23"/>
    <p:sldId id="271" r:id="rId24"/>
    <p:sldId id="284" r:id="rId25"/>
    <p:sldId id="285" r:id="rId26"/>
    <p:sldId id="286" r:id="rId27"/>
    <p:sldId id="299" r:id="rId28"/>
    <p:sldId id="270" r:id="rId29"/>
    <p:sldId id="287" r:id="rId30"/>
    <p:sldId id="298" r:id="rId31"/>
    <p:sldId id="269" r:id="rId32"/>
    <p:sldId id="300" r:id="rId33"/>
    <p:sldId id="289" r:id="rId34"/>
    <p:sldId id="268" r:id="rId35"/>
    <p:sldId id="301" r:id="rId36"/>
    <p:sldId id="290" r:id="rId37"/>
    <p:sldId id="267" r:id="rId38"/>
    <p:sldId id="302" r:id="rId39"/>
    <p:sldId id="291" r:id="rId40"/>
    <p:sldId id="274" r:id="rId41"/>
    <p:sldId id="273" r:id="rId42"/>
    <p:sldId id="272" r:id="rId43"/>
    <p:sldId id="303" r:id="rId44"/>
    <p:sldId id="275" r:id="rId45"/>
    <p:sldId id="305" r:id="rId46"/>
    <p:sldId id="295" r:id="rId47"/>
    <p:sldId id="276" r:id="rId48"/>
    <p:sldId id="304" r:id="rId49"/>
    <p:sldId id="297" r:id="rId50"/>
    <p:sldId id="277" r:id="rId51"/>
    <p:sldId id="306" r:id="rId52"/>
    <p:sldId id="294" r:id="rId53"/>
    <p:sldId id="312" r:id="rId54"/>
    <p:sldId id="461" r:id="rId55"/>
    <p:sldId id="430" r:id="rId56"/>
    <p:sldId id="314" r:id="rId57"/>
    <p:sldId id="441" r:id="rId58"/>
    <p:sldId id="442" r:id="rId59"/>
    <p:sldId id="315" r:id="rId60"/>
    <p:sldId id="316" r:id="rId61"/>
    <p:sldId id="317" r:id="rId62"/>
    <p:sldId id="318" r:id="rId63"/>
    <p:sldId id="319" r:id="rId64"/>
    <p:sldId id="320" r:id="rId65"/>
    <p:sldId id="443" r:id="rId66"/>
    <p:sldId id="321" r:id="rId67"/>
    <p:sldId id="322" r:id="rId68"/>
    <p:sldId id="323" r:id="rId69"/>
    <p:sldId id="324" r:id="rId70"/>
    <p:sldId id="446" r:id="rId71"/>
    <p:sldId id="444" r:id="rId72"/>
    <p:sldId id="326" r:id="rId73"/>
    <p:sldId id="462" r:id="rId74"/>
    <p:sldId id="327" r:id="rId75"/>
    <p:sldId id="328" r:id="rId76"/>
    <p:sldId id="329" r:id="rId77"/>
    <p:sldId id="330" r:id="rId78"/>
    <p:sldId id="464" r:id="rId79"/>
    <p:sldId id="465" r:id="rId80"/>
    <p:sldId id="331" r:id="rId81"/>
    <p:sldId id="332" r:id="rId82"/>
    <p:sldId id="463" r:id="rId83"/>
    <p:sldId id="333" r:id="rId84"/>
    <p:sldId id="325" r:id="rId85"/>
    <p:sldId id="431" r:id="rId86"/>
    <p:sldId id="432" r:id="rId87"/>
    <p:sldId id="408" r:id="rId88"/>
    <p:sldId id="334" r:id="rId89"/>
    <p:sldId id="335" r:id="rId90"/>
    <p:sldId id="336" r:id="rId91"/>
    <p:sldId id="353" r:id="rId92"/>
    <p:sldId id="354" r:id="rId93"/>
    <p:sldId id="355" r:id="rId94"/>
    <p:sldId id="407" r:id="rId95"/>
    <p:sldId id="352" r:id="rId96"/>
    <p:sldId id="433" r:id="rId97"/>
    <p:sldId id="406" r:id="rId98"/>
    <p:sldId id="350" r:id="rId99"/>
    <p:sldId id="351" r:id="rId100"/>
    <p:sldId id="349" r:id="rId101"/>
    <p:sldId id="337" r:id="rId102"/>
    <p:sldId id="339" r:id="rId103"/>
    <p:sldId id="340" r:id="rId104"/>
    <p:sldId id="404" r:id="rId105"/>
    <p:sldId id="434" r:id="rId106"/>
    <p:sldId id="435" r:id="rId107"/>
    <p:sldId id="436" r:id="rId108"/>
    <p:sldId id="338" r:id="rId109"/>
    <p:sldId id="341" r:id="rId110"/>
    <p:sldId id="342" r:id="rId111"/>
    <p:sldId id="343" r:id="rId112"/>
    <p:sldId id="405" r:id="rId113"/>
    <p:sldId id="437" r:id="rId114"/>
    <p:sldId id="344" r:id="rId115"/>
    <p:sldId id="345" r:id="rId116"/>
    <p:sldId id="346" r:id="rId117"/>
    <p:sldId id="347" r:id="rId118"/>
    <p:sldId id="348" r:id="rId119"/>
    <p:sldId id="313" r:id="rId120"/>
    <p:sldId id="311" r:id="rId121"/>
    <p:sldId id="447" r:id="rId122"/>
    <p:sldId id="409" r:id="rId123"/>
    <p:sldId id="448" r:id="rId124"/>
    <p:sldId id="449" r:id="rId125"/>
    <p:sldId id="356" r:id="rId126"/>
    <p:sldId id="357" r:id="rId127"/>
    <p:sldId id="358" r:id="rId128"/>
    <p:sldId id="410" r:id="rId129"/>
    <p:sldId id="450" r:id="rId130"/>
    <p:sldId id="455" r:id="rId131"/>
    <p:sldId id="359" r:id="rId132"/>
    <p:sldId id="411" r:id="rId133"/>
    <p:sldId id="451" r:id="rId134"/>
    <p:sldId id="360" r:id="rId135"/>
    <p:sldId id="412" r:id="rId136"/>
    <p:sldId id="452" r:id="rId137"/>
    <p:sldId id="453" r:id="rId138"/>
    <p:sldId id="361" r:id="rId139"/>
    <p:sldId id="362" r:id="rId140"/>
    <p:sldId id="413" r:id="rId141"/>
    <p:sldId id="454" r:id="rId142"/>
    <p:sldId id="363" r:id="rId143"/>
    <p:sldId id="414" r:id="rId144"/>
    <p:sldId id="456" r:id="rId145"/>
    <p:sldId id="364" r:id="rId146"/>
    <p:sldId id="415" r:id="rId147"/>
    <p:sldId id="457" r:id="rId148"/>
    <p:sldId id="458" r:id="rId149"/>
    <p:sldId id="365" r:id="rId150"/>
    <p:sldId id="416" r:id="rId151"/>
    <p:sldId id="459" r:id="rId152"/>
    <p:sldId id="366" r:id="rId153"/>
    <p:sldId id="460" r:id="rId154"/>
    <p:sldId id="310" r:id="rId155"/>
    <p:sldId id="367" r:id="rId156"/>
    <p:sldId id="372" r:id="rId157"/>
    <p:sldId id="417" r:id="rId158"/>
    <p:sldId id="369" r:id="rId159"/>
    <p:sldId id="418" r:id="rId160"/>
    <p:sldId id="438" r:id="rId161"/>
    <p:sldId id="370" r:id="rId162"/>
    <p:sldId id="419" r:id="rId163"/>
    <p:sldId id="371" r:id="rId164"/>
    <p:sldId id="420" r:id="rId165"/>
    <p:sldId id="429" r:id="rId166"/>
    <p:sldId id="440" r:id="rId167"/>
    <p:sldId id="373" r:id="rId168"/>
    <p:sldId id="421" r:id="rId169"/>
    <p:sldId id="374" r:id="rId170"/>
    <p:sldId id="422" r:id="rId171"/>
    <p:sldId id="375" r:id="rId172"/>
    <p:sldId id="423" r:id="rId173"/>
    <p:sldId id="376" r:id="rId174"/>
    <p:sldId id="377" r:id="rId175"/>
    <p:sldId id="424" r:id="rId176"/>
    <p:sldId id="378" r:id="rId177"/>
    <p:sldId id="425" r:id="rId178"/>
    <p:sldId id="379" r:id="rId179"/>
    <p:sldId id="426" r:id="rId180"/>
    <p:sldId id="380" r:id="rId181"/>
    <p:sldId id="427" r:id="rId182"/>
    <p:sldId id="381" r:id="rId183"/>
    <p:sldId id="382" r:id="rId184"/>
    <p:sldId id="428" r:id="rId185"/>
    <p:sldId id="383" r:id="rId186"/>
    <p:sldId id="368" r:id="rId187"/>
    <p:sldId id="466" r:id="rId188"/>
    <p:sldId id="384" r:id="rId189"/>
    <p:sldId id="385" r:id="rId190"/>
    <p:sldId id="386" r:id="rId191"/>
    <p:sldId id="387" r:id="rId192"/>
    <p:sldId id="388" r:id="rId193"/>
    <p:sldId id="467" r:id="rId194"/>
    <p:sldId id="389" r:id="rId195"/>
    <p:sldId id="390" r:id="rId196"/>
    <p:sldId id="391" r:id="rId197"/>
    <p:sldId id="392" r:id="rId198"/>
    <p:sldId id="393" r:id="rId199"/>
    <p:sldId id="470" r:id="rId200"/>
    <p:sldId id="471" r:id="rId201"/>
    <p:sldId id="394" r:id="rId202"/>
    <p:sldId id="468" r:id="rId203"/>
    <p:sldId id="395" r:id="rId204"/>
    <p:sldId id="469" r:id="rId205"/>
    <p:sldId id="309" r:id="rId206"/>
    <p:sldId id="396" r:id="rId207"/>
    <p:sldId id="397" r:id="rId208"/>
    <p:sldId id="398" r:id="rId209"/>
    <p:sldId id="399" r:id="rId210"/>
    <p:sldId id="478" r:id="rId211"/>
    <p:sldId id="474" r:id="rId212"/>
    <p:sldId id="477" r:id="rId213"/>
    <p:sldId id="475" r:id="rId214"/>
    <p:sldId id="472" r:id="rId215"/>
    <p:sldId id="476" r:id="rId216"/>
    <p:sldId id="473" r:id="rId217"/>
    <p:sldId id="400" r:id="rId218"/>
    <p:sldId id="401" r:id="rId219"/>
    <p:sldId id="479" r:id="rId220"/>
  </p:sldIdLst>
  <p:sldSz cx="9144000" cy="6858000" type="screen4x3"/>
  <p:notesSz cx="6858000" cy="9144000"/>
  <p:photoAlbum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01" Type="http://schemas.openxmlformats.org/officeDocument/2006/relationships/slide" Target="slides/slide200.xml"/><Relationship Id="rId222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224" Type="http://schemas.openxmlformats.org/officeDocument/2006/relationships/tableStyles" Target="tableStyles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presProps" Target="presProps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998CD-FE54-495E-A678-FAC004396FCA}" type="datetimeFigureOut">
              <a:rPr lang="ar-EG" smtClean="0"/>
              <a:pPr/>
              <a:t>06/06/1434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3AF0C-1E9B-4786-99F1-ED1BB061922E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5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5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gif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6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6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6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6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6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6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6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6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6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6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6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6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6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6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6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1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gif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6.png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5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1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The Upper limb </a:t>
            </a:r>
            <a:endParaRPr lang="ar-EG" sz="4800" dirty="0">
              <a:solidFill>
                <a:schemeClr val="bg1">
                  <a:lumMod val="95000"/>
                </a:schemeClr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35743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Lucida Calligraphy" pitchFamily="66" charset="0"/>
              </a:rPr>
              <a:t>Section 1</a:t>
            </a:r>
            <a:endParaRPr lang="ar-EG" sz="6000" dirty="0">
              <a:solidFill>
                <a:schemeClr val="bg1"/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2_1102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571480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-785850" y="450057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Brachial artery 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3857620" y="3000372"/>
            <a:ext cx="484632" cy="147847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xillary w radial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143240" y="378619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Lucida Calligraphy" pitchFamily="66" charset="0"/>
              </a:rPr>
              <a:t>Radial nerve </a:t>
            </a:r>
            <a:endParaRPr lang="ar-EG" sz="3600" b="1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>
          <a:xfrm>
            <a:off x="0" y="3071810"/>
            <a:ext cx="2500298" cy="15001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chemeClr val="tx1"/>
                </a:solidFill>
                <a:latin typeface="Lucida Calligraphy" pitchFamily="66" charset="0"/>
              </a:rPr>
              <a:t>Axillary nerve </a:t>
            </a:r>
            <a:endParaRPr lang="ar-EG" sz="3600" b="1" dirty="0">
              <a:solidFill>
                <a:schemeClr val="tx1"/>
              </a:solidFill>
              <a:latin typeface="Lucida Calligraphy" pitchFamily="66" charset="0"/>
            </a:endParaRPr>
          </a:p>
        </p:txBody>
      </p:sp>
      <p:sp>
        <p:nvSpPr>
          <p:cNvPr id="5" name="Up Arrow 4"/>
          <p:cNvSpPr/>
          <p:nvPr/>
        </p:nvSpPr>
        <p:spPr>
          <a:xfrm rot="1897345">
            <a:off x="2305276" y="2294199"/>
            <a:ext cx="308373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Up Arrow 7"/>
          <p:cNvSpPr/>
          <p:nvPr/>
        </p:nvSpPr>
        <p:spPr>
          <a:xfrm>
            <a:off x="6643702" y="2928934"/>
            <a:ext cx="357190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xillary nerve 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3286116" y="1428736"/>
            <a:ext cx="4572032" cy="85724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Axillary nerve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 rot="1908656">
            <a:off x="4877950" y="2080158"/>
            <a:ext cx="310984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dial nerve 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57290" y="171448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Lucida Calligraphy" pitchFamily="66" charset="0"/>
              </a:rPr>
              <a:t>Radial nerve 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 rot="1810363">
            <a:off x="3863238" y="2673148"/>
            <a:ext cx="382991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Triceps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928670"/>
            <a:ext cx="8786874" cy="5929330"/>
          </a:xfrm>
        </p:spPr>
        <p:txBody>
          <a:bodyPr>
            <a:normAutofit fontScale="85000" lnSpcReduction="10000"/>
          </a:bodyPr>
          <a:lstStyle/>
          <a:p>
            <a:pPr algn="l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Origin</a:t>
            </a:r>
            <a:r>
              <a:rPr lang="en-GB" b="1" dirty="0" smtClean="0"/>
              <a:t>: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lvl="0" algn="l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Long head--------------------- </a:t>
            </a:r>
            <a:r>
              <a:rPr lang="en-GB" dirty="0" err="1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infraglenoid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tubercle.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lvl="0" algn="l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Lateral head------------------- back of humerus above the spiral groove.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lvl="0" algn="l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Medial head-------------------from back of humerus below the spiral groove.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algn="l" rtl="0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  <a:cs typeface="Aparajita" pitchFamily="34" charset="0"/>
            </a:endParaRPr>
          </a:p>
          <a:p>
            <a:pPr algn="l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Insertion:</a:t>
            </a:r>
            <a:r>
              <a:rPr lang="en-US" b="1" dirty="0" smtClean="0">
                <a:solidFill>
                  <a:srgbClr val="FFFF00"/>
                </a:solidFill>
                <a:latin typeface="Aparajita" pitchFamily="34" charset="0"/>
                <a:cs typeface="Aparajita" pitchFamily="34" charset="0"/>
              </a:rPr>
              <a:t>                  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Olecranon process of ulna.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algn="l" rtl="0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  <a:cs typeface="Aparajita" pitchFamily="34" charset="0"/>
            </a:endParaRPr>
          </a:p>
          <a:p>
            <a:pPr algn="l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Nerve supply:</a:t>
            </a: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   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Radial nerve.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algn="l" rtl="0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  <a:cs typeface="Aparajita" pitchFamily="34" charset="0"/>
            </a:endParaRPr>
          </a:p>
          <a:p>
            <a:pPr algn="l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Actions: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  <a:cs typeface="Aparajita" pitchFamily="34" charset="0"/>
            </a:endParaRPr>
          </a:p>
          <a:p>
            <a:pPr lvl="0" algn="l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1. Main extensor of the elbow.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lvl="0" algn="l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2. Long head shares in stability of shoulder.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lvl="0" algn="l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3.The long head helps in adduction of abducted ar</a:t>
            </a:r>
            <a:r>
              <a:rPr lang="en-GB" sz="2400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m. </a:t>
            </a:r>
            <a:endParaRPr lang="en-US" sz="2400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>
              <a:buNone/>
            </a:pP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3549_375266969253022_740373843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0"/>
            <a:ext cx="693631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 descr="6748_375267255919660_132747160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57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599" y="0"/>
            <a:ext cx="772510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xillary 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57166"/>
            <a:ext cx="9144000" cy="621508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472" y="1643050"/>
            <a:ext cx="4572032" cy="857248"/>
          </a:xfrm>
        </p:spPr>
        <p:txBody>
          <a:bodyPr/>
          <a:lstStyle/>
          <a:p>
            <a:r>
              <a:rPr lang="en-US" sz="3200" b="1" dirty="0" smtClean="0">
                <a:latin typeface="Lucida Calligraphy" pitchFamily="66" charset="0"/>
              </a:rPr>
              <a:t>Axillary nerve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4294967295"/>
          </p:nvPr>
        </p:nvSpPr>
        <p:spPr>
          <a:xfrm>
            <a:off x="3814738" y="1214422"/>
            <a:ext cx="5329262" cy="900122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  <a:latin typeface="Lucida Calligraphy" pitchFamily="66" charset="0"/>
              </a:rPr>
              <a:t>Lateral head of triceps</a:t>
            </a:r>
            <a:endParaRPr lang="ar-EG" b="1" dirty="0">
              <a:solidFill>
                <a:schemeClr val="tx1"/>
              </a:solidFill>
              <a:latin typeface="Lucida Calligraphy" pitchFamily="66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3357554" y="2428868"/>
            <a:ext cx="28575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Down Arrow 5"/>
          <p:cNvSpPr/>
          <p:nvPr/>
        </p:nvSpPr>
        <p:spPr>
          <a:xfrm>
            <a:off x="6357950" y="1857364"/>
            <a:ext cx="357190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-285784" y="4786322"/>
            <a:ext cx="5572132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Medial head of triceps</a:t>
            </a:r>
            <a:endParaRPr kumimoji="0" lang="ar-E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3643274" y="5715000"/>
            <a:ext cx="5500726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Long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head of triceps</a:t>
            </a:r>
            <a:endParaRPr kumimoji="0" lang="ar-E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9" name="Right Arrow 8"/>
          <p:cNvSpPr/>
          <p:nvPr/>
        </p:nvSpPr>
        <p:spPr>
          <a:xfrm rot="19237604">
            <a:off x="4790498" y="4544412"/>
            <a:ext cx="1329573" cy="3568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Up Arrow 9"/>
          <p:cNvSpPr/>
          <p:nvPr/>
        </p:nvSpPr>
        <p:spPr>
          <a:xfrm>
            <a:off x="6072198" y="5572140"/>
            <a:ext cx="285752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teral hea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ubtitle 3"/>
          <p:cNvSpPr txBox="1">
            <a:spLocks/>
          </p:cNvSpPr>
          <p:nvPr/>
        </p:nvSpPr>
        <p:spPr>
          <a:xfrm>
            <a:off x="0" y="2428868"/>
            <a:ext cx="3043214" cy="150019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Lateral head 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of triceps</a:t>
            </a:r>
            <a:endParaRPr kumimoji="0" lang="ar-EG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Lucida Calligraphy" pitchFamily="66" charset="0"/>
              <a:ea typeface="+mn-ea"/>
              <a:cs typeface="+mn-cs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143240" y="3000372"/>
            <a:ext cx="97840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Pectoral region 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1- pectoralis major. 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2- pectoralis minor.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dial hea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500042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2910" y="464344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  <a:t>Medial head of triceps</a:t>
            </a:r>
            <a:endParaRPr lang="ar-EG" sz="3200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5000628" y="3857628"/>
            <a:ext cx="428628" cy="10001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perate long hea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5072074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Lucida Calligraphy" pitchFamily="66" charset="0"/>
              </a:rPr>
              <a:t>Long head of triceps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3571868" y="4071942"/>
            <a:ext cx="357190" cy="121444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7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Cubital fossa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596" y="1071546"/>
            <a:ext cx="4040188" cy="639762"/>
          </a:xfrm>
        </p:spPr>
        <p:txBody>
          <a:bodyPr/>
          <a:lstStyle/>
          <a:p>
            <a:pPr algn="ctr"/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Borders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14488"/>
            <a:ext cx="4040188" cy="5143512"/>
          </a:xfrm>
        </p:spPr>
        <p:txBody>
          <a:bodyPr>
            <a:normAutofit fontScale="92500" lnSpcReduction="10000"/>
          </a:bodyPr>
          <a:lstStyle/>
          <a:p>
            <a:pPr lvl="0" algn="l" rtl="0"/>
            <a:r>
              <a:rPr lang="en-GB" u="sng" dirty="0" smtClean="0">
                <a:solidFill>
                  <a:srgbClr val="FFFF00"/>
                </a:solidFill>
                <a:latin typeface="Aparajita" pitchFamily="34" charset="0"/>
                <a:cs typeface="Aparajita" pitchFamily="34" charset="0"/>
              </a:rPr>
              <a:t>Medial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 : pronator teres muscle.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lvl="0" algn="l" rtl="0"/>
            <a:r>
              <a:rPr lang="en-GB" u="sng" dirty="0" smtClean="0">
                <a:solidFill>
                  <a:srgbClr val="FFFF00"/>
                </a:solidFill>
                <a:latin typeface="Aparajita" pitchFamily="34" charset="0"/>
                <a:cs typeface="Aparajita" pitchFamily="34" charset="0"/>
              </a:rPr>
              <a:t>Latera</a:t>
            </a:r>
            <a:r>
              <a:rPr lang="en-GB" u="sng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l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  :brachioradialis muscle.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lvl="0" algn="l" rtl="0"/>
            <a:r>
              <a:rPr lang="en-GB" u="sng" dirty="0" smtClean="0">
                <a:solidFill>
                  <a:srgbClr val="FFFF00"/>
                </a:solidFill>
                <a:latin typeface="Aparajita" pitchFamily="34" charset="0"/>
                <a:cs typeface="Aparajita" pitchFamily="34" charset="0"/>
              </a:rPr>
              <a:t>Base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</a:t>
            </a:r>
            <a:r>
              <a:rPr lang="en-GB" dirty="0" smtClean="0">
                <a:solidFill>
                  <a:schemeClr val="bg1">
                    <a:lumMod val="95000"/>
                  </a:schemeClr>
                </a:solidFill>
                <a:latin typeface="Aparajita" pitchFamily="34" charset="0"/>
                <a:cs typeface="Aparajita" pitchFamily="34" charset="0"/>
              </a:rPr>
              <a:t> : imaginary line connecting the 2 humeral 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epicondyles.</a:t>
            </a:r>
            <a:endParaRPr lang="en-GB" b="1" dirty="0" smtClean="0">
              <a:solidFill>
                <a:srgbClr val="FFFF00"/>
              </a:solidFill>
              <a:latin typeface="Aparajita" pitchFamily="34" charset="0"/>
              <a:cs typeface="Aparajita" pitchFamily="34" charset="0"/>
            </a:endParaRPr>
          </a:p>
          <a:p>
            <a:pPr algn="l" rtl="0"/>
            <a:r>
              <a:rPr lang="en-GB" b="1" u="sng" dirty="0" smtClean="0">
                <a:solidFill>
                  <a:srgbClr val="FFFF00"/>
                </a:solidFill>
                <a:latin typeface="Aparajita" pitchFamily="34" charset="0"/>
                <a:cs typeface="Aparajita" pitchFamily="34" charset="0"/>
              </a:rPr>
              <a:t>Apex </a:t>
            </a:r>
            <a:r>
              <a:rPr lang="en-GB" b="1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: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Directed downwards and formed by the point of overlap of brachioradialis over pronator teres.</a:t>
            </a:r>
            <a:endParaRPr lang="en-GB" b="1" u="sng" dirty="0" smtClean="0">
              <a:solidFill>
                <a:srgbClr val="FFFF00"/>
              </a:solidFill>
              <a:latin typeface="Aparajita" pitchFamily="34" charset="0"/>
              <a:cs typeface="Aparajita" pitchFamily="34" charset="0"/>
            </a:endParaRPr>
          </a:p>
          <a:p>
            <a:pPr algn="l" rtl="0"/>
            <a:r>
              <a:rPr lang="en-GB" b="1" u="sng" dirty="0" smtClean="0">
                <a:solidFill>
                  <a:srgbClr val="FFFF00"/>
                </a:solidFill>
                <a:latin typeface="Aparajita" pitchFamily="34" charset="0"/>
                <a:cs typeface="Aparajita" pitchFamily="34" charset="0"/>
              </a:rPr>
              <a:t>Roof </a:t>
            </a:r>
            <a:r>
              <a:rPr lang="en-GB" b="1" dirty="0" smtClean="0">
                <a:solidFill>
                  <a:srgbClr val="FFFF00"/>
                </a:solidFill>
                <a:latin typeface="Aparajita" pitchFamily="34" charset="0"/>
                <a:cs typeface="Aparajita" pitchFamily="34" charset="0"/>
              </a:rPr>
              <a:t>: 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is formed by:</a:t>
            </a:r>
            <a:r>
              <a:rPr lang="en-US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 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Skin.</a:t>
            </a:r>
            <a:r>
              <a:rPr lang="en-US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  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Superficial fascia containing median cubital vein, parts of </a:t>
            </a:r>
            <a:r>
              <a:rPr lang="en-GB" dirty="0" err="1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basilic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and cephalic veins, medial and lateral cutaneous nerves of forearm.</a:t>
            </a:r>
            <a:r>
              <a:rPr lang="en-US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 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Deep fascia.</a:t>
            </a:r>
            <a:r>
              <a:rPr lang="en-US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Bicepital aponeurosis.</a:t>
            </a:r>
          </a:p>
          <a:p>
            <a:pPr algn="l" rtl="0"/>
            <a:r>
              <a:rPr lang="en-GB" b="1" u="sng" dirty="0" smtClean="0">
                <a:solidFill>
                  <a:srgbClr val="FFFF00"/>
                </a:solidFill>
                <a:latin typeface="Aparajita" pitchFamily="34" charset="0"/>
                <a:cs typeface="Aparajita" pitchFamily="34" charset="0"/>
              </a:rPr>
              <a:t>Floor</a:t>
            </a:r>
            <a:r>
              <a:rPr lang="en-US" b="1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: </a:t>
            </a:r>
            <a:r>
              <a:rPr lang="en-GB" dirty="0" err="1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Brachialis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muscle (medially) and   supinator muscle (laterally).</a:t>
            </a:r>
            <a:r>
              <a:rPr lang="en-GB" b="1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 </a:t>
            </a:r>
          </a:p>
          <a:p>
            <a:pPr algn="l" rtl="0"/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endParaRPr lang="ar-E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3438" y="1071546"/>
            <a:ext cx="3927503" cy="639762"/>
          </a:xfrm>
        </p:spPr>
        <p:txBody>
          <a:bodyPr/>
          <a:lstStyle/>
          <a:p>
            <a:pPr algn="ctr" rtl="0"/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contents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2225" y="2143116"/>
            <a:ext cx="4041775" cy="3951288"/>
          </a:xfrm>
        </p:spPr>
        <p:txBody>
          <a:bodyPr>
            <a:normAutofit/>
          </a:bodyPr>
          <a:lstStyle/>
          <a:p>
            <a:pPr algn="l" rtl="0">
              <a:buNone/>
            </a:pPr>
            <a:r>
              <a:rPr lang="en-GB" sz="2800" b="1" dirty="0" smtClean="0">
                <a:solidFill>
                  <a:srgbClr val="FFFF00"/>
                </a:solidFill>
                <a:latin typeface="Aparajita" pitchFamily="34" charset="0"/>
                <a:cs typeface="Aparajita" pitchFamily="34" charset="0"/>
              </a:rPr>
              <a:t> </a:t>
            </a:r>
            <a:r>
              <a:rPr lang="en-GB" sz="2800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From lateral to medial:    TAN</a:t>
            </a:r>
            <a:endParaRPr lang="en-US" sz="2800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lvl="0" algn="l" rtl="0">
              <a:buNone/>
            </a:pPr>
            <a:r>
              <a:rPr lang="en-GB" sz="2800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T  =       Biceps tendon.</a:t>
            </a:r>
            <a:endParaRPr lang="en-US" sz="2800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lvl="0" algn="l" rtl="0">
              <a:buNone/>
            </a:pPr>
            <a:r>
              <a:rPr lang="en-GB" sz="2800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A  =       Brachial artery.</a:t>
            </a:r>
            <a:endParaRPr lang="en-US" sz="2800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lvl="0" algn="l" rtl="0">
              <a:buNone/>
            </a:pPr>
            <a:r>
              <a:rPr lang="en-GB" sz="2800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N   =      Median nerve.</a:t>
            </a:r>
            <a:endParaRPr lang="ar-EG" sz="2800" dirty="0"/>
          </a:p>
        </p:txBody>
      </p:sp>
      <p:sp>
        <p:nvSpPr>
          <p:cNvPr id="7" name="Right Brace 6"/>
          <p:cNvSpPr/>
          <p:nvPr/>
        </p:nvSpPr>
        <p:spPr>
          <a:xfrm rot="16200000">
            <a:off x="4143372" y="-1000156"/>
            <a:ext cx="678661" cy="3964809"/>
          </a:xfrm>
          <a:prstGeom prst="rightBrac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214546" y="3929066"/>
            <a:ext cx="4714908" cy="158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4627788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module teaching\first year\upper limp photos\Upper limb anatomy 5-cubital foss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3176" y="214291"/>
            <a:ext cx="4390824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onator teri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714356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Isosceles Triangle 2"/>
          <p:cNvSpPr/>
          <p:nvPr/>
        </p:nvSpPr>
        <p:spPr>
          <a:xfrm rot="6131404">
            <a:off x="1069564" y="2811302"/>
            <a:ext cx="1938586" cy="1659290"/>
          </a:xfrm>
          <a:prstGeom prst="triangle">
            <a:avLst>
              <a:gd name="adj" fmla="val 44346"/>
            </a:avLst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Cubital fossa </a:t>
            </a:r>
            <a:endParaRPr lang="ar-EG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2_1108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Isosceles Triangle 2"/>
          <p:cNvSpPr/>
          <p:nvPr/>
        </p:nvSpPr>
        <p:spPr>
          <a:xfrm rot="5690467">
            <a:off x="3269188" y="2639346"/>
            <a:ext cx="3473308" cy="3008068"/>
          </a:xfrm>
          <a:prstGeom prst="triangle">
            <a:avLst>
              <a:gd name="adj" fmla="val 38126"/>
            </a:avLst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4282" y="92867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Cubital fossa </a:t>
            </a:r>
            <a:endParaRPr lang="ar-EG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2_1111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42862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Contents of </a:t>
            </a:r>
            <a:r>
              <a:rPr lang="en-US" dirty="0" err="1" smtClean="0">
                <a:latin typeface="Lucida Calligraphy" pitchFamily="66" charset="0"/>
              </a:rPr>
              <a:t>cubital</a:t>
            </a:r>
            <a:r>
              <a:rPr lang="en-US" dirty="0" smtClean="0">
                <a:latin typeface="Lucida Calligraphy" pitchFamily="66" charset="0"/>
              </a:rPr>
              <a:t> fossa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sz="3600" dirty="0" smtClean="0">
                <a:latin typeface="Lucida Calligraphy" pitchFamily="66" charset="0"/>
              </a:rPr>
              <a:t>(names in the next slide)</a:t>
            </a:r>
            <a:endParaRPr lang="ar-EG" sz="3600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2_1110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572132" y="642918"/>
            <a:ext cx="3214678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Lucida Calligraphy" pitchFamily="66" charset="0"/>
              </a:rPr>
              <a:t>Median nerve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000100" y="785794"/>
            <a:ext cx="4040188" cy="639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Lucida Calligraphy" pitchFamily="66" charset="0"/>
              </a:rPr>
              <a:t>Brachial artery</a:t>
            </a:r>
            <a:endParaRPr lang="ar-EG" sz="3200" dirty="0">
              <a:latin typeface="Lucida Calligraphy" pitchFamily="66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5000628" y="4786322"/>
            <a:ext cx="2857520" cy="1165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>
                <a:latin typeface="Lucida Calligraphy" pitchFamily="66" charset="0"/>
              </a:rPr>
              <a:t>Tendon of biceps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>
          <a:xfrm>
            <a:off x="0" y="4643446"/>
            <a:ext cx="4041775" cy="639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Lucida Calligraphy" pitchFamily="66" charset="0"/>
              </a:rPr>
              <a:t>Radial nerve </a:t>
            </a:r>
            <a:endParaRPr lang="ar-EG" sz="3200" dirty="0">
              <a:latin typeface="Lucida Calligraphy" pitchFamily="66" charset="0"/>
            </a:endParaRPr>
          </a:p>
        </p:txBody>
      </p:sp>
      <p:sp>
        <p:nvSpPr>
          <p:cNvPr id="13" name="Down Arrow 12"/>
          <p:cNvSpPr/>
          <p:nvPr/>
        </p:nvSpPr>
        <p:spPr>
          <a:xfrm rot="2617990">
            <a:off x="5656210" y="1320034"/>
            <a:ext cx="283659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4" name="Up Arrow 13"/>
          <p:cNvSpPr/>
          <p:nvPr/>
        </p:nvSpPr>
        <p:spPr>
          <a:xfrm rot="2162407">
            <a:off x="3328442" y="3931295"/>
            <a:ext cx="325860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5" name="Up Arrow 14"/>
          <p:cNvSpPr/>
          <p:nvPr/>
        </p:nvSpPr>
        <p:spPr>
          <a:xfrm rot="20403387">
            <a:off x="5442129" y="3242047"/>
            <a:ext cx="407224" cy="14037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6" name="Down Arrow 15"/>
          <p:cNvSpPr/>
          <p:nvPr/>
        </p:nvSpPr>
        <p:spPr>
          <a:xfrm>
            <a:off x="4000496" y="1428736"/>
            <a:ext cx="285752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2_1102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42918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00298" y="785794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Brachial artery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6143636" y="1785926"/>
            <a:ext cx="500066" cy="14784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571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Informal Roman" pitchFamily="66" charset="0"/>
              </a:rPr>
              <a:t>Section 5</a:t>
            </a:r>
            <a:br>
              <a:rPr lang="en-US" sz="6600" dirty="0" smtClean="0">
                <a:solidFill>
                  <a:schemeClr val="bg1"/>
                </a:solidFill>
                <a:latin typeface="Informal Roman" pitchFamily="66" charset="0"/>
              </a:rPr>
            </a:br>
            <a:r>
              <a:rPr lang="en-US" sz="6600" dirty="0" smtClean="0">
                <a:solidFill>
                  <a:schemeClr val="bg1"/>
                </a:solidFill>
                <a:latin typeface="Informal Roman" pitchFamily="66" charset="0"/>
              </a:rPr>
              <a:t>(bones radius and ulna)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9518_462035243863955_2050187815_n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500306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Informal Roman" pitchFamily="66" charset="0"/>
              </a:rPr>
              <a:t>Section 6 </a:t>
            </a:r>
            <a:endParaRPr lang="ar-EG" sz="6600" dirty="0">
              <a:solidFill>
                <a:schemeClr val="bg1"/>
              </a:solidFill>
              <a:latin typeface="Informal Roman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298"/>
            <a:ext cx="9179964" cy="4071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Pronator teres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900634"/>
          </a:xfrm>
        </p:spPr>
        <p:txBody>
          <a:bodyPr>
            <a:normAutofit fontScale="92500" lnSpcReduction="10000"/>
          </a:bodyPr>
          <a:lstStyle/>
          <a:p>
            <a:pPr algn="l" rtl="0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</a:p>
          <a:p>
            <a:pPr algn="l" rtl="0"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u="sng" dirty="0" smtClean="0">
                <a:solidFill>
                  <a:schemeClr val="bg1"/>
                </a:solidFill>
              </a:rPr>
              <a:t>humeral head </a:t>
            </a:r>
            <a:r>
              <a:rPr lang="en-US" b="1" dirty="0" smtClean="0">
                <a:solidFill>
                  <a:schemeClr val="bg1"/>
                </a:solidFill>
              </a:rPr>
              <a:t> : </a:t>
            </a:r>
            <a:r>
              <a:rPr lang="en-US" dirty="0" smtClean="0">
                <a:solidFill>
                  <a:schemeClr val="bg1"/>
                </a:solidFill>
              </a:rPr>
              <a:t>Medial epicondyle of humerus</a:t>
            </a:r>
          </a:p>
          <a:p>
            <a:pPr algn="l" rtl="0"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u="sng" dirty="0" smtClean="0">
                <a:solidFill>
                  <a:schemeClr val="bg1"/>
                </a:solidFill>
              </a:rPr>
              <a:t>ulnar head</a:t>
            </a:r>
            <a:r>
              <a:rPr lang="en-US" b="1" dirty="0" smtClean="0">
                <a:solidFill>
                  <a:schemeClr val="bg1"/>
                </a:solidFill>
              </a:rPr>
              <a:t>: </a:t>
            </a:r>
            <a:r>
              <a:rPr lang="en-US" dirty="0" smtClean="0">
                <a:solidFill>
                  <a:schemeClr val="bg1"/>
                </a:solidFill>
              </a:rPr>
              <a:t>coronoid process of ulna</a:t>
            </a:r>
          </a:p>
          <a:p>
            <a:pPr algn="l" rtl="0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   </a:t>
            </a:r>
          </a:p>
          <a:p>
            <a:pPr algn="l" rtl="0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Middle of lateral surface of radius</a:t>
            </a:r>
          </a:p>
          <a:p>
            <a:pPr algn="l" rtl="0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   </a:t>
            </a:r>
          </a:p>
          <a:p>
            <a:pPr algn="l" rtl="0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Pronates</a:t>
            </a:r>
            <a:r>
              <a:rPr lang="en-US" dirty="0" smtClean="0">
                <a:solidFill>
                  <a:schemeClr val="bg1"/>
                </a:solidFill>
              </a:rPr>
              <a:t> and flexes forearm (at elbow)</a:t>
            </a:r>
          </a:p>
          <a:p>
            <a:pPr algn="l" rtl="0"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</a:t>
            </a:r>
            <a:r>
              <a:rPr lang="en-US" b="1" dirty="0" smtClean="0">
                <a:solidFill>
                  <a:schemeClr val="bg1"/>
                </a:solidFill>
              </a:rPr>
              <a:t>: </a:t>
            </a:r>
            <a:r>
              <a:rPr lang="en-US" dirty="0" smtClean="0">
                <a:solidFill>
                  <a:schemeClr val="bg1"/>
                </a:solidFill>
              </a:rPr>
              <a:t>median nerve</a:t>
            </a:r>
            <a:r>
              <a:rPr lang="en-US" dirty="0" smtClean="0"/>
              <a:t>.</a:t>
            </a:r>
          </a:p>
          <a:p>
            <a:pPr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onator_teres13286867997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92" y="0"/>
            <a:ext cx="854641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ronatortere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1" y="0"/>
            <a:ext cx="4116808" cy="68232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onator tere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Pronator  teres 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929058" y="2357430"/>
            <a:ext cx="357190" cy="12144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9_1133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Pronator  teres </a:t>
            </a:r>
            <a:endParaRPr kumimoji="0" lang="ar-EG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000496" y="1285860"/>
            <a:ext cx="357190" cy="1264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9_1133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500034" y="492919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Pronator  teres </a:t>
            </a:r>
            <a:endParaRPr kumimoji="0" lang="ar-EG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3929058" y="3429000"/>
            <a:ext cx="357190" cy="135732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</a:rPr>
              <a:t>Flexor carpi radialis</a:t>
            </a:r>
            <a:endParaRPr lang="ar-EG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600200"/>
            <a:ext cx="8329642" cy="5043510"/>
          </a:xfrm>
        </p:spPr>
        <p:txBody>
          <a:bodyPr>
            <a:normAutofit fontScale="92500" lnSpcReduction="10000"/>
          </a:bodyPr>
          <a:lstStyle/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Medial epicondyle of humerus </a:t>
            </a:r>
          </a:p>
          <a:p>
            <a:pPr algn="l" rtl="0">
              <a:lnSpc>
                <a:spcPct val="90000"/>
              </a:lnSpc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Base of 2</a:t>
            </a:r>
            <a:r>
              <a:rPr lang="en-US" baseline="30000" dirty="0" smtClean="0">
                <a:solidFill>
                  <a:schemeClr val="bg1"/>
                </a:solidFill>
              </a:rPr>
              <a:t>nd</a:t>
            </a:r>
            <a:r>
              <a:rPr lang="en-US" dirty="0" smtClean="0">
                <a:solidFill>
                  <a:schemeClr val="bg1"/>
                </a:solidFill>
              </a:rPr>
              <a:t> and 3rd metacarpal </a:t>
            </a:r>
          </a:p>
          <a:p>
            <a:pPr algn="l" rtl="0">
              <a:lnSpc>
                <a:spcPct val="90000"/>
              </a:lnSpc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Flexes and abducts hand (at wrist) </a:t>
            </a:r>
          </a:p>
          <a:p>
            <a:pPr algn="l" rtl="0">
              <a:lnSpc>
                <a:spcPct val="90000"/>
              </a:lnSpc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 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Median nerve. </a:t>
            </a:r>
          </a:p>
          <a:p>
            <a:endParaRPr lang="ar-EG" dirty="0"/>
          </a:p>
        </p:txBody>
      </p:sp>
      <p:pic>
        <p:nvPicPr>
          <p:cNvPr id="4" name="Picture 5" descr="flexorcar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1198870"/>
            <a:ext cx="3071802" cy="5659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0"/>
            <a:ext cx="696977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85288_462035237197289_981030187_n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exor_carpi_radialis13287358947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9_1137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4929198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Flexor carpi radialis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643438" y="3857628"/>
            <a:ext cx="484632" cy="12641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Palmaris longus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5043510"/>
          </a:xfrm>
        </p:spPr>
        <p:txBody>
          <a:bodyPr>
            <a:normAutofit fontScale="92500" lnSpcReduction="10000"/>
          </a:bodyPr>
          <a:lstStyle/>
          <a:p>
            <a:pPr algn="l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</a:p>
          <a:p>
            <a:pPr algn="l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Medial epicondyle of humerus </a:t>
            </a:r>
          </a:p>
          <a:p>
            <a:pPr algn="l"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</a:p>
          <a:p>
            <a:pPr algn="l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apex of palmar aponeurosis</a:t>
            </a:r>
          </a:p>
          <a:p>
            <a:pPr algn="l"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Flexes hand (at wrist) </a:t>
            </a:r>
          </a:p>
          <a:p>
            <a:pPr algn="l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and tenses palmar aponeurosis</a:t>
            </a:r>
          </a:p>
          <a:p>
            <a:pPr algn="l"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Median nerve.</a:t>
            </a:r>
          </a:p>
          <a:p>
            <a:endParaRPr lang="ar-EG" dirty="0"/>
          </a:p>
        </p:txBody>
      </p:sp>
      <p:pic>
        <p:nvPicPr>
          <p:cNvPr id="5" name="Picture 4" descr="palmarislong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512" y="1928802"/>
            <a:ext cx="2241488" cy="4929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arisLong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9_1137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latin typeface="Lucida Calligraphy" pitchFamily="66" charset="0"/>
              </a:rPr>
              <a:t>Palmaris longus</a:t>
            </a:r>
            <a:endParaRPr lang="ar-EG" sz="4800" b="1" dirty="0">
              <a:latin typeface="Lucida Calligraphy" pitchFamily="66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143240" y="1785926"/>
            <a:ext cx="4040188" cy="63976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Lucida Calligraphy" pitchFamily="66" charset="0"/>
              </a:rPr>
              <a:t>Tendon</a:t>
            </a:r>
            <a:endParaRPr lang="ar-EG" sz="3600" dirty="0">
              <a:latin typeface="Lucida Calligraphy" pitchFamily="66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-928726" y="1714488"/>
            <a:ext cx="4041775" cy="63976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Lucida Calligraphy" pitchFamily="66" charset="0"/>
              </a:rPr>
              <a:t>Muscle</a:t>
            </a:r>
            <a:endParaRPr lang="ar-EG" sz="3600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5857884" y="2357430"/>
            <a:ext cx="285752" cy="9069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9" name="Down Arrow 8"/>
          <p:cNvSpPr/>
          <p:nvPr/>
        </p:nvSpPr>
        <p:spPr>
          <a:xfrm>
            <a:off x="2285984" y="2428868"/>
            <a:ext cx="285752" cy="6926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Title 2"/>
          <p:cNvSpPr txBox="1">
            <a:spLocks/>
          </p:cNvSpPr>
          <p:nvPr/>
        </p:nvSpPr>
        <p:spPr>
          <a:xfrm>
            <a:off x="914400" y="49291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Flexor carpi radialis</a:t>
            </a:r>
            <a:endParaRPr kumimoji="0" lang="ar-EG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11" name="Up Arrow 10"/>
          <p:cNvSpPr/>
          <p:nvPr/>
        </p:nvSpPr>
        <p:spPr>
          <a:xfrm>
            <a:off x="4643438" y="4286256"/>
            <a:ext cx="428628" cy="8572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Flexor digitorum superficialis</a:t>
            </a:r>
            <a:endParaRPr lang="ar-EG" u="sng" dirty="0">
              <a:solidFill>
                <a:schemeClr val="bg1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28596" y="1600200"/>
            <a:ext cx="8258204" cy="4686320"/>
          </a:xfrm>
        </p:spPr>
        <p:txBody>
          <a:bodyPr>
            <a:normAutofit fontScale="85000" lnSpcReduction="20000"/>
          </a:bodyPr>
          <a:lstStyle/>
          <a:p>
            <a:pPr algn="l" rtl="0">
              <a:lnSpc>
                <a:spcPct val="8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Origin</a:t>
            </a:r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</a:rPr>
              <a:t>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    </a:t>
            </a:r>
            <a:r>
              <a:rPr lang="en-US" u="sng" dirty="0" smtClean="0">
                <a:solidFill>
                  <a:schemeClr val="bg1"/>
                </a:solidFill>
              </a:rPr>
              <a:t>Humoulnar head: </a:t>
            </a:r>
            <a:r>
              <a:rPr lang="en-US" dirty="0" smtClean="0">
                <a:solidFill>
                  <a:schemeClr val="bg1"/>
                </a:solidFill>
              </a:rPr>
              <a:t>medial epicondyle of humerus,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    coronoid process of ulna</a:t>
            </a:r>
            <a:endParaRPr lang="en-US" b="1" u="sng" dirty="0" smtClean="0">
              <a:solidFill>
                <a:schemeClr val="bg1"/>
              </a:solidFill>
            </a:endParaRP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    </a:t>
            </a:r>
            <a:r>
              <a:rPr lang="en-US" b="1" u="sng" dirty="0" smtClean="0">
                <a:solidFill>
                  <a:schemeClr val="bg1"/>
                </a:solidFill>
              </a:rPr>
              <a:t>Radial head:</a:t>
            </a:r>
            <a:r>
              <a:rPr lang="en-US" u="sng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anterior oblique line of radius.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    middle phalanges of medial 4 fingers.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Action</a:t>
            </a:r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</a:rPr>
              <a:t>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    </a:t>
            </a:r>
            <a:r>
              <a:rPr lang="en-US" dirty="0" smtClean="0">
                <a:solidFill>
                  <a:schemeClr val="bg1"/>
                </a:solidFill>
              </a:rPr>
              <a:t>Flexes middle phalanges at proximal interphalangeal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    and metacarpophalangeal joints of medial four fingers.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</a:rPr>
              <a:t>   </a:t>
            </a:r>
            <a:r>
              <a:rPr lang="en-US" dirty="0" smtClean="0">
                <a:solidFill>
                  <a:schemeClr val="bg1"/>
                </a:solidFill>
              </a:rPr>
              <a:t>Median nerve.</a:t>
            </a:r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lexor_digitorum_superficialis13287365853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1453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lexordigsuperficial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-54288"/>
            <a:ext cx="3143272" cy="691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9_11420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Lucida Calligraphy" pitchFamily="66" charset="0"/>
              </a:rPr>
              <a:t>Flexor digitorum superficialis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5000628" y="1571612"/>
            <a:ext cx="341756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gitorum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500034" y="57148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Flexor digitorum superficialis</a:t>
            </a:r>
            <a:endParaRPr kumimoji="0" lang="ar-EG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929058" y="221455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Pectoralis major </a:t>
            </a:r>
            <a:endParaRPr lang="ar-EG" dirty="0">
              <a:solidFill>
                <a:schemeClr val="bg1">
                  <a:lumMod val="95000"/>
                </a:schemeClr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928670"/>
            <a:ext cx="8643998" cy="5715040"/>
          </a:xfrm>
        </p:spPr>
        <p:txBody>
          <a:bodyPr>
            <a:normAutofit fontScale="77500" lnSpcReduction="20000"/>
          </a:bodyPr>
          <a:lstStyle/>
          <a:p>
            <a:pPr algn="l">
              <a:buNone/>
            </a:pPr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Origin :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1- </a:t>
            </a:r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</a:rPr>
              <a:t>clavicular head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:anterior surface of the clavicle .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2- </a:t>
            </a:r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</a:rPr>
              <a:t>sternocostal head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: the front of the lateral part of the sternum and upper 6 costal cartilages.</a:t>
            </a:r>
          </a:p>
          <a:p>
            <a:pPr algn="l">
              <a:buNone/>
            </a:pPr>
            <a:endParaRPr lang="en-US" u="sng" dirty="0" smtClean="0">
              <a:solidFill>
                <a:schemeClr val="bg1">
                  <a:lumMod val="95000"/>
                </a:schemeClr>
              </a:solidFill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Insertion 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Lateral lip of bicipital groove.</a:t>
            </a:r>
          </a:p>
          <a:p>
            <a:pPr algn="l">
              <a:buNone/>
            </a:pPr>
            <a:endParaRPr lang="en-US" u="sng" dirty="0" smtClean="0">
              <a:solidFill>
                <a:schemeClr val="bg1">
                  <a:lumMod val="95000"/>
                </a:schemeClr>
              </a:solidFill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Nerve supply 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Medial and lateral pectoral nerves.</a:t>
            </a:r>
          </a:p>
          <a:p>
            <a:pPr algn="l">
              <a:buNone/>
            </a:pPr>
            <a:endParaRPr lang="en-US" u="sng" dirty="0" smtClean="0">
              <a:solidFill>
                <a:schemeClr val="bg1">
                  <a:lumMod val="95000"/>
                </a:schemeClr>
              </a:solidFill>
              <a:latin typeface="Lucida Calligraphy" pitchFamily="66" charset="0"/>
            </a:endParaRPr>
          </a:p>
          <a:p>
            <a:pPr algn="l">
              <a:buNone/>
            </a:pPr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Actions 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1- Adduction  , Medial rotation  &amp;  flexion of the arm .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2- act as an accessory inspiratory and help in climbing ( in case of fixation of the humerus ).</a:t>
            </a:r>
          </a:p>
          <a:p>
            <a:pPr algn="l">
              <a:buNone/>
            </a:pPr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Flexor carpi ulnaris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</a:rPr>
              <a:t>Humeral head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  <a:r>
              <a:rPr lang="en-US" dirty="0" smtClean="0">
                <a:solidFill>
                  <a:schemeClr val="bg1"/>
                </a:solidFill>
              </a:rPr>
              <a:t> medial epicondyle of humerus. </a:t>
            </a:r>
            <a:r>
              <a:rPr lang="en-US" b="1" u="sng" dirty="0" smtClean="0">
                <a:solidFill>
                  <a:schemeClr val="bg1"/>
                </a:solidFill>
              </a:rPr>
              <a:t>Ulnar head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  <a:r>
              <a:rPr lang="en-US" dirty="0" smtClean="0">
                <a:solidFill>
                  <a:schemeClr val="bg1"/>
                </a:solidFill>
              </a:rPr>
              <a:t> olecranon and posterior border of ulna 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Pisiform bone, hook of hamate bone, and 5th metacarpal bone.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Flexes and adducts hand (at wrist) 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Nerve </a:t>
            </a:r>
            <a:r>
              <a:rPr lang="en-US" b="1" u="sng" dirty="0" err="1" smtClean="0">
                <a:solidFill>
                  <a:schemeClr val="bg1"/>
                </a:solidFill>
                <a:latin typeface="Lucida Calligraphy" pitchFamily="66" charset="0"/>
              </a:rPr>
              <a:t>suppy</a:t>
            </a: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: 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Ulnar nerve</a:t>
            </a:r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exor_carpi_ulnaris13287361293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74" y="0"/>
            <a:ext cx="887145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9_11440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Lucida Calligraphy" pitchFamily="66" charset="0"/>
              </a:rPr>
              <a:t>Flexor carpi ulnaris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)</a:t>
            </a:r>
            <a:r>
              <a:rPr lang="ar-EG" dirty="0" smtClean="0"/>
              <a:t>وقفة على سيفها </a:t>
            </a:r>
            <a:r>
              <a:rPr lang="ar-EG" dirty="0" smtClean="0">
                <a:sym typeface="Wingdings" pitchFamily="2" charset="2"/>
              </a:rPr>
              <a:t> )</a:t>
            </a:r>
            <a:endParaRPr lang="ar-EG" dirty="0"/>
          </a:p>
        </p:txBody>
      </p:sp>
      <p:sp>
        <p:nvSpPr>
          <p:cNvPr id="4" name="Down Arrow 3"/>
          <p:cNvSpPr/>
          <p:nvPr/>
        </p:nvSpPr>
        <p:spPr>
          <a:xfrm>
            <a:off x="4286248" y="164305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Flexor digitorum profundus </a:t>
            </a:r>
            <a:endParaRPr lang="ar-EG" u="sng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l" rtl="0">
              <a:lnSpc>
                <a:spcPct val="8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    Proximal 3/4 of anterior surface of ulna and interosseous membrane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</a:t>
            </a:r>
            <a:r>
              <a:rPr lang="en-US" b="1" dirty="0" smtClean="0">
                <a:solidFill>
                  <a:schemeClr val="bg1"/>
                </a:solidFill>
              </a:rPr>
              <a:t>: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distal phalanges of medial 4 fingers.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Flexes distal phalanges at distal interphalangeal joints of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medial four digits; assists with flexion of hand. 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 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Medial part:</a:t>
            </a:r>
            <a:r>
              <a:rPr lang="en-US" dirty="0" smtClean="0">
                <a:solidFill>
                  <a:schemeClr val="bg1"/>
                </a:solidFill>
              </a:rPr>
              <a:t> ulnar nerve.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Lateral part</a:t>
            </a:r>
            <a:r>
              <a:rPr lang="en-US" dirty="0" smtClean="0">
                <a:solidFill>
                  <a:schemeClr val="bg1"/>
                </a:solidFill>
              </a:rPr>
              <a:t>: anterior interosseous branch of median nerve.</a:t>
            </a:r>
            <a:r>
              <a:rPr lang="en-US" dirty="0" smtClean="0"/>
              <a:t> 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lexor_digitorum_profundus1328737273872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214313"/>
            <a:ext cx="9144000" cy="6356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9_1146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Lucida Calligraphy" pitchFamily="66" charset="0"/>
              </a:rPr>
              <a:t>Flexor digitorum profundus 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429124" y="2000240"/>
            <a:ext cx="500066" cy="14784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Flexor policis longus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28596" y="1600200"/>
            <a:ext cx="8258204" cy="4829196"/>
          </a:xfrm>
        </p:spPr>
        <p:txBody>
          <a:bodyPr>
            <a:normAutofit fontScale="85000" lnSpcReduction="20000"/>
          </a:bodyPr>
          <a:lstStyle/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Anterior surface of radius and adjacent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interosseous membrane</a:t>
            </a:r>
          </a:p>
          <a:p>
            <a:pPr algn="l" rtl="0">
              <a:lnSpc>
                <a:spcPct val="90000"/>
              </a:lnSpc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Base of distal phalanx of thumb </a:t>
            </a:r>
          </a:p>
          <a:p>
            <a:pPr algn="l" rtl="0">
              <a:lnSpc>
                <a:spcPct val="90000"/>
              </a:lnSpc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Action: 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Flexes phalanges of 1st digit (thumb) </a:t>
            </a:r>
          </a:p>
          <a:p>
            <a:pPr algn="l" rtl="0">
              <a:lnSpc>
                <a:spcPct val="90000"/>
              </a:lnSpc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</a:p>
          <a:p>
            <a:pPr algn="l" rtl="0">
              <a:lnSpc>
                <a:spcPct val="90000"/>
              </a:lnSpc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Anterior interosseous nerve from median nerve. </a:t>
            </a:r>
          </a:p>
          <a:p>
            <a:pPr algn="l" rtl="0"/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" name="Picture 2" descr="flexor_pollicis_longus13287375866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44" y="0"/>
            <a:ext cx="900091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lexorpollicislong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-1"/>
            <a:ext cx="3071834" cy="6897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9_1147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4714884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Flexor policis longus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286248" y="3429000"/>
            <a:ext cx="428628" cy="12641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03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7" y="428604"/>
            <a:ext cx="9124443" cy="585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Pronator quadratus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5043510"/>
          </a:xfrm>
        </p:spPr>
        <p:txBody>
          <a:bodyPr>
            <a:normAutofit fontScale="85000" lnSpcReduction="20000"/>
          </a:bodyPr>
          <a:lstStyle/>
          <a:p>
            <a:pPr algn="l" rtl="0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algn="l" rtl="0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Distal 1/4 of anterior surface of ulna.</a:t>
            </a:r>
          </a:p>
          <a:p>
            <a:pPr algn="l" rtl="0"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</a:p>
          <a:p>
            <a:pPr algn="l" rtl="0"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Distal 1/4 of anterior surface of radius.</a:t>
            </a:r>
          </a:p>
          <a:p>
            <a:pPr algn="l" rtl="0"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Action: </a:t>
            </a:r>
          </a:p>
          <a:p>
            <a:pPr algn="l" rtl="0">
              <a:buNone/>
              <a:defRPr/>
            </a:pPr>
            <a:r>
              <a:rPr lang="en-US" dirty="0" err="1" smtClean="0">
                <a:solidFill>
                  <a:schemeClr val="bg1"/>
                </a:solidFill>
              </a:rPr>
              <a:t>Pronates</a:t>
            </a:r>
            <a:r>
              <a:rPr lang="en-US" dirty="0" smtClean="0">
                <a:solidFill>
                  <a:schemeClr val="bg1"/>
                </a:solidFill>
              </a:rPr>
              <a:t> forearm; deep fibers bind radius and ulna together </a:t>
            </a:r>
          </a:p>
          <a:p>
            <a:pPr algn="l" rtl="0">
              <a:buNone/>
              <a:defRPr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 rtl="0">
              <a:buNone/>
              <a:defRPr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</a:t>
            </a:r>
            <a:r>
              <a:rPr lang="en-US" b="1" dirty="0" smtClean="0">
                <a:solidFill>
                  <a:schemeClr val="bg1"/>
                </a:solidFill>
              </a:rPr>
              <a:t>: </a:t>
            </a:r>
            <a:r>
              <a:rPr lang="en-US" dirty="0" smtClean="0">
                <a:solidFill>
                  <a:schemeClr val="bg1"/>
                </a:solidFill>
              </a:rPr>
              <a:t>Anterior interosseous branch of median nerve. 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ronator_quadratus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5357813" y="714356"/>
            <a:ext cx="3786187" cy="5164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pronator-teres-and-quadratu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8670"/>
            <a:ext cx="5357818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9_1147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Pronator quadratus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643306" y="142873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4857752" y="428604"/>
            <a:ext cx="3794125" cy="6248400"/>
            <a:chOff x="2976" y="192"/>
            <a:chExt cx="1933" cy="3552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6563" t="9375" r="59375" b="40625"/>
            <a:stretch>
              <a:fillRect/>
            </a:stretch>
          </p:blipFill>
          <p:spPr bwMode="auto">
            <a:xfrm>
              <a:off x="2976" y="192"/>
              <a:ext cx="1332" cy="35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Line 4"/>
            <p:cNvSpPr>
              <a:spLocks noChangeShapeType="1"/>
            </p:cNvSpPr>
            <p:nvPr/>
          </p:nvSpPr>
          <p:spPr bwMode="auto">
            <a:xfrm flipV="1">
              <a:off x="4080" y="816"/>
              <a:ext cx="28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 flipV="1">
              <a:off x="3984" y="1248"/>
              <a:ext cx="38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 flipV="1">
              <a:off x="4128" y="1536"/>
              <a:ext cx="28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 flipV="1">
              <a:off x="4080" y="1824"/>
              <a:ext cx="33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4176" y="2160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4318" y="695"/>
              <a:ext cx="418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Pronator</a:t>
              </a:r>
            </a:p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teres</a:t>
              </a: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4319" y="1127"/>
              <a:ext cx="534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Flexor carpi</a:t>
              </a:r>
            </a:p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radialis</a:t>
              </a: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4369" y="1442"/>
              <a:ext cx="416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Palmaris</a:t>
              </a:r>
            </a:p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longus</a:t>
              </a: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4362" y="1730"/>
              <a:ext cx="547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Flexor dig</a:t>
              </a:r>
            </a:p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superficialis</a:t>
              </a: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4369" y="2065"/>
              <a:ext cx="538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Flexor carpi</a:t>
              </a:r>
            </a:p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ulnaris</a:t>
              </a:r>
            </a:p>
          </p:txBody>
        </p:sp>
      </p:grpSp>
      <p:grpSp>
        <p:nvGrpSpPr>
          <p:cNvPr id="15" name="Group 28"/>
          <p:cNvGrpSpPr>
            <a:grpSpLocks/>
          </p:cNvGrpSpPr>
          <p:nvPr/>
        </p:nvGrpSpPr>
        <p:grpSpPr bwMode="auto">
          <a:xfrm>
            <a:off x="357158" y="0"/>
            <a:ext cx="3373437" cy="6858000"/>
            <a:chOff x="3587" y="0"/>
            <a:chExt cx="2125" cy="4320"/>
          </a:xfrm>
        </p:grpSpPr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4219" t="8333" r="59375" b="40625"/>
            <a:stretch>
              <a:fillRect/>
            </a:stretch>
          </p:blipFill>
          <p:spPr bwMode="auto">
            <a:xfrm>
              <a:off x="3587" y="0"/>
              <a:ext cx="1681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Line 6"/>
            <p:cNvSpPr>
              <a:spLocks noChangeShapeType="1"/>
            </p:cNvSpPr>
            <p:nvPr/>
          </p:nvSpPr>
          <p:spPr bwMode="auto">
            <a:xfrm flipH="1" flipV="1">
              <a:off x="4363" y="1152"/>
              <a:ext cx="403" cy="2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 Box 9"/>
            <p:cNvSpPr txBox="1">
              <a:spLocks noChangeArrowheads="1"/>
            </p:cNvSpPr>
            <p:nvPr/>
          </p:nvSpPr>
          <p:spPr bwMode="auto">
            <a:xfrm>
              <a:off x="3883" y="912"/>
              <a:ext cx="6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200" b="1">
                  <a:latin typeface="Arial" charset="0"/>
                  <a:cs typeface="Arial" charset="0"/>
                </a:rPr>
                <a:t>Flexor carpi</a:t>
              </a:r>
            </a:p>
            <a:p>
              <a:pPr algn="ctr" eaLnBrk="1" hangingPunct="1"/>
              <a:r>
                <a:rPr lang="en-US" sz="1200" b="1">
                  <a:latin typeface="Arial" charset="0"/>
                  <a:cs typeface="Arial" charset="0"/>
                </a:rPr>
                <a:t>radialis</a:t>
              </a:r>
            </a:p>
          </p:txBody>
        </p:sp>
        <p:sp>
          <p:nvSpPr>
            <p:cNvPr id="19" name="Line 16"/>
            <p:cNvSpPr>
              <a:spLocks noChangeShapeType="1"/>
            </p:cNvSpPr>
            <p:nvPr/>
          </p:nvSpPr>
          <p:spPr bwMode="auto">
            <a:xfrm flipV="1">
              <a:off x="5028" y="1056"/>
              <a:ext cx="295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 Box 17"/>
            <p:cNvSpPr txBox="1">
              <a:spLocks noChangeArrowheads="1"/>
            </p:cNvSpPr>
            <p:nvPr/>
          </p:nvSpPr>
          <p:spPr bwMode="auto">
            <a:xfrm>
              <a:off x="5227" y="912"/>
              <a:ext cx="48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</a:rPr>
                <a:t>Palmaris</a:t>
              </a:r>
            </a:p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</a:rPr>
                <a:t>longus</a:t>
              </a: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>
              <a:off x="5024" y="201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auto">
            <a:xfrm>
              <a:off x="4992" y="2208"/>
              <a:ext cx="62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200" b="1" dirty="0"/>
                <a:t>Flexo</a:t>
              </a:r>
              <a:r>
                <a:rPr lang="en-US" sz="1200" b="1" dirty="0">
                  <a:solidFill>
                    <a:schemeClr val="bg1"/>
                  </a:solidFill>
                </a:rPr>
                <a:t>r carpi</a:t>
              </a:r>
            </a:p>
            <a:p>
              <a:pPr algn="ctr" eaLnBrk="1" hangingPunct="1"/>
              <a:r>
                <a:rPr lang="en-US" sz="1200" b="1" dirty="0">
                  <a:solidFill>
                    <a:schemeClr val="bg1"/>
                  </a:solidFill>
                </a:rPr>
                <a:t>ulnaris</a:t>
              </a:r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>
              <a:off x="4560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 Box 26"/>
            <p:cNvSpPr txBox="1">
              <a:spLocks noChangeArrowheads="1"/>
            </p:cNvSpPr>
            <p:nvPr/>
          </p:nvSpPr>
          <p:spPr bwMode="auto">
            <a:xfrm>
              <a:off x="4866" y="3216"/>
              <a:ext cx="60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200" b="1" dirty="0"/>
                <a:t>Palm</a:t>
              </a:r>
              <a:r>
                <a:rPr lang="en-US" sz="1200" b="1" dirty="0">
                  <a:solidFill>
                    <a:schemeClr val="bg1"/>
                  </a:solidFill>
                </a:rPr>
                <a:t>ar</a:t>
              </a:r>
            </a:p>
            <a:p>
              <a:pPr algn="ctr" eaLnBrk="1" hangingPunct="1"/>
              <a:r>
                <a:rPr lang="en-US" sz="1200" b="1" dirty="0"/>
                <a:t>aponeur</a:t>
              </a:r>
              <a:r>
                <a:rPr lang="en-US" sz="1200" b="1" dirty="0">
                  <a:solidFill>
                    <a:schemeClr val="bg1"/>
                  </a:solidFill>
                </a:rPr>
                <a:t>osis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500306"/>
            <a:ext cx="8229600" cy="1143000"/>
          </a:xfrm>
        </p:spPr>
        <p:txBody>
          <a:bodyPr/>
          <a:lstStyle/>
          <a:p>
            <a:r>
              <a:rPr lang="en-US" sz="6600" dirty="0" smtClean="0">
                <a:solidFill>
                  <a:schemeClr val="bg1"/>
                </a:solidFill>
                <a:latin typeface="Informal Roman" pitchFamily="66" charset="0"/>
              </a:rPr>
              <a:t>Section 7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8574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Informal Roman" pitchFamily="66" charset="0"/>
              </a:rPr>
              <a:t>Superficial layer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3_1328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-1500230" y="4429132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nformal Roman" pitchFamily="66" charset="0"/>
                <a:ea typeface="+mj-ea"/>
                <a:cs typeface="+mj-cs"/>
              </a:rPr>
              <a:t>Brachioradialis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857752" y="4214818"/>
            <a:ext cx="4286248" cy="20716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nformal Roman" pitchFamily="66" charset="0"/>
                <a:ea typeface="+mj-ea"/>
                <a:cs typeface="+mj-cs"/>
              </a:rPr>
              <a:t>Extensor carpi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nformal Roman" pitchFamily="66" charset="0"/>
                <a:ea typeface="+mj-ea"/>
                <a:cs typeface="+mj-cs"/>
              </a:rPr>
              <a:t>radialis brevis</a:t>
            </a:r>
            <a:endParaRPr kumimoji="0" lang="ar-EG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Informal Roman" pitchFamily="66" charset="0"/>
              <a:ea typeface="+mj-ea"/>
              <a:cs typeface="+mj-cs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500034" y="785794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formal Roman" pitchFamily="66" charset="0"/>
                <a:ea typeface="+mj-ea"/>
                <a:cs typeface="+mj-cs"/>
              </a:rPr>
              <a:t>Extensor carpi radialis longus</a:t>
            </a:r>
            <a:endParaRPr kumimoji="0" lang="ar-EG" sz="4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nformal Roman" pitchFamily="66" charset="0"/>
              <a:ea typeface="+mj-ea"/>
              <a:cs typeface="+mj-cs"/>
            </a:endParaRPr>
          </a:p>
        </p:txBody>
      </p:sp>
      <p:sp>
        <p:nvSpPr>
          <p:cNvPr id="7" name="Up Arrow 6"/>
          <p:cNvSpPr/>
          <p:nvPr/>
        </p:nvSpPr>
        <p:spPr>
          <a:xfrm>
            <a:off x="2571736" y="3571876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Down Arrow 7"/>
          <p:cNvSpPr/>
          <p:nvPr/>
        </p:nvSpPr>
        <p:spPr>
          <a:xfrm>
            <a:off x="4500562" y="1643050"/>
            <a:ext cx="357190" cy="7640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9" name="Up Arrow 8"/>
          <p:cNvSpPr/>
          <p:nvPr/>
        </p:nvSpPr>
        <p:spPr>
          <a:xfrm rot="20148265">
            <a:off x="5537032" y="334246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Brachioradialis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</a:t>
            </a: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supracondylar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ridge</a:t>
            </a:r>
          </a:p>
          <a:p>
            <a:pPr algn="l">
              <a:lnSpc>
                <a:spcPct val="90000"/>
              </a:lnSpc>
              <a:buNone/>
            </a:pPr>
            <a:endParaRPr lang="en-US" b="1" i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 of </a:t>
            </a: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styloid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process of radius 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(its lateral aspect).</a:t>
            </a:r>
          </a:p>
          <a:p>
            <a:pPr algn="l">
              <a:lnSpc>
                <a:spcPct val="90000"/>
              </a:lnSpc>
              <a:buNone/>
            </a:pPr>
            <a:endParaRPr lang="en-US" b="1" i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Radial nerve.</a:t>
            </a:r>
          </a:p>
          <a:p>
            <a:pPr algn="l">
              <a:lnSpc>
                <a:spcPct val="90000"/>
              </a:lnSpc>
              <a:buNone/>
            </a:pPr>
            <a:endParaRPr lang="en-US" b="1" i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Flexion of elbow at midprone position.</a:t>
            </a:r>
          </a:p>
          <a:p>
            <a:pPr algn="l"/>
            <a:endParaRPr lang="ar-EG" dirty="0">
              <a:solidFill>
                <a:schemeClr val="bg1"/>
              </a:solidFill>
            </a:endParaRPr>
          </a:p>
        </p:txBody>
      </p:sp>
      <p:pic>
        <p:nvPicPr>
          <p:cNvPr id="4" name="Picture 4" descr="brachioradial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8475" y="0"/>
            <a:ext cx="229552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3_1326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85784" y="5214950"/>
            <a:ext cx="8229600" cy="1143000"/>
          </a:xfrm>
        </p:spPr>
        <p:txBody>
          <a:bodyPr/>
          <a:lstStyle/>
          <a:p>
            <a:r>
              <a:rPr lang="en-US" sz="6600" b="1" dirty="0" smtClean="0">
                <a:latin typeface="Informal Roman" pitchFamily="66" charset="0"/>
              </a:rPr>
              <a:t>Brachioradialis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ar-EG" dirty="0">
              <a:solidFill>
                <a:schemeClr val="bg1"/>
              </a:solidFill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3786182" y="4071942"/>
            <a:ext cx="714380" cy="12858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Extensor Carpi radials longus</a:t>
            </a:r>
            <a:endParaRPr lang="ar-EG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5257800"/>
          </a:xfrm>
        </p:spPr>
        <p:txBody>
          <a:bodyPr>
            <a:normAutofit fontScale="85000" lnSpcReduction="20000"/>
          </a:bodyPr>
          <a:lstStyle/>
          <a:p>
            <a:pPr algn="l"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</a:t>
            </a: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supracondylar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ridge   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extensor origin.</a:t>
            </a:r>
          </a:p>
          <a:p>
            <a:pPr algn="l"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nd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metacarpal bone.</a:t>
            </a:r>
          </a:p>
          <a:p>
            <a:pPr algn="l"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Radial nerve.</a:t>
            </a:r>
          </a:p>
          <a:p>
            <a:pPr algn="l"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 and abduction of wrist.</a:t>
            </a:r>
          </a:p>
          <a:p>
            <a:pPr algn="l">
              <a:buNone/>
            </a:pPr>
            <a:endParaRPr lang="ar-EG" dirty="0">
              <a:solidFill>
                <a:schemeClr val="bg1"/>
              </a:solidFill>
            </a:endParaRPr>
          </a:p>
        </p:txBody>
      </p:sp>
      <p:pic>
        <p:nvPicPr>
          <p:cNvPr id="5" name="Picture 4" descr="ecr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182374"/>
            <a:ext cx="2857520" cy="567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Pectoralis minor </a:t>
            </a:r>
            <a:endParaRPr lang="ar-EG" dirty="0">
              <a:solidFill>
                <a:schemeClr val="bg1">
                  <a:lumMod val="95000"/>
                </a:schemeClr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5257800"/>
          </a:xfrm>
        </p:spPr>
        <p:txBody>
          <a:bodyPr>
            <a:normAutofit fontScale="92500" lnSpcReduction="10000"/>
          </a:bodyPr>
          <a:lstStyle/>
          <a:p>
            <a:pPr algn="l">
              <a:buNone/>
            </a:pPr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Origin :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front of the 3</a:t>
            </a:r>
            <a:r>
              <a:rPr lang="en-US" baseline="30000" dirty="0" smtClean="0">
                <a:solidFill>
                  <a:schemeClr val="bg1">
                    <a:lumMod val="95000"/>
                  </a:schemeClr>
                </a:solidFill>
              </a:rPr>
              <a:t>rd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,4</a:t>
            </a:r>
            <a:r>
              <a:rPr lang="en-US" baseline="30000" dirty="0" smtClean="0">
                <a:solidFill>
                  <a:schemeClr val="bg1">
                    <a:lumMod val="95000"/>
                  </a:schemeClr>
                </a:solidFill>
              </a:rPr>
              <a:t>th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 &amp; 5</a:t>
            </a:r>
            <a:r>
              <a:rPr lang="en-US" baseline="30000" dirty="0" smtClean="0">
                <a:solidFill>
                  <a:schemeClr val="bg1">
                    <a:lumMod val="95000"/>
                  </a:schemeClr>
                </a:solidFill>
              </a:rPr>
              <a:t>th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rib .</a:t>
            </a:r>
          </a:p>
          <a:p>
            <a:pPr algn="l">
              <a:buNone/>
            </a:pPr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Insertion :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coracoid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process (medial and upper aspects ) </a:t>
            </a:r>
          </a:p>
          <a:p>
            <a:pPr algn="l">
              <a:buNone/>
            </a:pPr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Nerve supply 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medial pectoral nerve.</a:t>
            </a:r>
          </a:p>
          <a:p>
            <a:pPr algn="l">
              <a:buNone/>
            </a:pPr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  <a:latin typeface="Lucida Calligraphy" pitchFamily="66" charset="0"/>
              </a:rPr>
              <a:t>Actions :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1- protraction of scapula .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2- depresses the shoulder .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3-  accessory inspiratory .</a:t>
            </a:r>
          </a:p>
          <a:p>
            <a:pPr algn="l">
              <a:buNone/>
            </a:pPr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26" name="Picture 2" descr="https://fbcdn-sphotos-h-a.akamaihd.net/hphotos-ak-ash3/563703_375292565917129_1588811773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786189"/>
            <a:ext cx="4429124" cy="2577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25310_375273399252379_93451634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0"/>
            <a:ext cx="6064651" cy="6847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3_1327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4786322"/>
            <a:ext cx="8229600" cy="114300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Informal Roman" pitchFamily="66" charset="0"/>
              </a:rPr>
              <a:t>Extensor carpi radialis longus</a:t>
            </a:r>
            <a:endParaRPr lang="ar-EG" sz="6000" b="1" dirty="0">
              <a:latin typeface="Informal Roman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3071802" y="3429000"/>
            <a:ext cx="642942" cy="121444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1154098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Extensor carpi radialis brevis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972072"/>
          </a:xfrm>
        </p:spPr>
        <p:txBody>
          <a:bodyPr>
            <a:normAutofit fontScale="92500" lnSpcReduction="20000"/>
          </a:bodyPr>
          <a:lstStyle/>
          <a:p>
            <a:pPr algn="l" rtl="0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 rtl="0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extensor origin.</a:t>
            </a:r>
          </a:p>
          <a:p>
            <a:pPr algn="l" rtl="0">
              <a:lnSpc>
                <a:spcPct val="90000"/>
              </a:lnSpc>
              <a:buNone/>
            </a:pPr>
            <a:endParaRPr lang="en-US" b="1" i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 rtl="0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metacarpal bone.</a:t>
            </a:r>
          </a:p>
          <a:p>
            <a:pPr algn="l" rtl="0">
              <a:lnSpc>
                <a:spcPct val="90000"/>
              </a:lnSpc>
              <a:buNone/>
            </a:pPr>
            <a:endParaRPr lang="en-US" b="1" i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supply:</a:t>
            </a:r>
          </a:p>
          <a:p>
            <a:pPr algn="l" rtl="0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interosseous nerve.</a:t>
            </a:r>
          </a:p>
          <a:p>
            <a:pPr algn="l" rtl="0">
              <a:lnSpc>
                <a:spcPct val="90000"/>
              </a:lnSpc>
              <a:buNone/>
            </a:pPr>
            <a:endParaRPr lang="en-US" b="1" i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Actions:</a:t>
            </a:r>
          </a:p>
          <a:p>
            <a:pPr algn="l" rtl="0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 and abduction of wrist.</a:t>
            </a:r>
          </a:p>
          <a:p>
            <a:pPr algn="l" rtl="0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 rtl="0">
              <a:lnSpc>
                <a:spcPct val="90000"/>
              </a:lnSpc>
              <a:buNone/>
            </a:pPr>
            <a:endParaRPr lang="ar-EG" dirty="0">
              <a:solidFill>
                <a:schemeClr val="bg1"/>
              </a:solidFill>
            </a:endParaRPr>
          </a:p>
        </p:txBody>
      </p:sp>
      <p:pic>
        <p:nvPicPr>
          <p:cNvPr id="5" name="Picture 4" descr="Ecr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6887" y="914400"/>
            <a:ext cx="3567113" cy="594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3_13280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642974" y="4286256"/>
            <a:ext cx="10572824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Informal Roman" pitchFamily="66" charset="0"/>
              </a:rPr>
              <a:t>Extensor carpi radialis brevis</a:t>
            </a:r>
            <a:endParaRPr lang="ar-EG" sz="6000" b="1" dirty="0">
              <a:latin typeface="Informal Roman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3500430" y="3143248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Extension digitorum</a:t>
            </a:r>
            <a:endParaRPr lang="ar-EG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5043510"/>
          </a:xfrm>
        </p:spPr>
        <p:txBody>
          <a:bodyPr>
            <a:normAutofit fontScale="92500" lnSpcReduction="20000"/>
          </a:bodyPr>
          <a:lstStyle/>
          <a:p>
            <a:pPr algn="l">
              <a:lnSpc>
                <a:spcPct val="8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8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extensor origin.</a:t>
            </a:r>
          </a:p>
          <a:p>
            <a:pPr algn="l">
              <a:lnSpc>
                <a:spcPct val="8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8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>
              <a:lnSpc>
                <a:spcPct val="8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4 tendons into the extensor expansion of the medial 4 fingers.</a:t>
            </a:r>
          </a:p>
          <a:p>
            <a:pPr algn="l">
              <a:lnSpc>
                <a:spcPct val="8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8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supply:</a:t>
            </a:r>
          </a:p>
          <a:p>
            <a:pPr algn="l">
              <a:lnSpc>
                <a:spcPct val="8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interosseous nerve.</a:t>
            </a:r>
          </a:p>
          <a:p>
            <a:pPr algn="l">
              <a:lnSpc>
                <a:spcPct val="8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8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Actions:</a:t>
            </a:r>
          </a:p>
          <a:p>
            <a:pPr algn="l">
              <a:lnSpc>
                <a:spcPct val="8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 of all joints of the medial 4 fingers.</a:t>
            </a:r>
          </a:p>
          <a:p>
            <a:pPr algn="l">
              <a:lnSpc>
                <a:spcPct val="8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helps in extension of the wrist</a:t>
            </a:r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extensor digitor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23825"/>
            <a:ext cx="9067800" cy="6610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28359_375287372584315_1285950603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7" y="0"/>
            <a:ext cx="6881794" cy="6834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3_1328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857364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Informal Roman" pitchFamily="66" charset="0"/>
              </a:rPr>
              <a:t>Extensor digitorum</a:t>
            </a:r>
            <a:endParaRPr lang="ar-EG" sz="4800" b="1" dirty="0">
              <a:latin typeface="Informal Roman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286116" y="2714620"/>
            <a:ext cx="428628" cy="7640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Extensor digiti minimi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extensor origin.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Extensor expansion of the little finger.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interosseous nerve.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Actions: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 of little finger.</a:t>
            </a:r>
          </a:p>
          <a:p>
            <a:pPr algn="l">
              <a:buNone/>
            </a:pPr>
            <a:endParaRPr lang="ar-EG" dirty="0">
              <a:solidFill>
                <a:schemeClr val="bg1"/>
              </a:solidFill>
            </a:endParaRPr>
          </a:p>
        </p:txBody>
      </p:sp>
      <p:pic>
        <p:nvPicPr>
          <p:cNvPr id="4" name="Picture 4" descr="ed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2164" y="1357298"/>
            <a:ext cx="3171836" cy="5329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3_1329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Informal Roman" pitchFamily="66" charset="0"/>
              </a:rPr>
              <a:t>Extensor digiti minimi </a:t>
            </a:r>
            <a:endParaRPr lang="ar-EG" sz="4800" b="1" dirty="0">
              <a:latin typeface="Informal Roman" pitchFamily="66" charset="0"/>
            </a:endParaRPr>
          </a:p>
        </p:txBody>
      </p:sp>
      <p:sp>
        <p:nvSpPr>
          <p:cNvPr id="4" name="Left-Up Arrow 3"/>
          <p:cNvSpPr/>
          <p:nvPr/>
        </p:nvSpPr>
        <p:spPr>
          <a:xfrm rot="13782608">
            <a:off x="3385942" y="1430943"/>
            <a:ext cx="1586296" cy="2120420"/>
          </a:xfrm>
          <a:prstGeom prst="leftUpArrow">
            <a:avLst>
              <a:gd name="adj1" fmla="val 9837"/>
              <a:gd name="adj2" fmla="val 1597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Lucida Calligraphy" pitchFamily="66" charset="0"/>
              </a:rPr>
              <a:t>Section 2</a:t>
            </a:r>
            <a:endParaRPr lang="ar-EG" sz="5400" dirty="0">
              <a:solidFill>
                <a:schemeClr val="bg1"/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Extensor carpi ulnaris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5043510"/>
          </a:xfrm>
        </p:spPr>
        <p:txBody>
          <a:bodyPr>
            <a:normAutofit fontScale="92500" lnSpcReduction="20000"/>
          </a:bodyPr>
          <a:lstStyle/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extensor origin.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border of ulna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metacarpal bone.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interosseous nerve.</a:t>
            </a:r>
          </a:p>
          <a:p>
            <a:pPr algn="l">
              <a:lnSpc>
                <a:spcPct val="90000"/>
              </a:lnSpc>
              <a:buNone/>
            </a:pPr>
            <a:endParaRPr lang="en-US" b="1" i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Actions: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 and adduction of the wrist.</a:t>
            </a:r>
          </a:p>
          <a:p>
            <a:endParaRPr lang="ar-EG" dirty="0"/>
          </a:p>
        </p:txBody>
      </p:sp>
      <p:pic>
        <p:nvPicPr>
          <p:cNvPr id="5" name="Picture 4" descr="e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1181185"/>
            <a:ext cx="1571636" cy="5676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3_1329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42984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Informal Roman" pitchFamily="66" charset="0"/>
              </a:rPr>
              <a:t>Extensor carpi ulnaris</a:t>
            </a:r>
            <a:endParaRPr lang="ar-EG" sz="6000" b="1" dirty="0">
              <a:latin typeface="Informal Roman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428992" y="2143116"/>
            <a:ext cx="428628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Anconeus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90000"/>
              </a:lnSpc>
              <a:buNone/>
            </a:pPr>
            <a:r>
              <a:rPr lang="en-US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lateral epicondyle of humerus.</a:t>
            </a:r>
            <a:endParaRPr lang="ar-SA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surface of olecranon.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Upper ¼ of posterior surface of shaft of 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ulna.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Radial and posterior interosseous nerves.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helps in extension of elbow.</a:t>
            </a:r>
          </a:p>
          <a:p>
            <a:pPr algn="l"/>
            <a:endParaRPr lang="ar-EG" dirty="0">
              <a:solidFill>
                <a:schemeClr val="bg1"/>
              </a:solidFill>
            </a:endParaRPr>
          </a:p>
        </p:txBody>
      </p:sp>
      <p:pic>
        <p:nvPicPr>
          <p:cNvPr id="5" name="Picture 4" descr="ancone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3" y="1169360"/>
            <a:ext cx="2857488" cy="5688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3_13300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/>
          <a:lstStyle/>
          <a:p>
            <a:r>
              <a:rPr lang="en-US" sz="6600" b="1" dirty="0" smtClean="0">
                <a:latin typeface="Informal Roman" pitchFamily="66" charset="0"/>
              </a:rPr>
              <a:t>Anconeus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4" name="Down Arrow 3"/>
          <p:cNvSpPr/>
          <p:nvPr/>
        </p:nvSpPr>
        <p:spPr>
          <a:xfrm>
            <a:off x="4214810" y="235743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571744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latin typeface="Informal Roman" pitchFamily="66" charset="0"/>
              </a:rPr>
              <a:t>Deep layer </a:t>
            </a:r>
            <a:endParaRPr lang="ar-EG" sz="8000" dirty="0">
              <a:solidFill>
                <a:schemeClr val="bg1"/>
              </a:solidFill>
              <a:latin typeface="Informal Roman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Extensor pollicis brevis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5257800"/>
          </a:xfrm>
        </p:spPr>
        <p:txBody>
          <a:bodyPr>
            <a:normAutofit fontScale="92500" lnSpcReduction="20000"/>
          </a:bodyPr>
          <a:lstStyle/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surface of radius  </a:t>
            </a: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proximal phalanx of the thumb.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interosseous nerve.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 of metacarpophalangeal and </a:t>
            </a: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carpometacarpal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joints of the thumb.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3_1347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 flipV="1"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Informal Roman" pitchFamily="66" charset="0"/>
              </a:rPr>
              <a:t>Extensor pollicis longus</a:t>
            </a:r>
            <a:endParaRPr lang="ar-EG" sz="6000" b="1" dirty="0">
              <a:latin typeface="Informal Roman" pitchFamily="66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42910" y="4214818"/>
            <a:ext cx="7486680" cy="175260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tx1"/>
                </a:solidFill>
                <a:latin typeface="Informal Roman" pitchFamily="66" charset="0"/>
              </a:rPr>
              <a:t>Extensor pollicis brevis</a:t>
            </a:r>
            <a:endParaRPr lang="ar-EG" sz="6000" b="1" dirty="0">
              <a:solidFill>
                <a:schemeClr val="tx1"/>
              </a:solidFill>
              <a:latin typeface="Informal Roman" pitchFamily="66" charset="0"/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4357686" y="335756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Down Arrow 5"/>
          <p:cNvSpPr/>
          <p:nvPr/>
        </p:nvSpPr>
        <p:spPr>
          <a:xfrm>
            <a:off x="4286248" y="157161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Extensor pollicis longus</a:t>
            </a:r>
            <a:endParaRPr lang="ar-EG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600200"/>
            <a:ext cx="8543956" cy="5257800"/>
          </a:xfrm>
        </p:spPr>
        <p:txBody>
          <a:bodyPr>
            <a:normAutofit fontScale="92500" lnSpcReduction="20000"/>
          </a:bodyPr>
          <a:lstStyle/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surface of ulna   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Distal phalanx of the thumb.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interosseous nerve.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Action:</a:t>
            </a:r>
            <a:endParaRPr lang="ar-SA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 of all joints of the thumb.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helps in abduction of the thumb.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3_1347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 flipV="1"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571472" y="1643050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nformal Roman" pitchFamily="66" charset="0"/>
                <a:ea typeface="+mj-ea"/>
                <a:cs typeface="+mj-cs"/>
              </a:rPr>
              <a:t>Extensor pollicis longus</a:t>
            </a:r>
            <a:endParaRPr kumimoji="0" lang="ar-EG" sz="6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Informal Roman" pitchFamily="66" charset="0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286248" y="2714620"/>
            <a:ext cx="484632" cy="11212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Abductor pollicis longus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972072"/>
          </a:xfrm>
        </p:spPr>
        <p:txBody>
          <a:bodyPr>
            <a:normAutofit fontScale="77500" lnSpcReduction="20000"/>
          </a:bodyPr>
          <a:lstStyle/>
          <a:p>
            <a:pPr algn="l"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surface of ulna  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surface of radius  .</a:t>
            </a: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metacarpal bone + </a:t>
            </a: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tarpezium</a:t>
            </a: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interosseous nerve</a:t>
            </a: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Abduction of the thumb.</a:t>
            </a: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 of the thumb.</a:t>
            </a: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0130221_15271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857288" y="5357778"/>
            <a:ext cx="5143536" cy="1500222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latin typeface="Lucida Calligraphy" pitchFamily="66" charset="0"/>
              </a:rPr>
              <a:t>Rhomboidus</a:t>
            </a:r>
            <a:r>
              <a:rPr lang="en-US" sz="3200" b="1" dirty="0" smtClean="0">
                <a:latin typeface="Lucida Calligraphy" pitchFamily="66" charset="0"/>
              </a:rPr>
              <a:t/>
            </a:r>
            <a:br>
              <a:rPr lang="en-US" sz="3200" b="1" dirty="0" smtClean="0">
                <a:latin typeface="Lucida Calligraphy" pitchFamily="66" charset="0"/>
              </a:rPr>
            </a:br>
            <a:r>
              <a:rPr lang="en-US" sz="3200" b="1" dirty="0" smtClean="0">
                <a:latin typeface="Lucida Calligraphy" pitchFamily="66" charset="0"/>
              </a:rPr>
              <a:t> minor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-1285916" y="500042"/>
            <a:ext cx="4040188" cy="63976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Lucida Calligraphy" pitchFamily="66" charset="0"/>
              </a:rPr>
              <a:t>Trapezius</a:t>
            </a:r>
            <a:endParaRPr lang="ar-EG" sz="3600" dirty="0">
              <a:latin typeface="Lucida Calligraphy" pitchFamily="66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-1428792" y="4143380"/>
            <a:ext cx="4041775" cy="639762"/>
          </a:xfrm>
        </p:spPr>
        <p:txBody>
          <a:bodyPr>
            <a:noAutofit/>
          </a:bodyPr>
          <a:lstStyle/>
          <a:p>
            <a:r>
              <a:rPr lang="en-US" sz="2800" dirty="0" err="1" smtClean="0">
                <a:latin typeface="Lucida Calligraphy" pitchFamily="66" charset="0"/>
              </a:rPr>
              <a:t>Levator</a:t>
            </a:r>
            <a:r>
              <a:rPr lang="en-US" sz="2800" dirty="0" smtClean="0">
                <a:latin typeface="Lucida Calligraphy" pitchFamily="66" charset="0"/>
              </a:rPr>
              <a:t> </a:t>
            </a:r>
          </a:p>
          <a:p>
            <a:r>
              <a:rPr lang="en-US" sz="2800" dirty="0" smtClean="0">
                <a:latin typeface="Lucida Calligraphy" pitchFamily="66" charset="0"/>
              </a:rPr>
              <a:t>scapulae</a:t>
            </a:r>
            <a:endParaRPr lang="ar-EG" sz="2800" dirty="0">
              <a:latin typeface="Lucida Calligraphy" pitchFamily="66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3857620" y="6018225"/>
            <a:ext cx="4041775" cy="83977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3200" b="1" dirty="0" err="1" smtClean="0">
                <a:latin typeface="Lucida Calligraphy" pitchFamily="66" charset="0"/>
              </a:rPr>
              <a:t>Rhomboidus</a:t>
            </a:r>
            <a:r>
              <a:rPr lang="en-US" sz="3200" b="1" dirty="0" smtClean="0">
                <a:latin typeface="Lucida Calligraphy" pitchFamily="66" charset="0"/>
              </a:rPr>
              <a:t> major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9" name="Up Arrow 8"/>
          <p:cNvSpPr/>
          <p:nvPr/>
        </p:nvSpPr>
        <p:spPr>
          <a:xfrm rot="2046823">
            <a:off x="3252410" y="4560571"/>
            <a:ext cx="259407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Down Arrow 9"/>
          <p:cNvSpPr/>
          <p:nvPr/>
        </p:nvSpPr>
        <p:spPr>
          <a:xfrm rot="19094140">
            <a:off x="1907310" y="118007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1" name="Up Arrow 10"/>
          <p:cNvSpPr/>
          <p:nvPr/>
        </p:nvSpPr>
        <p:spPr>
          <a:xfrm rot="2477758">
            <a:off x="2931920" y="3397844"/>
            <a:ext cx="274275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Up Arrow 11"/>
          <p:cNvSpPr/>
          <p:nvPr/>
        </p:nvSpPr>
        <p:spPr>
          <a:xfrm rot="1773597">
            <a:off x="5598328" y="5593799"/>
            <a:ext cx="206626" cy="45032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3_1347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atin typeface="Informal Roman" pitchFamily="66" charset="0"/>
              </a:rPr>
              <a:t>Abductor pollicis longus</a:t>
            </a:r>
            <a:endParaRPr lang="ar-EG" sz="6000" b="1" dirty="0">
              <a:latin typeface="Informal Roman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643438" y="1500174"/>
            <a:ext cx="571504" cy="11927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Extensor indicis: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900634"/>
          </a:xfrm>
        </p:spPr>
        <p:txBody>
          <a:bodyPr>
            <a:normAutofit fontScale="85000" lnSpcReduction="20000"/>
          </a:bodyPr>
          <a:lstStyle/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surface of ulna  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Extensor expansion of the index 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finger.</a:t>
            </a: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supply:</a:t>
            </a: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interosseous nerve.</a:t>
            </a: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Action:</a:t>
            </a:r>
            <a:endParaRPr lang="ar-SA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  <a:p>
            <a:pPr algn="l">
              <a:lnSpc>
                <a:spcPct val="90000"/>
              </a:lnSpc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 of all joints of index finger.</a:t>
            </a:r>
          </a:p>
          <a:p>
            <a:endParaRPr lang="ar-EG" dirty="0"/>
          </a:p>
        </p:txBody>
      </p:sp>
      <p:pic>
        <p:nvPicPr>
          <p:cNvPr id="4" name="Picture 4" descr="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4818" y="1500174"/>
            <a:ext cx="3189182" cy="5357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_2013-03-13-23-04-53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4214818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latin typeface="Informal Roman" pitchFamily="66" charset="0"/>
              </a:rPr>
              <a:t>Extensor indicis </a:t>
            </a:r>
            <a:endParaRPr lang="ar-EG" sz="6600" b="1" dirty="0">
              <a:latin typeface="Informal Roman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714876" y="2714620"/>
            <a:ext cx="357190" cy="17145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_2013-03-13-23-04-45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914400" y="414338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nformal Roman" pitchFamily="66" charset="0"/>
                <a:ea typeface="+mj-ea"/>
                <a:cs typeface="+mj-cs"/>
              </a:rPr>
              <a:t>Extensor indicis </a:t>
            </a:r>
            <a:endParaRPr kumimoji="0" lang="ar-EG" sz="6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Informal Roman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500562" y="2786058"/>
            <a:ext cx="357190" cy="17145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supinator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Origin: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Supinator crest and fossa in ulna.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epicondyle.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Insertion: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upper 1/3 of radius.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Nerve supply: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interosseous nerve.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Action: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Supination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forearm</a:t>
            </a:r>
            <a:endParaRPr lang="en-US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ar-EG" dirty="0"/>
          </a:p>
        </p:txBody>
      </p:sp>
      <p:pic>
        <p:nvPicPr>
          <p:cNvPr id="4" name="Picture 6" descr="supina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1489802"/>
            <a:ext cx="3071802" cy="5368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_2013-03-13-23-05-42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571668" y="2143116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Informal Roman" pitchFamily="66" charset="0"/>
              </a:rPr>
              <a:t>Supinator </a:t>
            </a:r>
            <a:endParaRPr lang="ar-EG" sz="6000" b="1" dirty="0">
              <a:latin typeface="Informal Roman" pitchFamily="66" charset="0"/>
            </a:endParaRPr>
          </a:p>
        </p:txBody>
      </p:sp>
      <p:sp>
        <p:nvSpPr>
          <p:cNvPr id="4" name="Right Arrow 3"/>
          <p:cNvSpPr/>
          <p:nvPr/>
        </p:nvSpPr>
        <p:spPr>
          <a:xfrm rot="851382">
            <a:off x="4107339" y="2828275"/>
            <a:ext cx="978408" cy="4106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57158" y="2643182"/>
            <a:ext cx="8229600" cy="1143000"/>
          </a:xfrm>
        </p:spPr>
        <p:txBody>
          <a:bodyPr/>
          <a:lstStyle/>
          <a:p>
            <a:r>
              <a:rPr lang="en-US" sz="6600" dirty="0" smtClean="0">
                <a:solidFill>
                  <a:schemeClr val="bg1"/>
                </a:solidFill>
                <a:latin typeface="Informal Roman" pitchFamily="66" charset="0"/>
              </a:rPr>
              <a:t>Section 8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Thenar muscles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609600" indent="-609600" algn="l" rtl="0">
              <a:buNone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They are 4 muscles that include:</a:t>
            </a:r>
          </a:p>
          <a:p>
            <a:pPr marL="609600" indent="-609600" algn="l" rtl="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Muscles of </a:t>
            </a:r>
            <a:r>
              <a:rPr lang="en-US" dirty="0" err="1" smtClean="0">
                <a:solidFill>
                  <a:schemeClr val="bg1"/>
                </a:solidFill>
              </a:rPr>
              <a:t>thenar</a:t>
            </a:r>
            <a:r>
              <a:rPr lang="en-US" dirty="0" smtClean="0">
                <a:solidFill>
                  <a:schemeClr val="bg1"/>
                </a:solidFill>
              </a:rPr>
              <a:t> eminence (adductor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brevis</a:t>
            </a:r>
            <a:r>
              <a:rPr lang="en-US" dirty="0" smtClean="0">
                <a:solidFill>
                  <a:schemeClr val="bg1"/>
                </a:solidFill>
              </a:rPr>
              <a:t>, flexor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brevis</a:t>
            </a:r>
            <a:r>
              <a:rPr lang="en-US" dirty="0" smtClean="0">
                <a:solidFill>
                  <a:schemeClr val="bg1"/>
                </a:solidFill>
              </a:rPr>
              <a:t> and </a:t>
            </a:r>
            <a:r>
              <a:rPr lang="en-US" dirty="0" err="1" smtClean="0">
                <a:solidFill>
                  <a:schemeClr val="bg1"/>
                </a:solidFill>
              </a:rPr>
              <a:t>opponens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pPr marL="609600" indent="-609600" algn="l" rtl="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Adductor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endParaRPr lang="en-US" dirty="0" smtClean="0">
              <a:solidFill>
                <a:schemeClr val="bg1"/>
              </a:solidFill>
            </a:endParaRPr>
          </a:p>
          <a:p>
            <a:pPr marL="609600" indent="-609600" algn="l" rtl="0">
              <a:buFontTx/>
              <a:buNone/>
            </a:pP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609600" indent="-609600" algn="l" rtl="0">
              <a:buFontTx/>
              <a:buNone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Actions</a:t>
            </a: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:</a:t>
            </a:r>
          </a:p>
          <a:p>
            <a:pPr marL="609600" indent="-609600" algn="l" rtl="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Flexor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brevis</a:t>
            </a:r>
            <a:r>
              <a:rPr lang="en-US" dirty="0" smtClean="0">
                <a:solidFill>
                  <a:schemeClr val="bg1"/>
                </a:solidFill>
              </a:rPr>
              <a:t>: helps in flexion of the thumb</a:t>
            </a:r>
          </a:p>
          <a:p>
            <a:pPr marL="609600" indent="-609600" algn="l" rtl="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Abductor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brevis</a:t>
            </a:r>
            <a:r>
              <a:rPr lang="en-US" dirty="0" smtClean="0">
                <a:solidFill>
                  <a:schemeClr val="bg1"/>
                </a:solidFill>
              </a:rPr>
              <a:t>: helps in abduction of the thumb</a:t>
            </a:r>
          </a:p>
          <a:p>
            <a:pPr marL="609600" indent="-609600" algn="l" rtl="0">
              <a:buFontTx/>
              <a:buAutoNum type="arabicPeriod"/>
            </a:pPr>
            <a:r>
              <a:rPr lang="en-US" dirty="0" err="1" smtClean="0">
                <a:solidFill>
                  <a:schemeClr val="bg1"/>
                </a:solidFill>
              </a:rPr>
              <a:t>Opponens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r>
              <a:rPr lang="en-US" dirty="0" smtClean="0">
                <a:solidFill>
                  <a:schemeClr val="bg1"/>
                </a:solidFill>
              </a:rPr>
              <a:t>: opposition of the thumb</a:t>
            </a:r>
          </a:p>
          <a:p>
            <a:pPr marL="609600" indent="-609600" algn="l" rtl="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Adductor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r>
              <a:rPr lang="en-US" dirty="0" smtClean="0">
                <a:solidFill>
                  <a:schemeClr val="bg1"/>
                </a:solidFill>
              </a:rPr>
              <a:t>: adduction of the thumb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7_1245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57290" y="53578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Abductor pollicis brevis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(lies laterally )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 rot="20587376">
            <a:off x="4383322" y="4187182"/>
            <a:ext cx="484632" cy="12327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b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1214414" y="521495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Abductor pollicis brevis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 rot="19910131">
            <a:off x="4660881" y="3876821"/>
            <a:ext cx="430701" cy="13927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Trapezius</a:t>
            </a:r>
            <a:endParaRPr lang="ar-EG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142984"/>
            <a:ext cx="8643998" cy="5429288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marL="0" indent="0" algn="l">
              <a:buNone/>
            </a:pPr>
            <a:r>
              <a:rPr lang="ar-EG" b="1" dirty="0" smtClean="0">
                <a:solidFill>
                  <a:schemeClr val="bg1"/>
                </a:solidFill>
              </a:rPr>
              <a:t> </a:t>
            </a:r>
            <a:r>
              <a:rPr lang="fr-FR" b="1" dirty="0" smtClean="0">
                <a:solidFill>
                  <a:schemeClr val="bg1"/>
                </a:solidFill>
              </a:rPr>
              <a:t> </a:t>
            </a:r>
            <a:r>
              <a:rPr lang="fr-FR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r>
              <a:rPr lang="fr-FR" b="1" dirty="0" smtClean="0">
                <a:solidFill>
                  <a:schemeClr val="bg1"/>
                </a:solidFill>
                <a:latin typeface="Lucida Calligraphy" pitchFamily="66" charset="0"/>
              </a:rPr>
              <a:t>  ( E -L -4S )</a:t>
            </a: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lvl="0" indent="0" algn="l">
              <a:buNone/>
            </a:pPr>
            <a:r>
              <a:rPr lang="en-GB" dirty="0" smtClean="0">
                <a:solidFill>
                  <a:schemeClr val="bg1"/>
                </a:solidFill>
                <a:cs typeface="+mj-cs"/>
              </a:rPr>
              <a:t>1-external occipital protuberance.</a:t>
            </a:r>
          </a:p>
          <a:p>
            <a:pPr marL="0" lvl="0" indent="0" algn="l">
              <a:buNone/>
            </a:pPr>
            <a:r>
              <a:rPr lang="en-GB" dirty="0" smtClean="0">
                <a:solidFill>
                  <a:schemeClr val="bg1"/>
                </a:solidFill>
                <a:cs typeface="+mj-cs"/>
              </a:rPr>
              <a:t>2- ligamentum nuchae</a:t>
            </a:r>
            <a:r>
              <a:rPr lang="en-US" dirty="0" smtClean="0">
                <a:solidFill>
                  <a:schemeClr val="bg1"/>
                </a:solidFill>
                <a:cs typeface="+mj-cs"/>
              </a:rPr>
              <a:t>. </a:t>
            </a:r>
          </a:p>
          <a:p>
            <a:pPr marL="0" indent="0" algn="l">
              <a:buNone/>
            </a:pPr>
            <a:r>
              <a:rPr lang="en-US" dirty="0" smtClean="0">
                <a:solidFill>
                  <a:schemeClr val="bg1"/>
                </a:solidFill>
                <a:cs typeface="+mj-cs"/>
              </a:rPr>
              <a:t>3-sup</a:t>
            </a:r>
            <a:r>
              <a:rPr lang="en-GB" dirty="0" smtClean="0">
                <a:solidFill>
                  <a:schemeClr val="bg1"/>
                </a:solidFill>
                <a:cs typeface="+mj-cs"/>
              </a:rPr>
              <a:t>raspinatous ligament.</a:t>
            </a:r>
          </a:p>
          <a:p>
            <a:pPr marL="0" lvl="0" indent="0" algn="l">
              <a:buNone/>
            </a:pPr>
            <a:r>
              <a:rPr lang="en-GB" dirty="0" smtClean="0">
                <a:solidFill>
                  <a:schemeClr val="bg1"/>
                </a:solidFill>
                <a:cs typeface="+mj-cs"/>
              </a:rPr>
              <a:t>4- spinous process</a:t>
            </a:r>
            <a:r>
              <a:rPr lang="en-US" dirty="0" smtClean="0">
                <a:solidFill>
                  <a:schemeClr val="bg1"/>
                </a:solidFill>
                <a:cs typeface="+mj-cs"/>
              </a:rPr>
              <a:t> of the C7.</a:t>
            </a:r>
          </a:p>
          <a:p>
            <a:pPr marL="0" lvl="0" indent="0" algn="l">
              <a:buNone/>
            </a:pPr>
            <a:r>
              <a:rPr lang="en-US" dirty="0" smtClean="0">
                <a:solidFill>
                  <a:schemeClr val="bg1"/>
                </a:solidFill>
                <a:cs typeface="+mj-cs"/>
              </a:rPr>
              <a:t>5- spinous processes of all the </a:t>
            </a:r>
            <a:r>
              <a:rPr lang="en-GB" dirty="0" smtClean="0">
                <a:solidFill>
                  <a:schemeClr val="bg1"/>
                </a:solidFill>
                <a:cs typeface="+mj-cs"/>
              </a:rPr>
              <a:t>thoracic vertebrae</a:t>
            </a:r>
            <a:r>
              <a:rPr lang="en-US" dirty="0" smtClean="0">
                <a:solidFill>
                  <a:schemeClr val="bg1"/>
                </a:solidFill>
                <a:cs typeface="+mj-cs"/>
              </a:rPr>
              <a:t>.</a:t>
            </a:r>
          </a:p>
          <a:p>
            <a:pPr marL="0" indent="0" algn="l">
              <a:buNone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6- superior nuchal line.</a:t>
            </a:r>
          </a:p>
          <a:p>
            <a:pPr marL="0" indent="0" algn="l">
              <a:buNone/>
            </a:pPr>
            <a:r>
              <a:rPr lang="en-US" sz="3600" dirty="0" smtClean="0">
                <a:solidFill>
                  <a:schemeClr val="bg1"/>
                </a:solidFill>
                <a:latin typeface="Lucida Calligraphy" pitchFamily="66" charset="0"/>
              </a:rPr>
              <a:t> </a:t>
            </a:r>
            <a:endParaRPr lang="ar-EG" sz="3600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lvl="0" indent="0" algn="l">
              <a:buNone/>
            </a:pPr>
            <a:r>
              <a:rPr lang="en-US" b="1" dirty="0" smtClean="0">
                <a:solidFill>
                  <a:schemeClr val="bg1"/>
                </a:solidFill>
              </a:rPr>
              <a:t>a- Posterior border of the lateral third of the clavicle.</a:t>
            </a:r>
          </a:p>
          <a:p>
            <a:pPr marL="0" lvl="0" indent="0" algn="l">
              <a:buNone/>
            </a:pPr>
            <a:r>
              <a:rPr lang="en-US" b="1" dirty="0" smtClean="0">
                <a:solidFill>
                  <a:schemeClr val="bg1"/>
                </a:solidFill>
              </a:rPr>
              <a:t>b- The medial margin of the acromion.</a:t>
            </a:r>
          </a:p>
          <a:p>
            <a:pPr marL="0" lvl="0" indent="0" algn="l">
              <a:buNone/>
            </a:pPr>
            <a:r>
              <a:rPr lang="en-US" b="1" dirty="0" smtClean="0">
                <a:solidFill>
                  <a:schemeClr val="bg1"/>
                </a:solidFill>
              </a:rPr>
              <a:t>c- superior lip of the posterior border of the spine of the scapula. </a:t>
            </a:r>
          </a:p>
          <a:p>
            <a:pPr algn="l"/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7_1245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47863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Flexor pollicis brevis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(lies medially )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 rot="9757162">
            <a:off x="4714573" y="3252667"/>
            <a:ext cx="484632" cy="15069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ex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-1285916" y="357166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Flexor pollicis brevis</a:t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(lies medially )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 rot="9202860">
            <a:off x="3619170" y="1540779"/>
            <a:ext cx="484632" cy="128243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pone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328650" y="5143512"/>
            <a:ext cx="947265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Lucida Calligraphy" pitchFamily="66" charset="0"/>
              </a:rPr>
              <a:t>Opponens pollicis </a:t>
            </a:r>
            <a:br>
              <a:rPr lang="en-US" sz="3600" dirty="0" smtClean="0">
                <a:latin typeface="Lucida Calligraphy" pitchFamily="66" charset="0"/>
              </a:rPr>
            </a:br>
            <a:r>
              <a:rPr lang="en-US" sz="3600" dirty="0" smtClean="0">
                <a:latin typeface="Lucida Calligraphy" pitchFamily="66" charset="0"/>
              </a:rPr>
              <a:t>(lies between the abductor and flexor)</a:t>
            </a:r>
            <a:endParaRPr lang="ar-EG" sz="3600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214810" y="3571876"/>
            <a:ext cx="428628" cy="15716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Hypothenar muscles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09600" indent="-609600" algn="l" rtl="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Flexor digit </a:t>
            </a:r>
            <a:r>
              <a:rPr lang="en-US" dirty="0" err="1" smtClean="0">
                <a:solidFill>
                  <a:schemeClr val="bg1"/>
                </a:solidFill>
              </a:rPr>
              <a:t>minimi</a:t>
            </a:r>
            <a:endParaRPr lang="en-US" dirty="0" smtClean="0">
              <a:solidFill>
                <a:schemeClr val="bg1"/>
              </a:solidFill>
            </a:endParaRPr>
          </a:p>
          <a:p>
            <a:pPr marL="609600" indent="-609600" algn="l" rtl="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Abductor </a:t>
            </a:r>
            <a:r>
              <a:rPr lang="en-US" dirty="0" err="1" smtClean="0">
                <a:solidFill>
                  <a:schemeClr val="bg1"/>
                </a:solidFill>
              </a:rPr>
              <a:t>digiti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minimi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pPr marL="609600" indent="-609600" algn="l" rtl="0">
              <a:buFontTx/>
              <a:buAutoNum type="arabicPeriod"/>
            </a:pPr>
            <a:r>
              <a:rPr lang="en-US" dirty="0" err="1" smtClean="0">
                <a:solidFill>
                  <a:schemeClr val="bg1"/>
                </a:solidFill>
              </a:rPr>
              <a:t>Opponens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digiti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minimi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pPr marL="609600" indent="-609600" algn="l" rtl="0">
              <a:buFontTx/>
              <a:buNone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Actions:</a:t>
            </a:r>
          </a:p>
          <a:p>
            <a:pPr marL="609600" indent="-609600" algn="l" rtl="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Flexor digit </a:t>
            </a:r>
            <a:r>
              <a:rPr lang="en-US" dirty="0" err="1" smtClean="0">
                <a:solidFill>
                  <a:schemeClr val="bg1"/>
                </a:solidFill>
              </a:rPr>
              <a:t>minimi</a:t>
            </a:r>
            <a:r>
              <a:rPr lang="en-US" dirty="0" smtClean="0">
                <a:solidFill>
                  <a:schemeClr val="bg1"/>
                </a:solidFill>
              </a:rPr>
              <a:t>: helps in flexion of the little finger</a:t>
            </a:r>
          </a:p>
          <a:p>
            <a:pPr marL="609600" indent="-609600" algn="l" rtl="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Abductor </a:t>
            </a:r>
            <a:r>
              <a:rPr lang="en-US" dirty="0" err="1" smtClean="0">
                <a:solidFill>
                  <a:schemeClr val="bg1"/>
                </a:solidFill>
              </a:rPr>
              <a:t>digiti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minimi</a:t>
            </a:r>
            <a:r>
              <a:rPr lang="en-US" dirty="0" smtClean="0">
                <a:solidFill>
                  <a:schemeClr val="bg1"/>
                </a:solidFill>
              </a:rPr>
              <a:t>: helps in abduction of the little finger</a:t>
            </a:r>
          </a:p>
          <a:p>
            <a:pPr marL="609600" indent="-609600" algn="l" rtl="0">
              <a:buFontTx/>
              <a:buAutoNum type="arabicPeriod"/>
            </a:pPr>
            <a:r>
              <a:rPr lang="en-US" dirty="0" err="1" smtClean="0">
                <a:solidFill>
                  <a:schemeClr val="bg1"/>
                </a:solidFill>
              </a:rPr>
              <a:t>Opponens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digiti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minimi</a:t>
            </a:r>
            <a:r>
              <a:rPr lang="en-US" dirty="0" smtClean="0">
                <a:solidFill>
                  <a:schemeClr val="bg1"/>
                </a:solidFill>
              </a:rPr>
              <a:t>: opposition of the little finger</a:t>
            </a:r>
          </a:p>
          <a:p>
            <a:pPr marL="609600" indent="-609600" algn="l" rtl="0"/>
            <a:endParaRPr lang="en-US" dirty="0" smtClean="0"/>
          </a:p>
          <a:p>
            <a:pPr marL="609600" indent="-609600" algn="l" rtl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7_1247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Abductor digiti minimi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643438" y="150017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7_1247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0" y="128586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Abductor digiti minimi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214810" y="214311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7_1247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571668" y="12144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Opponens 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digiti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 minimi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Right Arrow 3"/>
          <p:cNvSpPr/>
          <p:nvPr/>
        </p:nvSpPr>
        <p:spPr>
          <a:xfrm rot="2877881">
            <a:off x="3871551" y="2747803"/>
            <a:ext cx="1224654" cy="3899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7_12480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000164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Flexor digiti 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minimi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 rot="18937311">
            <a:off x="4338732" y="1933317"/>
            <a:ext cx="393079" cy="12206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7_1248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86050" y="27860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Adductor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 pollicis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Left Arrow 3"/>
          <p:cNvSpPr/>
          <p:nvPr/>
        </p:nvSpPr>
        <p:spPr>
          <a:xfrm rot="20524659">
            <a:off x="4610047" y="3355485"/>
            <a:ext cx="978408" cy="40156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774720"/>
          </a:xfrm>
        </p:spPr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Interossei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0" y="1214422"/>
            <a:ext cx="4071966" cy="531825"/>
          </a:xfrm>
        </p:spPr>
        <p:txBody>
          <a:bodyPr/>
          <a:lstStyle/>
          <a:p>
            <a:pPr algn="ctr"/>
            <a:r>
              <a:rPr lang="en-US" u="sng" dirty="0" err="1" smtClean="0">
                <a:solidFill>
                  <a:schemeClr val="bg1"/>
                </a:solidFill>
                <a:latin typeface="Lucida Calligraphy" pitchFamily="66" charset="0"/>
              </a:rPr>
              <a:t>Palmar</a:t>
            </a:r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 interossei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7158" y="2174874"/>
            <a:ext cx="4140230" cy="4468835"/>
          </a:xfrm>
        </p:spPr>
        <p:txBody>
          <a:bodyPr>
            <a:normAutofit/>
          </a:bodyPr>
          <a:lstStyle/>
          <a:p>
            <a:pPr algn="l" rtl="0">
              <a:lnSpc>
                <a:spcPct val="90000"/>
              </a:lnSpc>
            </a:pPr>
            <a:r>
              <a:rPr lang="en-US" dirty="0" smtClean="0">
                <a:solidFill>
                  <a:schemeClr val="bg1"/>
                </a:solidFill>
              </a:rPr>
              <a:t>They are 4 in number</a:t>
            </a:r>
          </a:p>
          <a:p>
            <a:pPr algn="l" rtl="0">
              <a:lnSpc>
                <a:spcPct val="90000"/>
              </a:lnSpc>
            </a:pPr>
            <a:r>
              <a:rPr lang="en-US" dirty="0" smtClean="0">
                <a:solidFill>
                  <a:schemeClr val="bg1"/>
                </a:solidFill>
              </a:rPr>
              <a:t>They are much small than the dorsal ones</a:t>
            </a:r>
          </a:p>
          <a:p>
            <a:pPr algn="l" rtl="0">
              <a:lnSpc>
                <a:spcPct val="90000"/>
              </a:lnSpc>
            </a:pPr>
            <a:r>
              <a:rPr lang="en-US" dirty="0" smtClean="0">
                <a:solidFill>
                  <a:schemeClr val="bg1"/>
                </a:solidFill>
              </a:rPr>
              <a:t>Their action is to adduct the fingers (move them towards the axis that pass through the middle finger)</a:t>
            </a:r>
          </a:p>
          <a:p>
            <a:pPr algn="l" rtl="0">
              <a:lnSpc>
                <a:spcPct val="90000"/>
              </a:lnSpc>
            </a:pPr>
            <a:r>
              <a:rPr lang="en-US" dirty="0" smtClean="0">
                <a:solidFill>
                  <a:schemeClr val="bg1"/>
                </a:solidFill>
              </a:rPr>
              <a:t>The first </a:t>
            </a:r>
            <a:r>
              <a:rPr lang="en-US" dirty="0" err="1" smtClean="0">
                <a:solidFill>
                  <a:schemeClr val="bg1"/>
                </a:solidFill>
              </a:rPr>
              <a:t>palmar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interosseous</a:t>
            </a:r>
            <a:r>
              <a:rPr lang="en-US" dirty="0" smtClean="0">
                <a:solidFill>
                  <a:schemeClr val="bg1"/>
                </a:solidFill>
              </a:rPr>
              <a:t> is usually rudimentary or completely absent as its action is carried by adductor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r>
              <a:rPr lang="en-US" dirty="0" smtClean="0">
                <a:solidFill>
                  <a:schemeClr val="bg1"/>
                </a:solidFill>
              </a:rPr>
              <a:t> muscle.</a:t>
            </a:r>
          </a:p>
          <a:p>
            <a:pPr algn="l" rtl="0">
              <a:lnSpc>
                <a:spcPct val="90000"/>
              </a:lnSpc>
            </a:pPr>
            <a:endParaRPr lang="en-US" dirty="0" smtClean="0"/>
          </a:p>
          <a:p>
            <a:endParaRPr lang="ar-EG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14876" y="1142984"/>
            <a:ext cx="4041775" cy="639762"/>
          </a:xfrm>
        </p:spPr>
        <p:txBody>
          <a:bodyPr/>
          <a:lstStyle/>
          <a:p>
            <a:pPr algn="ctr"/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Dorsal interossei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algn="l" rtl="0"/>
            <a:r>
              <a:rPr lang="en-US" dirty="0" smtClean="0">
                <a:solidFill>
                  <a:schemeClr val="bg1"/>
                </a:solidFill>
              </a:rPr>
              <a:t>They are 4 in number</a:t>
            </a:r>
          </a:p>
          <a:p>
            <a:pPr algn="l" rtl="0"/>
            <a:r>
              <a:rPr lang="en-US" dirty="0" smtClean="0">
                <a:solidFill>
                  <a:schemeClr val="bg1"/>
                </a:solidFill>
              </a:rPr>
              <a:t>They are much larger than the </a:t>
            </a:r>
            <a:r>
              <a:rPr lang="en-US" dirty="0" err="1" smtClean="0">
                <a:solidFill>
                  <a:schemeClr val="bg1"/>
                </a:solidFill>
              </a:rPr>
              <a:t>palmar</a:t>
            </a:r>
            <a:r>
              <a:rPr lang="en-US" dirty="0" smtClean="0">
                <a:solidFill>
                  <a:schemeClr val="bg1"/>
                </a:solidFill>
              </a:rPr>
              <a:t> interossei</a:t>
            </a:r>
          </a:p>
          <a:p>
            <a:pPr algn="l" rtl="0"/>
            <a:r>
              <a:rPr lang="en-US" dirty="0" smtClean="0">
                <a:solidFill>
                  <a:schemeClr val="bg1"/>
                </a:solidFill>
              </a:rPr>
              <a:t>Their action is to abduct the fingers (move them away from the middle finger)</a:t>
            </a:r>
          </a:p>
          <a:p>
            <a:endParaRPr lang="ar-EG" dirty="0"/>
          </a:p>
        </p:txBody>
      </p:sp>
      <p:sp>
        <p:nvSpPr>
          <p:cNvPr id="9" name="Right Brace 8"/>
          <p:cNvSpPr/>
          <p:nvPr/>
        </p:nvSpPr>
        <p:spPr>
          <a:xfrm rot="16200000">
            <a:off x="4107653" y="-1321627"/>
            <a:ext cx="428628" cy="4786346"/>
          </a:xfrm>
          <a:prstGeom prst="rightBrace">
            <a:avLst>
              <a:gd name="adj1" fmla="val 8333"/>
              <a:gd name="adj2" fmla="val 53873"/>
            </a:avLst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143108" y="4000504"/>
            <a:ext cx="4714908" cy="158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Bones 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pic>
        <p:nvPicPr>
          <p:cNvPr id="4" name="Picture 3" descr="Human_arm_bones_diagram.sv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428737"/>
            <a:ext cx="6505575" cy="542926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472518" cy="562612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lvl="0" indent="0"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1- Spinal part of accessory nerve.</a:t>
            </a:r>
          </a:p>
          <a:p>
            <a:pPr marL="0" lvl="0" indent="0"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2- ventral rami of</a:t>
            </a:r>
            <a:r>
              <a:rPr lang="en-GB" dirty="0" smtClean="0">
                <a:solidFill>
                  <a:schemeClr val="bg1"/>
                </a:solidFill>
              </a:rPr>
              <a:t>  C3 &amp; C4.</a:t>
            </a:r>
            <a:r>
              <a:rPr lang="en-GB" b="1" dirty="0" smtClean="0">
                <a:solidFill>
                  <a:schemeClr val="bg1"/>
                </a:solidFill>
              </a:rPr>
              <a:t> 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lv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1-The upper fibres elevate the shoulder.</a:t>
            </a:r>
            <a:endParaRPr lang="en-US" dirty="0" smtClean="0">
              <a:solidFill>
                <a:schemeClr val="bg1"/>
              </a:solidFill>
            </a:endParaRPr>
          </a:p>
          <a:p>
            <a:pPr marL="0" lv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2-The lower fibres depress the scapula.</a:t>
            </a:r>
            <a:endParaRPr lang="en-US" dirty="0" smtClean="0">
              <a:solidFill>
                <a:schemeClr val="bg1"/>
              </a:solidFill>
            </a:endParaRPr>
          </a:p>
          <a:p>
            <a:pPr marL="0" lv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3-The middle fibres retract the scapula.</a:t>
            </a:r>
            <a:endParaRPr lang="en-US" dirty="0" smtClean="0">
              <a:solidFill>
                <a:schemeClr val="bg1"/>
              </a:solidFill>
            </a:endParaRPr>
          </a:p>
          <a:p>
            <a:pPr algn="l"/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PalmarHandComplet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316" y="0"/>
            <a:ext cx="832979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17_1248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71802" y="2571744"/>
            <a:ext cx="8229600" cy="207170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Lucida Calligraphy" pitchFamily="66" charset="0"/>
              </a:rPr>
              <a:t>First 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interossei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(help in 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writing 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position with</a:t>
            </a:r>
            <a:br>
              <a:rPr lang="en-US" dirty="0" smtClean="0">
                <a:latin typeface="Lucida Calligraphy" pitchFamily="66" charset="0"/>
              </a:rPr>
            </a:br>
            <a:r>
              <a:rPr lang="en-US" dirty="0" smtClean="0">
                <a:latin typeface="Lucida Calligraphy" pitchFamily="66" charset="0"/>
              </a:rPr>
              <a:t> lumberical )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643438" y="350043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err="1" smtClean="0">
                <a:solidFill>
                  <a:schemeClr val="bg1"/>
                </a:solidFill>
                <a:latin typeface="Lucida Calligraphy" pitchFamily="66" charset="0"/>
              </a:rPr>
              <a:t>Lumbrical</a:t>
            </a: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 muscles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>
                <a:solidFill>
                  <a:schemeClr val="bg1"/>
                </a:solidFill>
              </a:rPr>
              <a:t>They are 4 muscles that are attached on the lateral aspect of the tendons of flexor </a:t>
            </a:r>
            <a:r>
              <a:rPr lang="en-US" dirty="0" err="1" smtClean="0">
                <a:solidFill>
                  <a:schemeClr val="bg1"/>
                </a:solidFill>
              </a:rPr>
              <a:t>digitorum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profundus</a:t>
            </a:r>
            <a:endParaRPr lang="en-US" dirty="0" smtClean="0">
              <a:solidFill>
                <a:schemeClr val="bg1"/>
              </a:solidFill>
            </a:endParaRPr>
          </a:p>
          <a:p>
            <a:pPr algn="l" rtl="0">
              <a:buFontTx/>
              <a:buNone/>
            </a:pP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</a:p>
          <a:p>
            <a:pPr algn="l" rtl="0"/>
            <a:r>
              <a:rPr lang="en-US" dirty="0" smtClean="0">
                <a:solidFill>
                  <a:schemeClr val="bg1"/>
                </a:solidFill>
              </a:rPr>
              <a:t>Helps in writing position 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87653_10151372625743002_534601298_n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47863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Lucida Calligraphy" pitchFamily="66" charset="0"/>
              </a:rPr>
              <a:t>Lumberical muscle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err="1" smtClean="0">
                <a:solidFill>
                  <a:schemeClr val="bg1"/>
                </a:solidFill>
              </a:rPr>
              <a:t>muscle</a:t>
            </a:r>
            <a:r>
              <a:rPr lang="en-US" sz="3600" b="1" dirty="0" smtClean="0">
                <a:solidFill>
                  <a:schemeClr val="bg1"/>
                </a:solidFill>
              </a:rPr>
              <a:t> with a tendon) help in writing position</a:t>
            </a:r>
            <a:r>
              <a:rPr lang="ar-EG" b="1" dirty="0" smtClean="0">
                <a:solidFill>
                  <a:schemeClr val="bg1"/>
                </a:solidFill>
              </a:rPr>
              <a:t>)</a:t>
            </a:r>
            <a:endParaRPr lang="ar-EG" b="1" dirty="0">
              <a:solidFill>
                <a:schemeClr val="bg1"/>
              </a:solidFill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286248" y="4286256"/>
            <a:ext cx="357190" cy="5497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chemeClr val="bg1"/>
                </a:solidFill>
              </a:rPr>
              <a:t>Nerve supply of the small muscles of the hand</a:t>
            </a:r>
            <a:endParaRPr lang="ar-EG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algn="l" rtl="0">
              <a:lnSpc>
                <a:spcPct val="80000"/>
              </a:lnSpc>
              <a:buFontTx/>
              <a:buNone/>
            </a:pPr>
            <a:r>
              <a:rPr lang="en-US" dirty="0" smtClean="0">
                <a:solidFill>
                  <a:schemeClr val="bg1"/>
                </a:solidFill>
              </a:rPr>
              <a:t>All muscles of the hand are supplied by deep branch of </a:t>
            </a:r>
            <a:r>
              <a:rPr lang="en-US" dirty="0" err="1" smtClean="0">
                <a:solidFill>
                  <a:schemeClr val="bg1"/>
                </a:solidFill>
              </a:rPr>
              <a:t>ulnar</a:t>
            </a:r>
            <a:r>
              <a:rPr lang="en-US" dirty="0" smtClean="0">
                <a:solidFill>
                  <a:schemeClr val="bg1"/>
                </a:solidFill>
              </a:rPr>
              <a:t> nerve </a:t>
            </a:r>
            <a:r>
              <a:rPr lang="en-US" b="1" i="1" u="sng" dirty="0" smtClean="0">
                <a:solidFill>
                  <a:schemeClr val="bg1"/>
                </a:solidFill>
              </a:rPr>
              <a:t>EXCEPT:</a:t>
            </a:r>
          </a:p>
          <a:p>
            <a:pPr marL="609600" indent="-609600" algn="l" rtl="0">
              <a:lnSpc>
                <a:spcPct val="80000"/>
              </a:lnSpc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The first and second </a:t>
            </a:r>
            <a:r>
              <a:rPr lang="en-US" dirty="0" err="1" smtClean="0">
                <a:solidFill>
                  <a:schemeClr val="bg1"/>
                </a:solidFill>
              </a:rPr>
              <a:t>lumbrical</a:t>
            </a:r>
            <a:r>
              <a:rPr lang="en-US" dirty="0" smtClean="0">
                <a:solidFill>
                  <a:schemeClr val="bg1"/>
                </a:solidFill>
              </a:rPr>
              <a:t> (median nerve)</a:t>
            </a:r>
          </a:p>
          <a:p>
            <a:pPr marL="609600" indent="-609600" algn="l" rtl="0">
              <a:lnSpc>
                <a:spcPct val="80000"/>
              </a:lnSpc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The </a:t>
            </a:r>
            <a:r>
              <a:rPr lang="en-US" dirty="0" err="1" smtClean="0">
                <a:solidFill>
                  <a:schemeClr val="bg1"/>
                </a:solidFill>
              </a:rPr>
              <a:t>palmaris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brevis</a:t>
            </a:r>
            <a:r>
              <a:rPr lang="en-US" dirty="0" smtClean="0">
                <a:solidFill>
                  <a:schemeClr val="bg1"/>
                </a:solidFill>
              </a:rPr>
              <a:t> (superficial branch of </a:t>
            </a:r>
            <a:r>
              <a:rPr lang="en-US" dirty="0" err="1" smtClean="0">
                <a:solidFill>
                  <a:schemeClr val="bg1"/>
                </a:solidFill>
              </a:rPr>
              <a:t>ulnar</a:t>
            </a:r>
            <a:r>
              <a:rPr lang="en-US" dirty="0" smtClean="0">
                <a:solidFill>
                  <a:schemeClr val="bg1"/>
                </a:solidFill>
              </a:rPr>
              <a:t> nerve)</a:t>
            </a:r>
          </a:p>
          <a:p>
            <a:pPr marL="609600" indent="-609600" algn="l" rtl="0">
              <a:lnSpc>
                <a:spcPct val="80000"/>
              </a:lnSpc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3 Muscles of </a:t>
            </a:r>
            <a:r>
              <a:rPr lang="en-US" dirty="0" err="1" smtClean="0">
                <a:solidFill>
                  <a:schemeClr val="bg1"/>
                </a:solidFill>
              </a:rPr>
              <a:t>thenar</a:t>
            </a:r>
            <a:r>
              <a:rPr lang="en-US" dirty="0" smtClean="0">
                <a:solidFill>
                  <a:schemeClr val="bg1"/>
                </a:solidFill>
              </a:rPr>
              <a:t> eminence (flexor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brevis</a:t>
            </a:r>
            <a:r>
              <a:rPr lang="en-US" dirty="0" smtClean="0">
                <a:solidFill>
                  <a:schemeClr val="bg1"/>
                </a:solidFill>
              </a:rPr>
              <a:t>, abductor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brevis</a:t>
            </a:r>
            <a:r>
              <a:rPr lang="en-US" dirty="0" smtClean="0">
                <a:solidFill>
                  <a:schemeClr val="bg1"/>
                </a:solidFill>
              </a:rPr>
              <a:t>&amp; </a:t>
            </a:r>
            <a:r>
              <a:rPr lang="en-US" dirty="0" err="1" smtClean="0">
                <a:solidFill>
                  <a:schemeClr val="bg1"/>
                </a:solidFill>
              </a:rPr>
              <a:t>opponens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pollicis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229600" cy="1143000"/>
          </a:xfrm>
        </p:spPr>
        <p:txBody>
          <a:bodyPr/>
          <a:lstStyle/>
          <a:p>
            <a:r>
              <a:rPr lang="en-US" sz="6600" dirty="0" smtClean="0">
                <a:solidFill>
                  <a:schemeClr val="bg1"/>
                </a:solidFill>
                <a:latin typeface="Informal Roman" pitchFamily="66" charset="0"/>
              </a:rPr>
              <a:t>Section 9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20_1506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28860" y="35716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Axillary  artery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5715008" y="142873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20_1506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4348" y="35716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Brachial artery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214810" y="1142984"/>
            <a:ext cx="500066" cy="9069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20_1506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-214346" y="92867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Radial artery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(lies laterally) </a:t>
            </a:r>
            <a:endParaRPr lang="ar-EG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743200" y="4857760"/>
            <a:ext cx="6400800" cy="1752600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Lucida Calligraphy" pitchFamily="66" charset="0"/>
              </a:rPr>
              <a:t>Ulnar artery </a:t>
            </a:r>
          </a:p>
          <a:p>
            <a:r>
              <a:rPr lang="en-US" sz="4400" b="1" dirty="0" smtClean="0">
                <a:solidFill>
                  <a:schemeClr val="tx1"/>
                </a:solidFill>
                <a:latin typeface="Lucida Calligraphy" pitchFamily="66" charset="0"/>
              </a:rPr>
              <a:t>(lies medially )</a:t>
            </a:r>
            <a:endParaRPr lang="ar-EG" sz="4400" b="1" dirty="0">
              <a:solidFill>
                <a:schemeClr val="tx1"/>
              </a:solidFill>
              <a:latin typeface="Lucida Calligraphy" pitchFamily="66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357686" y="2428868"/>
            <a:ext cx="428628" cy="9069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Up Arrow 5"/>
          <p:cNvSpPr/>
          <p:nvPr/>
        </p:nvSpPr>
        <p:spPr>
          <a:xfrm>
            <a:off x="5214942" y="4214818"/>
            <a:ext cx="357190" cy="7143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20_1507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857232"/>
            <a:ext cx="8229600" cy="1143000"/>
          </a:xfrm>
        </p:spPr>
        <p:txBody>
          <a:bodyPr/>
          <a:lstStyle/>
          <a:p>
            <a:r>
              <a:rPr lang="en-US" dirty="0" smtClean="0"/>
              <a:t>Brachial artery </a:t>
            </a:r>
            <a:endParaRPr lang="ar-EG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-714412" y="1500174"/>
            <a:ext cx="4040188" cy="639762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Lucida Calligraphy" pitchFamily="66" charset="0"/>
              </a:rPr>
              <a:t>Radial artery</a:t>
            </a:r>
            <a:endParaRPr lang="ar-EG" sz="2800" dirty="0">
              <a:latin typeface="Lucida Calligraphy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00034" y="3643314"/>
            <a:ext cx="3900486" cy="30543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>
                <a:latin typeface="Lucida Calligraphy" pitchFamily="66" charset="0"/>
              </a:rPr>
              <a:t>Ulnar artery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857752" y="3929066"/>
            <a:ext cx="4041775" cy="639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Lucida Calligraphy" pitchFamily="66" charset="0"/>
              </a:rPr>
              <a:t>Axillary artery </a:t>
            </a:r>
            <a:endParaRPr lang="ar-EG" sz="3200" dirty="0">
              <a:latin typeface="Lucida Calligraphy" pitchFamily="66" charset="0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4857752" y="1643050"/>
            <a:ext cx="428628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9" name="Up Arrow 8"/>
          <p:cNvSpPr/>
          <p:nvPr/>
        </p:nvSpPr>
        <p:spPr>
          <a:xfrm>
            <a:off x="6500826" y="2714620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Down Arrow 9"/>
          <p:cNvSpPr/>
          <p:nvPr/>
        </p:nvSpPr>
        <p:spPr>
          <a:xfrm>
            <a:off x="2571736" y="2071678"/>
            <a:ext cx="357190" cy="6212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1" name="Up Arrow 10"/>
          <p:cNvSpPr/>
          <p:nvPr/>
        </p:nvSpPr>
        <p:spPr>
          <a:xfrm>
            <a:off x="2786050" y="2857496"/>
            <a:ext cx="357190" cy="8572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46979_375292775917108_1546867392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714876" cy="6882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1214422"/>
            <a:ext cx="3714776" cy="3889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p\Desktop\New folder\New folder (4)\image00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-1"/>
            <a:ext cx="5072098" cy="6878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New folder\New folder (4)\arm_vessel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66930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hp\Desktop\New folder\New folder (4)\arteries-of-the-upper-limb-and-thorax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763" y="0"/>
            <a:ext cx="883047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New folder\New folder (4)\arterieH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5383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C:\Users\hp\Desktop\New folder\New folder (4)\Axillary_branche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1" y="0"/>
            <a:ext cx="4278099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C:\Users\hp\Desktop\New folder\New folder (4)\Bicipital aponeurosi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071810"/>
            <a:ext cx="3929058" cy="3786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and_anatomy_arteries0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42"/>
            <a:ext cx="9116431" cy="5738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hp\Desktop\New folder\New folder (4)\arteries-of-hand-anatomy-radial-ulnar-palmar-artery-en_medical5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70080" cy="6286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New folder\New folder (4)\0705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20_1507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1538" y="57148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Lucida Calligraphy" pitchFamily="66" charset="0"/>
              </a:rPr>
              <a:t>Musculocutanous nerve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Lucida Calligraphy" pitchFamily="66" charset="0"/>
              </a:rPr>
              <a:t>Median nerve</a:t>
            </a:r>
            <a:endParaRPr lang="ar-EG" sz="3200" dirty="0">
              <a:latin typeface="Lucida Calligraphy" pitchFamily="66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2714612" y="3929066"/>
            <a:ext cx="4041775" cy="639762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Lucida Calligraphy" pitchFamily="66" charset="0"/>
              </a:rPr>
              <a:t>Ulnar nerve</a:t>
            </a:r>
            <a:endParaRPr lang="ar-EG" sz="2800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5143504" y="1428736"/>
            <a:ext cx="428628" cy="7640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9" name="Down Arrow 8"/>
          <p:cNvSpPr/>
          <p:nvPr/>
        </p:nvSpPr>
        <p:spPr>
          <a:xfrm>
            <a:off x="2214546" y="2071678"/>
            <a:ext cx="428628" cy="6212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Up Arrow 9"/>
          <p:cNvSpPr/>
          <p:nvPr/>
        </p:nvSpPr>
        <p:spPr>
          <a:xfrm>
            <a:off x="4714876" y="300037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20_1513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142976" y="57148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Lucida Calligraphy" pitchFamily="66" charset="0"/>
              </a:rPr>
              <a:t>Axillary nerve </a:t>
            </a:r>
            <a:endParaRPr lang="ar-EG" sz="4000" b="1" dirty="0">
              <a:latin typeface="Lucida Calligraphy" pitchFamily="66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85852" y="4857760"/>
            <a:ext cx="6400800" cy="17526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Lucida Calligraphy" pitchFamily="66" charset="0"/>
              </a:rPr>
              <a:t>Radial nerve</a:t>
            </a:r>
            <a:endParaRPr lang="ar-EG" sz="4000" b="1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4357686" y="4071942"/>
            <a:ext cx="428628" cy="7640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Down Arrow 5"/>
          <p:cNvSpPr/>
          <p:nvPr/>
        </p:nvSpPr>
        <p:spPr>
          <a:xfrm>
            <a:off x="4714876" y="1785926"/>
            <a:ext cx="500066" cy="13355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185736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Good luck </a:t>
            </a: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  <a:sym typeface="Wingdings" pitchFamily="2" charset="2"/>
              </a:rPr>
              <a:t> 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3357562"/>
            <a:ext cx="8472518" cy="3000396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If you can dream it , you can do it </a:t>
            </a:r>
          </a:p>
          <a:p>
            <a:pPr algn="ctr">
              <a:buNone/>
            </a:pPr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“ walt disney “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apizi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92867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Trapezius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000496" y="1857364"/>
            <a:ext cx="357190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fr-FR" b="1" dirty="0" smtClean="0">
                <a:solidFill>
                  <a:schemeClr val="bg1"/>
                </a:solidFill>
                <a:latin typeface="Lucida Calligraphy" pitchFamily="66" charset="0"/>
              </a:rPr>
              <a:t>Latissimus dorsi muscle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6"/>
            <a:ext cx="8858280" cy="5786454"/>
          </a:xfrm>
        </p:spPr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lang="fr-FR" b="1" u="sng" dirty="0" smtClean="0">
                <a:solidFill>
                  <a:schemeClr val="bg1"/>
                </a:solidFill>
                <a:latin typeface="Lucida Calligraphy" pitchFamily="66" charset="0"/>
              </a:rPr>
              <a:t>Origin 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lv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1- spinous processes of T7-T12 and supraspinous ligament.</a:t>
            </a:r>
            <a:endParaRPr lang="en-US" dirty="0" smtClean="0">
              <a:solidFill>
                <a:schemeClr val="bg1"/>
              </a:solidFill>
            </a:endParaRPr>
          </a:p>
          <a:p>
            <a:pPr marL="0" lvl="0" indent="0"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2- Thoracolumbar fascia.</a:t>
            </a:r>
          </a:p>
          <a:p>
            <a:pPr marL="0" lv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3- outer lip of illiac crest.</a:t>
            </a:r>
            <a:endParaRPr lang="en-US" dirty="0" smtClean="0">
              <a:solidFill>
                <a:schemeClr val="bg1"/>
              </a:solidFill>
            </a:endParaRPr>
          </a:p>
          <a:p>
            <a:pPr marL="0" lv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4- inferior 3 or 4 ribs.</a:t>
            </a:r>
            <a:endParaRPr lang="en-US" dirty="0" smtClean="0">
              <a:solidFill>
                <a:schemeClr val="bg1"/>
              </a:solidFill>
            </a:endParaRPr>
          </a:p>
          <a:p>
            <a:pPr marL="0" lv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5- inferior angle of scapula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a-Floor of bicipital groove of the humerus.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 Nerve to latissmus dorsi (C6,C7,C8).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Adducts, extends and medially rotates the arm.</a:t>
            </a:r>
            <a:endParaRPr lang="en-US" dirty="0" smtClean="0">
              <a:solidFill>
                <a:schemeClr val="bg1"/>
              </a:solidFill>
            </a:endParaRPr>
          </a:p>
          <a:p>
            <a:pPr algn="l"/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ages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3929058" cy="6841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994" y="571480"/>
            <a:ext cx="5215006" cy="5215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ttismus dors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914400" y="507207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Latissimus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dorsi</a:t>
            </a:r>
            <a:endParaRPr kumimoji="0" lang="ar-EG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3857620" y="3714752"/>
            <a:ext cx="428628" cy="12858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 descr="image0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 descr="scapular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</a:rPr>
              <a:t>Levator scapulae </a:t>
            </a:r>
            <a:r>
              <a:rPr lang="en-GB" b="1" dirty="0" smtClean="0">
                <a:solidFill>
                  <a:schemeClr val="bg1"/>
                </a:solidFill>
                <a:latin typeface="Lucida Calligraphy" pitchFamily="66" charset="0"/>
              </a:rPr>
              <a:t>muscle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endParaRPr lang="en-US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Transverse processes of C1 - C4 vertebrae.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Medial border of scapula from the </a:t>
            </a: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superior angle to the spine.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Dorsal scapular nerve (C5).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Elevates the scapula .</a:t>
            </a:r>
            <a:endParaRPr lang="ar-EG" dirty="0">
              <a:solidFill>
                <a:schemeClr val="bg1"/>
              </a:solidFill>
            </a:endParaRPr>
          </a:p>
        </p:txBody>
      </p:sp>
      <p:pic>
        <p:nvPicPr>
          <p:cNvPr id="4" name="Picture 3" descr="604013_375292739250445_1902070604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786" y="1818157"/>
            <a:ext cx="3786214" cy="5039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leva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1285916" y="51435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Lucida Calligraphy" pitchFamily="66" charset="0"/>
              </a:rPr>
              <a:t>Levator</a:t>
            </a:r>
            <a:r>
              <a:rPr lang="en-US" b="1" dirty="0" smtClean="0">
                <a:latin typeface="Lucida Calligraphy" pitchFamily="66" charset="0"/>
              </a:rPr>
              <a:t> </a:t>
            </a:r>
            <a:br>
              <a:rPr lang="en-US" b="1" dirty="0" smtClean="0">
                <a:latin typeface="Lucida Calligraphy" pitchFamily="66" charset="0"/>
              </a:rPr>
            </a:br>
            <a:r>
              <a:rPr lang="en-US" b="1" dirty="0" smtClean="0">
                <a:latin typeface="Lucida Calligraphy" pitchFamily="66" charset="0"/>
              </a:rPr>
              <a:t>scapulae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5" name="Up Arrow 4"/>
          <p:cNvSpPr/>
          <p:nvPr/>
        </p:nvSpPr>
        <p:spPr>
          <a:xfrm rot="1646500">
            <a:off x="3338349" y="3778820"/>
            <a:ext cx="274773" cy="125637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p\Desktop\photos_2572BC22-034C-4B37-B1F8-6C630DA5538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831433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383152_375292639250455_426734437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357166"/>
            <a:ext cx="6786611" cy="6169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</a:rPr>
              <a:t>Rhomboidus minor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5257800"/>
          </a:xfr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Spinous processes of C7 to T1 vertebrae.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ar-EG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medial border of scapula opposite the spine. </a:t>
            </a:r>
          </a:p>
          <a:p>
            <a:pPr marL="0" indent="0" algn="l">
              <a:buNone/>
            </a:pPr>
            <a:endParaRPr lang="ar-EG" b="1" u="sng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</a:rPr>
              <a:t>Nerve supply:</a:t>
            </a:r>
            <a:endParaRPr lang="en-US" u="sng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Dorsa scapular nerve (C5).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ar-EG" b="1" u="sng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</a:rPr>
              <a:t>Action:</a:t>
            </a:r>
            <a:endParaRPr lang="en-US" u="sng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Retracts and rotate the scapula .</a:t>
            </a:r>
          </a:p>
          <a:p>
            <a:pPr algn="l"/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50px-Rhomboideus_mino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-1"/>
            <a:ext cx="4357718" cy="6867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hombo mino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latin typeface="Lucida Calligraphy" pitchFamily="66" charset="0"/>
              </a:rPr>
              <a:t>Rhomboidus</a:t>
            </a:r>
            <a:r>
              <a:rPr lang="en-US" b="1" dirty="0" smtClean="0">
                <a:latin typeface="Lucida Calligraphy" pitchFamily="66" charset="0"/>
              </a:rPr>
              <a:t> minor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643438" y="1357298"/>
            <a:ext cx="28575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</a:rPr>
              <a:t>Rhomboideus major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Spinous processes of the T2 to T5 vertebrae.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Medial border of the scapula , below the spine.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Dorsal scapular nerve (C5).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Retracts and rotate the scapula.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50px-Rhomboideus_majo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3175" y="0"/>
            <a:ext cx="4380084" cy="6903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hom majo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Lucida Calligraphy" pitchFamily="66" charset="0"/>
              </a:rPr>
              <a:t>Rhomboidus</a:t>
            </a:r>
            <a:r>
              <a:rPr lang="en-US" b="1" dirty="0" smtClean="0">
                <a:latin typeface="Lucida Calligraphy" pitchFamily="66" charset="0"/>
              </a:rPr>
              <a:t> major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143372" y="1357298"/>
            <a:ext cx="484632" cy="16213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GB" b="1" dirty="0" smtClean="0">
                <a:solidFill>
                  <a:schemeClr val="bg1"/>
                </a:solidFill>
                <a:latin typeface="Lucida Calligraphy" pitchFamily="66" charset="0"/>
              </a:rPr>
              <a:t>Deltoid muscle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071546"/>
            <a:ext cx="8543956" cy="5786454"/>
          </a:xfrm>
        </p:spPr>
        <p:txBody>
          <a:bodyPr>
            <a:normAutofit fontScale="70000" lnSpcReduction="20000"/>
          </a:bodyPr>
          <a:lstStyle/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lvl="0" indent="0"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1- lateral 1/3 of clavicle (ant border). </a:t>
            </a:r>
          </a:p>
          <a:p>
            <a:pPr marL="0" lvl="0" indent="0"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2- lateral margin of the </a:t>
            </a:r>
            <a:r>
              <a:rPr lang="en-US" dirty="0" err="1" smtClean="0">
                <a:solidFill>
                  <a:schemeClr val="bg1"/>
                </a:solidFill>
              </a:rPr>
              <a:t>acromion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0" lvl="0" indent="0"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3- crest of the spine of the scapula.</a:t>
            </a:r>
          </a:p>
          <a:p>
            <a:pPr marL="0" indent="0" algn="l">
              <a:buNone/>
            </a:pPr>
            <a:endParaRPr lang="ar-EG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deltoid tuberosity on the middle of the lateral </a:t>
            </a:r>
          </a:p>
          <a:p>
            <a:pPr marL="0" indent="0"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aspect of the shaft of the humerus.</a:t>
            </a:r>
          </a:p>
          <a:p>
            <a:pPr marL="0" indent="0" algn="l">
              <a:buNone/>
            </a:pPr>
            <a:endParaRPr lang="ar-EG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Axillary nerve (C5, C6).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ar-EG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lvl="0" indent="0" algn="l">
              <a:buNone/>
            </a:pPr>
            <a:r>
              <a:rPr lang="en-US" b="1" dirty="0" smtClean="0">
                <a:solidFill>
                  <a:schemeClr val="bg1"/>
                </a:solidFill>
              </a:rPr>
              <a:t>Anterior fibers: </a:t>
            </a:r>
            <a:r>
              <a:rPr lang="en-US" dirty="0" smtClean="0">
                <a:solidFill>
                  <a:schemeClr val="bg1"/>
                </a:solidFill>
              </a:rPr>
              <a:t>flexion and medial rotation of humerus.</a:t>
            </a:r>
          </a:p>
          <a:p>
            <a:pPr marL="0" lvl="0" indent="0" algn="l">
              <a:buNone/>
            </a:pPr>
            <a:r>
              <a:rPr lang="en-US" b="1" dirty="0" smtClean="0">
                <a:solidFill>
                  <a:schemeClr val="bg1"/>
                </a:solidFill>
              </a:rPr>
              <a:t>Middle fibers: </a:t>
            </a:r>
            <a:r>
              <a:rPr lang="en-US" dirty="0" smtClean="0">
                <a:solidFill>
                  <a:schemeClr val="bg1"/>
                </a:solidFill>
              </a:rPr>
              <a:t>abduction from </a:t>
            </a:r>
            <a:r>
              <a:rPr lang="en-GB" dirty="0" smtClean="0">
                <a:solidFill>
                  <a:schemeClr val="bg1"/>
                </a:solidFill>
              </a:rPr>
              <a:t>18˚-90˚.</a:t>
            </a:r>
            <a:endParaRPr lang="en-US" dirty="0" smtClean="0">
              <a:solidFill>
                <a:schemeClr val="bg1"/>
              </a:solidFill>
            </a:endParaRPr>
          </a:p>
          <a:p>
            <a:pPr marL="0" lvl="0" indent="0" algn="l">
              <a:buNone/>
            </a:pPr>
            <a:r>
              <a:rPr lang="en-US" b="1" dirty="0" smtClean="0">
                <a:solidFill>
                  <a:schemeClr val="bg1"/>
                </a:solidFill>
              </a:rPr>
              <a:t>Posterior fibers: </a:t>
            </a:r>
            <a:r>
              <a:rPr lang="en-US" dirty="0" smtClean="0">
                <a:solidFill>
                  <a:schemeClr val="bg1"/>
                </a:solidFill>
              </a:rPr>
              <a:t>extension and lateral rotation of humerus.</a:t>
            </a:r>
          </a:p>
          <a:p>
            <a:pPr algn="l"/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LTOID_MUSC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08480" cy="421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deltoi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7" y="3111609"/>
            <a:ext cx="4786314" cy="3746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eltoi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42910" y="1214422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Deltoid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4429124" y="2214554"/>
            <a:ext cx="484632" cy="549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p\Desktop\photos_C64D0E81-3D08-455A-86EE-371FBA55A78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80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Lucida Calligraphy" pitchFamily="66" charset="0"/>
              </a:rPr>
              <a:t>Scapular region </a:t>
            </a:r>
            <a:endParaRPr lang="ar-EG" sz="6000" dirty="0">
              <a:solidFill>
                <a:schemeClr val="bg1"/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</a:rPr>
              <a:t>Supraspinatus </a:t>
            </a:r>
            <a:r>
              <a:rPr lang="en-GB" b="1" dirty="0" smtClean="0">
                <a:solidFill>
                  <a:schemeClr val="bg1"/>
                </a:solidFill>
                <a:latin typeface="Lucida Calligraphy" pitchFamily="66" charset="0"/>
              </a:rPr>
              <a:t>muscle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5043510"/>
          </a:xfr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Supraspinous fossa (medial2/3) of scapula.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ar-EG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Superior facet of greater tuberosity of humerus.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ar-EG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Suprascapular nerve (C5,C6).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ar-EG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Abduction of arm from  0˚-18˚.</a:t>
            </a:r>
            <a:endParaRPr lang="en-US" dirty="0" smtClean="0">
              <a:solidFill>
                <a:schemeClr val="bg1"/>
              </a:solidFill>
            </a:endParaRPr>
          </a:p>
          <a:p>
            <a:pPr algn="l"/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</a:rPr>
              <a:t>Infraspinatus </a:t>
            </a:r>
            <a:r>
              <a:rPr lang="en-GB" b="1" dirty="0" smtClean="0">
                <a:solidFill>
                  <a:schemeClr val="bg1"/>
                </a:solidFill>
                <a:latin typeface="Lucida Calligraphy" pitchFamily="66" charset="0"/>
              </a:rPr>
              <a:t>muscle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Infraspinous fossa (medial2/3) of scapula.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Middle facet at the back of the greater tuberosity of the humerus.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Suprascapular nerve (C5,C6).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Lateral rotation of arm.</a:t>
            </a:r>
            <a:endParaRPr lang="ar-E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35728_375293339250385_584239340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44970"/>
            <a:ext cx="5715008" cy="6813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</a:rPr>
              <a:t>Teres minor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Lateral border (upper 2/3) of the scapula.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Inferior facet  at the back of the greater tuberosity of the humerus.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Axillary nerve (C5,C6).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Lateral rotation and adduction of arm.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ages (4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3212"/>
            <a:ext cx="7143799" cy="6874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res mino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Teres minor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286248" y="1357298"/>
            <a:ext cx="484632" cy="12144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Lucida Calligraphy" pitchFamily="66" charset="0"/>
              </a:rPr>
              <a:t>Teres major </a:t>
            </a:r>
            <a:r>
              <a:rPr lang="en-GB" b="1" dirty="0" smtClean="0">
                <a:solidFill>
                  <a:schemeClr val="bg1"/>
                </a:solidFill>
                <a:latin typeface="Lucida Calligraphy" pitchFamily="66" charset="0"/>
              </a:rPr>
              <a:t>muscle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Posterior aspect of the inferior angle of the scapula.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Medial lip of bicipital groove of the humerus.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Lower subscapular nerve (C5,C6).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Medial rotation , adduction and extension of the</a:t>
            </a:r>
            <a:r>
              <a:rPr lang="ar-EG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humerus</a:t>
            </a:r>
            <a:r>
              <a:rPr lang="en-GB" dirty="0" smtClean="0"/>
              <a:t>.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ages (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7" y="0"/>
            <a:ext cx="661181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130221_1523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428604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Teres major 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500562" y="1285860"/>
            <a:ext cx="357190" cy="12144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hp\Desktop\05_21Figurea-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09" y="0"/>
            <a:ext cx="772525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</a:rPr>
              <a:t>Subscapularis </a:t>
            </a: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muscle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Subscapular fossa (medial 2/3).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Insertion: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Lesser tuberosity of humerus.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Nerve supply: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Upper and  lower subscapular nerves (C5, C6).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l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</a:rPr>
              <a:t>Action: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</a:endParaRPr>
          </a:p>
          <a:p>
            <a:pPr marL="0" indent="0" algn="l">
              <a:buNone/>
            </a:pPr>
            <a:r>
              <a:rPr lang="en-GB" dirty="0" smtClean="0">
                <a:solidFill>
                  <a:schemeClr val="bg1"/>
                </a:solidFill>
              </a:rPr>
              <a:t>Rotates the humerus medially.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383060_375293319250387_39448051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85925"/>
            <a:ext cx="9144000" cy="43334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b scapula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85784" y="1500174"/>
            <a:ext cx="5286412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Subscapularis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 rot="18614273">
            <a:off x="2859391" y="229777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571744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latin typeface="Informal Roman" pitchFamily="66" charset="0"/>
              </a:rPr>
              <a:t>Section 3 </a:t>
            </a:r>
            <a:endParaRPr lang="ar-EG" sz="8000" dirty="0">
              <a:solidFill>
                <a:schemeClr val="bg1"/>
              </a:solidFill>
              <a:latin typeface="Informal Roman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New folder\New folder (4)\20121114092652_501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9037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hp\Desktop\New folder\New folder (4)\brachial-artery-in-sit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758" y="0"/>
            <a:ext cx="564324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225_1518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3"/>
          <p:cNvSpPr txBox="1">
            <a:spLocks/>
          </p:cNvSpPr>
          <p:nvPr/>
        </p:nvSpPr>
        <p:spPr>
          <a:xfrm>
            <a:off x="-1000164" y="1"/>
            <a:ext cx="4857784" cy="100010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“M” shape</a:t>
            </a:r>
            <a:endParaRPr kumimoji="0" lang="ar-EG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21114092630_760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00"/>
            <a:ext cx="9144000" cy="68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achial-plexus-2120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0"/>
            <a:ext cx="8572528" cy="685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225_15190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Lucida Calligraphy" pitchFamily="66" charset="0"/>
              </a:rPr>
              <a:t>Musclocutaneous nerve</a:t>
            </a:r>
            <a:br>
              <a:rPr lang="en-US" sz="3600" b="1" dirty="0" smtClean="0">
                <a:solidFill>
                  <a:schemeClr val="bg1"/>
                </a:solidFill>
                <a:latin typeface="Lucida Calligraphy" pitchFamily="66" charset="0"/>
              </a:rPr>
            </a:br>
            <a:r>
              <a:rPr lang="en-US" sz="3600" b="1" dirty="0" smtClean="0">
                <a:solidFill>
                  <a:schemeClr val="bg1"/>
                </a:solidFill>
                <a:latin typeface="Lucida Calligraphy" pitchFamily="66" charset="0"/>
              </a:rPr>
              <a:t>(lies laterally )</a:t>
            </a:r>
            <a:endParaRPr lang="ar-EG" sz="3600" b="1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57158" y="4286256"/>
            <a:ext cx="4286280" cy="1211266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  <a:t>Median nerve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Lucida Calligraphy" pitchFamily="66" charset="0"/>
              </a:rPr>
              <a:t>(in the center)</a:t>
            </a:r>
            <a:endParaRPr lang="ar-EG" sz="3200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5602291" y="4214818"/>
            <a:ext cx="3541709" cy="1285884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Lucida Calligraphy" pitchFamily="66" charset="0"/>
              </a:rPr>
              <a:t>Ulnar nerve </a:t>
            </a:r>
          </a:p>
          <a:p>
            <a:r>
              <a:rPr lang="en-US" sz="3200" dirty="0" smtClean="0">
                <a:latin typeface="Lucida Calligraphy" pitchFamily="66" charset="0"/>
              </a:rPr>
              <a:t>(lies medially )</a:t>
            </a:r>
            <a:endParaRPr lang="ar-EG" sz="3200" dirty="0">
              <a:latin typeface="Lucida Calligraphy" pitchFamily="66" charset="0"/>
            </a:endParaRPr>
          </a:p>
        </p:txBody>
      </p:sp>
      <p:sp>
        <p:nvSpPr>
          <p:cNvPr id="9" name="Up Arrow 8"/>
          <p:cNvSpPr/>
          <p:nvPr/>
        </p:nvSpPr>
        <p:spPr>
          <a:xfrm>
            <a:off x="6786578" y="3357562"/>
            <a:ext cx="357190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Down Arrow 9"/>
          <p:cNvSpPr/>
          <p:nvPr/>
        </p:nvSpPr>
        <p:spPr>
          <a:xfrm>
            <a:off x="4071934" y="1142984"/>
            <a:ext cx="285752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1" name="Up Arrow 10"/>
          <p:cNvSpPr/>
          <p:nvPr/>
        </p:nvSpPr>
        <p:spPr>
          <a:xfrm rot="1313683">
            <a:off x="4209159" y="2745859"/>
            <a:ext cx="297053" cy="155973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hp\Desktop\r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9175" y="0"/>
            <a:ext cx="672565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dial chor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4786322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Medial cord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3500430" y="4286256"/>
            <a:ext cx="285752" cy="8572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225_1526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357686" y="3571876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Medial </a:t>
            </a:r>
          </a:p>
          <a:p>
            <a:r>
              <a:rPr lang="en-US" dirty="0" smtClean="0">
                <a:solidFill>
                  <a:schemeClr val="bg1"/>
                </a:solidFill>
                <a:latin typeface="Lucida Calligraphy" pitchFamily="66" charset="0"/>
              </a:rPr>
              <a:t>cord</a:t>
            </a:r>
            <a:endParaRPr lang="ar-E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6" name="Up Arrow 5"/>
          <p:cNvSpPr/>
          <p:nvPr/>
        </p:nvSpPr>
        <p:spPr>
          <a:xfrm rot="17308445">
            <a:off x="5892357" y="3107550"/>
            <a:ext cx="278437" cy="13277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teral chor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2071734" y="2928934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Lateral cord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4071934" y="3429000"/>
            <a:ext cx="97840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dian nerve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Median nerve 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500562" y="1428736"/>
            <a:ext cx="357190" cy="1785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dian nerve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Median nerve 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 rot="1371414">
            <a:off x="2844991" y="1151506"/>
            <a:ext cx="407887" cy="15766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Down Arrow 4"/>
          <p:cNvSpPr/>
          <p:nvPr/>
        </p:nvSpPr>
        <p:spPr>
          <a:xfrm rot="20782382">
            <a:off x="5574516" y="1157519"/>
            <a:ext cx="394112" cy="18008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10-11-22_214226_wrist_anatomy_nerves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-24"/>
            <a:ext cx="6858048" cy="6858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usclocutanouse nerve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07154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Lucida Calligraphy" pitchFamily="66" charset="0"/>
              </a:rPr>
              <a:t>Musclocutanuous nerve</a:t>
            </a:r>
            <a:br>
              <a:rPr lang="en-US" sz="3600" b="1" dirty="0" smtClean="0">
                <a:latin typeface="Lucida Calligraphy" pitchFamily="66" charset="0"/>
              </a:rPr>
            </a:br>
            <a:r>
              <a:rPr lang="en-US" sz="3600" b="1" dirty="0" smtClean="0">
                <a:latin typeface="Lucida Calligraphy" pitchFamily="66" charset="0"/>
              </a:rPr>
              <a:t>(it lies laterally)</a:t>
            </a:r>
            <a:endParaRPr lang="ar-EG" sz="3600" b="1" dirty="0">
              <a:latin typeface="Lucida Calligraphy" pitchFamily="66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3929058" y="1000108"/>
            <a:ext cx="357190" cy="14070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225_1521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/>
          <p:cNvSpPr txBox="1">
            <a:spLocks/>
          </p:cNvSpPr>
          <p:nvPr/>
        </p:nvSpPr>
        <p:spPr>
          <a:xfrm>
            <a:off x="0" y="500042"/>
            <a:ext cx="8229600" cy="107154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Musclocutanuous nerve</a:t>
            </a:r>
            <a:b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</a:b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(it lies laterally)</a:t>
            </a:r>
            <a:endParaRPr kumimoji="0" lang="ar-EG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3500430" y="1643050"/>
            <a:ext cx="357190" cy="15499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lnar nerve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3"/>
          <p:cNvSpPr txBox="1">
            <a:spLocks/>
          </p:cNvSpPr>
          <p:nvPr/>
        </p:nvSpPr>
        <p:spPr>
          <a:xfrm>
            <a:off x="-1000164" y="571480"/>
            <a:ext cx="4857784" cy="107157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1428792" y="5429264"/>
            <a:ext cx="8358246" cy="1428736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Lucida Calligraphy" pitchFamily="66" charset="0"/>
              </a:rPr>
              <a:t>Ulnar nerve </a:t>
            </a:r>
            <a:br>
              <a:rPr lang="en-US" b="1" dirty="0" smtClean="0">
                <a:latin typeface="Lucida Calligraphy" pitchFamily="66" charset="0"/>
              </a:rPr>
            </a:br>
            <a:r>
              <a:rPr lang="en-US" b="1" dirty="0" smtClean="0">
                <a:latin typeface="Lucida Calligraphy" pitchFamily="66" charset="0"/>
              </a:rPr>
              <a:t>(lies medially)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3000364" y="4000504"/>
            <a:ext cx="357190" cy="14287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225_15200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le 3"/>
          <p:cNvSpPr txBox="1">
            <a:spLocks/>
          </p:cNvSpPr>
          <p:nvPr/>
        </p:nvSpPr>
        <p:spPr>
          <a:xfrm>
            <a:off x="-928726" y="4714884"/>
            <a:ext cx="8358246" cy="1428736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Ulnar nerve </a:t>
            </a:r>
            <a:b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(lies medially)</a:t>
            </a:r>
            <a:endParaRPr kumimoji="0" lang="ar-EG" sz="4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6" name="Up Arrow 5"/>
          <p:cNvSpPr/>
          <p:nvPr/>
        </p:nvSpPr>
        <p:spPr>
          <a:xfrm rot="1175192">
            <a:off x="3912347" y="3673663"/>
            <a:ext cx="377651" cy="113892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hp\Desktop\05_23Figure-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1" y="0"/>
            <a:ext cx="636814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uro_u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1" y="-73203"/>
            <a:ext cx="4241482" cy="6931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" name="Picture 2" descr="elboan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06"/>
            <a:ext cx="9144000" cy="6823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xillary artery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4929198"/>
            <a:ext cx="8229600" cy="1357314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Lucida Calligraphy" pitchFamily="66" charset="0"/>
              </a:rPr>
              <a:t>Axillary</a:t>
            </a:r>
            <a:r>
              <a:rPr lang="en-US" b="1" dirty="0" smtClean="0">
                <a:latin typeface="Lucida Calligraphy" pitchFamily="66" charset="0"/>
              </a:rPr>
              <a:t> artery  &amp; its lumen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 rot="741234">
            <a:off x="3866533" y="2292569"/>
            <a:ext cx="357190" cy="273239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Up Arrow 6"/>
          <p:cNvSpPr/>
          <p:nvPr/>
        </p:nvSpPr>
        <p:spPr>
          <a:xfrm>
            <a:off x="6786578" y="2285992"/>
            <a:ext cx="371033" cy="271464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074" name="Picture 2" descr="C:\Users\hp\Desktop\New folder\New folder (4)\0705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icep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Lucida Calligraphy" pitchFamily="66" charset="0"/>
              </a:rPr>
              <a:t>Biceps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429124" y="1285860"/>
            <a:ext cx="357190" cy="1785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225_1520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85784" y="357166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Biceps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643306" y="128586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225_15170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31" y="0"/>
            <a:ext cx="9144031" cy="68580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28860" y="135729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Lucida Calligraphy" pitchFamily="66" charset="0"/>
              </a:rPr>
              <a:t>Radial nerve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4294967295"/>
          </p:nvPr>
        </p:nvSpPr>
        <p:spPr>
          <a:xfrm>
            <a:off x="0" y="5286375"/>
            <a:ext cx="6400800" cy="1752600"/>
          </a:xfrm>
        </p:spPr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  <a:latin typeface="Lucida Calligraphy" pitchFamily="66" charset="0"/>
              </a:rPr>
              <a:t>Axillary</a:t>
            </a:r>
            <a:r>
              <a:rPr lang="en-US" b="1" dirty="0" smtClean="0">
                <a:solidFill>
                  <a:schemeClr val="tx1"/>
                </a:solidFill>
                <a:latin typeface="Lucida Calligraphy" pitchFamily="66" charset="0"/>
              </a:rPr>
              <a:t> nerve</a:t>
            </a:r>
            <a:endParaRPr lang="ar-EG" b="1" dirty="0">
              <a:solidFill>
                <a:schemeClr val="tx1"/>
              </a:solidFill>
              <a:latin typeface="Lucida Calligraphy" pitchFamily="66" charset="0"/>
            </a:endParaRPr>
          </a:p>
        </p:txBody>
      </p:sp>
      <p:sp>
        <p:nvSpPr>
          <p:cNvPr id="5" name="Down Arrow 4"/>
          <p:cNvSpPr/>
          <p:nvPr/>
        </p:nvSpPr>
        <p:spPr>
          <a:xfrm rot="1364279">
            <a:off x="5194982" y="2093372"/>
            <a:ext cx="327720" cy="10715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Up Arrow 5"/>
          <p:cNvSpPr/>
          <p:nvPr/>
        </p:nvSpPr>
        <p:spPr>
          <a:xfrm>
            <a:off x="4500562" y="3786190"/>
            <a:ext cx="357190" cy="147847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Subtitle 4"/>
          <p:cNvSpPr txBox="1">
            <a:spLocks/>
          </p:cNvSpPr>
          <p:nvPr/>
        </p:nvSpPr>
        <p:spPr>
          <a:xfrm>
            <a:off x="-1857420" y="0"/>
            <a:ext cx="6400800" cy="1752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Inverted  “Y” shape</a:t>
            </a:r>
            <a:endParaRPr kumimoji="0" lang="ar-EG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n-ea"/>
              <a:cs typeface="+mn-cs"/>
            </a:endParaRPr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-1071602" y="8572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Posterior cord</a:t>
            </a:r>
            <a:endParaRPr kumimoji="0" lang="ar-EG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9" name="Down Arrow 8"/>
          <p:cNvSpPr/>
          <p:nvPr/>
        </p:nvSpPr>
        <p:spPr>
          <a:xfrm rot="21054145">
            <a:off x="3625308" y="1805937"/>
            <a:ext cx="381200" cy="16098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dial nerve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>
          <a:xfrm>
            <a:off x="-642974" y="500042"/>
            <a:ext cx="7358063" cy="10001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chemeClr val="tx1"/>
                </a:solidFill>
                <a:latin typeface="Lucida Calligraphy" pitchFamily="66" charset="0"/>
              </a:rPr>
              <a:t>Radial nerve</a:t>
            </a:r>
            <a:endParaRPr lang="ar-EG" sz="4000" b="1" dirty="0">
              <a:solidFill>
                <a:schemeClr val="tx1"/>
              </a:solidFill>
              <a:latin typeface="Lucida Calligraphy" pitchFamily="66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4572000" y="1285860"/>
            <a:ext cx="357190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83bad540b18cc3044323bc9052bc03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46" y="0"/>
            <a:ext cx="879230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d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-1"/>
            <a:ext cx="7138847" cy="6862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1472" y="2643182"/>
            <a:ext cx="8229600" cy="1143000"/>
          </a:xfrm>
        </p:spPr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Muscles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225_1517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00034" y="4071942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latin typeface="Lucida Calligraphy" pitchFamily="66" charset="0"/>
              </a:rPr>
              <a:t>Axillary</a:t>
            </a:r>
            <a:r>
              <a:rPr lang="en-US" sz="3200" b="1" dirty="0" smtClean="0">
                <a:latin typeface="Lucida Calligraphy" pitchFamily="66" charset="0"/>
              </a:rPr>
              <a:t> nerve 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071934" y="3071810"/>
            <a:ext cx="357190" cy="10715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xillary nerve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28596" y="5000636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Axillary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 nerve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 </a:t>
            </a:r>
            <a:endParaRPr kumimoji="0" lang="ar-EG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500562" y="3857628"/>
            <a:ext cx="285752" cy="10001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4ac3ca53f97941f40ad0551beb68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sterior chor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428660" y="4071942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Lucida Calligraphy" pitchFamily="66" charset="0"/>
              </a:rPr>
              <a:t>Posterior cord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214810" y="2857496"/>
            <a:ext cx="357190" cy="1500198"/>
          </a:xfrm>
          <a:prstGeom prst="upArrow">
            <a:avLst>
              <a:gd name="adj1" fmla="val 4187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2285992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Informal Roman" pitchFamily="66" charset="0"/>
              </a:rPr>
              <a:t>Section 4</a:t>
            </a:r>
            <a:endParaRPr lang="ar-EG" sz="6000" dirty="0">
              <a:solidFill>
                <a:schemeClr val="bg1"/>
              </a:solidFill>
              <a:latin typeface="Informal Roman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Biceps 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00108"/>
            <a:ext cx="8358246" cy="5500726"/>
          </a:xfrm>
        </p:spPr>
        <p:txBody>
          <a:bodyPr>
            <a:normAutofit fontScale="92500" lnSpcReduction="20000"/>
          </a:bodyPr>
          <a:lstStyle/>
          <a:p>
            <a:pPr algn="l" rtl="0">
              <a:buNone/>
            </a:pPr>
            <a:r>
              <a:rPr lang="en-GB" sz="2800" b="1" u="sng" dirty="0" smtClean="0">
                <a:solidFill>
                  <a:schemeClr val="bg1"/>
                </a:solidFill>
                <a:latin typeface="Lucida Calligraphy" pitchFamily="66" charset="0"/>
              </a:rPr>
              <a:t>Origin:</a:t>
            </a:r>
            <a:endParaRPr lang="en-US" b="1" u="sng" dirty="0" smtClean="0">
              <a:solidFill>
                <a:schemeClr val="bg1"/>
              </a:solidFill>
              <a:latin typeface="Lucida Calligraphy" pitchFamily="66" charset="0"/>
              <a:cs typeface="Aparajita" pitchFamily="34" charset="0"/>
            </a:endParaRPr>
          </a:p>
          <a:p>
            <a:pPr lvl="0" algn="just" rtl="0">
              <a:buNone/>
            </a:pPr>
            <a:r>
              <a:rPr lang="en-GB" dirty="0" smtClean="0">
                <a:solidFill>
                  <a:schemeClr val="bg1"/>
                </a:solidFill>
                <a:cs typeface="Aparajita" pitchFamily="34" charset="0"/>
              </a:rPr>
              <a:t>Short head:  tip of coracoid process.</a:t>
            </a:r>
            <a:endParaRPr lang="en-US" dirty="0" smtClean="0">
              <a:solidFill>
                <a:schemeClr val="bg1"/>
              </a:solidFill>
              <a:cs typeface="Aparajita" pitchFamily="34" charset="0"/>
            </a:endParaRPr>
          </a:p>
          <a:p>
            <a:pPr lvl="0" algn="just" rtl="0">
              <a:buNone/>
            </a:pPr>
            <a:r>
              <a:rPr lang="en-GB" dirty="0" smtClean="0">
                <a:solidFill>
                  <a:schemeClr val="bg1"/>
                </a:solidFill>
                <a:cs typeface="Aparajita" pitchFamily="34" charset="0"/>
              </a:rPr>
              <a:t>Long head: supraglenoid tubercle of the scapula (throught shoulder joint)</a:t>
            </a:r>
            <a:endParaRPr lang="en-US" dirty="0" smtClean="0">
              <a:solidFill>
                <a:schemeClr val="bg1"/>
              </a:solidFill>
              <a:cs typeface="Aparajita" pitchFamily="34" charset="0"/>
            </a:endParaRPr>
          </a:p>
          <a:p>
            <a:pPr algn="just" rtl="0">
              <a:buNone/>
            </a:pPr>
            <a:r>
              <a:rPr lang="en-GB" b="1" dirty="0" smtClean="0">
                <a:solidFill>
                  <a:srgbClr val="FFFF00"/>
                </a:solidFill>
                <a:latin typeface="Aparajita" pitchFamily="34" charset="0"/>
                <a:cs typeface="Aparajita" pitchFamily="34" charset="0"/>
              </a:rPr>
              <a:t> </a:t>
            </a:r>
          </a:p>
          <a:p>
            <a:pPr algn="just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Insertion: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  <a:cs typeface="Aparajita" pitchFamily="34" charset="0"/>
            </a:endParaRPr>
          </a:p>
          <a:p>
            <a:pPr algn="just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cs typeface="Aparajita" pitchFamily="34" charset="0"/>
              </a:rPr>
              <a:t>Tendon: Posterior part of the radial tuberosity.</a:t>
            </a:r>
            <a:endParaRPr lang="en-US" dirty="0" smtClean="0">
              <a:solidFill>
                <a:schemeClr val="bg1"/>
              </a:solidFill>
              <a:cs typeface="Aparajita" pitchFamily="34" charset="0"/>
            </a:endParaRPr>
          </a:p>
          <a:p>
            <a:pPr algn="just" rtl="0">
              <a:buNone/>
            </a:pPr>
            <a:r>
              <a:rPr lang="en-GB" dirty="0" smtClean="0">
                <a:solidFill>
                  <a:schemeClr val="bg1"/>
                </a:solidFill>
                <a:cs typeface="Aparajita" pitchFamily="34" charset="0"/>
              </a:rPr>
              <a:t> Aponeurosis : Bicipital aponeurosis into the deep fascia of the forearm. </a:t>
            </a:r>
            <a:endParaRPr lang="en-US" dirty="0" smtClean="0">
              <a:solidFill>
                <a:schemeClr val="bg1"/>
              </a:solidFill>
              <a:cs typeface="Aparajita" pitchFamily="34" charset="0"/>
            </a:endParaRPr>
          </a:p>
          <a:p>
            <a:pPr algn="just" rtl="0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  <a:cs typeface="Aparajita" pitchFamily="34" charset="0"/>
            </a:endParaRPr>
          </a:p>
          <a:p>
            <a:pPr algn="just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Nerve supply:</a:t>
            </a: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 </a:t>
            </a:r>
          </a:p>
          <a:p>
            <a:pPr algn="just" rtl="0">
              <a:buNone/>
            </a:pPr>
            <a:r>
              <a:rPr lang="en-GB" dirty="0" smtClean="0">
                <a:solidFill>
                  <a:schemeClr val="bg1"/>
                </a:solidFill>
                <a:cs typeface="Aparajita" pitchFamily="34" charset="0"/>
              </a:rPr>
              <a:t>  Musculocutaneous nerve.</a:t>
            </a:r>
            <a:endParaRPr lang="en-US" dirty="0" smtClean="0">
              <a:solidFill>
                <a:schemeClr val="bg1"/>
              </a:solidFill>
              <a:cs typeface="Aparajita" pitchFamily="34" charset="0"/>
            </a:endParaRPr>
          </a:p>
          <a:p>
            <a:pPr algn="l" rtl="0">
              <a:buNone/>
            </a:pP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642918"/>
            <a:ext cx="8329642" cy="5483245"/>
          </a:xfrm>
        </p:spPr>
        <p:txBody>
          <a:bodyPr>
            <a:normAutofit/>
          </a:bodyPr>
          <a:lstStyle/>
          <a:p>
            <a:pPr algn="l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Actions  of biceps :</a:t>
            </a:r>
            <a:endParaRPr lang="en-US" u="sng" dirty="0" smtClean="0">
              <a:solidFill>
                <a:schemeClr val="bg1"/>
              </a:solidFill>
              <a:latin typeface="Lucida Calligraphy" pitchFamily="66" charset="0"/>
              <a:cs typeface="Aparajita" pitchFamily="34" charset="0"/>
            </a:endParaRPr>
          </a:p>
          <a:p>
            <a:pPr lvl="0" algn="just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1. Flexion of the elbow.</a:t>
            </a:r>
            <a:r>
              <a:rPr lang="en-US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                </a:t>
            </a:r>
          </a:p>
          <a:p>
            <a:pPr algn="just" rtl="0">
              <a:buNone/>
            </a:pPr>
            <a:r>
              <a:rPr lang="en-US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2.  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Powerful supinator of the </a:t>
            </a:r>
            <a:r>
              <a:rPr lang="en-GB" b="1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flexed </a:t>
            </a: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forearm.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lvl="0" algn="just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3. Long head helps in stabilization of shoulder joint.</a:t>
            </a:r>
          </a:p>
          <a:p>
            <a:pPr lvl="0" algn="just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4. Short head flexion of the shoulder</a:t>
            </a:r>
          </a:p>
          <a:p>
            <a:pPr lvl="0" algn="just" rtl="0">
              <a:buNone/>
            </a:pP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algn="just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The bicipital aponeurosis separates the brachial artery from median cubital vein.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64110_375264002586652_1745858018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0"/>
            <a:ext cx="574033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oneursis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rot="19028484">
            <a:off x="4154301" y="961412"/>
            <a:ext cx="270231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Up Arrow 3"/>
          <p:cNvSpPr/>
          <p:nvPr/>
        </p:nvSpPr>
        <p:spPr>
          <a:xfrm>
            <a:off x="4572000" y="4214818"/>
            <a:ext cx="357190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Up Arrow 4"/>
          <p:cNvSpPr/>
          <p:nvPr/>
        </p:nvSpPr>
        <p:spPr>
          <a:xfrm>
            <a:off x="1142976" y="3071810"/>
            <a:ext cx="357190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00034" y="357166"/>
            <a:ext cx="3251231" cy="116205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Lucida Calligraphy" pitchFamily="66" charset="0"/>
              </a:rPr>
              <a:t>Bicipital aponeurosis</a:t>
            </a:r>
            <a:endParaRPr lang="ar-EG" sz="3600" dirty="0">
              <a:latin typeface="Lucida Calligraphy" pitchFamily="66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000232" y="5286388"/>
            <a:ext cx="511175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chemeClr val="bg1"/>
                </a:solidFill>
                <a:latin typeface="Lucida Calligraphy" pitchFamily="66" charset="0"/>
              </a:rPr>
              <a:t>Tendon of the biceps </a:t>
            </a:r>
            <a:endParaRPr lang="ar-EG" sz="3600" b="1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0" y="4071942"/>
            <a:ext cx="3322669" cy="185102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Lucida Calligraphy" pitchFamily="66" charset="0"/>
              </a:rPr>
              <a:t>Biceps muscle (cut)</a:t>
            </a:r>
            <a:endParaRPr lang="ar-EG" sz="3600" b="1" dirty="0">
              <a:solidFill>
                <a:schemeClr val="bg1"/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oneurosi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5"/>
          <p:cNvSpPr txBox="1">
            <a:spLocks/>
          </p:cNvSpPr>
          <p:nvPr/>
        </p:nvSpPr>
        <p:spPr>
          <a:xfrm>
            <a:off x="3286116" y="928670"/>
            <a:ext cx="3251231" cy="11620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Bicipital</a:t>
            </a:r>
            <a:r>
              <a:rPr lang="en-US" sz="3600" b="1" dirty="0" smtClean="0">
                <a:latin typeface="Lucida Calligraphy" pitchFamily="66" charset="0"/>
                <a:ea typeface="+mj-ea"/>
                <a:cs typeface="+mj-cs"/>
              </a:rPr>
              <a:t>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aponeurosis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latin typeface="Lucida Calligraphy" pitchFamily="66" charset="0"/>
                <a:ea typeface="+mj-ea"/>
                <a:cs typeface="+mj-cs"/>
              </a:rPr>
              <a:t>(cut )</a:t>
            </a:r>
            <a:endParaRPr kumimoji="0" lang="ar-EG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000496" y="2428868"/>
            <a:ext cx="357190" cy="4069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Content Placeholder 6"/>
          <p:cNvSpPr txBox="1">
            <a:spLocks/>
          </p:cNvSpPr>
          <p:nvPr/>
        </p:nvSpPr>
        <p:spPr>
          <a:xfrm>
            <a:off x="3714744" y="4357694"/>
            <a:ext cx="5111750" cy="13573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Tendon of the biceps </a:t>
            </a:r>
            <a:endParaRPr kumimoji="0" lang="ar-EG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Calligraphy" pitchFamily="66" charset="0"/>
              <a:ea typeface="+mn-ea"/>
              <a:cs typeface="+mn-cs"/>
            </a:endParaRPr>
          </a:p>
        </p:txBody>
      </p:sp>
      <p:sp>
        <p:nvSpPr>
          <p:cNvPr id="6" name="Text Placeholder 7"/>
          <p:cNvSpPr txBox="1">
            <a:spLocks/>
          </p:cNvSpPr>
          <p:nvPr/>
        </p:nvSpPr>
        <p:spPr>
          <a:xfrm>
            <a:off x="0" y="4714884"/>
            <a:ext cx="3322669" cy="18510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ar-EG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Biceps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muscle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 </a:t>
            </a:r>
            <a:endParaRPr kumimoji="0" lang="ar-EG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n-ea"/>
              <a:cs typeface="+mn-cs"/>
            </a:endParaRPr>
          </a:p>
        </p:txBody>
      </p:sp>
      <p:sp>
        <p:nvSpPr>
          <p:cNvPr id="7" name="Up Arrow 6"/>
          <p:cNvSpPr/>
          <p:nvPr/>
        </p:nvSpPr>
        <p:spPr>
          <a:xfrm>
            <a:off x="1428728" y="3857628"/>
            <a:ext cx="357190" cy="8572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Up Arrow 7"/>
          <p:cNvSpPr/>
          <p:nvPr/>
        </p:nvSpPr>
        <p:spPr>
          <a:xfrm rot="19418800">
            <a:off x="4957698" y="3405988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e main muscles of the shoulder and upper lim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436"/>
            <a:ext cx="9144000" cy="6805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oneurisis 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5"/>
          <p:cNvSpPr txBox="1">
            <a:spLocks/>
          </p:cNvSpPr>
          <p:nvPr/>
        </p:nvSpPr>
        <p:spPr>
          <a:xfrm>
            <a:off x="0" y="642918"/>
            <a:ext cx="3251231" cy="11620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Bicipital aponeurosis</a:t>
            </a:r>
            <a:endParaRPr kumimoji="0" lang="ar-EG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1428728" y="1857364"/>
            <a:ext cx="357190" cy="13355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2_1100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28662" y="3500438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Lucida Calligraphy" pitchFamily="66" charset="0"/>
              </a:rPr>
              <a:t>Long head of biceps </a:t>
            </a:r>
            <a:endParaRPr lang="ar-EG" sz="3200" b="1" dirty="0">
              <a:latin typeface="Lucida Calligraphy" pitchFamily="66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28728" y="1142984"/>
            <a:ext cx="6400800" cy="1000132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Lucida Calligraphy" pitchFamily="66" charset="0"/>
              </a:rPr>
              <a:t>Short head of biceps</a:t>
            </a:r>
            <a:r>
              <a:rPr lang="en-US" b="1" dirty="0" smtClean="0">
                <a:latin typeface="Lucida Calligraphy" pitchFamily="66" charset="0"/>
              </a:rPr>
              <a:t> 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5" name="Up Arrow 4"/>
          <p:cNvSpPr/>
          <p:nvPr/>
        </p:nvSpPr>
        <p:spPr>
          <a:xfrm rot="19789684">
            <a:off x="3145652" y="2825739"/>
            <a:ext cx="401261" cy="124953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Down Arrow 5"/>
          <p:cNvSpPr/>
          <p:nvPr/>
        </p:nvSpPr>
        <p:spPr>
          <a:xfrm rot="2218266">
            <a:off x="2950023" y="1630727"/>
            <a:ext cx="344931" cy="6002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2_1100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ubtitle 3"/>
          <p:cNvSpPr txBox="1">
            <a:spLocks/>
          </p:cNvSpPr>
          <p:nvPr/>
        </p:nvSpPr>
        <p:spPr>
          <a:xfrm>
            <a:off x="2428860" y="928670"/>
            <a:ext cx="6400800" cy="1000132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n-ea"/>
                <a:cs typeface="+mn-cs"/>
              </a:rPr>
              <a:t>Short head of biceps </a:t>
            </a:r>
            <a:endParaRPr kumimoji="0" lang="ar-EG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n-ea"/>
              <a:cs typeface="+mn-cs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5286380" y="1571612"/>
            <a:ext cx="428628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642910" y="4857760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Long head of biceps </a:t>
            </a:r>
            <a:endParaRPr kumimoji="0" lang="ar-EG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6" name="Up Arrow 5"/>
          <p:cNvSpPr/>
          <p:nvPr/>
        </p:nvSpPr>
        <p:spPr>
          <a:xfrm>
            <a:off x="3786182" y="4000504"/>
            <a:ext cx="357190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2_11000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500034" y="4357694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Long head of biceps </a:t>
            </a:r>
            <a:endParaRPr kumimoji="0" lang="ar-EG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000496" y="3714752"/>
            <a:ext cx="428628" cy="7640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Coracobrachialis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Origin:</a:t>
            </a:r>
            <a:r>
              <a:rPr lang="en-US" b="1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</a:t>
            </a:r>
          </a:p>
          <a:p>
            <a:pPr algn="just" rtl="0">
              <a:buNone/>
            </a:pPr>
            <a:r>
              <a:rPr lang="en-GB" sz="2800" dirty="0" smtClean="0">
                <a:solidFill>
                  <a:schemeClr val="bg1"/>
                </a:solidFill>
                <a:cs typeface="Aparajita" pitchFamily="34" charset="0"/>
              </a:rPr>
              <a:t>Tip of coracoid process (with short head of biceps </a:t>
            </a:r>
            <a:r>
              <a:rPr lang="en-GB" sz="2800" dirty="0" err="1" smtClean="0">
                <a:solidFill>
                  <a:schemeClr val="bg1"/>
                </a:solidFill>
                <a:cs typeface="Aparajita" pitchFamily="34" charset="0"/>
              </a:rPr>
              <a:t>brachii</a:t>
            </a:r>
            <a:r>
              <a:rPr lang="en-GB" sz="2800" dirty="0" smtClean="0">
                <a:solidFill>
                  <a:schemeClr val="bg1"/>
                </a:solidFill>
                <a:cs typeface="Aparajita" pitchFamily="34" charset="0"/>
              </a:rPr>
              <a:t>).</a:t>
            </a:r>
          </a:p>
          <a:p>
            <a:pPr algn="just" rtl="0"/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algn="just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Insertion:</a:t>
            </a:r>
            <a:r>
              <a:rPr lang="en-US" b="1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</a:t>
            </a:r>
          </a:p>
          <a:p>
            <a:pPr algn="just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Middle of medial border  of the humerus.</a:t>
            </a:r>
          </a:p>
          <a:p>
            <a:pPr algn="just" rtl="0">
              <a:buNone/>
            </a:pP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algn="just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Nerve supply: </a:t>
            </a:r>
          </a:p>
          <a:p>
            <a:pPr algn="just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Musculocutaneous nerve.</a:t>
            </a:r>
            <a:endParaRPr lang="en-US" dirty="0" smtClean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  <a:p>
            <a:pPr algn="just" rtl="0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  <a:cs typeface="Aparajita" pitchFamily="34" charset="0"/>
            </a:endParaRPr>
          </a:p>
          <a:p>
            <a:pPr algn="just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Actions:</a:t>
            </a:r>
            <a:r>
              <a:rPr lang="en-US" b="1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</a:t>
            </a:r>
          </a:p>
          <a:p>
            <a:pPr algn="just" rtl="0">
              <a:buNone/>
            </a:pPr>
            <a:r>
              <a:rPr lang="en-GB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 helps in flexion and adduction of the arm</a:t>
            </a:r>
            <a:r>
              <a:rPr lang="en-GB" dirty="0" smtClean="0">
                <a:solidFill>
                  <a:schemeClr val="bg1"/>
                </a:solidFill>
              </a:rPr>
              <a:t>.</a:t>
            </a:r>
            <a:endParaRPr lang="en-US" dirty="0" smtClean="0">
              <a:solidFill>
                <a:schemeClr val="bg1"/>
              </a:solidFill>
            </a:endParaRPr>
          </a:p>
          <a:p>
            <a:pPr algn="l" rtl="0"/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raco brachialu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072074"/>
            <a:ext cx="8229600" cy="1143000"/>
          </a:xfrm>
        </p:spPr>
        <p:txBody>
          <a:bodyPr/>
          <a:lstStyle/>
          <a:p>
            <a:r>
              <a:rPr lang="en-US" b="1" dirty="0" err="1" smtClean="0">
                <a:latin typeface="Lucida Calligraphy" pitchFamily="66" charset="0"/>
              </a:rPr>
              <a:t>coracobrachialis</a:t>
            </a:r>
            <a:endParaRPr lang="ar-EG" b="1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3571868" y="4143380"/>
            <a:ext cx="484632" cy="11212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3113" y="642918"/>
            <a:ext cx="3980887" cy="5834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brachial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000108"/>
            <a:ext cx="4964608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  <a:latin typeface="Lucida Calligraphy" pitchFamily="66" charset="0"/>
              </a:rPr>
              <a:t>Brachialis</a:t>
            </a:r>
            <a:endParaRPr lang="ar-EG" u="sng" dirty="0">
              <a:solidFill>
                <a:schemeClr val="bg1"/>
              </a:solidFill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972072"/>
          </a:xfrm>
        </p:spPr>
        <p:txBody>
          <a:bodyPr>
            <a:normAutofit fontScale="85000" lnSpcReduction="20000"/>
          </a:bodyPr>
          <a:lstStyle/>
          <a:p>
            <a:pPr algn="just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Origin:</a:t>
            </a:r>
            <a:r>
              <a:rPr lang="en-US" b="1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 </a:t>
            </a:r>
          </a:p>
          <a:p>
            <a:pPr algn="just" rtl="0">
              <a:buNone/>
            </a:pPr>
            <a:r>
              <a:rPr lang="en-US" b="1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     </a:t>
            </a:r>
            <a:r>
              <a:rPr lang="en-GB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lower half of the front of the humerus and the front of the two intermuscular septa.</a:t>
            </a:r>
            <a:endParaRPr lang="en-US" dirty="0" smtClean="0">
              <a:solidFill>
                <a:schemeClr val="bg2"/>
              </a:solidFill>
              <a:latin typeface="Aparajita" pitchFamily="34" charset="0"/>
              <a:cs typeface="Aparajita" pitchFamily="34" charset="0"/>
            </a:endParaRPr>
          </a:p>
          <a:p>
            <a:pPr algn="just" rtl="0">
              <a:buNone/>
            </a:pPr>
            <a:r>
              <a:rPr lang="en-GB" b="1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 </a:t>
            </a:r>
            <a:endParaRPr lang="en-US" dirty="0" smtClean="0">
              <a:solidFill>
                <a:schemeClr val="bg2"/>
              </a:solidFill>
              <a:latin typeface="Aparajita" pitchFamily="34" charset="0"/>
              <a:cs typeface="Aparajita" pitchFamily="34" charset="0"/>
            </a:endParaRPr>
          </a:p>
          <a:p>
            <a:pPr algn="just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Insertion:</a:t>
            </a: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 </a:t>
            </a:r>
          </a:p>
          <a:p>
            <a:pPr algn="just" rtl="0">
              <a:buNone/>
            </a:pPr>
            <a:r>
              <a:rPr lang="en-US" b="1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     </a:t>
            </a:r>
            <a:r>
              <a:rPr lang="en-GB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Coronoid process of ulna.</a:t>
            </a:r>
            <a:endParaRPr lang="en-US" dirty="0" smtClean="0">
              <a:solidFill>
                <a:schemeClr val="bg2"/>
              </a:solidFill>
              <a:latin typeface="Aparajita" pitchFamily="34" charset="0"/>
              <a:cs typeface="Aparajita" pitchFamily="34" charset="0"/>
            </a:endParaRPr>
          </a:p>
          <a:p>
            <a:pPr algn="just" rtl="0">
              <a:buNone/>
            </a:pPr>
            <a:r>
              <a:rPr lang="en-GB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 </a:t>
            </a:r>
            <a:endParaRPr lang="en-US" dirty="0" smtClean="0">
              <a:solidFill>
                <a:schemeClr val="bg2"/>
              </a:solidFill>
              <a:latin typeface="Aparajita" pitchFamily="34" charset="0"/>
              <a:cs typeface="Aparajita" pitchFamily="34" charset="0"/>
            </a:endParaRPr>
          </a:p>
          <a:p>
            <a:pPr algn="just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Nerve supply:</a:t>
            </a:r>
            <a:r>
              <a:rPr lang="en-US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 </a:t>
            </a:r>
          </a:p>
          <a:p>
            <a:pPr algn="just" rtl="0">
              <a:buNone/>
            </a:pPr>
            <a:r>
              <a:rPr lang="en-GB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      Musculocutaneous nerve &amp; radial nerve for its lateral part.</a:t>
            </a:r>
            <a:endParaRPr lang="en-US" dirty="0" smtClean="0">
              <a:solidFill>
                <a:schemeClr val="bg2"/>
              </a:solidFill>
              <a:latin typeface="Aparajita" pitchFamily="34" charset="0"/>
              <a:cs typeface="Aparajita" pitchFamily="34" charset="0"/>
            </a:endParaRPr>
          </a:p>
          <a:p>
            <a:pPr algn="just" rtl="0">
              <a:buNone/>
            </a:pPr>
            <a:endParaRPr lang="en-GB" b="1" u="sng" dirty="0" smtClean="0">
              <a:solidFill>
                <a:schemeClr val="bg1"/>
              </a:solidFill>
              <a:latin typeface="Lucida Calligraphy" pitchFamily="66" charset="0"/>
              <a:cs typeface="Aparajita" pitchFamily="34" charset="0"/>
            </a:endParaRPr>
          </a:p>
          <a:p>
            <a:pPr algn="just" rtl="0">
              <a:buNone/>
            </a:pPr>
            <a:r>
              <a:rPr lang="en-GB" b="1" u="sng" dirty="0" smtClean="0">
                <a:solidFill>
                  <a:schemeClr val="bg1"/>
                </a:solidFill>
                <a:latin typeface="Lucida Calligraphy" pitchFamily="66" charset="0"/>
                <a:cs typeface="Aparajita" pitchFamily="34" charset="0"/>
              </a:rPr>
              <a:t>Action:</a:t>
            </a:r>
            <a:r>
              <a:rPr lang="en-US" b="1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 </a:t>
            </a:r>
            <a:r>
              <a:rPr lang="en-GB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 </a:t>
            </a:r>
          </a:p>
          <a:p>
            <a:pPr algn="just" rtl="0">
              <a:buNone/>
            </a:pPr>
            <a:r>
              <a:rPr lang="en-GB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      the </a:t>
            </a:r>
            <a:r>
              <a:rPr lang="en-GB" b="1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main flexor</a:t>
            </a:r>
            <a:r>
              <a:rPr lang="en-GB" dirty="0" smtClean="0">
                <a:solidFill>
                  <a:schemeClr val="bg2"/>
                </a:solidFill>
                <a:latin typeface="Aparajita" pitchFamily="34" charset="0"/>
                <a:cs typeface="Aparajita" pitchFamily="34" charset="0"/>
              </a:rPr>
              <a:t> of elbow joint. </a:t>
            </a:r>
            <a:endParaRPr lang="en-US" dirty="0" smtClean="0">
              <a:solidFill>
                <a:schemeClr val="bg2"/>
              </a:solidFill>
              <a:latin typeface="Aparajita" pitchFamily="34" charset="0"/>
              <a:cs typeface="Aparajita" pitchFamily="34" charset="0"/>
            </a:endParaRPr>
          </a:p>
          <a:p>
            <a:pPr algn="l" rtl="0"/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achialis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4348" y="271462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Brachialis </a:t>
            </a:r>
            <a:endParaRPr lang="ar-EG" dirty="0">
              <a:latin typeface="Lucida Calligraphy" pitchFamily="66" charset="0"/>
            </a:endParaRPr>
          </a:p>
        </p:txBody>
      </p:sp>
      <p:sp>
        <p:nvSpPr>
          <p:cNvPr id="4" name="Up Arrow 3"/>
          <p:cNvSpPr/>
          <p:nvPr/>
        </p:nvSpPr>
        <p:spPr>
          <a:xfrm rot="20125442">
            <a:off x="3376234" y="2043521"/>
            <a:ext cx="396143" cy="86318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302_1101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1513"/>
            <a:ext cx="9144000" cy="551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914400" y="435769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Brachialis 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286248" y="2928934"/>
            <a:ext cx="484632" cy="147847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3857628"/>
            <a:ext cx="2714644" cy="1143000"/>
          </a:xfrm>
        </p:spPr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Biceps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6" name="Up Arrow 5"/>
          <p:cNvSpPr/>
          <p:nvPr/>
        </p:nvSpPr>
        <p:spPr>
          <a:xfrm rot="1606396">
            <a:off x="2130412" y="3169583"/>
            <a:ext cx="349768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2571736" y="64291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Calligraphy" pitchFamily="66" charset="0"/>
                <a:ea typeface="+mj-ea"/>
                <a:cs typeface="+mj-cs"/>
              </a:rPr>
              <a:t>Brachial artery </a:t>
            </a:r>
            <a:endParaRPr kumimoji="0" lang="ar-EG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6143636" y="1285860"/>
            <a:ext cx="357190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1137</TotalTime>
  <Words>2518</Words>
  <Application>Microsoft Office PowerPoint</Application>
  <PresentationFormat>On-screen Show (4:3)</PresentationFormat>
  <Paragraphs>712</Paragraphs>
  <Slides>219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219</vt:i4>
      </vt:variant>
    </vt:vector>
  </HeadingPairs>
  <TitlesOfParts>
    <vt:vector size="220" baseType="lpstr">
      <vt:lpstr>Office Theme</vt:lpstr>
      <vt:lpstr>The Upper limb </vt:lpstr>
      <vt:lpstr>Bones </vt:lpstr>
      <vt:lpstr>Slide 3</vt:lpstr>
      <vt:lpstr>Slide 4</vt:lpstr>
      <vt:lpstr>Slide 5</vt:lpstr>
      <vt:lpstr>Slide 6</vt:lpstr>
      <vt:lpstr>Slide 7</vt:lpstr>
      <vt:lpstr>Muscles</vt:lpstr>
      <vt:lpstr>Slide 9</vt:lpstr>
      <vt:lpstr>Section 1</vt:lpstr>
      <vt:lpstr>Pectoral region </vt:lpstr>
      <vt:lpstr>Slide 12</vt:lpstr>
      <vt:lpstr>Slide 13</vt:lpstr>
      <vt:lpstr>Pectoralis major </vt:lpstr>
      <vt:lpstr>Slide 15</vt:lpstr>
      <vt:lpstr>Pectoralis minor </vt:lpstr>
      <vt:lpstr>Section 2</vt:lpstr>
      <vt:lpstr>Rhomboidus  minor</vt:lpstr>
      <vt:lpstr>Trapezius</vt:lpstr>
      <vt:lpstr>Slide 20</vt:lpstr>
      <vt:lpstr>Slide 21</vt:lpstr>
      <vt:lpstr>Trapezius</vt:lpstr>
      <vt:lpstr>Latissimus dorsi muscle</vt:lpstr>
      <vt:lpstr>Slide 24</vt:lpstr>
      <vt:lpstr>Slide 25</vt:lpstr>
      <vt:lpstr>Slide 26</vt:lpstr>
      <vt:lpstr>Slide 27</vt:lpstr>
      <vt:lpstr> Levator scapulae muscle</vt:lpstr>
      <vt:lpstr>Levator  scapulae</vt:lpstr>
      <vt:lpstr>Slide 30</vt:lpstr>
      <vt:lpstr>Rhomboidus minor</vt:lpstr>
      <vt:lpstr>Slide 32</vt:lpstr>
      <vt:lpstr>Rhomboidus minor</vt:lpstr>
      <vt:lpstr>Rhomboideus major</vt:lpstr>
      <vt:lpstr>Slide 35</vt:lpstr>
      <vt:lpstr>Rhomboidus major</vt:lpstr>
      <vt:lpstr>Deltoid muscle</vt:lpstr>
      <vt:lpstr>Slide 38</vt:lpstr>
      <vt:lpstr>Deltoid</vt:lpstr>
      <vt:lpstr>Scapular region </vt:lpstr>
      <vt:lpstr>Supraspinatus muscle</vt:lpstr>
      <vt:lpstr>Infraspinatus muscle</vt:lpstr>
      <vt:lpstr>Slide 43</vt:lpstr>
      <vt:lpstr>Teres minor</vt:lpstr>
      <vt:lpstr>Slide 45</vt:lpstr>
      <vt:lpstr>Teres minor</vt:lpstr>
      <vt:lpstr>Teres major muscle</vt:lpstr>
      <vt:lpstr>Slide 48</vt:lpstr>
      <vt:lpstr>Teres major </vt:lpstr>
      <vt:lpstr>Subscapularis muscle</vt:lpstr>
      <vt:lpstr>Slide 51</vt:lpstr>
      <vt:lpstr>Subscapularis</vt:lpstr>
      <vt:lpstr>Section 3 </vt:lpstr>
      <vt:lpstr>Slide 54</vt:lpstr>
      <vt:lpstr>Slide 55</vt:lpstr>
      <vt:lpstr>Slide 56</vt:lpstr>
      <vt:lpstr>Slide 57</vt:lpstr>
      <vt:lpstr>Slide 58</vt:lpstr>
      <vt:lpstr>Musclocutaneous nerve (lies laterally )</vt:lpstr>
      <vt:lpstr>Medial cord</vt:lpstr>
      <vt:lpstr>Slide 61</vt:lpstr>
      <vt:lpstr>Lateral cord</vt:lpstr>
      <vt:lpstr>Median nerve </vt:lpstr>
      <vt:lpstr>Median nerve </vt:lpstr>
      <vt:lpstr>Slide 65</vt:lpstr>
      <vt:lpstr>Musclocutanuous nerve (it lies laterally)</vt:lpstr>
      <vt:lpstr>Slide 67</vt:lpstr>
      <vt:lpstr>Ulnar nerve  (lies medially)</vt:lpstr>
      <vt:lpstr>Slide 69</vt:lpstr>
      <vt:lpstr>Slide 70</vt:lpstr>
      <vt:lpstr>Slide 71</vt:lpstr>
      <vt:lpstr>Axillary artery  &amp; its lumen</vt:lpstr>
      <vt:lpstr>Slide 73</vt:lpstr>
      <vt:lpstr>Biceps</vt:lpstr>
      <vt:lpstr>Biceps</vt:lpstr>
      <vt:lpstr>Radial nerve</vt:lpstr>
      <vt:lpstr>Slide 77</vt:lpstr>
      <vt:lpstr>Slide 78</vt:lpstr>
      <vt:lpstr>Slide 79</vt:lpstr>
      <vt:lpstr>Axillary nerve </vt:lpstr>
      <vt:lpstr>Slide 81</vt:lpstr>
      <vt:lpstr>Slide 82</vt:lpstr>
      <vt:lpstr>Posterior cord</vt:lpstr>
      <vt:lpstr>Section 4</vt:lpstr>
      <vt:lpstr>Biceps </vt:lpstr>
      <vt:lpstr>Slide 86</vt:lpstr>
      <vt:lpstr>Slide 87</vt:lpstr>
      <vt:lpstr>Bicipital aponeurosis</vt:lpstr>
      <vt:lpstr>Slide 89</vt:lpstr>
      <vt:lpstr>Slide 90</vt:lpstr>
      <vt:lpstr>Long head of biceps </vt:lpstr>
      <vt:lpstr>Slide 92</vt:lpstr>
      <vt:lpstr>Slide 93</vt:lpstr>
      <vt:lpstr>Coracobrachialis</vt:lpstr>
      <vt:lpstr>coracobrachialis</vt:lpstr>
      <vt:lpstr>Slide 96</vt:lpstr>
      <vt:lpstr>Brachialis</vt:lpstr>
      <vt:lpstr>Brachialis </vt:lpstr>
      <vt:lpstr>Biceps </vt:lpstr>
      <vt:lpstr>Slide 100</vt:lpstr>
      <vt:lpstr>Radial nerve </vt:lpstr>
      <vt:lpstr>Slide 102</vt:lpstr>
      <vt:lpstr>Radial nerve </vt:lpstr>
      <vt:lpstr>Triceps</vt:lpstr>
      <vt:lpstr>Slide 105</vt:lpstr>
      <vt:lpstr>Slide 106</vt:lpstr>
      <vt:lpstr>Slide 107</vt:lpstr>
      <vt:lpstr>Axillary nerve </vt:lpstr>
      <vt:lpstr>Slide 109</vt:lpstr>
      <vt:lpstr>Medial head of triceps</vt:lpstr>
      <vt:lpstr>Long head of triceps</vt:lpstr>
      <vt:lpstr>Cubital fossa</vt:lpstr>
      <vt:lpstr>Slide 113</vt:lpstr>
      <vt:lpstr>Cubital fossa </vt:lpstr>
      <vt:lpstr>Cubital fossa </vt:lpstr>
      <vt:lpstr>Contents of cubital fossa (names in the next slide)</vt:lpstr>
      <vt:lpstr>Median nerve</vt:lpstr>
      <vt:lpstr>Brachial artery </vt:lpstr>
      <vt:lpstr>Section 5 (bones radius and ulna) </vt:lpstr>
      <vt:lpstr>Section 6 </vt:lpstr>
      <vt:lpstr>Slide 121</vt:lpstr>
      <vt:lpstr>Pronator teres</vt:lpstr>
      <vt:lpstr>Slide 123</vt:lpstr>
      <vt:lpstr>Slide 124</vt:lpstr>
      <vt:lpstr>Pronator  teres </vt:lpstr>
      <vt:lpstr>Slide 126</vt:lpstr>
      <vt:lpstr>Slide 127</vt:lpstr>
      <vt:lpstr>Flexor carpi radialis</vt:lpstr>
      <vt:lpstr>Slide 129</vt:lpstr>
      <vt:lpstr>Slide 130</vt:lpstr>
      <vt:lpstr>Flexor carpi radialis</vt:lpstr>
      <vt:lpstr>Palmaris longus</vt:lpstr>
      <vt:lpstr>Slide 133</vt:lpstr>
      <vt:lpstr>Palmaris longus</vt:lpstr>
      <vt:lpstr>Flexor digitorum superficialis</vt:lpstr>
      <vt:lpstr>Slide 136</vt:lpstr>
      <vt:lpstr>Slide 137</vt:lpstr>
      <vt:lpstr>Flexor digitorum superficialis</vt:lpstr>
      <vt:lpstr>Slide 139</vt:lpstr>
      <vt:lpstr>Flexor carpi ulnaris</vt:lpstr>
      <vt:lpstr>Slide 141</vt:lpstr>
      <vt:lpstr>Flexor carpi ulnaris  )وقفة على سيفها  )</vt:lpstr>
      <vt:lpstr>Flexor digitorum profundus </vt:lpstr>
      <vt:lpstr>Slide 144</vt:lpstr>
      <vt:lpstr>Flexor digitorum profundus </vt:lpstr>
      <vt:lpstr>Flexor policis longus</vt:lpstr>
      <vt:lpstr>Slide 147</vt:lpstr>
      <vt:lpstr>Slide 148</vt:lpstr>
      <vt:lpstr>Flexor policis longus</vt:lpstr>
      <vt:lpstr>Pronator quadratus</vt:lpstr>
      <vt:lpstr>Slide 151</vt:lpstr>
      <vt:lpstr>Pronator quadratus</vt:lpstr>
      <vt:lpstr>Slide 153</vt:lpstr>
      <vt:lpstr>Section 7 </vt:lpstr>
      <vt:lpstr>Superficial layer </vt:lpstr>
      <vt:lpstr>Slide 156</vt:lpstr>
      <vt:lpstr>Brachioradialis</vt:lpstr>
      <vt:lpstr>Brachioradialis </vt:lpstr>
      <vt:lpstr>Extensor Carpi radials longus</vt:lpstr>
      <vt:lpstr>Slide 160</vt:lpstr>
      <vt:lpstr>Extensor carpi radialis longus</vt:lpstr>
      <vt:lpstr>Extensor carpi radialis brevis</vt:lpstr>
      <vt:lpstr>Extensor carpi radialis brevis</vt:lpstr>
      <vt:lpstr>Extension digitorum</vt:lpstr>
      <vt:lpstr>Slide 165</vt:lpstr>
      <vt:lpstr>Slide 166</vt:lpstr>
      <vt:lpstr>Extensor digitorum</vt:lpstr>
      <vt:lpstr>Extensor digiti minimi</vt:lpstr>
      <vt:lpstr>Extensor digiti minimi </vt:lpstr>
      <vt:lpstr>Extensor carpi ulnaris</vt:lpstr>
      <vt:lpstr>Extensor carpi ulnaris</vt:lpstr>
      <vt:lpstr>Anconeus</vt:lpstr>
      <vt:lpstr>Anconeus </vt:lpstr>
      <vt:lpstr>Deep layer </vt:lpstr>
      <vt:lpstr>Extensor pollicis brevis</vt:lpstr>
      <vt:lpstr>Extensor pollicis longus</vt:lpstr>
      <vt:lpstr>Extensor pollicis longus</vt:lpstr>
      <vt:lpstr>Slide 178</vt:lpstr>
      <vt:lpstr>Abductor pollicis longus</vt:lpstr>
      <vt:lpstr>Abductor pollicis longus</vt:lpstr>
      <vt:lpstr>Extensor indicis:</vt:lpstr>
      <vt:lpstr>Extensor indicis </vt:lpstr>
      <vt:lpstr>Slide 183</vt:lpstr>
      <vt:lpstr>supinator</vt:lpstr>
      <vt:lpstr>Supinator </vt:lpstr>
      <vt:lpstr>Section 8 </vt:lpstr>
      <vt:lpstr>Thenar muscles</vt:lpstr>
      <vt:lpstr>Abductor pollicis brevis (lies laterally )</vt:lpstr>
      <vt:lpstr>Slide 189</vt:lpstr>
      <vt:lpstr>Flexor pollicis brevis (lies medially )</vt:lpstr>
      <vt:lpstr>Slide 191</vt:lpstr>
      <vt:lpstr>Opponens pollicis  (lies between the abductor and flexor)</vt:lpstr>
      <vt:lpstr>Hypothenar muscles</vt:lpstr>
      <vt:lpstr>Abductor digiti minimi</vt:lpstr>
      <vt:lpstr>Slide 195</vt:lpstr>
      <vt:lpstr>Opponens  digiti  minimi</vt:lpstr>
      <vt:lpstr>Flexor digiti  minimi</vt:lpstr>
      <vt:lpstr>Adductor  pollicis</vt:lpstr>
      <vt:lpstr>Interossei</vt:lpstr>
      <vt:lpstr>Slide 200</vt:lpstr>
      <vt:lpstr>First  interossei (help in  writing  position with  lumberical )</vt:lpstr>
      <vt:lpstr>Lumbrical muscles</vt:lpstr>
      <vt:lpstr>Lumberical muscle  muscle with a tendon) help in writing position)</vt:lpstr>
      <vt:lpstr>Nerve supply of the small muscles of the hand</vt:lpstr>
      <vt:lpstr>Section 9 </vt:lpstr>
      <vt:lpstr>Axillary  artery </vt:lpstr>
      <vt:lpstr>Brachial artery </vt:lpstr>
      <vt:lpstr>Radial artery  (lies laterally) </vt:lpstr>
      <vt:lpstr>Brachial artery </vt:lpstr>
      <vt:lpstr>Slide 210</vt:lpstr>
      <vt:lpstr>Slide 211</vt:lpstr>
      <vt:lpstr>Slide 212</vt:lpstr>
      <vt:lpstr>Slide 213</vt:lpstr>
      <vt:lpstr>Slide 214</vt:lpstr>
      <vt:lpstr>Slide 215</vt:lpstr>
      <vt:lpstr>Slide 216</vt:lpstr>
      <vt:lpstr>Musculocutanous nerve</vt:lpstr>
      <vt:lpstr>Axillary nerve </vt:lpstr>
      <vt:lpstr>Good luck 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hp</dc:creator>
  <cp:lastModifiedBy>hp</cp:lastModifiedBy>
  <cp:revision>113</cp:revision>
  <dcterms:created xsi:type="dcterms:W3CDTF">2013-04-07T21:54:44Z</dcterms:created>
  <dcterms:modified xsi:type="dcterms:W3CDTF">2013-04-16T23:42:56Z</dcterms:modified>
</cp:coreProperties>
</file>