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  <p:sldMasterId id="2147483721" r:id="rId2"/>
  </p:sldMasterIdLst>
  <p:notesMasterIdLst>
    <p:notesMasterId r:id="rId50"/>
  </p:notesMasterIdLst>
  <p:sldIdLst>
    <p:sldId id="300" r:id="rId3"/>
    <p:sldId id="289" r:id="rId4"/>
    <p:sldId id="256" r:id="rId5"/>
    <p:sldId id="320" r:id="rId6"/>
    <p:sldId id="319" r:id="rId7"/>
    <p:sldId id="278" r:id="rId8"/>
    <p:sldId id="294" r:id="rId9"/>
    <p:sldId id="305" r:id="rId10"/>
    <p:sldId id="295" r:id="rId11"/>
    <p:sldId id="297" r:id="rId12"/>
    <p:sldId id="298" r:id="rId13"/>
    <p:sldId id="299" r:id="rId14"/>
    <p:sldId id="302" r:id="rId15"/>
    <p:sldId id="309" r:id="rId16"/>
    <p:sldId id="270" r:id="rId17"/>
    <p:sldId id="316" r:id="rId18"/>
    <p:sldId id="317" r:id="rId19"/>
    <p:sldId id="283" r:id="rId20"/>
    <p:sldId id="307" r:id="rId21"/>
    <p:sldId id="313" r:id="rId22"/>
    <p:sldId id="314" r:id="rId23"/>
    <p:sldId id="310" r:id="rId24"/>
    <p:sldId id="321" r:id="rId25"/>
    <p:sldId id="322" r:id="rId26"/>
    <p:sldId id="277" r:id="rId27"/>
    <p:sldId id="351" r:id="rId28"/>
    <p:sldId id="325" r:id="rId29"/>
    <p:sldId id="323" r:id="rId30"/>
    <p:sldId id="324" r:id="rId31"/>
    <p:sldId id="344" r:id="rId32"/>
    <p:sldId id="327" r:id="rId33"/>
    <p:sldId id="331" r:id="rId34"/>
    <p:sldId id="347" r:id="rId35"/>
    <p:sldId id="348" r:id="rId36"/>
    <p:sldId id="332" r:id="rId37"/>
    <p:sldId id="349" r:id="rId38"/>
    <p:sldId id="333" r:id="rId39"/>
    <p:sldId id="334" r:id="rId40"/>
    <p:sldId id="336" r:id="rId41"/>
    <p:sldId id="339" r:id="rId42"/>
    <p:sldId id="340" r:id="rId43"/>
    <p:sldId id="341" r:id="rId44"/>
    <p:sldId id="345" r:id="rId45"/>
    <p:sldId id="346" r:id="rId46"/>
    <p:sldId id="342" r:id="rId47"/>
    <p:sldId id="343" r:id="rId48"/>
    <p:sldId id="350" r:id="rId4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  <a:srgbClr val="FFCC00"/>
    <a:srgbClr val="000000"/>
    <a:srgbClr val="00FF00"/>
    <a:srgbClr val="FF66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8" Type="http://schemas.openxmlformats.org/officeDocument/2006/relationships/slide" Target="slides/slide6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1238BB-8577-482D-A2CD-D00F3705F8E3}" type="datetimeFigureOut">
              <a:rPr lang="en-US" smtClean="0"/>
              <a:pPr/>
              <a:t>3/1/2011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8B15DB-7368-42FF-B155-01D81C4456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097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782CFD-3A56-48DF-95F5-7533A9CF2D13}" type="slidenum">
              <a:rPr lang="en-US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CFF3F4-F3AA-4376-A4DC-8DEF7505C265}" type="slidenum">
              <a:rPr lang="en-US">
                <a:solidFill>
                  <a:prstClr val="black"/>
                </a:solidFill>
              </a:rPr>
              <a:pPr/>
              <a:t>36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501832-DED0-4C88-BEBE-8CF4EDF0D0DE}" type="slidenum">
              <a:rPr lang="en-US">
                <a:solidFill>
                  <a:prstClr val="black"/>
                </a:solidFill>
              </a:rPr>
              <a:pPr/>
              <a:t>37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8334C89-4F6A-4E09-BD8C-B72F28BC9357}" type="slidenum">
              <a:rPr lang="en-US">
                <a:solidFill>
                  <a:prstClr val="black"/>
                </a:solidFill>
              </a:rPr>
              <a:pPr/>
              <a:t>38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30167D-E07B-4C18-992D-9837FAEA9BDB}" type="slidenum">
              <a:rPr lang="en-US">
                <a:solidFill>
                  <a:prstClr val="black"/>
                </a:solidFill>
              </a:rPr>
              <a:pPr/>
              <a:t>39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FB8CFBA-F5AB-41C2-9B47-5A5E9FA97393}" type="slidenum">
              <a:rPr lang="en-US">
                <a:solidFill>
                  <a:prstClr val="black"/>
                </a:solidFill>
              </a:rPr>
              <a:pPr/>
              <a:t>40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DA44DC-49EB-4DD3-B0B1-BADB41AF16E1}" type="slidenum">
              <a:rPr lang="en-US">
                <a:solidFill>
                  <a:prstClr val="black"/>
                </a:solidFill>
              </a:rPr>
              <a:pPr/>
              <a:t>41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B66F8E-46AD-4B3E-8EC2-CC49B4CC1ABF}" type="slidenum">
              <a:rPr lang="en-US">
                <a:solidFill>
                  <a:prstClr val="black"/>
                </a:solidFill>
              </a:rPr>
              <a:pPr/>
              <a:t>42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8DA355-ABDC-4252-85A4-794F128F6580}" type="slidenum">
              <a:rPr lang="en-US">
                <a:solidFill>
                  <a:prstClr val="black"/>
                </a:solidFill>
              </a:rPr>
              <a:pPr/>
              <a:t>43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138B1F-342D-4B07-95D1-2D2DF9C4ABD4}" type="slidenum">
              <a:rPr lang="en-US">
                <a:solidFill>
                  <a:prstClr val="black"/>
                </a:solidFill>
              </a:rPr>
              <a:pPr/>
              <a:t>44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4D3FB8-6C33-43DE-814F-EDEECE4FB90A}" type="slidenum">
              <a:rPr lang="en-US">
                <a:solidFill>
                  <a:prstClr val="black"/>
                </a:solidFill>
              </a:rPr>
              <a:pPr/>
              <a:t>45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DD682D-FF3D-4F41-ACF9-281D6DA6E0D6}" type="slidenum">
              <a:rPr lang="en-US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4055C5-FD8A-4EAF-A5D3-3B2743863046}" type="slidenum">
              <a:rPr lang="en-US">
                <a:solidFill>
                  <a:prstClr val="black"/>
                </a:solidFill>
              </a:rPr>
              <a:pPr/>
              <a:t>46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9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68190E9-1C37-4F29-B007-2CCDED2AA089}" type="slidenum">
              <a:rPr lang="en-US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89BF9D-1D12-4AA9-A305-DDCE63F58920}" type="slidenum">
              <a:rPr lang="en-US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923A2BE-F773-48D1-A66F-8E831BA8D3C8}" type="slidenum">
              <a:rPr lang="en-US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184CBE-9C03-485B-A6A5-256C39B4C7DB}" type="slidenum">
              <a:rPr lang="en-US">
                <a:solidFill>
                  <a:prstClr val="black"/>
                </a:solidFill>
              </a:rPr>
              <a:pPr/>
              <a:t>32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890EF7-F931-4138-9C20-BB30729BF1EF}" type="slidenum">
              <a:rPr lang="en-US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9CBA98-4BFB-433B-AA54-D2B428D19504}" type="slidenum">
              <a:rPr lang="en-US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E1310B-BDC2-4BD6-9D7F-B15809D80AF7}" type="slidenum">
              <a:rPr lang="en-US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8763" cy="6851650"/>
            <a:chOff x="1" y="0"/>
            <a:chExt cx="5763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28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9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0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1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2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3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4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5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6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7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8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39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40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9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20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23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4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5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6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27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21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6055" name="Rectangle 3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6056" name="Rectangle 4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" name="Rectangle 41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2" name="Rectangle 42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6E99C4-339C-4C3A-8161-41483DE5C0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5AFFC-072F-46FE-B795-E6B06E2C59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A2126-58DA-435F-AFE1-4FB3312A1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A50828-AC81-4C54-A261-76EE6081DB4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2D840A-A136-49B1-BBF2-C07C42FB450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7E65C6-2109-42CF-8B5E-D0A8EA2CF99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5578AE-0E3E-4B3E-911E-D730BE2F08E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71970-D762-4F75-821A-D205803A77C1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D6108-0225-4FFD-B4A7-8A9BB72C0EA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0BCA1C-86EA-4B3C-BB82-34F6277F6FA2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8E2511-ABD9-41FF-A9B7-ACFB6BCA541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3F103B-FD25-4C36-94F2-B87CA0AB5A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F1AD15-C832-495D-A62E-AA076416A4B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31DB49-A4CB-4C73-82DD-EC96CF36232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A48A9-224F-4CBA-A0FF-207EA1867DCF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89E491-6DEB-43E2-A736-FE83EE73BF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F7BB0-2F1E-4124-BD42-C99ED60BE6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3DCEE-660B-4444-9EE3-4AB6142CA1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8F3A93-5BA0-4F86-93BD-29CB90ABE9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175F8-4894-4FB2-8B46-777C7B0CA8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B8E3F2-A434-4026-91DB-FFF50A68DC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0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1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42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C1942-4772-420D-830E-6EEF5FC36E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3921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1588" y="0"/>
            <a:ext cx="9148762" cy="6851650"/>
            <a:chOff x="1" y="0"/>
            <a:chExt cx="5763" cy="4316"/>
          </a:xfrm>
        </p:grpSpPr>
        <p:sp>
          <p:nvSpPr>
            <p:cNvPr id="84995" name="Freeform 3"/>
            <p:cNvSpPr>
              <a:spLocks/>
            </p:cNvSpPr>
            <p:nvPr/>
          </p:nvSpPr>
          <p:spPr bwMode="hidden">
            <a:xfrm>
              <a:off x="5045" y="2626"/>
              <a:ext cx="719" cy="1690"/>
            </a:xfrm>
            <a:custGeom>
              <a:avLst/>
              <a:gdLst/>
              <a:ahLst/>
              <a:cxnLst>
                <a:cxn ang="0">
                  <a:pos x="717" y="72"/>
                </a:cxn>
                <a:cxn ang="0">
                  <a:pos x="717" y="0"/>
                </a:cxn>
                <a:cxn ang="0">
                  <a:pos x="699" y="101"/>
                </a:cxn>
                <a:cxn ang="0">
                  <a:pos x="675" y="209"/>
                </a:cxn>
                <a:cxn ang="0">
                  <a:pos x="627" y="389"/>
                </a:cxn>
                <a:cxn ang="0">
                  <a:pos x="574" y="569"/>
                </a:cxn>
                <a:cxn ang="0">
                  <a:pos x="502" y="749"/>
                </a:cxn>
                <a:cxn ang="0">
                  <a:pos x="424" y="935"/>
                </a:cxn>
                <a:cxn ang="0">
                  <a:pos x="334" y="1121"/>
                </a:cxn>
                <a:cxn ang="0">
                  <a:pos x="233" y="1312"/>
                </a:cxn>
                <a:cxn ang="0">
                  <a:pos x="125" y="1498"/>
                </a:cxn>
                <a:cxn ang="0">
                  <a:pos x="0" y="1690"/>
                </a:cxn>
                <a:cxn ang="0">
                  <a:pos x="11" y="1690"/>
                </a:cxn>
                <a:cxn ang="0">
                  <a:pos x="137" y="1498"/>
                </a:cxn>
                <a:cxn ang="0">
                  <a:pos x="245" y="1312"/>
                </a:cxn>
                <a:cxn ang="0">
                  <a:pos x="346" y="1121"/>
                </a:cxn>
                <a:cxn ang="0">
                  <a:pos x="436" y="935"/>
                </a:cxn>
                <a:cxn ang="0">
                  <a:pos x="514" y="749"/>
                </a:cxn>
                <a:cxn ang="0">
                  <a:pos x="585" y="569"/>
                </a:cxn>
                <a:cxn ang="0">
                  <a:pos x="639" y="389"/>
                </a:cxn>
                <a:cxn ang="0">
                  <a:pos x="687" y="209"/>
                </a:cxn>
                <a:cxn ang="0">
                  <a:pos x="705" y="143"/>
                </a:cxn>
                <a:cxn ang="0">
                  <a:pos x="717" y="72"/>
                </a:cxn>
                <a:cxn ang="0">
                  <a:pos x="717" y="72"/>
                </a:cxn>
              </a:cxnLst>
              <a:rect l="0" t="0" r="r" b="b"/>
              <a:pathLst>
                <a:path w="717" h="1690">
                  <a:moveTo>
                    <a:pt x="717" y="72"/>
                  </a:moveTo>
                  <a:lnTo>
                    <a:pt x="717" y="0"/>
                  </a:lnTo>
                  <a:lnTo>
                    <a:pt x="699" y="101"/>
                  </a:lnTo>
                  <a:lnTo>
                    <a:pt x="675" y="209"/>
                  </a:lnTo>
                  <a:lnTo>
                    <a:pt x="627" y="389"/>
                  </a:lnTo>
                  <a:lnTo>
                    <a:pt x="574" y="569"/>
                  </a:lnTo>
                  <a:lnTo>
                    <a:pt x="502" y="749"/>
                  </a:lnTo>
                  <a:lnTo>
                    <a:pt x="424" y="935"/>
                  </a:lnTo>
                  <a:lnTo>
                    <a:pt x="334" y="1121"/>
                  </a:lnTo>
                  <a:lnTo>
                    <a:pt x="233" y="1312"/>
                  </a:lnTo>
                  <a:lnTo>
                    <a:pt x="125" y="1498"/>
                  </a:lnTo>
                  <a:lnTo>
                    <a:pt x="0" y="1690"/>
                  </a:lnTo>
                  <a:lnTo>
                    <a:pt x="11" y="1690"/>
                  </a:lnTo>
                  <a:lnTo>
                    <a:pt x="137" y="1498"/>
                  </a:lnTo>
                  <a:lnTo>
                    <a:pt x="245" y="1312"/>
                  </a:lnTo>
                  <a:lnTo>
                    <a:pt x="346" y="1121"/>
                  </a:lnTo>
                  <a:lnTo>
                    <a:pt x="436" y="935"/>
                  </a:lnTo>
                  <a:lnTo>
                    <a:pt x="514" y="749"/>
                  </a:lnTo>
                  <a:lnTo>
                    <a:pt x="585" y="569"/>
                  </a:lnTo>
                  <a:lnTo>
                    <a:pt x="639" y="389"/>
                  </a:lnTo>
                  <a:lnTo>
                    <a:pt x="687" y="209"/>
                  </a:lnTo>
                  <a:lnTo>
                    <a:pt x="705" y="143"/>
                  </a:lnTo>
                  <a:lnTo>
                    <a:pt x="717" y="72"/>
                  </a:lnTo>
                  <a:lnTo>
                    <a:pt x="717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4996" name="Freeform 4"/>
            <p:cNvSpPr>
              <a:spLocks/>
            </p:cNvSpPr>
            <p:nvPr/>
          </p:nvSpPr>
          <p:spPr bwMode="hidden">
            <a:xfrm>
              <a:off x="5386" y="3794"/>
              <a:ext cx="378" cy="522"/>
            </a:xfrm>
            <a:custGeom>
              <a:avLst/>
              <a:gdLst/>
              <a:ahLst/>
              <a:cxnLst>
                <a:cxn ang="0">
                  <a:pos x="377" y="0"/>
                </a:cxn>
                <a:cxn ang="0">
                  <a:pos x="293" y="132"/>
                </a:cxn>
                <a:cxn ang="0">
                  <a:pos x="204" y="264"/>
                </a:cxn>
                <a:cxn ang="0">
                  <a:pos x="102" y="396"/>
                </a:cxn>
                <a:cxn ang="0">
                  <a:pos x="0" y="522"/>
                </a:cxn>
                <a:cxn ang="0">
                  <a:pos x="12" y="522"/>
                </a:cxn>
                <a:cxn ang="0">
                  <a:pos x="114" y="402"/>
                </a:cxn>
                <a:cxn ang="0">
                  <a:pos x="204" y="282"/>
                </a:cxn>
                <a:cxn ang="0">
                  <a:pos x="377" y="24"/>
                </a:cxn>
                <a:cxn ang="0">
                  <a:pos x="377" y="0"/>
                </a:cxn>
                <a:cxn ang="0">
                  <a:pos x="377" y="0"/>
                </a:cxn>
              </a:cxnLst>
              <a:rect l="0" t="0" r="r" b="b"/>
              <a:pathLst>
                <a:path w="377" h="522">
                  <a:moveTo>
                    <a:pt x="377" y="0"/>
                  </a:moveTo>
                  <a:lnTo>
                    <a:pt x="293" y="132"/>
                  </a:lnTo>
                  <a:lnTo>
                    <a:pt x="204" y="264"/>
                  </a:lnTo>
                  <a:lnTo>
                    <a:pt x="102" y="396"/>
                  </a:lnTo>
                  <a:lnTo>
                    <a:pt x="0" y="522"/>
                  </a:lnTo>
                  <a:lnTo>
                    <a:pt x="12" y="522"/>
                  </a:lnTo>
                  <a:lnTo>
                    <a:pt x="114" y="402"/>
                  </a:lnTo>
                  <a:lnTo>
                    <a:pt x="204" y="282"/>
                  </a:lnTo>
                  <a:lnTo>
                    <a:pt x="377" y="24"/>
                  </a:lnTo>
                  <a:lnTo>
                    <a:pt x="377" y="0"/>
                  </a:lnTo>
                  <a:lnTo>
                    <a:pt x="377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4997" name="Freeform 5"/>
            <p:cNvSpPr>
              <a:spLocks/>
            </p:cNvSpPr>
            <p:nvPr/>
          </p:nvSpPr>
          <p:spPr bwMode="hidden">
            <a:xfrm>
              <a:off x="5680" y="4214"/>
              <a:ext cx="84" cy="102"/>
            </a:xfrm>
            <a:custGeom>
              <a:avLst/>
              <a:gdLst/>
              <a:ahLst/>
              <a:cxnLst>
                <a:cxn ang="0">
                  <a:pos x="0" y="102"/>
                </a:cxn>
                <a:cxn ang="0">
                  <a:pos x="18" y="102"/>
                </a:cxn>
                <a:cxn ang="0">
                  <a:pos x="48" y="60"/>
                </a:cxn>
                <a:cxn ang="0">
                  <a:pos x="84" y="24"/>
                </a:cxn>
                <a:cxn ang="0">
                  <a:pos x="84" y="0"/>
                </a:cxn>
                <a:cxn ang="0">
                  <a:pos x="42" y="54"/>
                </a:cxn>
                <a:cxn ang="0">
                  <a:pos x="0" y="102"/>
                </a:cxn>
                <a:cxn ang="0">
                  <a:pos x="0" y="102"/>
                </a:cxn>
              </a:cxnLst>
              <a:rect l="0" t="0" r="r" b="b"/>
              <a:pathLst>
                <a:path w="84" h="102">
                  <a:moveTo>
                    <a:pt x="0" y="102"/>
                  </a:moveTo>
                  <a:lnTo>
                    <a:pt x="18" y="102"/>
                  </a:lnTo>
                  <a:lnTo>
                    <a:pt x="48" y="60"/>
                  </a:lnTo>
                  <a:lnTo>
                    <a:pt x="84" y="24"/>
                  </a:lnTo>
                  <a:lnTo>
                    <a:pt x="84" y="0"/>
                  </a:lnTo>
                  <a:lnTo>
                    <a:pt x="42" y="54"/>
                  </a:lnTo>
                  <a:lnTo>
                    <a:pt x="0" y="102"/>
                  </a:lnTo>
                  <a:lnTo>
                    <a:pt x="0" y="10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4107" name="Group 6"/>
            <p:cNvGrpSpPr>
              <a:grpSpLocks/>
            </p:cNvGrpSpPr>
            <p:nvPr/>
          </p:nvGrpSpPr>
          <p:grpSpPr bwMode="auto">
            <a:xfrm>
              <a:off x="288" y="0"/>
              <a:ext cx="5098" cy="4316"/>
              <a:chOff x="288" y="0"/>
              <a:chExt cx="5098" cy="4316"/>
            </a:xfrm>
          </p:grpSpPr>
          <p:sp>
            <p:nvSpPr>
              <p:cNvPr id="84999" name="Freeform 7"/>
              <p:cNvSpPr>
                <a:spLocks/>
              </p:cNvSpPr>
              <p:nvPr userDrawn="1"/>
            </p:nvSpPr>
            <p:spPr bwMode="hidden">
              <a:xfrm>
                <a:off x="2789" y="0"/>
                <a:ext cx="72" cy="431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0" y="4316"/>
                  </a:cxn>
                  <a:cxn ang="0">
                    <a:pos x="72" y="4316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72" h="4316">
                    <a:moveTo>
                      <a:pt x="0" y="0"/>
                    </a:moveTo>
                    <a:lnTo>
                      <a:pt x="60" y="4316"/>
                    </a:lnTo>
                    <a:lnTo>
                      <a:pt x="72" y="4316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00" name="Freeform 8"/>
              <p:cNvSpPr>
                <a:spLocks/>
              </p:cNvSpPr>
              <p:nvPr userDrawn="1"/>
            </p:nvSpPr>
            <p:spPr bwMode="hidden">
              <a:xfrm>
                <a:off x="3089" y="0"/>
                <a:ext cx="174" cy="4316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12" y="0"/>
                  </a:cxn>
                  <a:cxn ang="0">
                    <a:pos x="42" y="216"/>
                  </a:cxn>
                  <a:cxn ang="0">
                    <a:pos x="72" y="444"/>
                  </a:cxn>
                  <a:cxn ang="0">
                    <a:pos x="96" y="689"/>
                  </a:cxn>
                  <a:cxn ang="0">
                    <a:pos x="120" y="947"/>
                  </a:cxn>
                  <a:cxn ang="0">
                    <a:pos x="132" y="1211"/>
                  </a:cxn>
                  <a:cxn ang="0">
                    <a:pos x="150" y="1487"/>
                  </a:cxn>
                  <a:cxn ang="0">
                    <a:pos x="156" y="1768"/>
                  </a:cxn>
                  <a:cxn ang="0">
                    <a:pos x="162" y="2062"/>
                  </a:cxn>
                  <a:cxn ang="0">
                    <a:pos x="156" y="2644"/>
                  </a:cxn>
                  <a:cxn ang="0">
                    <a:pos x="126" y="3225"/>
                  </a:cxn>
                  <a:cxn ang="0">
                    <a:pos x="108" y="3507"/>
                  </a:cxn>
                  <a:cxn ang="0">
                    <a:pos x="78" y="3788"/>
                  </a:cxn>
                  <a:cxn ang="0">
                    <a:pos x="42" y="4058"/>
                  </a:cxn>
                  <a:cxn ang="0">
                    <a:pos x="0" y="4316"/>
                  </a:cxn>
                  <a:cxn ang="0">
                    <a:pos x="12" y="4316"/>
                  </a:cxn>
                  <a:cxn ang="0">
                    <a:pos x="54" y="4058"/>
                  </a:cxn>
                  <a:cxn ang="0">
                    <a:pos x="90" y="3782"/>
                  </a:cxn>
                  <a:cxn ang="0">
                    <a:pos x="120" y="3507"/>
                  </a:cxn>
                  <a:cxn ang="0">
                    <a:pos x="138" y="3219"/>
                  </a:cxn>
                  <a:cxn ang="0">
                    <a:pos x="168" y="2638"/>
                  </a:cxn>
                  <a:cxn ang="0">
                    <a:pos x="174" y="2056"/>
                  </a:cxn>
                  <a:cxn ang="0">
                    <a:pos x="168" y="1768"/>
                  </a:cxn>
                  <a:cxn ang="0">
                    <a:pos x="162" y="1487"/>
                  </a:cxn>
                  <a:cxn ang="0">
                    <a:pos x="144" y="1211"/>
                  </a:cxn>
                  <a:cxn ang="0">
                    <a:pos x="132" y="941"/>
                  </a:cxn>
                  <a:cxn ang="0">
                    <a:pos x="108" y="689"/>
                  </a:cxn>
                  <a:cxn ang="0">
                    <a:pos x="84" y="444"/>
                  </a:cxn>
                  <a:cxn ang="0">
                    <a:pos x="54" y="216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174" h="4316">
                    <a:moveTo>
                      <a:pt x="24" y="0"/>
                    </a:moveTo>
                    <a:lnTo>
                      <a:pt x="12" y="0"/>
                    </a:lnTo>
                    <a:lnTo>
                      <a:pt x="42" y="216"/>
                    </a:lnTo>
                    <a:lnTo>
                      <a:pt x="72" y="444"/>
                    </a:lnTo>
                    <a:lnTo>
                      <a:pt x="96" y="689"/>
                    </a:lnTo>
                    <a:lnTo>
                      <a:pt x="120" y="947"/>
                    </a:lnTo>
                    <a:lnTo>
                      <a:pt x="132" y="1211"/>
                    </a:lnTo>
                    <a:lnTo>
                      <a:pt x="150" y="1487"/>
                    </a:lnTo>
                    <a:lnTo>
                      <a:pt x="156" y="1768"/>
                    </a:lnTo>
                    <a:lnTo>
                      <a:pt x="162" y="2062"/>
                    </a:lnTo>
                    <a:lnTo>
                      <a:pt x="156" y="2644"/>
                    </a:lnTo>
                    <a:lnTo>
                      <a:pt x="126" y="3225"/>
                    </a:lnTo>
                    <a:lnTo>
                      <a:pt x="108" y="3507"/>
                    </a:lnTo>
                    <a:lnTo>
                      <a:pt x="78" y="3788"/>
                    </a:lnTo>
                    <a:lnTo>
                      <a:pt x="42" y="4058"/>
                    </a:lnTo>
                    <a:lnTo>
                      <a:pt x="0" y="4316"/>
                    </a:lnTo>
                    <a:lnTo>
                      <a:pt x="12" y="4316"/>
                    </a:lnTo>
                    <a:lnTo>
                      <a:pt x="54" y="4058"/>
                    </a:lnTo>
                    <a:lnTo>
                      <a:pt x="90" y="3782"/>
                    </a:lnTo>
                    <a:lnTo>
                      <a:pt x="120" y="3507"/>
                    </a:lnTo>
                    <a:lnTo>
                      <a:pt x="138" y="3219"/>
                    </a:lnTo>
                    <a:lnTo>
                      <a:pt x="168" y="2638"/>
                    </a:lnTo>
                    <a:lnTo>
                      <a:pt x="174" y="2056"/>
                    </a:lnTo>
                    <a:lnTo>
                      <a:pt x="168" y="1768"/>
                    </a:lnTo>
                    <a:lnTo>
                      <a:pt x="162" y="1487"/>
                    </a:lnTo>
                    <a:lnTo>
                      <a:pt x="144" y="1211"/>
                    </a:lnTo>
                    <a:lnTo>
                      <a:pt x="132" y="941"/>
                    </a:lnTo>
                    <a:lnTo>
                      <a:pt x="108" y="689"/>
                    </a:lnTo>
                    <a:lnTo>
                      <a:pt x="84" y="444"/>
                    </a:lnTo>
                    <a:lnTo>
                      <a:pt x="54" y="216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01" name="Freeform 9"/>
              <p:cNvSpPr>
                <a:spLocks/>
              </p:cNvSpPr>
              <p:nvPr userDrawn="1"/>
            </p:nvSpPr>
            <p:spPr bwMode="hidden">
              <a:xfrm>
                <a:off x="3358" y="0"/>
                <a:ext cx="337" cy="4316"/>
              </a:xfrm>
              <a:custGeom>
                <a:avLst/>
                <a:gdLst/>
                <a:ahLst/>
                <a:cxnLst>
                  <a:cxn ang="0">
                    <a:pos x="329" y="2014"/>
                  </a:cxn>
                  <a:cxn ang="0">
                    <a:pos x="317" y="1726"/>
                  </a:cxn>
                  <a:cxn ang="0">
                    <a:pos x="293" y="1445"/>
                  </a:cxn>
                  <a:cxn ang="0">
                    <a:pos x="263" y="1175"/>
                  </a:cxn>
                  <a:cxn ang="0">
                    <a:pos x="228" y="917"/>
                  </a:cxn>
                  <a:cxn ang="0">
                    <a:pos x="186" y="665"/>
                  </a:cxn>
                  <a:cxn ang="0">
                    <a:pos x="132" y="432"/>
                  </a:cxn>
                  <a:cxn ang="0">
                    <a:pos x="78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66" y="204"/>
                  </a:cxn>
                  <a:cxn ang="0">
                    <a:pos x="120" y="432"/>
                  </a:cxn>
                  <a:cxn ang="0">
                    <a:pos x="174" y="665"/>
                  </a:cxn>
                  <a:cxn ang="0">
                    <a:pos x="216" y="917"/>
                  </a:cxn>
                  <a:cxn ang="0">
                    <a:pos x="251" y="1175"/>
                  </a:cxn>
                  <a:cxn ang="0">
                    <a:pos x="281" y="1445"/>
                  </a:cxn>
                  <a:cxn ang="0">
                    <a:pos x="305" y="1726"/>
                  </a:cxn>
                  <a:cxn ang="0">
                    <a:pos x="317" y="2014"/>
                  </a:cxn>
                  <a:cxn ang="0">
                    <a:pos x="323" y="2314"/>
                  </a:cxn>
                  <a:cxn ang="0">
                    <a:pos x="317" y="2608"/>
                  </a:cxn>
                  <a:cxn ang="0">
                    <a:pos x="305" y="2907"/>
                  </a:cxn>
                  <a:cxn ang="0">
                    <a:pos x="281" y="3201"/>
                  </a:cxn>
                  <a:cxn ang="0">
                    <a:pos x="257" y="3489"/>
                  </a:cxn>
                  <a:cxn ang="0">
                    <a:pos x="216" y="3777"/>
                  </a:cxn>
                  <a:cxn ang="0">
                    <a:pos x="174" y="4052"/>
                  </a:cxn>
                  <a:cxn ang="0">
                    <a:pos x="120" y="4316"/>
                  </a:cxn>
                  <a:cxn ang="0">
                    <a:pos x="132" y="4316"/>
                  </a:cxn>
                  <a:cxn ang="0">
                    <a:pos x="186" y="4052"/>
                  </a:cxn>
                  <a:cxn ang="0">
                    <a:pos x="228" y="3777"/>
                  </a:cxn>
                  <a:cxn ang="0">
                    <a:pos x="269" y="3489"/>
                  </a:cxn>
                  <a:cxn ang="0">
                    <a:pos x="293" y="3201"/>
                  </a:cxn>
                  <a:cxn ang="0">
                    <a:pos x="317" y="2907"/>
                  </a:cxn>
                  <a:cxn ang="0">
                    <a:pos x="329" y="2608"/>
                  </a:cxn>
                  <a:cxn ang="0">
                    <a:pos x="335" y="2314"/>
                  </a:cxn>
                  <a:cxn ang="0">
                    <a:pos x="329" y="2014"/>
                  </a:cxn>
                  <a:cxn ang="0">
                    <a:pos x="329" y="2014"/>
                  </a:cxn>
                </a:cxnLst>
                <a:rect l="0" t="0" r="r" b="b"/>
                <a:pathLst>
                  <a:path w="335" h="4316">
                    <a:moveTo>
                      <a:pt x="329" y="2014"/>
                    </a:moveTo>
                    <a:lnTo>
                      <a:pt x="317" y="1726"/>
                    </a:lnTo>
                    <a:lnTo>
                      <a:pt x="293" y="1445"/>
                    </a:lnTo>
                    <a:lnTo>
                      <a:pt x="263" y="1175"/>
                    </a:lnTo>
                    <a:lnTo>
                      <a:pt x="228" y="917"/>
                    </a:lnTo>
                    <a:lnTo>
                      <a:pt x="186" y="665"/>
                    </a:lnTo>
                    <a:lnTo>
                      <a:pt x="132" y="432"/>
                    </a:lnTo>
                    <a:lnTo>
                      <a:pt x="78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66" y="204"/>
                    </a:lnTo>
                    <a:lnTo>
                      <a:pt x="120" y="432"/>
                    </a:lnTo>
                    <a:lnTo>
                      <a:pt x="174" y="665"/>
                    </a:lnTo>
                    <a:lnTo>
                      <a:pt x="216" y="917"/>
                    </a:lnTo>
                    <a:lnTo>
                      <a:pt x="251" y="1175"/>
                    </a:lnTo>
                    <a:lnTo>
                      <a:pt x="281" y="1445"/>
                    </a:lnTo>
                    <a:lnTo>
                      <a:pt x="305" y="1726"/>
                    </a:lnTo>
                    <a:lnTo>
                      <a:pt x="317" y="2014"/>
                    </a:lnTo>
                    <a:lnTo>
                      <a:pt x="323" y="2314"/>
                    </a:lnTo>
                    <a:lnTo>
                      <a:pt x="317" y="2608"/>
                    </a:lnTo>
                    <a:lnTo>
                      <a:pt x="305" y="2907"/>
                    </a:lnTo>
                    <a:lnTo>
                      <a:pt x="281" y="3201"/>
                    </a:lnTo>
                    <a:lnTo>
                      <a:pt x="257" y="3489"/>
                    </a:lnTo>
                    <a:lnTo>
                      <a:pt x="216" y="3777"/>
                    </a:lnTo>
                    <a:lnTo>
                      <a:pt x="174" y="4052"/>
                    </a:lnTo>
                    <a:lnTo>
                      <a:pt x="120" y="4316"/>
                    </a:lnTo>
                    <a:lnTo>
                      <a:pt x="132" y="4316"/>
                    </a:lnTo>
                    <a:lnTo>
                      <a:pt x="186" y="4052"/>
                    </a:lnTo>
                    <a:lnTo>
                      <a:pt x="228" y="3777"/>
                    </a:lnTo>
                    <a:lnTo>
                      <a:pt x="269" y="3489"/>
                    </a:lnTo>
                    <a:lnTo>
                      <a:pt x="293" y="3201"/>
                    </a:lnTo>
                    <a:lnTo>
                      <a:pt x="317" y="2907"/>
                    </a:lnTo>
                    <a:lnTo>
                      <a:pt x="329" y="2608"/>
                    </a:lnTo>
                    <a:lnTo>
                      <a:pt x="335" y="2314"/>
                    </a:lnTo>
                    <a:lnTo>
                      <a:pt x="329" y="2014"/>
                    </a:lnTo>
                    <a:lnTo>
                      <a:pt x="329" y="20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02" name="Freeform 10"/>
              <p:cNvSpPr>
                <a:spLocks/>
              </p:cNvSpPr>
              <p:nvPr userDrawn="1"/>
            </p:nvSpPr>
            <p:spPr bwMode="hidden">
              <a:xfrm>
                <a:off x="3676" y="0"/>
                <a:ext cx="427" cy="4316"/>
              </a:xfrm>
              <a:custGeom>
                <a:avLst/>
                <a:gdLst/>
                <a:ahLst/>
                <a:cxnLst>
                  <a:cxn ang="0">
                    <a:pos x="413" y="1924"/>
                  </a:cxn>
                  <a:cxn ang="0">
                    <a:pos x="395" y="1690"/>
                  </a:cxn>
                  <a:cxn ang="0">
                    <a:pos x="365" y="1457"/>
                  </a:cxn>
                  <a:cxn ang="0">
                    <a:pos x="329" y="1229"/>
                  </a:cxn>
                  <a:cxn ang="0">
                    <a:pos x="281" y="1001"/>
                  </a:cxn>
                  <a:cxn ang="0">
                    <a:pos x="227" y="761"/>
                  </a:cxn>
                  <a:cxn ang="0">
                    <a:pos x="162" y="522"/>
                  </a:cxn>
                  <a:cxn ang="0">
                    <a:pos x="90" y="27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84" y="270"/>
                  </a:cxn>
                  <a:cxn ang="0">
                    <a:pos x="156" y="522"/>
                  </a:cxn>
                  <a:cxn ang="0">
                    <a:pos x="216" y="767"/>
                  </a:cxn>
                  <a:cxn ang="0">
                    <a:pos x="275" y="1001"/>
                  </a:cxn>
                  <a:cxn ang="0">
                    <a:pos x="317" y="1235"/>
                  </a:cxn>
                  <a:cxn ang="0">
                    <a:pos x="353" y="1463"/>
                  </a:cxn>
                  <a:cxn ang="0">
                    <a:pos x="383" y="1690"/>
                  </a:cxn>
                  <a:cxn ang="0">
                    <a:pos x="401" y="1924"/>
                  </a:cxn>
                  <a:cxn ang="0">
                    <a:pos x="413" y="2188"/>
                  </a:cxn>
                  <a:cxn ang="0">
                    <a:pos x="407" y="2458"/>
                  </a:cxn>
                  <a:cxn ang="0">
                    <a:pos x="395" y="2733"/>
                  </a:cxn>
                  <a:cxn ang="0">
                    <a:pos x="365" y="3021"/>
                  </a:cxn>
                  <a:cxn ang="0">
                    <a:pos x="329" y="3321"/>
                  </a:cxn>
                  <a:cxn ang="0">
                    <a:pos x="275" y="3639"/>
                  </a:cxn>
                  <a:cxn ang="0">
                    <a:pos x="204" y="3968"/>
                  </a:cxn>
                  <a:cxn ang="0">
                    <a:pos x="126" y="4316"/>
                  </a:cxn>
                  <a:cxn ang="0">
                    <a:pos x="138" y="4316"/>
                  </a:cxn>
                  <a:cxn ang="0">
                    <a:pos x="216" y="3968"/>
                  </a:cxn>
                  <a:cxn ang="0">
                    <a:pos x="287" y="3639"/>
                  </a:cxn>
                  <a:cxn ang="0">
                    <a:pos x="341" y="3321"/>
                  </a:cxn>
                  <a:cxn ang="0">
                    <a:pos x="377" y="3021"/>
                  </a:cxn>
                  <a:cxn ang="0">
                    <a:pos x="407" y="2733"/>
                  </a:cxn>
                  <a:cxn ang="0">
                    <a:pos x="419" y="2458"/>
                  </a:cxn>
                  <a:cxn ang="0">
                    <a:pos x="425" y="2188"/>
                  </a:cxn>
                  <a:cxn ang="0">
                    <a:pos x="413" y="1924"/>
                  </a:cxn>
                  <a:cxn ang="0">
                    <a:pos x="413" y="1924"/>
                  </a:cxn>
                </a:cxnLst>
                <a:rect l="0" t="0" r="r" b="b"/>
                <a:pathLst>
                  <a:path w="425" h="4316">
                    <a:moveTo>
                      <a:pt x="413" y="1924"/>
                    </a:moveTo>
                    <a:lnTo>
                      <a:pt x="395" y="1690"/>
                    </a:lnTo>
                    <a:lnTo>
                      <a:pt x="365" y="1457"/>
                    </a:lnTo>
                    <a:lnTo>
                      <a:pt x="329" y="1229"/>
                    </a:lnTo>
                    <a:lnTo>
                      <a:pt x="281" y="1001"/>
                    </a:lnTo>
                    <a:lnTo>
                      <a:pt x="227" y="761"/>
                    </a:lnTo>
                    <a:lnTo>
                      <a:pt x="162" y="522"/>
                    </a:lnTo>
                    <a:lnTo>
                      <a:pt x="90" y="27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84" y="270"/>
                    </a:lnTo>
                    <a:lnTo>
                      <a:pt x="156" y="522"/>
                    </a:lnTo>
                    <a:lnTo>
                      <a:pt x="216" y="767"/>
                    </a:lnTo>
                    <a:lnTo>
                      <a:pt x="275" y="1001"/>
                    </a:lnTo>
                    <a:lnTo>
                      <a:pt x="317" y="1235"/>
                    </a:lnTo>
                    <a:lnTo>
                      <a:pt x="353" y="1463"/>
                    </a:lnTo>
                    <a:lnTo>
                      <a:pt x="383" y="1690"/>
                    </a:lnTo>
                    <a:lnTo>
                      <a:pt x="401" y="1924"/>
                    </a:lnTo>
                    <a:lnTo>
                      <a:pt x="413" y="2188"/>
                    </a:lnTo>
                    <a:lnTo>
                      <a:pt x="407" y="2458"/>
                    </a:lnTo>
                    <a:lnTo>
                      <a:pt x="395" y="2733"/>
                    </a:lnTo>
                    <a:lnTo>
                      <a:pt x="365" y="3021"/>
                    </a:lnTo>
                    <a:lnTo>
                      <a:pt x="329" y="3321"/>
                    </a:lnTo>
                    <a:lnTo>
                      <a:pt x="275" y="3639"/>
                    </a:lnTo>
                    <a:lnTo>
                      <a:pt x="204" y="3968"/>
                    </a:lnTo>
                    <a:lnTo>
                      <a:pt x="126" y="4316"/>
                    </a:lnTo>
                    <a:lnTo>
                      <a:pt x="138" y="4316"/>
                    </a:lnTo>
                    <a:lnTo>
                      <a:pt x="216" y="3968"/>
                    </a:lnTo>
                    <a:lnTo>
                      <a:pt x="287" y="3639"/>
                    </a:lnTo>
                    <a:lnTo>
                      <a:pt x="341" y="3321"/>
                    </a:lnTo>
                    <a:lnTo>
                      <a:pt x="377" y="3021"/>
                    </a:lnTo>
                    <a:lnTo>
                      <a:pt x="407" y="2733"/>
                    </a:lnTo>
                    <a:lnTo>
                      <a:pt x="419" y="2458"/>
                    </a:lnTo>
                    <a:lnTo>
                      <a:pt x="425" y="2188"/>
                    </a:lnTo>
                    <a:lnTo>
                      <a:pt x="413" y="1924"/>
                    </a:lnTo>
                    <a:lnTo>
                      <a:pt x="413" y="19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03" name="Freeform 11"/>
              <p:cNvSpPr>
                <a:spLocks/>
              </p:cNvSpPr>
              <p:nvPr userDrawn="1"/>
            </p:nvSpPr>
            <p:spPr bwMode="hidden">
              <a:xfrm>
                <a:off x="3946" y="0"/>
                <a:ext cx="558" cy="4316"/>
              </a:xfrm>
              <a:custGeom>
                <a:avLst/>
                <a:gdLst/>
                <a:ahLst/>
                <a:cxnLst>
                  <a:cxn ang="0">
                    <a:pos x="556" y="2020"/>
                  </a:cxn>
                  <a:cxn ang="0">
                    <a:pos x="538" y="1732"/>
                  </a:cxn>
                  <a:cxn ang="0">
                    <a:pos x="503" y="1445"/>
                  </a:cxn>
                  <a:cxn ang="0">
                    <a:pos x="455" y="1175"/>
                  </a:cxn>
                  <a:cxn ang="0">
                    <a:pos x="395" y="911"/>
                  </a:cxn>
                  <a:cxn ang="0">
                    <a:pos x="317" y="659"/>
                  </a:cxn>
                  <a:cxn ang="0">
                    <a:pos x="228" y="426"/>
                  </a:cxn>
                  <a:cxn ang="0">
                    <a:pos x="126" y="204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14" y="204"/>
                  </a:cxn>
                  <a:cxn ang="0">
                    <a:pos x="216" y="426"/>
                  </a:cxn>
                  <a:cxn ang="0">
                    <a:pos x="305" y="659"/>
                  </a:cxn>
                  <a:cxn ang="0">
                    <a:pos x="383" y="911"/>
                  </a:cxn>
                  <a:cxn ang="0">
                    <a:pos x="443" y="1175"/>
                  </a:cxn>
                  <a:cxn ang="0">
                    <a:pos x="491" y="1445"/>
                  </a:cxn>
                  <a:cxn ang="0">
                    <a:pos x="526" y="1732"/>
                  </a:cxn>
                  <a:cxn ang="0">
                    <a:pos x="544" y="2020"/>
                  </a:cxn>
                  <a:cxn ang="0">
                    <a:pos x="544" y="2326"/>
                  </a:cxn>
                  <a:cxn ang="0">
                    <a:pos x="532" y="2632"/>
                  </a:cxn>
                  <a:cxn ang="0">
                    <a:pos x="503" y="2931"/>
                  </a:cxn>
                  <a:cxn ang="0">
                    <a:pos x="455" y="3225"/>
                  </a:cxn>
                  <a:cxn ang="0">
                    <a:pos x="389" y="3513"/>
                  </a:cxn>
                  <a:cxn ang="0">
                    <a:pos x="311" y="3788"/>
                  </a:cxn>
                  <a:cxn ang="0">
                    <a:pos x="216" y="4058"/>
                  </a:cxn>
                  <a:cxn ang="0">
                    <a:pos x="102" y="4316"/>
                  </a:cxn>
                  <a:cxn ang="0">
                    <a:pos x="114" y="4316"/>
                  </a:cxn>
                  <a:cxn ang="0">
                    <a:pos x="228" y="4058"/>
                  </a:cxn>
                  <a:cxn ang="0">
                    <a:pos x="323" y="3788"/>
                  </a:cxn>
                  <a:cxn ang="0">
                    <a:pos x="401" y="3513"/>
                  </a:cxn>
                  <a:cxn ang="0">
                    <a:pos x="467" y="3225"/>
                  </a:cxn>
                  <a:cxn ang="0">
                    <a:pos x="515" y="2931"/>
                  </a:cxn>
                  <a:cxn ang="0">
                    <a:pos x="544" y="2632"/>
                  </a:cxn>
                  <a:cxn ang="0">
                    <a:pos x="556" y="2326"/>
                  </a:cxn>
                  <a:cxn ang="0">
                    <a:pos x="556" y="2020"/>
                  </a:cxn>
                  <a:cxn ang="0">
                    <a:pos x="556" y="2020"/>
                  </a:cxn>
                </a:cxnLst>
                <a:rect l="0" t="0" r="r" b="b"/>
                <a:pathLst>
                  <a:path w="556" h="4316">
                    <a:moveTo>
                      <a:pt x="556" y="2020"/>
                    </a:moveTo>
                    <a:lnTo>
                      <a:pt x="538" y="1732"/>
                    </a:lnTo>
                    <a:lnTo>
                      <a:pt x="503" y="1445"/>
                    </a:lnTo>
                    <a:lnTo>
                      <a:pt x="455" y="1175"/>
                    </a:lnTo>
                    <a:lnTo>
                      <a:pt x="395" y="911"/>
                    </a:lnTo>
                    <a:lnTo>
                      <a:pt x="317" y="659"/>
                    </a:lnTo>
                    <a:lnTo>
                      <a:pt x="228" y="426"/>
                    </a:lnTo>
                    <a:lnTo>
                      <a:pt x="126" y="204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14" y="204"/>
                    </a:lnTo>
                    <a:lnTo>
                      <a:pt x="216" y="426"/>
                    </a:lnTo>
                    <a:lnTo>
                      <a:pt x="305" y="659"/>
                    </a:lnTo>
                    <a:lnTo>
                      <a:pt x="383" y="911"/>
                    </a:lnTo>
                    <a:lnTo>
                      <a:pt x="443" y="1175"/>
                    </a:lnTo>
                    <a:lnTo>
                      <a:pt x="491" y="1445"/>
                    </a:lnTo>
                    <a:lnTo>
                      <a:pt x="526" y="1732"/>
                    </a:lnTo>
                    <a:lnTo>
                      <a:pt x="544" y="2020"/>
                    </a:lnTo>
                    <a:lnTo>
                      <a:pt x="544" y="2326"/>
                    </a:lnTo>
                    <a:lnTo>
                      <a:pt x="532" y="2632"/>
                    </a:lnTo>
                    <a:lnTo>
                      <a:pt x="503" y="2931"/>
                    </a:lnTo>
                    <a:lnTo>
                      <a:pt x="455" y="3225"/>
                    </a:lnTo>
                    <a:lnTo>
                      <a:pt x="389" y="3513"/>
                    </a:lnTo>
                    <a:lnTo>
                      <a:pt x="311" y="3788"/>
                    </a:lnTo>
                    <a:lnTo>
                      <a:pt x="216" y="4058"/>
                    </a:lnTo>
                    <a:lnTo>
                      <a:pt x="102" y="4316"/>
                    </a:lnTo>
                    <a:lnTo>
                      <a:pt x="114" y="4316"/>
                    </a:lnTo>
                    <a:lnTo>
                      <a:pt x="228" y="4058"/>
                    </a:lnTo>
                    <a:lnTo>
                      <a:pt x="323" y="3788"/>
                    </a:lnTo>
                    <a:lnTo>
                      <a:pt x="401" y="3513"/>
                    </a:lnTo>
                    <a:lnTo>
                      <a:pt x="467" y="3225"/>
                    </a:lnTo>
                    <a:lnTo>
                      <a:pt x="515" y="2931"/>
                    </a:lnTo>
                    <a:lnTo>
                      <a:pt x="544" y="2632"/>
                    </a:lnTo>
                    <a:lnTo>
                      <a:pt x="556" y="2326"/>
                    </a:lnTo>
                    <a:lnTo>
                      <a:pt x="556" y="2020"/>
                    </a:lnTo>
                    <a:lnTo>
                      <a:pt x="556" y="202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04" name="Freeform 12"/>
              <p:cNvSpPr>
                <a:spLocks/>
              </p:cNvSpPr>
              <p:nvPr userDrawn="1"/>
            </p:nvSpPr>
            <p:spPr bwMode="hidden">
              <a:xfrm>
                <a:off x="4246" y="0"/>
                <a:ext cx="690" cy="4316"/>
              </a:xfrm>
              <a:custGeom>
                <a:avLst/>
                <a:gdLst/>
                <a:ahLst/>
                <a:cxnLst>
                  <a:cxn ang="0">
                    <a:pos x="688" y="2086"/>
                  </a:cxn>
                  <a:cxn ang="0">
                    <a:pos x="670" y="1810"/>
                  </a:cxn>
                  <a:cxn ang="0">
                    <a:pos x="634" y="1541"/>
                  </a:cxn>
                  <a:cxn ang="0">
                    <a:pos x="574" y="1271"/>
                  </a:cxn>
                  <a:cxn ang="0">
                    <a:pos x="497" y="1007"/>
                  </a:cxn>
                  <a:cxn ang="0">
                    <a:pos x="401" y="749"/>
                  </a:cxn>
                  <a:cxn ang="0">
                    <a:pos x="293" y="492"/>
                  </a:cxn>
                  <a:cxn ang="0">
                    <a:pos x="162" y="240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50" y="240"/>
                  </a:cxn>
                  <a:cxn ang="0">
                    <a:pos x="281" y="492"/>
                  </a:cxn>
                  <a:cxn ang="0">
                    <a:pos x="389" y="749"/>
                  </a:cxn>
                  <a:cxn ang="0">
                    <a:pos x="485" y="1007"/>
                  </a:cxn>
                  <a:cxn ang="0">
                    <a:pos x="562" y="1271"/>
                  </a:cxn>
                  <a:cxn ang="0">
                    <a:pos x="622" y="1541"/>
                  </a:cxn>
                  <a:cxn ang="0">
                    <a:pos x="658" y="1810"/>
                  </a:cxn>
                  <a:cxn ang="0">
                    <a:pos x="676" y="2086"/>
                  </a:cxn>
                  <a:cxn ang="0">
                    <a:pos x="676" y="2368"/>
                  </a:cxn>
                  <a:cxn ang="0">
                    <a:pos x="658" y="2650"/>
                  </a:cxn>
                  <a:cxn ang="0">
                    <a:pos x="616" y="2931"/>
                  </a:cxn>
                  <a:cxn ang="0">
                    <a:pos x="556" y="3213"/>
                  </a:cxn>
                  <a:cxn ang="0">
                    <a:pos x="473" y="3495"/>
                  </a:cxn>
                  <a:cxn ang="0">
                    <a:pos x="371" y="3777"/>
                  </a:cxn>
                  <a:cxn ang="0">
                    <a:pos x="251" y="4046"/>
                  </a:cxn>
                  <a:cxn ang="0">
                    <a:pos x="114" y="4316"/>
                  </a:cxn>
                  <a:cxn ang="0">
                    <a:pos x="126" y="4316"/>
                  </a:cxn>
                  <a:cxn ang="0">
                    <a:pos x="263" y="4046"/>
                  </a:cxn>
                  <a:cxn ang="0">
                    <a:pos x="383" y="3777"/>
                  </a:cxn>
                  <a:cxn ang="0">
                    <a:pos x="485" y="3495"/>
                  </a:cxn>
                  <a:cxn ang="0">
                    <a:pos x="568" y="3219"/>
                  </a:cxn>
                  <a:cxn ang="0">
                    <a:pos x="628" y="2937"/>
                  </a:cxn>
                  <a:cxn ang="0">
                    <a:pos x="670" y="2656"/>
                  </a:cxn>
                  <a:cxn ang="0">
                    <a:pos x="688" y="2368"/>
                  </a:cxn>
                  <a:cxn ang="0">
                    <a:pos x="688" y="2086"/>
                  </a:cxn>
                  <a:cxn ang="0">
                    <a:pos x="688" y="2086"/>
                  </a:cxn>
                </a:cxnLst>
                <a:rect l="0" t="0" r="r" b="b"/>
                <a:pathLst>
                  <a:path w="688" h="4316">
                    <a:moveTo>
                      <a:pt x="688" y="2086"/>
                    </a:moveTo>
                    <a:lnTo>
                      <a:pt x="670" y="1810"/>
                    </a:lnTo>
                    <a:lnTo>
                      <a:pt x="634" y="1541"/>
                    </a:lnTo>
                    <a:lnTo>
                      <a:pt x="574" y="1271"/>
                    </a:lnTo>
                    <a:lnTo>
                      <a:pt x="497" y="1007"/>
                    </a:lnTo>
                    <a:lnTo>
                      <a:pt x="401" y="749"/>
                    </a:lnTo>
                    <a:lnTo>
                      <a:pt x="293" y="492"/>
                    </a:lnTo>
                    <a:lnTo>
                      <a:pt x="162" y="240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50" y="240"/>
                    </a:lnTo>
                    <a:lnTo>
                      <a:pt x="281" y="492"/>
                    </a:lnTo>
                    <a:lnTo>
                      <a:pt x="389" y="749"/>
                    </a:lnTo>
                    <a:lnTo>
                      <a:pt x="485" y="1007"/>
                    </a:lnTo>
                    <a:lnTo>
                      <a:pt x="562" y="1271"/>
                    </a:lnTo>
                    <a:lnTo>
                      <a:pt x="622" y="1541"/>
                    </a:lnTo>
                    <a:lnTo>
                      <a:pt x="658" y="1810"/>
                    </a:lnTo>
                    <a:lnTo>
                      <a:pt x="676" y="2086"/>
                    </a:lnTo>
                    <a:lnTo>
                      <a:pt x="676" y="2368"/>
                    </a:lnTo>
                    <a:lnTo>
                      <a:pt x="658" y="2650"/>
                    </a:lnTo>
                    <a:lnTo>
                      <a:pt x="616" y="2931"/>
                    </a:lnTo>
                    <a:lnTo>
                      <a:pt x="556" y="3213"/>
                    </a:lnTo>
                    <a:lnTo>
                      <a:pt x="473" y="3495"/>
                    </a:lnTo>
                    <a:lnTo>
                      <a:pt x="371" y="3777"/>
                    </a:lnTo>
                    <a:lnTo>
                      <a:pt x="251" y="4046"/>
                    </a:lnTo>
                    <a:lnTo>
                      <a:pt x="114" y="4316"/>
                    </a:lnTo>
                    <a:lnTo>
                      <a:pt x="126" y="4316"/>
                    </a:lnTo>
                    <a:lnTo>
                      <a:pt x="263" y="4046"/>
                    </a:lnTo>
                    <a:lnTo>
                      <a:pt x="383" y="3777"/>
                    </a:lnTo>
                    <a:lnTo>
                      <a:pt x="485" y="3495"/>
                    </a:lnTo>
                    <a:lnTo>
                      <a:pt x="568" y="3219"/>
                    </a:lnTo>
                    <a:lnTo>
                      <a:pt x="628" y="2937"/>
                    </a:lnTo>
                    <a:lnTo>
                      <a:pt x="670" y="2656"/>
                    </a:lnTo>
                    <a:lnTo>
                      <a:pt x="688" y="2368"/>
                    </a:lnTo>
                    <a:lnTo>
                      <a:pt x="688" y="2086"/>
                    </a:lnTo>
                    <a:lnTo>
                      <a:pt x="688" y="208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05" name="Freeform 13"/>
              <p:cNvSpPr>
                <a:spLocks/>
              </p:cNvSpPr>
              <p:nvPr userDrawn="1"/>
            </p:nvSpPr>
            <p:spPr bwMode="hidden">
              <a:xfrm>
                <a:off x="4522" y="0"/>
                <a:ext cx="864" cy="4316"/>
              </a:xfrm>
              <a:custGeom>
                <a:avLst/>
                <a:gdLst/>
                <a:ahLst/>
                <a:cxnLst>
                  <a:cxn ang="0">
                    <a:pos x="855" y="2128"/>
                  </a:cxn>
                  <a:cxn ang="0">
                    <a:pos x="831" y="1834"/>
                  </a:cxn>
                  <a:cxn ang="0">
                    <a:pos x="808" y="1684"/>
                  </a:cxn>
                  <a:cxn ang="0">
                    <a:pos x="784" y="1541"/>
                  </a:cxn>
                  <a:cxn ang="0">
                    <a:pos x="748" y="1397"/>
                  </a:cxn>
                  <a:cxn ang="0">
                    <a:pos x="712" y="1253"/>
                  </a:cxn>
                  <a:cxn ang="0">
                    <a:pos x="664" y="1115"/>
                  </a:cxn>
                  <a:cxn ang="0">
                    <a:pos x="610" y="977"/>
                  </a:cxn>
                  <a:cxn ang="0">
                    <a:pos x="491" y="719"/>
                  </a:cxn>
                  <a:cxn ang="0">
                    <a:pos x="353" y="468"/>
                  </a:cxn>
                  <a:cxn ang="0">
                    <a:pos x="192" y="228"/>
                  </a:cxn>
                  <a:cxn ang="0">
                    <a:pos x="12" y="0"/>
                  </a:cxn>
                  <a:cxn ang="0">
                    <a:pos x="0" y="0"/>
                  </a:cxn>
                  <a:cxn ang="0">
                    <a:pos x="180" y="228"/>
                  </a:cxn>
                  <a:cxn ang="0">
                    <a:pos x="341" y="468"/>
                  </a:cxn>
                  <a:cxn ang="0">
                    <a:pos x="479" y="719"/>
                  </a:cxn>
                  <a:cxn ang="0">
                    <a:pos x="598" y="983"/>
                  </a:cxn>
                  <a:cxn ang="0">
                    <a:pos x="652" y="1121"/>
                  </a:cxn>
                  <a:cxn ang="0">
                    <a:pos x="700" y="1259"/>
                  </a:cxn>
                  <a:cxn ang="0">
                    <a:pos x="736" y="1403"/>
                  </a:cxn>
                  <a:cxn ang="0">
                    <a:pos x="772" y="1547"/>
                  </a:cxn>
                  <a:cxn ang="0">
                    <a:pos x="802" y="1690"/>
                  </a:cxn>
                  <a:cxn ang="0">
                    <a:pos x="819" y="1834"/>
                  </a:cxn>
                  <a:cxn ang="0">
                    <a:pos x="837" y="1984"/>
                  </a:cxn>
                  <a:cxn ang="0">
                    <a:pos x="843" y="2128"/>
                  </a:cxn>
                  <a:cxn ang="0">
                    <a:pos x="849" y="2278"/>
                  </a:cxn>
                  <a:cxn ang="0">
                    <a:pos x="843" y="2428"/>
                  </a:cxn>
                  <a:cxn ang="0">
                    <a:pos x="831" y="2572"/>
                  </a:cxn>
                  <a:cxn ang="0">
                    <a:pos x="819" y="2721"/>
                  </a:cxn>
                  <a:cxn ang="0">
                    <a:pos x="796" y="2865"/>
                  </a:cxn>
                  <a:cxn ang="0">
                    <a:pos x="766" y="3015"/>
                  </a:cxn>
                  <a:cxn ang="0">
                    <a:pos x="724" y="3159"/>
                  </a:cxn>
                  <a:cxn ang="0">
                    <a:pos x="682" y="3303"/>
                  </a:cxn>
                  <a:cxn ang="0">
                    <a:pos x="586" y="3567"/>
                  </a:cxn>
                  <a:cxn ang="0">
                    <a:pos x="473" y="3824"/>
                  </a:cxn>
                  <a:cxn ang="0">
                    <a:pos x="335" y="4076"/>
                  </a:cxn>
                  <a:cxn ang="0">
                    <a:pos x="180" y="4316"/>
                  </a:cxn>
                  <a:cxn ang="0">
                    <a:pos x="192" y="4316"/>
                  </a:cxn>
                  <a:cxn ang="0">
                    <a:pos x="347" y="4076"/>
                  </a:cxn>
                  <a:cxn ang="0">
                    <a:pos x="485" y="3824"/>
                  </a:cxn>
                  <a:cxn ang="0">
                    <a:pos x="598" y="3573"/>
                  </a:cxn>
                  <a:cxn ang="0">
                    <a:pos x="694" y="3309"/>
                  </a:cxn>
                  <a:cxn ang="0">
                    <a:pos x="736" y="3165"/>
                  </a:cxn>
                  <a:cxn ang="0">
                    <a:pos x="778" y="3021"/>
                  </a:cxn>
                  <a:cxn ang="0">
                    <a:pos x="808" y="2871"/>
                  </a:cxn>
                  <a:cxn ang="0">
                    <a:pos x="831" y="2727"/>
                  </a:cxn>
                  <a:cxn ang="0">
                    <a:pos x="843" y="2578"/>
                  </a:cxn>
                  <a:cxn ang="0">
                    <a:pos x="855" y="2428"/>
                  </a:cxn>
                  <a:cxn ang="0">
                    <a:pos x="861" y="2278"/>
                  </a:cxn>
                  <a:cxn ang="0">
                    <a:pos x="855" y="2128"/>
                  </a:cxn>
                  <a:cxn ang="0">
                    <a:pos x="855" y="2128"/>
                  </a:cxn>
                </a:cxnLst>
                <a:rect l="0" t="0" r="r" b="b"/>
                <a:pathLst>
                  <a:path w="861" h="4316">
                    <a:moveTo>
                      <a:pt x="855" y="2128"/>
                    </a:moveTo>
                    <a:lnTo>
                      <a:pt x="831" y="1834"/>
                    </a:lnTo>
                    <a:lnTo>
                      <a:pt x="808" y="1684"/>
                    </a:lnTo>
                    <a:lnTo>
                      <a:pt x="784" y="1541"/>
                    </a:lnTo>
                    <a:lnTo>
                      <a:pt x="748" y="1397"/>
                    </a:lnTo>
                    <a:lnTo>
                      <a:pt x="712" y="1253"/>
                    </a:lnTo>
                    <a:lnTo>
                      <a:pt x="664" y="1115"/>
                    </a:lnTo>
                    <a:lnTo>
                      <a:pt x="610" y="977"/>
                    </a:lnTo>
                    <a:lnTo>
                      <a:pt x="491" y="719"/>
                    </a:lnTo>
                    <a:lnTo>
                      <a:pt x="353" y="468"/>
                    </a:lnTo>
                    <a:lnTo>
                      <a:pt x="192" y="228"/>
                    </a:lnTo>
                    <a:lnTo>
                      <a:pt x="12" y="0"/>
                    </a:lnTo>
                    <a:lnTo>
                      <a:pt x="0" y="0"/>
                    </a:lnTo>
                    <a:lnTo>
                      <a:pt x="180" y="228"/>
                    </a:lnTo>
                    <a:lnTo>
                      <a:pt x="341" y="468"/>
                    </a:lnTo>
                    <a:lnTo>
                      <a:pt x="479" y="719"/>
                    </a:lnTo>
                    <a:lnTo>
                      <a:pt x="598" y="983"/>
                    </a:lnTo>
                    <a:lnTo>
                      <a:pt x="652" y="1121"/>
                    </a:lnTo>
                    <a:lnTo>
                      <a:pt x="700" y="1259"/>
                    </a:lnTo>
                    <a:lnTo>
                      <a:pt x="736" y="1403"/>
                    </a:lnTo>
                    <a:lnTo>
                      <a:pt x="772" y="1547"/>
                    </a:lnTo>
                    <a:lnTo>
                      <a:pt x="802" y="1690"/>
                    </a:lnTo>
                    <a:lnTo>
                      <a:pt x="819" y="1834"/>
                    </a:lnTo>
                    <a:lnTo>
                      <a:pt x="837" y="1984"/>
                    </a:lnTo>
                    <a:lnTo>
                      <a:pt x="843" y="2128"/>
                    </a:lnTo>
                    <a:lnTo>
                      <a:pt x="849" y="2278"/>
                    </a:lnTo>
                    <a:lnTo>
                      <a:pt x="843" y="2428"/>
                    </a:lnTo>
                    <a:lnTo>
                      <a:pt x="831" y="2572"/>
                    </a:lnTo>
                    <a:lnTo>
                      <a:pt x="819" y="2721"/>
                    </a:lnTo>
                    <a:lnTo>
                      <a:pt x="796" y="2865"/>
                    </a:lnTo>
                    <a:lnTo>
                      <a:pt x="766" y="3015"/>
                    </a:lnTo>
                    <a:lnTo>
                      <a:pt x="724" y="3159"/>
                    </a:lnTo>
                    <a:lnTo>
                      <a:pt x="682" y="3303"/>
                    </a:lnTo>
                    <a:lnTo>
                      <a:pt x="586" y="3567"/>
                    </a:lnTo>
                    <a:lnTo>
                      <a:pt x="473" y="3824"/>
                    </a:lnTo>
                    <a:lnTo>
                      <a:pt x="335" y="4076"/>
                    </a:lnTo>
                    <a:lnTo>
                      <a:pt x="180" y="4316"/>
                    </a:lnTo>
                    <a:lnTo>
                      <a:pt x="192" y="4316"/>
                    </a:lnTo>
                    <a:lnTo>
                      <a:pt x="347" y="4076"/>
                    </a:lnTo>
                    <a:lnTo>
                      <a:pt x="485" y="3824"/>
                    </a:lnTo>
                    <a:lnTo>
                      <a:pt x="598" y="3573"/>
                    </a:lnTo>
                    <a:lnTo>
                      <a:pt x="694" y="3309"/>
                    </a:lnTo>
                    <a:lnTo>
                      <a:pt x="736" y="3165"/>
                    </a:lnTo>
                    <a:lnTo>
                      <a:pt x="778" y="3021"/>
                    </a:lnTo>
                    <a:lnTo>
                      <a:pt x="808" y="2871"/>
                    </a:lnTo>
                    <a:lnTo>
                      <a:pt x="831" y="2727"/>
                    </a:lnTo>
                    <a:lnTo>
                      <a:pt x="843" y="2578"/>
                    </a:lnTo>
                    <a:lnTo>
                      <a:pt x="855" y="2428"/>
                    </a:lnTo>
                    <a:lnTo>
                      <a:pt x="861" y="2278"/>
                    </a:lnTo>
                    <a:lnTo>
                      <a:pt x="855" y="2128"/>
                    </a:lnTo>
                    <a:lnTo>
                      <a:pt x="855" y="212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06" name="Freeform 14"/>
              <p:cNvSpPr>
                <a:spLocks/>
              </p:cNvSpPr>
              <p:nvPr userDrawn="1"/>
            </p:nvSpPr>
            <p:spPr bwMode="hidden">
              <a:xfrm>
                <a:off x="2399" y="0"/>
                <a:ext cx="150" cy="4316"/>
              </a:xfrm>
              <a:custGeom>
                <a:avLst/>
                <a:gdLst/>
                <a:ahLst/>
                <a:cxnLst>
                  <a:cxn ang="0">
                    <a:pos x="18" y="1942"/>
                  </a:cxn>
                  <a:cxn ang="0">
                    <a:pos x="30" y="1630"/>
                  </a:cxn>
                  <a:cxn ang="0">
                    <a:pos x="42" y="1331"/>
                  </a:cxn>
                  <a:cxn ang="0">
                    <a:pos x="59" y="1055"/>
                  </a:cxn>
                  <a:cxn ang="0">
                    <a:pos x="77" y="791"/>
                  </a:cxn>
                  <a:cxn ang="0">
                    <a:pos x="83" y="671"/>
                  </a:cxn>
                  <a:cxn ang="0">
                    <a:pos x="95" y="557"/>
                  </a:cxn>
                  <a:cxn ang="0">
                    <a:pos x="107" y="444"/>
                  </a:cxn>
                  <a:cxn ang="0">
                    <a:pos x="113" y="342"/>
                  </a:cxn>
                  <a:cxn ang="0">
                    <a:pos x="125" y="246"/>
                  </a:cxn>
                  <a:cxn ang="0">
                    <a:pos x="131" y="156"/>
                  </a:cxn>
                  <a:cxn ang="0">
                    <a:pos x="143" y="72"/>
                  </a:cxn>
                  <a:cxn ang="0">
                    <a:pos x="149" y="0"/>
                  </a:cxn>
                  <a:cxn ang="0">
                    <a:pos x="137" y="0"/>
                  </a:cxn>
                  <a:cxn ang="0">
                    <a:pos x="131" y="72"/>
                  </a:cxn>
                  <a:cxn ang="0">
                    <a:pos x="119" y="156"/>
                  </a:cxn>
                  <a:cxn ang="0">
                    <a:pos x="113" y="246"/>
                  </a:cxn>
                  <a:cxn ang="0">
                    <a:pos x="101" y="342"/>
                  </a:cxn>
                  <a:cxn ang="0">
                    <a:pos x="95" y="444"/>
                  </a:cxn>
                  <a:cxn ang="0">
                    <a:pos x="83" y="557"/>
                  </a:cxn>
                  <a:cxn ang="0">
                    <a:pos x="71" y="671"/>
                  </a:cxn>
                  <a:cxn ang="0">
                    <a:pos x="65" y="791"/>
                  </a:cxn>
                  <a:cxn ang="0">
                    <a:pos x="48" y="1055"/>
                  </a:cxn>
                  <a:cxn ang="0">
                    <a:pos x="30" y="1331"/>
                  </a:cxn>
                  <a:cxn ang="0">
                    <a:pos x="18" y="1630"/>
                  </a:cxn>
                  <a:cxn ang="0">
                    <a:pos x="6" y="1942"/>
                  </a:cxn>
                  <a:cxn ang="0">
                    <a:pos x="0" y="2278"/>
                  </a:cxn>
                  <a:cxn ang="0">
                    <a:pos x="6" y="2602"/>
                  </a:cxn>
                  <a:cxn ang="0">
                    <a:pos x="12" y="2919"/>
                  </a:cxn>
                  <a:cxn ang="0">
                    <a:pos x="24" y="3219"/>
                  </a:cxn>
                  <a:cxn ang="0">
                    <a:pos x="36" y="3513"/>
                  </a:cxn>
                  <a:cxn ang="0">
                    <a:pos x="59" y="3794"/>
                  </a:cxn>
                  <a:cxn ang="0">
                    <a:pos x="89" y="4058"/>
                  </a:cxn>
                  <a:cxn ang="0">
                    <a:pos x="125" y="4316"/>
                  </a:cxn>
                  <a:cxn ang="0">
                    <a:pos x="137" y="4316"/>
                  </a:cxn>
                  <a:cxn ang="0">
                    <a:pos x="101" y="4058"/>
                  </a:cxn>
                  <a:cxn ang="0">
                    <a:pos x="71" y="3794"/>
                  </a:cxn>
                  <a:cxn ang="0">
                    <a:pos x="48" y="3513"/>
                  </a:cxn>
                  <a:cxn ang="0">
                    <a:pos x="36" y="3225"/>
                  </a:cxn>
                  <a:cxn ang="0">
                    <a:pos x="24" y="2919"/>
                  </a:cxn>
                  <a:cxn ang="0">
                    <a:pos x="18" y="2608"/>
                  </a:cxn>
                  <a:cxn ang="0">
                    <a:pos x="12" y="2278"/>
                  </a:cxn>
                  <a:cxn ang="0">
                    <a:pos x="18" y="1942"/>
                  </a:cxn>
                  <a:cxn ang="0">
                    <a:pos x="18" y="1942"/>
                  </a:cxn>
                </a:cxnLst>
                <a:rect l="0" t="0" r="r" b="b"/>
                <a:pathLst>
                  <a:path w="149" h="4316">
                    <a:moveTo>
                      <a:pt x="18" y="1942"/>
                    </a:moveTo>
                    <a:lnTo>
                      <a:pt x="30" y="1630"/>
                    </a:lnTo>
                    <a:lnTo>
                      <a:pt x="42" y="1331"/>
                    </a:lnTo>
                    <a:lnTo>
                      <a:pt x="59" y="1055"/>
                    </a:lnTo>
                    <a:lnTo>
                      <a:pt x="77" y="791"/>
                    </a:lnTo>
                    <a:lnTo>
                      <a:pt x="83" y="671"/>
                    </a:lnTo>
                    <a:lnTo>
                      <a:pt x="95" y="557"/>
                    </a:lnTo>
                    <a:lnTo>
                      <a:pt x="107" y="444"/>
                    </a:lnTo>
                    <a:lnTo>
                      <a:pt x="113" y="342"/>
                    </a:lnTo>
                    <a:lnTo>
                      <a:pt x="125" y="246"/>
                    </a:lnTo>
                    <a:lnTo>
                      <a:pt x="131" y="156"/>
                    </a:lnTo>
                    <a:lnTo>
                      <a:pt x="143" y="72"/>
                    </a:lnTo>
                    <a:lnTo>
                      <a:pt x="149" y="0"/>
                    </a:lnTo>
                    <a:lnTo>
                      <a:pt x="137" y="0"/>
                    </a:lnTo>
                    <a:lnTo>
                      <a:pt x="131" y="72"/>
                    </a:lnTo>
                    <a:lnTo>
                      <a:pt x="119" y="156"/>
                    </a:lnTo>
                    <a:lnTo>
                      <a:pt x="113" y="246"/>
                    </a:lnTo>
                    <a:lnTo>
                      <a:pt x="101" y="342"/>
                    </a:lnTo>
                    <a:lnTo>
                      <a:pt x="95" y="444"/>
                    </a:lnTo>
                    <a:lnTo>
                      <a:pt x="83" y="557"/>
                    </a:lnTo>
                    <a:lnTo>
                      <a:pt x="71" y="671"/>
                    </a:lnTo>
                    <a:lnTo>
                      <a:pt x="65" y="791"/>
                    </a:lnTo>
                    <a:lnTo>
                      <a:pt x="48" y="1055"/>
                    </a:lnTo>
                    <a:lnTo>
                      <a:pt x="30" y="1331"/>
                    </a:lnTo>
                    <a:lnTo>
                      <a:pt x="18" y="1630"/>
                    </a:lnTo>
                    <a:lnTo>
                      <a:pt x="6" y="1942"/>
                    </a:lnTo>
                    <a:lnTo>
                      <a:pt x="0" y="2278"/>
                    </a:lnTo>
                    <a:lnTo>
                      <a:pt x="6" y="2602"/>
                    </a:lnTo>
                    <a:lnTo>
                      <a:pt x="12" y="2919"/>
                    </a:lnTo>
                    <a:lnTo>
                      <a:pt x="24" y="3219"/>
                    </a:lnTo>
                    <a:lnTo>
                      <a:pt x="36" y="3513"/>
                    </a:lnTo>
                    <a:lnTo>
                      <a:pt x="59" y="3794"/>
                    </a:lnTo>
                    <a:lnTo>
                      <a:pt x="89" y="4058"/>
                    </a:lnTo>
                    <a:lnTo>
                      <a:pt x="125" y="4316"/>
                    </a:lnTo>
                    <a:lnTo>
                      <a:pt x="137" y="4316"/>
                    </a:lnTo>
                    <a:lnTo>
                      <a:pt x="101" y="4058"/>
                    </a:lnTo>
                    <a:lnTo>
                      <a:pt x="71" y="3794"/>
                    </a:lnTo>
                    <a:lnTo>
                      <a:pt x="48" y="3513"/>
                    </a:lnTo>
                    <a:lnTo>
                      <a:pt x="36" y="3225"/>
                    </a:lnTo>
                    <a:lnTo>
                      <a:pt x="24" y="2919"/>
                    </a:lnTo>
                    <a:lnTo>
                      <a:pt x="18" y="2608"/>
                    </a:lnTo>
                    <a:lnTo>
                      <a:pt x="12" y="2278"/>
                    </a:lnTo>
                    <a:lnTo>
                      <a:pt x="18" y="1942"/>
                    </a:lnTo>
                    <a:lnTo>
                      <a:pt x="18" y="194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07" name="Freeform 15"/>
              <p:cNvSpPr>
                <a:spLocks/>
              </p:cNvSpPr>
              <p:nvPr userDrawn="1"/>
            </p:nvSpPr>
            <p:spPr bwMode="hidden">
              <a:xfrm>
                <a:off x="1967" y="0"/>
                <a:ext cx="300" cy="4316"/>
              </a:xfrm>
              <a:custGeom>
                <a:avLst/>
                <a:gdLst/>
                <a:ahLst/>
                <a:cxnLst>
                  <a:cxn ang="0">
                    <a:pos x="18" y="2062"/>
                  </a:cxn>
                  <a:cxn ang="0">
                    <a:pos x="30" y="1750"/>
                  </a:cxn>
                  <a:cxn ang="0">
                    <a:pos x="54" y="1451"/>
                  </a:cxn>
                  <a:cxn ang="0">
                    <a:pos x="84" y="1169"/>
                  </a:cxn>
                  <a:cxn ang="0">
                    <a:pos x="126" y="899"/>
                  </a:cxn>
                  <a:cxn ang="0">
                    <a:pos x="162" y="641"/>
                  </a:cxn>
                  <a:cxn ang="0">
                    <a:pos x="209" y="408"/>
                  </a:cxn>
                  <a:cxn ang="0">
                    <a:pos x="251" y="192"/>
                  </a:cxn>
                  <a:cxn ang="0">
                    <a:pos x="299" y="0"/>
                  </a:cxn>
                  <a:cxn ang="0">
                    <a:pos x="287" y="0"/>
                  </a:cxn>
                  <a:cxn ang="0">
                    <a:pos x="239" y="192"/>
                  </a:cxn>
                  <a:cxn ang="0">
                    <a:pos x="198" y="408"/>
                  </a:cxn>
                  <a:cxn ang="0">
                    <a:pos x="156" y="641"/>
                  </a:cxn>
                  <a:cxn ang="0">
                    <a:pos x="114" y="899"/>
                  </a:cxn>
                  <a:cxn ang="0">
                    <a:pos x="78" y="1169"/>
                  </a:cxn>
                  <a:cxn ang="0">
                    <a:pos x="48" y="1451"/>
                  </a:cxn>
                  <a:cxn ang="0">
                    <a:pos x="24" y="1750"/>
                  </a:cxn>
                  <a:cxn ang="0">
                    <a:pos x="6" y="2062"/>
                  </a:cxn>
                  <a:cxn ang="0">
                    <a:pos x="0" y="2374"/>
                  </a:cxn>
                  <a:cxn ang="0">
                    <a:pos x="12" y="2674"/>
                  </a:cxn>
                  <a:cxn ang="0">
                    <a:pos x="30" y="2973"/>
                  </a:cxn>
                  <a:cxn ang="0">
                    <a:pos x="54" y="3255"/>
                  </a:cxn>
                  <a:cxn ang="0">
                    <a:pos x="96" y="3537"/>
                  </a:cxn>
                  <a:cxn ang="0">
                    <a:pos x="144" y="3806"/>
                  </a:cxn>
                  <a:cxn ang="0">
                    <a:pos x="203" y="4064"/>
                  </a:cxn>
                  <a:cxn ang="0">
                    <a:pos x="275" y="4316"/>
                  </a:cxn>
                  <a:cxn ang="0">
                    <a:pos x="287" y="4316"/>
                  </a:cxn>
                  <a:cxn ang="0">
                    <a:pos x="215" y="4064"/>
                  </a:cxn>
                  <a:cxn ang="0">
                    <a:pos x="156" y="3806"/>
                  </a:cxn>
                  <a:cxn ang="0">
                    <a:pos x="108" y="3537"/>
                  </a:cxn>
                  <a:cxn ang="0">
                    <a:pos x="66" y="3261"/>
                  </a:cxn>
                  <a:cxn ang="0">
                    <a:pos x="42" y="2973"/>
                  </a:cxn>
                  <a:cxn ang="0">
                    <a:pos x="24" y="2680"/>
                  </a:cxn>
                  <a:cxn ang="0">
                    <a:pos x="12" y="2374"/>
                  </a:cxn>
                  <a:cxn ang="0">
                    <a:pos x="18" y="2062"/>
                  </a:cxn>
                  <a:cxn ang="0">
                    <a:pos x="18" y="2062"/>
                  </a:cxn>
                </a:cxnLst>
                <a:rect l="0" t="0" r="r" b="b"/>
                <a:pathLst>
                  <a:path w="299" h="4316">
                    <a:moveTo>
                      <a:pt x="18" y="2062"/>
                    </a:moveTo>
                    <a:lnTo>
                      <a:pt x="30" y="1750"/>
                    </a:lnTo>
                    <a:lnTo>
                      <a:pt x="54" y="1451"/>
                    </a:lnTo>
                    <a:lnTo>
                      <a:pt x="84" y="1169"/>
                    </a:lnTo>
                    <a:lnTo>
                      <a:pt x="126" y="899"/>
                    </a:lnTo>
                    <a:lnTo>
                      <a:pt x="162" y="641"/>
                    </a:lnTo>
                    <a:lnTo>
                      <a:pt x="209" y="408"/>
                    </a:lnTo>
                    <a:lnTo>
                      <a:pt x="251" y="192"/>
                    </a:lnTo>
                    <a:lnTo>
                      <a:pt x="299" y="0"/>
                    </a:lnTo>
                    <a:lnTo>
                      <a:pt x="287" y="0"/>
                    </a:lnTo>
                    <a:lnTo>
                      <a:pt x="239" y="192"/>
                    </a:lnTo>
                    <a:lnTo>
                      <a:pt x="198" y="408"/>
                    </a:lnTo>
                    <a:lnTo>
                      <a:pt x="156" y="641"/>
                    </a:lnTo>
                    <a:lnTo>
                      <a:pt x="114" y="899"/>
                    </a:lnTo>
                    <a:lnTo>
                      <a:pt x="78" y="1169"/>
                    </a:lnTo>
                    <a:lnTo>
                      <a:pt x="48" y="1451"/>
                    </a:lnTo>
                    <a:lnTo>
                      <a:pt x="24" y="1750"/>
                    </a:lnTo>
                    <a:lnTo>
                      <a:pt x="6" y="2062"/>
                    </a:lnTo>
                    <a:lnTo>
                      <a:pt x="0" y="2374"/>
                    </a:lnTo>
                    <a:lnTo>
                      <a:pt x="12" y="2674"/>
                    </a:lnTo>
                    <a:lnTo>
                      <a:pt x="30" y="2973"/>
                    </a:lnTo>
                    <a:lnTo>
                      <a:pt x="54" y="3255"/>
                    </a:lnTo>
                    <a:lnTo>
                      <a:pt x="96" y="3537"/>
                    </a:lnTo>
                    <a:lnTo>
                      <a:pt x="144" y="3806"/>
                    </a:lnTo>
                    <a:lnTo>
                      <a:pt x="203" y="4064"/>
                    </a:lnTo>
                    <a:lnTo>
                      <a:pt x="275" y="4316"/>
                    </a:lnTo>
                    <a:lnTo>
                      <a:pt x="287" y="4316"/>
                    </a:lnTo>
                    <a:lnTo>
                      <a:pt x="215" y="4064"/>
                    </a:lnTo>
                    <a:lnTo>
                      <a:pt x="156" y="3806"/>
                    </a:lnTo>
                    <a:lnTo>
                      <a:pt x="108" y="3537"/>
                    </a:lnTo>
                    <a:lnTo>
                      <a:pt x="66" y="3261"/>
                    </a:lnTo>
                    <a:lnTo>
                      <a:pt x="42" y="2973"/>
                    </a:lnTo>
                    <a:lnTo>
                      <a:pt x="24" y="2680"/>
                    </a:lnTo>
                    <a:lnTo>
                      <a:pt x="12" y="2374"/>
                    </a:lnTo>
                    <a:lnTo>
                      <a:pt x="18" y="2062"/>
                    </a:lnTo>
                    <a:lnTo>
                      <a:pt x="18" y="206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08" name="Freeform 16"/>
              <p:cNvSpPr>
                <a:spLocks/>
              </p:cNvSpPr>
              <p:nvPr userDrawn="1"/>
            </p:nvSpPr>
            <p:spPr bwMode="hidden">
              <a:xfrm>
                <a:off x="1566" y="0"/>
                <a:ext cx="425" cy="4316"/>
              </a:xfrm>
              <a:custGeom>
                <a:avLst/>
                <a:gdLst/>
                <a:ahLst/>
                <a:cxnLst>
                  <a:cxn ang="0">
                    <a:pos x="424" y="0"/>
                  </a:cxn>
                  <a:cxn ang="0">
                    <a:pos x="412" y="0"/>
                  </a:cxn>
                  <a:cxn ang="0">
                    <a:pos x="316" y="222"/>
                  </a:cxn>
                  <a:cxn ang="0">
                    <a:pos x="239" y="462"/>
                  </a:cxn>
                  <a:cxn ang="0">
                    <a:pos x="167" y="707"/>
                  </a:cxn>
                  <a:cxn ang="0">
                    <a:pos x="107" y="971"/>
                  </a:cxn>
                  <a:cxn ang="0">
                    <a:pos x="65" y="1247"/>
                  </a:cxn>
                  <a:cxn ang="0">
                    <a:pos x="29" y="1529"/>
                  </a:cxn>
                  <a:cxn ang="0">
                    <a:pos x="6" y="1822"/>
                  </a:cxn>
                  <a:cxn ang="0">
                    <a:pos x="0" y="2122"/>
                  </a:cxn>
                  <a:cxn ang="0">
                    <a:pos x="6" y="2404"/>
                  </a:cxn>
                  <a:cxn ang="0">
                    <a:pos x="24" y="2686"/>
                  </a:cxn>
                  <a:cxn ang="0">
                    <a:pos x="47" y="2961"/>
                  </a:cxn>
                  <a:cxn ang="0">
                    <a:pos x="89" y="3243"/>
                  </a:cxn>
                  <a:cxn ang="0">
                    <a:pos x="137" y="3519"/>
                  </a:cxn>
                  <a:cxn ang="0">
                    <a:pos x="197" y="3788"/>
                  </a:cxn>
                  <a:cxn ang="0">
                    <a:pos x="269" y="4058"/>
                  </a:cxn>
                  <a:cxn ang="0">
                    <a:pos x="346" y="4316"/>
                  </a:cxn>
                  <a:cxn ang="0">
                    <a:pos x="358" y="4316"/>
                  </a:cxn>
                  <a:cxn ang="0">
                    <a:pos x="281" y="4058"/>
                  </a:cxn>
                  <a:cxn ang="0">
                    <a:pos x="209" y="3788"/>
                  </a:cxn>
                  <a:cxn ang="0">
                    <a:pos x="149" y="3519"/>
                  </a:cxn>
                  <a:cxn ang="0">
                    <a:pos x="101" y="3243"/>
                  </a:cxn>
                  <a:cxn ang="0">
                    <a:pos x="59" y="2961"/>
                  </a:cxn>
                  <a:cxn ang="0">
                    <a:pos x="35" y="2686"/>
                  </a:cxn>
                  <a:cxn ang="0">
                    <a:pos x="18" y="2404"/>
                  </a:cxn>
                  <a:cxn ang="0">
                    <a:pos x="12" y="2122"/>
                  </a:cxn>
                  <a:cxn ang="0">
                    <a:pos x="18" y="1822"/>
                  </a:cxn>
                  <a:cxn ang="0">
                    <a:pos x="41" y="1529"/>
                  </a:cxn>
                  <a:cxn ang="0">
                    <a:pos x="71" y="1247"/>
                  </a:cxn>
                  <a:cxn ang="0">
                    <a:pos x="119" y="971"/>
                  </a:cxn>
                  <a:cxn ang="0">
                    <a:pos x="179" y="707"/>
                  </a:cxn>
                  <a:cxn ang="0">
                    <a:pos x="245" y="462"/>
                  </a:cxn>
                  <a:cxn ang="0">
                    <a:pos x="328" y="222"/>
                  </a:cxn>
                  <a:cxn ang="0">
                    <a:pos x="424" y="0"/>
                  </a:cxn>
                  <a:cxn ang="0">
                    <a:pos x="424" y="0"/>
                  </a:cxn>
                </a:cxnLst>
                <a:rect l="0" t="0" r="r" b="b"/>
                <a:pathLst>
                  <a:path w="424" h="4316">
                    <a:moveTo>
                      <a:pt x="424" y="0"/>
                    </a:moveTo>
                    <a:lnTo>
                      <a:pt x="412" y="0"/>
                    </a:lnTo>
                    <a:lnTo>
                      <a:pt x="316" y="222"/>
                    </a:lnTo>
                    <a:lnTo>
                      <a:pt x="239" y="462"/>
                    </a:lnTo>
                    <a:lnTo>
                      <a:pt x="167" y="707"/>
                    </a:lnTo>
                    <a:lnTo>
                      <a:pt x="107" y="971"/>
                    </a:lnTo>
                    <a:lnTo>
                      <a:pt x="65" y="1247"/>
                    </a:lnTo>
                    <a:lnTo>
                      <a:pt x="29" y="1529"/>
                    </a:lnTo>
                    <a:lnTo>
                      <a:pt x="6" y="1822"/>
                    </a:lnTo>
                    <a:lnTo>
                      <a:pt x="0" y="2122"/>
                    </a:lnTo>
                    <a:lnTo>
                      <a:pt x="6" y="2404"/>
                    </a:lnTo>
                    <a:lnTo>
                      <a:pt x="24" y="2686"/>
                    </a:lnTo>
                    <a:lnTo>
                      <a:pt x="47" y="2961"/>
                    </a:lnTo>
                    <a:lnTo>
                      <a:pt x="89" y="3243"/>
                    </a:lnTo>
                    <a:lnTo>
                      <a:pt x="137" y="3519"/>
                    </a:lnTo>
                    <a:lnTo>
                      <a:pt x="197" y="3788"/>
                    </a:lnTo>
                    <a:lnTo>
                      <a:pt x="269" y="4058"/>
                    </a:lnTo>
                    <a:lnTo>
                      <a:pt x="346" y="4316"/>
                    </a:lnTo>
                    <a:lnTo>
                      <a:pt x="358" y="4316"/>
                    </a:lnTo>
                    <a:lnTo>
                      <a:pt x="281" y="4058"/>
                    </a:lnTo>
                    <a:lnTo>
                      <a:pt x="209" y="3788"/>
                    </a:lnTo>
                    <a:lnTo>
                      <a:pt x="149" y="3519"/>
                    </a:lnTo>
                    <a:lnTo>
                      <a:pt x="101" y="3243"/>
                    </a:lnTo>
                    <a:lnTo>
                      <a:pt x="59" y="2961"/>
                    </a:lnTo>
                    <a:lnTo>
                      <a:pt x="35" y="2686"/>
                    </a:lnTo>
                    <a:lnTo>
                      <a:pt x="18" y="2404"/>
                    </a:lnTo>
                    <a:lnTo>
                      <a:pt x="12" y="2122"/>
                    </a:lnTo>
                    <a:lnTo>
                      <a:pt x="18" y="1822"/>
                    </a:lnTo>
                    <a:lnTo>
                      <a:pt x="41" y="1529"/>
                    </a:lnTo>
                    <a:lnTo>
                      <a:pt x="71" y="1247"/>
                    </a:lnTo>
                    <a:lnTo>
                      <a:pt x="119" y="971"/>
                    </a:lnTo>
                    <a:lnTo>
                      <a:pt x="179" y="707"/>
                    </a:lnTo>
                    <a:lnTo>
                      <a:pt x="245" y="462"/>
                    </a:lnTo>
                    <a:lnTo>
                      <a:pt x="328" y="222"/>
                    </a:lnTo>
                    <a:lnTo>
                      <a:pt x="424" y="0"/>
                    </a:lnTo>
                    <a:lnTo>
                      <a:pt x="42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09" name="Freeform 17"/>
              <p:cNvSpPr>
                <a:spLocks/>
              </p:cNvSpPr>
              <p:nvPr userDrawn="1"/>
            </p:nvSpPr>
            <p:spPr bwMode="hidden">
              <a:xfrm>
                <a:off x="1128" y="0"/>
                <a:ext cx="575" cy="4316"/>
              </a:xfrm>
              <a:custGeom>
                <a:avLst/>
                <a:gdLst/>
                <a:ahLst/>
                <a:cxnLst>
                  <a:cxn ang="0">
                    <a:pos x="12" y="2146"/>
                  </a:cxn>
                  <a:cxn ang="0">
                    <a:pos x="24" y="1846"/>
                  </a:cxn>
                  <a:cxn ang="0">
                    <a:pos x="54" y="1559"/>
                  </a:cxn>
                  <a:cxn ang="0">
                    <a:pos x="96" y="1277"/>
                  </a:cxn>
                  <a:cxn ang="0">
                    <a:pos x="162" y="1001"/>
                  </a:cxn>
                  <a:cxn ang="0">
                    <a:pos x="239" y="731"/>
                  </a:cxn>
                  <a:cxn ang="0">
                    <a:pos x="335" y="480"/>
                  </a:cxn>
                  <a:cxn ang="0">
                    <a:pos x="449" y="234"/>
                  </a:cxn>
                  <a:cxn ang="0">
                    <a:pos x="574" y="0"/>
                  </a:cxn>
                  <a:cxn ang="0">
                    <a:pos x="562" y="0"/>
                  </a:cxn>
                  <a:cxn ang="0">
                    <a:pos x="437" y="234"/>
                  </a:cxn>
                  <a:cxn ang="0">
                    <a:pos x="323" y="480"/>
                  </a:cxn>
                  <a:cxn ang="0">
                    <a:pos x="227" y="737"/>
                  </a:cxn>
                  <a:cxn ang="0">
                    <a:pos x="150" y="1001"/>
                  </a:cxn>
                  <a:cxn ang="0">
                    <a:pos x="84" y="1277"/>
                  </a:cxn>
                  <a:cxn ang="0">
                    <a:pos x="42" y="1559"/>
                  </a:cxn>
                  <a:cxn ang="0">
                    <a:pos x="12" y="1852"/>
                  </a:cxn>
                  <a:cxn ang="0">
                    <a:pos x="0" y="2146"/>
                  </a:cxn>
                  <a:cxn ang="0">
                    <a:pos x="6" y="2434"/>
                  </a:cxn>
                  <a:cxn ang="0">
                    <a:pos x="30" y="2715"/>
                  </a:cxn>
                  <a:cxn ang="0">
                    <a:pos x="66" y="2997"/>
                  </a:cxn>
                  <a:cxn ang="0">
                    <a:pos x="120" y="3273"/>
                  </a:cxn>
                  <a:cxn ang="0">
                    <a:pos x="191" y="3549"/>
                  </a:cxn>
                  <a:cxn ang="0">
                    <a:pos x="275" y="3812"/>
                  </a:cxn>
                  <a:cxn ang="0">
                    <a:pos x="371" y="4070"/>
                  </a:cxn>
                  <a:cxn ang="0">
                    <a:pos x="484" y="4316"/>
                  </a:cxn>
                  <a:cxn ang="0">
                    <a:pos x="496" y="4316"/>
                  </a:cxn>
                  <a:cxn ang="0">
                    <a:pos x="383" y="4070"/>
                  </a:cxn>
                  <a:cxn ang="0">
                    <a:pos x="287" y="3812"/>
                  </a:cxn>
                  <a:cxn ang="0">
                    <a:pos x="203" y="3549"/>
                  </a:cxn>
                  <a:cxn ang="0">
                    <a:pos x="132" y="3273"/>
                  </a:cxn>
                  <a:cxn ang="0">
                    <a:pos x="78" y="2997"/>
                  </a:cxn>
                  <a:cxn ang="0">
                    <a:pos x="42" y="2715"/>
                  </a:cxn>
                  <a:cxn ang="0">
                    <a:pos x="18" y="2434"/>
                  </a:cxn>
                  <a:cxn ang="0">
                    <a:pos x="12" y="2146"/>
                  </a:cxn>
                  <a:cxn ang="0">
                    <a:pos x="12" y="2146"/>
                  </a:cxn>
                </a:cxnLst>
                <a:rect l="0" t="0" r="r" b="b"/>
                <a:pathLst>
                  <a:path w="574" h="4316">
                    <a:moveTo>
                      <a:pt x="12" y="2146"/>
                    </a:moveTo>
                    <a:lnTo>
                      <a:pt x="24" y="1846"/>
                    </a:lnTo>
                    <a:lnTo>
                      <a:pt x="54" y="1559"/>
                    </a:lnTo>
                    <a:lnTo>
                      <a:pt x="96" y="1277"/>
                    </a:lnTo>
                    <a:lnTo>
                      <a:pt x="162" y="1001"/>
                    </a:lnTo>
                    <a:lnTo>
                      <a:pt x="239" y="731"/>
                    </a:lnTo>
                    <a:lnTo>
                      <a:pt x="335" y="480"/>
                    </a:lnTo>
                    <a:lnTo>
                      <a:pt x="449" y="234"/>
                    </a:lnTo>
                    <a:lnTo>
                      <a:pt x="574" y="0"/>
                    </a:lnTo>
                    <a:lnTo>
                      <a:pt x="562" y="0"/>
                    </a:lnTo>
                    <a:lnTo>
                      <a:pt x="437" y="234"/>
                    </a:lnTo>
                    <a:lnTo>
                      <a:pt x="323" y="480"/>
                    </a:lnTo>
                    <a:lnTo>
                      <a:pt x="227" y="737"/>
                    </a:lnTo>
                    <a:lnTo>
                      <a:pt x="150" y="1001"/>
                    </a:lnTo>
                    <a:lnTo>
                      <a:pt x="84" y="1277"/>
                    </a:lnTo>
                    <a:lnTo>
                      <a:pt x="42" y="1559"/>
                    </a:lnTo>
                    <a:lnTo>
                      <a:pt x="12" y="1852"/>
                    </a:lnTo>
                    <a:lnTo>
                      <a:pt x="0" y="2146"/>
                    </a:lnTo>
                    <a:lnTo>
                      <a:pt x="6" y="2434"/>
                    </a:lnTo>
                    <a:lnTo>
                      <a:pt x="30" y="2715"/>
                    </a:lnTo>
                    <a:lnTo>
                      <a:pt x="66" y="2997"/>
                    </a:lnTo>
                    <a:lnTo>
                      <a:pt x="120" y="3273"/>
                    </a:lnTo>
                    <a:lnTo>
                      <a:pt x="191" y="3549"/>
                    </a:lnTo>
                    <a:lnTo>
                      <a:pt x="275" y="3812"/>
                    </a:lnTo>
                    <a:lnTo>
                      <a:pt x="371" y="4070"/>
                    </a:lnTo>
                    <a:lnTo>
                      <a:pt x="484" y="4316"/>
                    </a:lnTo>
                    <a:lnTo>
                      <a:pt x="496" y="4316"/>
                    </a:lnTo>
                    <a:lnTo>
                      <a:pt x="383" y="4070"/>
                    </a:lnTo>
                    <a:lnTo>
                      <a:pt x="287" y="3812"/>
                    </a:lnTo>
                    <a:lnTo>
                      <a:pt x="203" y="3549"/>
                    </a:lnTo>
                    <a:lnTo>
                      <a:pt x="132" y="3273"/>
                    </a:lnTo>
                    <a:lnTo>
                      <a:pt x="78" y="2997"/>
                    </a:lnTo>
                    <a:lnTo>
                      <a:pt x="42" y="2715"/>
                    </a:lnTo>
                    <a:lnTo>
                      <a:pt x="18" y="2434"/>
                    </a:lnTo>
                    <a:lnTo>
                      <a:pt x="12" y="2146"/>
                    </a:lnTo>
                    <a:lnTo>
                      <a:pt x="12" y="214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10" name="Freeform 18"/>
              <p:cNvSpPr>
                <a:spLocks/>
              </p:cNvSpPr>
              <p:nvPr userDrawn="1"/>
            </p:nvSpPr>
            <p:spPr bwMode="hidden">
              <a:xfrm>
                <a:off x="702" y="0"/>
                <a:ext cx="737" cy="4316"/>
              </a:xfrm>
              <a:custGeom>
                <a:avLst/>
                <a:gdLst/>
                <a:ahLst/>
                <a:cxnLst>
                  <a:cxn ang="0">
                    <a:pos x="12" y="2098"/>
                  </a:cxn>
                  <a:cxn ang="0">
                    <a:pos x="29" y="1798"/>
                  </a:cxn>
                  <a:cxn ang="0">
                    <a:pos x="71" y="1505"/>
                  </a:cxn>
                  <a:cxn ang="0">
                    <a:pos x="131" y="1223"/>
                  </a:cxn>
                  <a:cxn ang="0">
                    <a:pos x="215" y="941"/>
                  </a:cxn>
                  <a:cxn ang="0">
                    <a:pos x="316" y="689"/>
                  </a:cxn>
                  <a:cxn ang="0">
                    <a:pos x="442" y="444"/>
                  </a:cxn>
                  <a:cxn ang="0">
                    <a:pos x="580" y="216"/>
                  </a:cxn>
                  <a:cxn ang="0">
                    <a:pos x="735" y="0"/>
                  </a:cxn>
                  <a:cxn ang="0">
                    <a:pos x="723" y="0"/>
                  </a:cxn>
                  <a:cxn ang="0">
                    <a:pos x="568" y="210"/>
                  </a:cxn>
                  <a:cxn ang="0">
                    <a:pos x="430" y="438"/>
                  </a:cxn>
                  <a:cxn ang="0">
                    <a:pos x="311" y="683"/>
                  </a:cxn>
                  <a:cxn ang="0">
                    <a:pos x="209" y="941"/>
                  </a:cxn>
                  <a:cxn ang="0">
                    <a:pos x="125" y="1217"/>
                  </a:cxn>
                  <a:cxn ang="0">
                    <a:pos x="59" y="1505"/>
                  </a:cxn>
                  <a:cxn ang="0">
                    <a:pos x="18" y="1798"/>
                  </a:cxn>
                  <a:cxn ang="0">
                    <a:pos x="0" y="2098"/>
                  </a:cxn>
                  <a:cxn ang="0">
                    <a:pos x="6" y="2404"/>
                  </a:cxn>
                  <a:cxn ang="0">
                    <a:pos x="29" y="2709"/>
                  </a:cxn>
                  <a:cxn ang="0">
                    <a:pos x="77" y="3015"/>
                  </a:cxn>
                  <a:cxn ang="0">
                    <a:pos x="149" y="3315"/>
                  </a:cxn>
                  <a:cxn ang="0">
                    <a:pos x="227" y="3573"/>
                  </a:cxn>
                  <a:cxn ang="0">
                    <a:pos x="316" y="3824"/>
                  </a:cxn>
                  <a:cxn ang="0">
                    <a:pos x="424" y="4076"/>
                  </a:cxn>
                  <a:cxn ang="0">
                    <a:pos x="544" y="4316"/>
                  </a:cxn>
                  <a:cxn ang="0">
                    <a:pos x="556" y="4316"/>
                  </a:cxn>
                  <a:cxn ang="0">
                    <a:pos x="436" y="4076"/>
                  </a:cxn>
                  <a:cxn ang="0">
                    <a:pos x="328" y="3824"/>
                  </a:cxn>
                  <a:cxn ang="0">
                    <a:pos x="239" y="3573"/>
                  </a:cxn>
                  <a:cxn ang="0">
                    <a:pos x="161" y="3315"/>
                  </a:cxn>
                  <a:cxn ang="0">
                    <a:pos x="89" y="3015"/>
                  </a:cxn>
                  <a:cxn ang="0">
                    <a:pos x="41" y="2709"/>
                  </a:cxn>
                  <a:cxn ang="0">
                    <a:pos x="18" y="2404"/>
                  </a:cxn>
                  <a:cxn ang="0">
                    <a:pos x="12" y="2098"/>
                  </a:cxn>
                  <a:cxn ang="0">
                    <a:pos x="12" y="2098"/>
                  </a:cxn>
                </a:cxnLst>
                <a:rect l="0" t="0" r="r" b="b"/>
                <a:pathLst>
                  <a:path w="735" h="4316">
                    <a:moveTo>
                      <a:pt x="12" y="2098"/>
                    </a:moveTo>
                    <a:lnTo>
                      <a:pt x="29" y="1798"/>
                    </a:lnTo>
                    <a:lnTo>
                      <a:pt x="71" y="1505"/>
                    </a:lnTo>
                    <a:lnTo>
                      <a:pt x="131" y="1223"/>
                    </a:lnTo>
                    <a:lnTo>
                      <a:pt x="215" y="941"/>
                    </a:lnTo>
                    <a:lnTo>
                      <a:pt x="316" y="689"/>
                    </a:lnTo>
                    <a:lnTo>
                      <a:pt x="442" y="444"/>
                    </a:lnTo>
                    <a:lnTo>
                      <a:pt x="580" y="216"/>
                    </a:lnTo>
                    <a:lnTo>
                      <a:pt x="735" y="0"/>
                    </a:lnTo>
                    <a:lnTo>
                      <a:pt x="723" y="0"/>
                    </a:lnTo>
                    <a:lnTo>
                      <a:pt x="568" y="210"/>
                    </a:lnTo>
                    <a:lnTo>
                      <a:pt x="430" y="438"/>
                    </a:lnTo>
                    <a:lnTo>
                      <a:pt x="311" y="683"/>
                    </a:lnTo>
                    <a:lnTo>
                      <a:pt x="209" y="941"/>
                    </a:lnTo>
                    <a:lnTo>
                      <a:pt x="125" y="1217"/>
                    </a:lnTo>
                    <a:lnTo>
                      <a:pt x="59" y="1505"/>
                    </a:lnTo>
                    <a:lnTo>
                      <a:pt x="18" y="1798"/>
                    </a:lnTo>
                    <a:lnTo>
                      <a:pt x="0" y="2098"/>
                    </a:lnTo>
                    <a:lnTo>
                      <a:pt x="6" y="2404"/>
                    </a:lnTo>
                    <a:lnTo>
                      <a:pt x="29" y="2709"/>
                    </a:lnTo>
                    <a:lnTo>
                      <a:pt x="77" y="3015"/>
                    </a:lnTo>
                    <a:lnTo>
                      <a:pt x="149" y="3315"/>
                    </a:lnTo>
                    <a:lnTo>
                      <a:pt x="227" y="3573"/>
                    </a:lnTo>
                    <a:lnTo>
                      <a:pt x="316" y="3824"/>
                    </a:lnTo>
                    <a:lnTo>
                      <a:pt x="424" y="4076"/>
                    </a:lnTo>
                    <a:lnTo>
                      <a:pt x="544" y="4316"/>
                    </a:lnTo>
                    <a:lnTo>
                      <a:pt x="556" y="4316"/>
                    </a:lnTo>
                    <a:lnTo>
                      <a:pt x="436" y="4076"/>
                    </a:lnTo>
                    <a:lnTo>
                      <a:pt x="328" y="3824"/>
                    </a:lnTo>
                    <a:lnTo>
                      <a:pt x="239" y="3573"/>
                    </a:lnTo>
                    <a:lnTo>
                      <a:pt x="161" y="3315"/>
                    </a:lnTo>
                    <a:lnTo>
                      <a:pt x="89" y="3015"/>
                    </a:lnTo>
                    <a:lnTo>
                      <a:pt x="41" y="2709"/>
                    </a:lnTo>
                    <a:lnTo>
                      <a:pt x="18" y="2404"/>
                    </a:lnTo>
                    <a:lnTo>
                      <a:pt x="12" y="2098"/>
                    </a:lnTo>
                    <a:lnTo>
                      <a:pt x="12" y="209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11" name="Freeform 19"/>
              <p:cNvSpPr>
                <a:spLocks/>
              </p:cNvSpPr>
              <p:nvPr userDrawn="1"/>
            </p:nvSpPr>
            <p:spPr bwMode="hidden">
              <a:xfrm>
                <a:off x="288" y="0"/>
                <a:ext cx="840" cy="4316"/>
              </a:xfrm>
              <a:custGeom>
                <a:avLst/>
                <a:gdLst/>
                <a:ahLst/>
                <a:cxnLst>
                  <a:cxn ang="0">
                    <a:pos x="18" y="1948"/>
                  </a:cxn>
                  <a:cxn ang="0">
                    <a:pos x="48" y="1708"/>
                  </a:cxn>
                  <a:cxn ang="0">
                    <a:pos x="96" y="1475"/>
                  </a:cxn>
                  <a:cxn ang="0">
                    <a:pos x="161" y="1235"/>
                  </a:cxn>
                  <a:cxn ang="0">
                    <a:pos x="251" y="995"/>
                  </a:cxn>
                  <a:cxn ang="0">
                    <a:pos x="365" y="755"/>
                  </a:cxn>
                  <a:cxn ang="0">
                    <a:pos x="496" y="510"/>
                  </a:cxn>
                  <a:cxn ang="0">
                    <a:pos x="658" y="258"/>
                  </a:cxn>
                  <a:cxn ang="0">
                    <a:pos x="741" y="132"/>
                  </a:cxn>
                  <a:cxn ang="0">
                    <a:pos x="837" y="0"/>
                  </a:cxn>
                  <a:cxn ang="0">
                    <a:pos x="825" y="0"/>
                  </a:cxn>
                  <a:cxn ang="0">
                    <a:pos x="729" y="132"/>
                  </a:cxn>
                  <a:cxn ang="0">
                    <a:pos x="640" y="258"/>
                  </a:cxn>
                  <a:cxn ang="0">
                    <a:pos x="562" y="384"/>
                  </a:cxn>
                  <a:cxn ang="0">
                    <a:pos x="484" y="510"/>
                  </a:cxn>
                  <a:cxn ang="0">
                    <a:pos x="353" y="755"/>
                  </a:cxn>
                  <a:cxn ang="0">
                    <a:pos x="239" y="995"/>
                  </a:cxn>
                  <a:cxn ang="0">
                    <a:pos x="150" y="1235"/>
                  </a:cxn>
                  <a:cxn ang="0">
                    <a:pos x="84" y="1469"/>
                  </a:cxn>
                  <a:cxn ang="0">
                    <a:pos x="36" y="1702"/>
                  </a:cxn>
                  <a:cxn ang="0">
                    <a:pos x="6" y="1942"/>
                  </a:cxn>
                  <a:cxn ang="0">
                    <a:pos x="0" y="2200"/>
                  </a:cxn>
                  <a:cxn ang="0">
                    <a:pos x="12" y="2470"/>
                  </a:cxn>
                  <a:cxn ang="0">
                    <a:pos x="48" y="2739"/>
                  </a:cxn>
                  <a:cxn ang="0">
                    <a:pos x="114" y="3027"/>
                  </a:cxn>
                  <a:cxn ang="0">
                    <a:pos x="150" y="3171"/>
                  </a:cxn>
                  <a:cxn ang="0">
                    <a:pos x="197" y="3321"/>
                  </a:cxn>
                  <a:cxn ang="0">
                    <a:pos x="245" y="3477"/>
                  </a:cxn>
                  <a:cxn ang="0">
                    <a:pos x="305" y="3639"/>
                  </a:cxn>
                  <a:cxn ang="0">
                    <a:pos x="365" y="3800"/>
                  </a:cxn>
                  <a:cxn ang="0">
                    <a:pos x="437" y="3968"/>
                  </a:cxn>
                  <a:cxn ang="0">
                    <a:pos x="508" y="4136"/>
                  </a:cxn>
                  <a:cxn ang="0">
                    <a:pos x="592" y="4316"/>
                  </a:cxn>
                  <a:cxn ang="0">
                    <a:pos x="604" y="4316"/>
                  </a:cxn>
                  <a:cxn ang="0">
                    <a:pos x="520" y="4136"/>
                  </a:cxn>
                  <a:cxn ang="0">
                    <a:pos x="448" y="3968"/>
                  </a:cxn>
                  <a:cxn ang="0">
                    <a:pos x="377" y="3800"/>
                  </a:cxn>
                  <a:cxn ang="0">
                    <a:pos x="317" y="3639"/>
                  </a:cxn>
                  <a:cxn ang="0">
                    <a:pos x="257" y="3477"/>
                  </a:cxn>
                  <a:cxn ang="0">
                    <a:pos x="209" y="3327"/>
                  </a:cxn>
                  <a:cxn ang="0">
                    <a:pos x="161" y="3171"/>
                  </a:cxn>
                  <a:cxn ang="0">
                    <a:pos x="126" y="3027"/>
                  </a:cxn>
                  <a:cxn ang="0">
                    <a:pos x="60" y="2739"/>
                  </a:cxn>
                  <a:cxn ang="0">
                    <a:pos x="24" y="2470"/>
                  </a:cxn>
                  <a:cxn ang="0">
                    <a:pos x="12" y="2206"/>
                  </a:cxn>
                  <a:cxn ang="0">
                    <a:pos x="18" y="1948"/>
                  </a:cxn>
                  <a:cxn ang="0">
                    <a:pos x="18" y="1948"/>
                  </a:cxn>
                </a:cxnLst>
                <a:rect l="0" t="0" r="r" b="b"/>
                <a:pathLst>
                  <a:path w="837" h="4316">
                    <a:moveTo>
                      <a:pt x="18" y="1948"/>
                    </a:moveTo>
                    <a:lnTo>
                      <a:pt x="48" y="1708"/>
                    </a:lnTo>
                    <a:lnTo>
                      <a:pt x="96" y="1475"/>
                    </a:lnTo>
                    <a:lnTo>
                      <a:pt x="161" y="1235"/>
                    </a:lnTo>
                    <a:lnTo>
                      <a:pt x="251" y="995"/>
                    </a:lnTo>
                    <a:lnTo>
                      <a:pt x="365" y="755"/>
                    </a:lnTo>
                    <a:lnTo>
                      <a:pt x="496" y="510"/>
                    </a:lnTo>
                    <a:lnTo>
                      <a:pt x="658" y="258"/>
                    </a:lnTo>
                    <a:lnTo>
                      <a:pt x="741" y="132"/>
                    </a:lnTo>
                    <a:lnTo>
                      <a:pt x="837" y="0"/>
                    </a:lnTo>
                    <a:lnTo>
                      <a:pt x="825" y="0"/>
                    </a:lnTo>
                    <a:lnTo>
                      <a:pt x="729" y="132"/>
                    </a:lnTo>
                    <a:lnTo>
                      <a:pt x="640" y="258"/>
                    </a:lnTo>
                    <a:lnTo>
                      <a:pt x="562" y="384"/>
                    </a:lnTo>
                    <a:lnTo>
                      <a:pt x="484" y="510"/>
                    </a:lnTo>
                    <a:lnTo>
                      <a:pt x="353" y="755"/>
                    </a:lnTo>
                    <a:lnTo>
                      <a:pt x="239" y="995"/>
                    </a:lnTo>
                    <a:lnTo>
                      <a:pt x="150" y="1235"/>
                    </a:lnTo>
                    <a:lnTo>
                      <a:pt x="84" y="1469"/>
                    </a:lnTo>
                    <a:lnTo>
                      <a:pt x="36" y="1702"/>
                    </a:lnTo>
                    <a:lnTo>
                      <a:pt x="6" y="1942"/>
                    </a:lnTo>
                    <a:lnTo>
                      <a:pt x="0" y="2200"/>
                    </a:lnTo>
                    <a:lnTo>
                      <a:pt x="12" y="2470"/>
                    </a:lnTo>
                    <a:lnTo>
                      <a:pt x="48" y="2739"/>
                    </a:lnTo>
                    <a:lnTo>
                      <a:pt x="114" y="3027"/>
                    </a:lnTo>
                    <a:lnTo>
                      <a:pt x="150" y="3171"/>
                    </a:lnTo>
                    <a:lnTo>
                      <a:pt x="197" y="3321"/>
                    </a:lnTo>
                    <a:lnTo>
                      <a:pt x="245" y="3477"/>
                    </a:lnTo>
                    <a:lnTo>
                      <a:pt x="305" y="3639"/>
                    </a:lnTo>
                    <a:lnTo>
                      <a:pt x="365" y="3800"/>
                    </a:lnTo>
                    <a:lnTo>
                      <a:pt x="437" y="3968"/>
                    </a:lnTo>
                    <a:lnTo>
                      <a:pt x="508" y="4136"/>
                    </a:lnTo>
                    <a:lnTo>
                      <a:pt x="592" y="4316"/>
                    </a:lnTo>
                    <a:lnTo>
                      <a:pt x="604" y="4316"/>
                    </a:lnTo>
                    <a:lnTo>
                      <a:pt x="520" y="4136"/>
                    </a:lnTo>
                    <a:lnTo>
                      <a:pt x="448" y="3968"/>
                    </a:lnTo>
                    <a:lnTo>
                      <a:pt x="377" y="3800"/>
                    </a:lnTo>
                    <a:lnTo>
                      <a:pt x="317" y="3639"/>
                    </a:lnTo>
                    <a:lnTo>
                      <a:pt x="257" y="3477"/>
                    </a:lnTo>
                    <a:lnTo>
                      <a:pt x="209" y="3327"/>
                    </a:lnTo>
                    <a:lnTo>
                      <a:pt x="161" y="3171"/>
                    </a:lnTo>
                    <a:lnTo>
                      <a:pt x="126" y="3027"/>
                    </a:lnTo>
                    <a:lnTo>
                      <a:pt x="60" y="2739"/>
                    </a:lnTo>
                    <a:lnTo>
                      <a:pt x="24" y="2470"/>
                    </a:lnTo>
                    <a:lnTo>
                      <a:pt x="12" y="2206"/>
                    </a:lnTo>
                    <a:lnTo>
                      <a:pt x="18" y="1948"/>
                    </a:lnTo>
                    <a:lnTo>
                      <a:pt x="18" y="194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66667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85012" name="Freeform 20"/>
            <p:cNvSpPr>
              <a:spLocks/>
            </p:cNvSpPr>
            <p:nvPr/>
          </p:nvSpPr>
          <p:spPr bwMode="hidden">
            <a:xfrm>
              <a:off x="6" y="2901"/>
              <a:ext cx="606" cy="1415"/>
            </a:xfrm>
            <a:custGeom>
              <a:avLst/>
              <a:gdLst/>
              <a:ahLst/>
              <a:cxnLst>
                <a:cxn ang="0">
                  <a:pos x="0" y="54"/>
                </a:cxn>
                <a:cxn ang="0">
                  <a:pos x="42" y="228"/>
                </a:cxn>
                <a:cxn ang="0">
                  <a:pos x="96" y="402"/>
                </a:cxn>
                <a:cxn ang="0">
                  <a:pos x="161" y="576"/>
                </a:cxn>
                <a:cxn ang="0">
                  <a:pos x="227" y="744"/>
                </a:cxn>
                <a:cxn ang="0">
                  <a:pos x="305" y="917"/>
                </a:cxn>
                <a:cxn ang="0">
                  <a:pos x="389" y="1085"/>
                </a:cxn>
                <a:cxn ang="0">
                  <a:pos x="484" y="1253"/>
                </a:cxn>
                <a:cxn ang="0">
                  <a:pos x="586" y="1415"/>
                </a:cxn>
                <a:cxn ang="0">
                  <a:pos x="604" y="1415"/>
                </a:cxn>
                <a:cxn ang="0">
                  <a:pos x="496" y="1247"/>
                </a:cxn>
                <a:cxn ang="0">
                  <a:pos x="401" y="1073"/>
                </a:cxn>
                <a:cxn ang="0">
                  <a:pos x="311" y="899"/>
                </a:cxn>
                <a:cxn ang="0">
                  <a:pos x="233" y="720"/>
                </a:cxn>
                <a:cxn ang="0">
                  <a:pos x="161" y="546"/>
                </a:cxn>
                <a:cxn ang="0">
                  <a:pos x="102" y="366"/>
                </a:cxn>
                <a:cxn ang="0">
                  <a:pos x="48" y="18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0" y="54"/>
                </a:cxn>
              </a:cxnLst>
              <a:rect l="0" t="0" r="r" b="b"/>
              <a:pathLst>
                <a:path w="604" h="1415">
                  <a:moveTo>
                    <a:pt x="0" y="54"/>
                  </a:moveTo>
                  <a:lnTo>
                    <a:pt x="42" y="228"/>
                  </a:lnTo>
                  <a:lnTo>
                    <a:pt x="96" y="402"/>
                  </a:lnTo>
                  <a:lnTo>
                    <a:pt x="161" y="576"/>
                  </a:lnTo>
                  <a:lnTo>
                    <a:pt x="227" y="744"/>
                  </a:lnTo>
                  <a:lnTo>
                    <a:pt x="305" y="917"/>
                  </a:lnTo>
                  <a:lnTo>
                    <a:pt x="389" y="1085"/>
                  </a:lnTo>
                  <a:lnTo>
                    <a:pt x="484" y="1253"/>
                  </a:lnTo>
                  <a:lnTo>
                    <a:pt x="586" y="1415"/>
                  </a:lnTo>
                  <a:lnTo>
                    <a:pt x="604" y="1415"/>
                  </a:lnTo>
                  <a:lnTo>
                    <a:pt x="496" y="1247"/>
                  </a:lnTo>
                  <a:lnTo>
                    <a:pt x="401" y="1073"/>
                  </a:lnTo>
                  <a:lnTo>
                    <a:pt x="311" y="899"/>
                  </a:lnTo>
                  <a:lnTo>
                    <a:pt x="233" y="720"/>
                  </a:lnTo>
                  <a:lnTo>
                    <a:pt x="161" y="546"/>
                  </a:lnTo>
                  <a:lnTo>
                    <a:pt x="102" y="366"/>
                  </a:lnTo>
                  <a:lnTo>
                    <a:pt x="48" y="180"/>
                  </a:lnTo>
                  <a:lnTo>
                    <a:pt x="0" y="0"/>
                  </a:lnTo>
                  <a:lnTo>
                    <a:pt x="0" y="54"/>
                  </a:lnTo>
                  <a:lnTo>
                    <a:pt x="0" y="54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013" name="Freeform 21"/>
            <p:cNvSpPr>
              <a:spLocks/>
            </p:cNvSpPr>
            <p:nvPr/>
          </p:nvSpPr>
          <p:spPr bwMode="hidden">
            <a:xfrm>
              <a:off x="6" y="3890"/>
              <a:ext cx="228" cy="426"/>
            </a:xfrm>
            <a:custGeom>
              <a:avLst/>
              <a:gdLst/>
              <a:ahLst/>
              <a:cxnLst>
                <a:cxn ang="0">
                  <a:pos x="0" y="30"/>
                </a:cxn>
                <a:cxn ang="0">
                  <a:pos x="108" y="240"/>
                </a:cxn>
                <a:cxn ang="0">
                  <a:pos x="215" y="426"/>
                </a:cxn>
                <a:cxn ang="0">
                  <a:pos x="227" y="426"/>
                </a:cxn>
                <a:cxn ang="0">
                  <a:pos x="167" y="330"/>
                </a:cxn>
                <a:cxn ang="0">
                  <a:pos x="114" y="222"/>
                </a:cxn>
                <a:cxn ang="0">
                  <a:pos x="0" y="0"/>
                </a:cxn>
                <a:cxn ang="0">
                  <a:pos x="0" y="30"/>
                </a:cxn>
                <a:cxn ang="0">
                  <a:pos x="0" y="30"/>
                </a:cxn>
              </a:cxnLst>
              <a:rect l="0" t="0" r="r" b="b"/>
              <a:pathLst>
                <a:path w="227" h="426">
                  <a:moveTo>
                    <a:pt x="0" y="30"/>
                  </a:moveTo>
                  <a:lnTo>
                    <a:pt x="108" y="240"/>
                  </a:lnTo>
                  <a:lnTo>
                    <a:pt x="215" y="426"/>
                  </a:lnTo>
                  <a:lnTo>
                    <a:pt x="227" y="426"/>
                  </a:lnTo>
                  <a:lnTo>
                    <a:pt x="167" y="330"/>
                  </a:lnTo>
                  <a:lnTo>
                    <a:pt x="114" y="222"/>
                  </a:ln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014" name="Freeform 22"/>
            <p:cNvSpPr>
              <a:spLocks/>
            </p:cNvSpPr>
            <p:nvPr/>
          </p:nvSpPr>
          <p:spPr bwMode="hidden">
            <a:xfrm>
              <a:off x="4776" y="0"/>
              <a:ext cx="984" cy="1786"/>
            </a:xfrm>
            <a:custGeom>
              <a:avLst/>
              <a:gdLst/>
              <a:ahLst/>
              <a:cxnLst>
                <a:cxn ang="0">
                  <a:pos x="981" y="1786"/>
                </a:cxn>
                <a:cxn ang="0">
                  <a:pos x="981" y="1720"/>
                </a:cxn>
                <a:cxn ang="0">
                  <a:pos x="969" y="1666"/>
                </a:cxn>
                <a:cxn ang="0">
                  <a:pos x="957" y="1613"/>
                </a:cxn>
                <a:cxn ang="0">
                  <a:pos x="921" y="1487"/>
                </a:cxn>
                <a:cxn ang="0">
                  <a:pos x="885" y="1361"/>
                </a:cxn>
                <a:cxn ang="0">
                  <a:pos x="796" y="1121"/>
                </a:cxn>
                <a:cxn ang="0">
                  <a:pos x="682" y="899"/>
                </a:cxn>
                <a:cxn ang="0">
                  <a:pos x="562" y="689"/>
                </a:cxn>
                <a:cxn ang="0">
                  <a:pos x="431" y="498"/>
                </a:cxn>
                <a:cxn ang="0">
                  <a:pos x="293" y="318"/>
                </a:cxn>
                <a:cxn ang="0">
                  <a:pos x="150" y="150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38" y="150"/>
                </a:cxn>
                <a:cxn ang="0">
                  <a:pos x="275" y="318"/>
                </a:cxn>
                <a:cxn ang="0">
                  <a:pos x="413" y="498"/>
                </a:cxn>
                <a:cxn ang="0">
                  <a:pos x="545" y="689"/>
                </a:cxn>
                <a:cxn ang="0">
                  <a:pos x="670" y="899"/>
                </a:cxn>
                <a:cxn ang="0">
                  <a:pos x="778" y="1121"/>
                </a:cxn>
                <a:cxn ang="0">
                  <a:pos x="873" y="1361"/>
                </a:cxn>
                <a:cxn ang="0">
                  <a:pos x="909" y="1487"/>
                </a:cxn>
                <a:cxn ang="0">
                  <a:pos x="945" y="1619"/>
                </a:cxn>
                <a:cxn ang="0">
                  <a:pos x="963" y="1702"/>
                </a:cxn>
                <a:cxn ang="0">
                  <a:pos x="981" y="1786"/>
                </a:cxn>
                <a:cxn ang="0">
                  <a:pos x="981" y="1786"/>
                </a:cxn>
              </a:cxnLst>
              <a:rect l="0" t="0" r="r" b="b"/>
              <a:pathLst>
                <a:path w="981" h="1786">
                  <a:moveTo>
                    <a:pt x="981" y="1786"/>
                  </a:moveTo>
                  <a:lnTo>
                    <a:pt x="981" y="1720"/>
                  </a:lnTo>
                  <a:lnTo>
                    <a:pt x="969" y="1666"/>
                  </a:lnTo>
                  <a:lnTo>
                    <a:pt x="957" y="1613"/>
                  </a:lnTo>
                  <a:lnTo>
                    <a:pt x="921" y="1487"/>
                  </a:lnTo>
                  <a:lnTo>
                    <a:pt x="885" y="1361"/>
                  </a:lnTo>
                  <a:lnTo>
                    <a:pt x="796" y="1121"/>
                  </a:lnTo>
                  <a:lnTo>
                    <a:pt x="682" y="899"/>
                  </a:lnTo>
                  <a:lnTo>
                    <a:pt x="562" y="689"/>
                  </a:lnTo>
                  <a:lnTo>
                    <a:pt x="431" y="498"/>
                  </a:lnTo>
                  <a:lnTo>
                    <a:pt x="293" y="318"/>
                  </a:lnTo>
                  <a:lnTo>
                    <a:pt x="150" y="15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38" y="150"/>
                  </a:lnTo>
                  <a:lnTo>
                    <a:pt x="275" y="318"/>
                  </a:lnTo>
                  <a:lnTo>
                    <a:pt x="413" y="498"/>
                  </a:lnTo>
                  <a:lnTo>
                    <a:pt x="545" y="689"/>
                  </a:lnTo>
                  <a:lnTo>
                    <a:pt x="670" y="899"/>
                  </a:lnTo>
                  <a:lnTo>
                    <a:pt x="778" y="1121"/>
                  </a:lnTo>
                  <a:lnTo>
                    <a:pt x="873" y="1361"/>
                  </a:lnTo>
                  <a:lnTo>
                    <a:pt x="909" y="1487"/>
                  </a:lnTo>
                  <a:lnTo>
                    <a:pt x="945" y="1619"/>
                  </a:lnTo>
                  <a:lnTo>
                    <a:pt x="963" y="1702"/>
                  </a:lnTo>
                  <a:lnTo>
                    <a:pt x="981" y="1786"/>
                  </a:lnTo>
                  <a:lnTo>
                    <a:pt x="981" y="178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015" name="Freeform 23"/>
            <p:cNvSpPr>
              <a:spLocks/>
            </p:cNvSpPr>
            <p:nvPr/>
          </p:nvSpPr>
          <p:spPr bwMode="hidden">
            <a:xfrm>
              <a:off x="5041" y="0"/>
              <a:ext cx="719" cy="845"/>
            </a:xfrm>
            <a:custGeom>
              <a:avLst/>
              <a:gdLst/>
              <a:ahLst/>
              <a:cxnLst>
                <a:cxn ang="0">
                  <a:pos x="717" y="845"/>
                </a:cxn>
                <a:cxn ang="0">
                  <a:pos x="717" y="821"/>
                </a:cxn>
                <a:cxn ang="0">
                  <a:pos x="574" y="605"/>
                </a:cxn>
                <a:cxn ang="0">
                  <a:pos x="406" y="396"/>
                </a:cxn>
                <a:cxn ang="0">
                  <a:pos x="221" y="192"/>
                </a:cxn>
                <a:cxn ang="0">
                  <a:pos x="17" y="0"/>
                </a:cxn>
                <a:cxn ang="0">
                  <a:pos x="0" y="0"/>
                </a:cxn>
                <a:cxn ang="0">
                  <a:pos x="209" y="198"/>
                </a:cxn>
                <a:cxn ang="0">
                  <a:pos x="400" y="408"/>
                </a:cxn>
                <a:cxn ang="0">
                  <a:pos x="568" y="623"/>
                </a:cxn>
                <a:cxn ang="0">
                  <a:pos x="717" y="845"/>
                </a:cxn>
                <a:cxn ang="0">
                  <a:pos x="717" y="845"/>
                </a:cxn>
              </a:cxnLst>
              <a:rect l="0" t="0" r="r" b="b"/>
              <a:pathLst>
                <a:path w="717" h="845">
                  <a:moveTo>
                    <a:pt x="717" y="845"/>
                  </a:moveTo>
                  <a:lnTo>
                    <a:pt x="717" y="821"/>
                  </a:lnTo>
                  <a:lnTo>
                    <a:pt x="574" y="605"/>
                  </a:lnTo>
                  <a:lnTo>
                    <a:pt x="406" y="396"/>
                  </a:lnTo>
                  <a:lnTo>
                    <a:pt x="221" y="192"/>
                  </a:lnTo>
                  <a:lnTo>
                    <a:pt x="17" y="0"/>
                  </a:lnTo>
                  <a:lnTo>
                    <a:pt x="0" y="0"/>
                  </a:lnTo>
                  <a:lnTo>
                    <a:pt x="209" y="198"/>
                  </a:lnTo>
                  <a:lnTo>
                    <a:pt x="400" y="408"/>
                  </a:lnTo>
                  <a:lnTo>
                    <a:pt x="568" y="623"/>
                  </a:lnTo>
                  <a:lnTo>
                    <a:pt x="717" y="845"/>
                  </a:lnTo>
                  <a:lnTo>
                    <a:pt x="717" y="8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016" name="Freeform 24"/>
            <p:cNvSpPr>
              <a:spLocks/>
            </p:cNvSpPr>
            <p:nvPr/>
          </p:nvSpPr>
          <p:spPr bwMode="hidden">
            <a:xfrm>
              <a:off x="5352" y="0"/>
              <a:ext cx="408" cy="414"/>
            </a:xfrm>
            <a:custGeom>
              <a:avLst/>
              <a:gdLst/>
              <a:ahLst/>
              <a:cxnLst>
                <a:cxn ang="0">
                  <a:pos x="407" y="414"/>
                </a:cxn>
                <a:cxn ang="0">
                  <a:pos x="407" y="396"/>
                </a:cxn>
                <a:cxn ang="0">
                  <a:pos x="222" y="192"/>
                </a:cxn>
                <a:cxn ang="0">
                  <a:pos x="12" y="0"/>
                </a:cxn>
                <a:cxn ang="0">
                  <a:pos x="0" y="0"/>
                </a:cxn>
                <a:cxn ang="0">
                  <a:pos x="108" y="102"/>
                </a:cxn>
                <a:cxn ang="0">
                  <a:pos x="216" y="204"/>
                </a:cxn>
                <a:cxn ang="0">
                  <a:pos x="407" y="414"/>
                </a:cxn>
                <a:cxn ang="0">
                  <a:pos x="407" y="414"/>
                </a:cxn>
              </a:cxnLst>
              <a:rect l="0" t="0" r="r" b="b"/>
              <a:pathLst>
                <a:path w="407" h="414">
                  <a:moveTo>
                    <a:pt x="407" y="414"/>
                  </a:moveTo>
                  <a:lnTo>
                    <a:pt x="407" y="396"/>
                  </a:lnTo>
                  <a:lnTo>
                    <a:pt x="222" y="192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08" y="102"/>
                  </a:lnTo>
                  <a:lnTo>
                    <a:pt x="216" y="204"/>
                  </a:lnTo>
                  <a:lnTo>
                    <a:pt x="407" y="414"/>
                  </a:lnTo>
                  <a:lnTo>
                    <a:pt x="407" y="4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017" name="Freeform 25"/>
            <p:cNvSpPr>
              <a:spLocks/>
            </p:cNvSpPr>
            <p:nvPr/>
          </p:nvSpPr>
          <p:spPr bwMode="hidden">
            <a:xfrm>
              <a:off x="6" y="0"/>
              <a:ext cx="858" cy="1409"/>
            </a:xfrm>
            <a:custGeom>
              <a:avLst/>
              <a:gdLst/>
              <a:ahLst/>
              <a:cxnLst>
                <a:cxn ang="0">
                  <a:pos x="0" y="1361"/>
                </a:cxn>
                <a:cxn ang="0">
                  <a:pos x="0" y="1409"/>
                </a:cxn>
                <a:cxn ang="0">
                  <a:pos x="54" y="1211"/>
                </a:cxn>
                <a:cxn ang="0">
                  <a:pos x="126" y="1013"/>
                </a:cxn>
                <a:cxn ang="0">
                  <a:pos x="215" y="827"/>
                </a:cxn>
                <a:cxn ang="0">
                  <a:pos x="311" y="647"/>
                </a:cxn>
                <a:cxn ang="0">
                  <a:pos x="431" y="474"/>
                </a:cxn>
                <a:cxn ang="0">
                  <a:pos x="556" y="312"/>
                </a:cxn>
                <a:cxn ang="0">
                  <a:pos x="700" y="150"/>
                </a:cxn>
                <a:cxn ang="0">
                  <a:pos x="855" y="0"/>
                </a:cxn>
                <a:cxn ang="0">
                  <a:pos x="837" y="0"/>
                </a:cxn>
                <a:cxn ang="0">
                  <a:pos x="688" y="144"/>
                </a:cxn>
                <a:cxn ang="0">
                  <a:pos x="550" y="300"/>
                </a:cxn>
                <a:cxn ang="0">
                  <a:pos x="425" y="462"/>
                </a:cxn>
                <a:cxn ang="0">
                  <a:pos x="311" y="629"/>
                </a:cxn>
                <a:cxn ang="0">
                  <a:pos x="215" y="803"/>
                </a:cxn>
                <a:cxn ang="0">
                  <a:pos x="132" y="983"/>
                </a:cxn>
                <a:cxn ang="0">
                  <a:pos x="60" y="1169"/>
                </a:cxn>
                <a:cxn ang="0">
                  <a:pos x="0" y="1361"/>
                </a:cxn>
                <a:cxn ang="0">
                  <a:pos x="0" y="1361"/>
                </a:cxn>
              </a:cxnLst>
              <a:rect l="0" t="0" r="r" b="b"/>
              <a:pathLst>
                <a:path w="855" h="1409">
                  <a:moveTo>
                    <a:pt x="0" y="1361"/>
                  </a:moveTo>
                  <a:lnTo>
                    <a:pt x="0" y="1409"/>
                  </a:lnTo>
                  <a:lnTo>
                    <a:pt x="54" y="1211"/>
                  </a:lnTo>
                  <a:lnTo>
                    <a:pt x="126" y="1013"/>
                  </a:lnTo>
                  <a:lnTo>
                    <a:pt x="215" y="827"/>
                  </a:lnTo>
                  <a:lnTo>
                    <a:pt x="311" y="647"/>
                  </a:lnTo>
                  <a:lnTo>
                    <a:pt x="431" y="474"/>
                  </a:lnTo>
                  <a:lnTo>
                    <a:pt x="556" y="312"/>
                  </a:lnTo>
                  <a:lnTo>
                    <a:pt x="700" y="150"/>
                  </a:lnTo>
                  <a:lnTo>
                    <a:pt x="855" y="0"/>
                  </a:lnTo>
                  <a:lnTo>
                    <a:pt x="837" y="0"/>
                  </a:lnTo>
                  <a:lnTo>
                    <a:pt x="688" y="144"/>
                  </a:lnTo>
                  <a:lnTo>
                    <a:pt x="550" y="300"/>
                  </a:lnTo>
                  <a:lnTo>
                    <a:pt x="425" y="462"/>
                  </a:lnTo>
                  <a:lnTo>
                    <a:pt x="311" y="629"/>
                  </a:lnTo>
                  <a:lnTo>
                    <a:pt x="215" y="803"/>
                  </a:lnTo>
                  <a:lnTo>
                    <a:pt x="132" y="983"/>
                  </a:lnTo>
                  <a:lnTo>
                    <a:pt x="60" y="1169"/>
                  </a:lnTo>
                  <a:lnTo>
                    <a:pt x="0" y="1361"/>
                  </a:lnTo>
                  <a:lnTo>
                    <a:pt x="0" y="1361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018" name="Freeform 26"/>
            <p:cNvSpPr>
              <a:spLocks/>
            </p:cNvSpPr>
            <p:nvPr/>
          </p:nvSpPr>
          <p:spPr bwMode="hidden">
            <a:xfrm>
              <a:off x="6" y="0"/>
              <a:ext cx="588" cy="599"/>
            </a:xfrm>
            <a:custGeom>
              <a:avLst/>
              <a:gdLst/>
              <a:ahLst/>
              <a:cxnLst>
                <a:cxn ang="0">
                  <a:pos x="586" y="0"/>
                </a:cxn>
                <a:cxn ang="0">
                  <a:pos x="568" y="0"/>
                </a:cxn>
                <a:cxn ang="0">
                  <a:pos x="407" y="132"/>
                </a:cxn>
                <a:cxn ang="0">
                  <a:pos x="257" y="270"/>
                </a:cxn>
                <a:cxn ang="0">
                  <a:pos x="120" y="420"/>
                </a:cxn>
                <a:cxn ang="0">
                  <a:pos x="0" y="575"/>
                </a:cxn>
                <a:cxn ang="0">
                  <a:pos x="0" y="599"/>
                </a:cxn>
                <a:cxn ang="0">
                  <a:pos x="120" y="432"/>
                </a:cxn>
                <a:cxn ang="0">
                  <a:pos x="257" y="282"/>
                </a:cxn>
                <a:cxn ang="0">
                  <a:pos x="413" y="138"/>
                </a:cxn>
                <a:cxn ang="0">
                  <a:pos x="586" y="0"/>
                </a:cxn>
                <a:cxn ang="0">
                  <a:pos x="586" y="0"/>
                </a:cxn>
              </a:cxnLst>
              <a:rect l="0" t="0" r="r" b="b"/>
              <a:pathLst>
                <a:path w="586" h="599">
                  <a:moveTo>
                    <a:pt x="586" y="0"/>
                  </a:moveTo>
                  <a:lnTo>
                    <a:pt x="568" y="0"/>
                  </a:lnTo>
                  <a:lnTo>
                    <a:pt x="407" y="132"/>
                  </a:lnTo>
                  <a:lnTo>
                    <a:pt x="257" y="270"/>
                  </a:lnTo>
                  <a:lnTo>
                    <a:pt x="120" y="420"/>
                  </a:lnTo>
                  <a:lnTo>
                    <a:pt x="0" y="575"/>
                  </a:lnTo>
                  <a:lnTo>
                    <a:pt x="0" y="599"/>
                  </a:lnTo>
                  <a:lnTo>
                    <a:pt x="120" y="432"/>
                  </a:lnTo>
                  <a:lnTo>
                    <a:pt x="257" y="282"/>
                  </a:lnTo>
                  <a:lnTo>
                    <a:pt x="413" y="138"/>
                  </a:lnTo>
                  <a:lnTo>
                    <a:pt x="586" y="0"/>
                  </a:lnTo>
                  <a:lnTo>
                    <a:pt x="58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019" name="Freeform 27"/>
            <p:cNvSpPr>
              <a:spLocks/>
            </p:cNvSpPr>
            <p:nvPr/>
          </p:nvSpPr>
          <p:spPr bwMode="hidden">
            <a:xfrm>
              <a:off x="6" y="0"/>
              <a:ext cx="270" cy="252"/>
            </a:xfrm>
            <a:custGeom>
              <a:avLst/>
              <a:gdLst/>
              <a:ahLst/>
              <a:cxnLst>
                <a:cxn ang="0">
                  <a:pos x="269" y="0"/>
                </a:cxn>
                <a:cxn ang="0">
                  <a:pos x="251" y="0"/>
                </a:cxn>
                <a:cxn ang="0">
                  <a:pos x="120" y="114"/>
                </a:cxn>
                <a:cxn ang="0">
                  <a:pos x="60" y="174"/>
                </a:cxn>
                <a:cxn ang="0">
                  <a:pos x="0" y="234"/>
                </a:cxn>
                <a:cxn ang="0">
                  <a:pos x="0" y="252"/>
                </a:cxn>
                <a:cxn ang="0">
                  <a:pos x="126" y="120"/>
                </a:cxn>
                <a:cxn ang="0">
                  <a:pos x="269" y="0"/>
                </a:cxn>
                <a:cxn ang="0">
                  <a:pos x="269" y="0"/>
                </a:cxn>
              </a:cxnLst>
              <a:rect l="0" t="0" r="r" b="b"/>
              <a:pathLst>
                <a:path w="269" h="252">
                  <a:moveTo>
                    <a:pt x="269" y="0"/>
                  </a:moveTo>
                  <a:lnTo>
                    <a:pt x="251" y="0"/>
                  </a:lnTo>
                  <a:lnTo>
                    <a:pt x="120" y="114"/>
                  </a:lnTo>
                  <a:lnTo>
                    <a:pt x="60" y="174"/>
                  </a:lnTo>
                  <a:lnTo>
                    <a:pt x="0" y="234"/>
                  </a:lnTo>
                  <a:lnTo>
                    <a:pt x="0" y="252"/>
                  </a:lnTo>
                  <a:lnTo>
                    <a:pt x="126" y="120"/>
                  </a:lnTo>
                  <a:lnTo>
                    <a:pt x="269" y="0"/>
                  </a:lnTo>
                  <a:lnTo>
                    <a:pt x="269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020" name="Line 28"/>
            <p:cNvSpPr>
              <a:spLocks noChangeShapeType="1"/>
            </p:cNvSpPr>
            <p:nvPr/>
          </p:nvSpPr>
          <p:spPr bwMode="hidden">
            <a:xfrm>
              <a:off x="1" y="2749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021" name="Line 29"/>
            <p:cNvSpPr>
              <a:spLocks noChangeShapeType="1"/>
            </p:cNvSpPr>
            <p:nvPr/>
          </p:nvSpPr>
          <p:spPr bwMode="hidden">
            <a:xfrm>
              <a:off x="1" y="2356"/>
              <a:ext cx="5758" cy="0"/>
            </a:xfrm>
            <a:prstGeom prst="line">
              <a:avLst/>
            </a:prstGeom>
            <a:noFill/>
            <a:ln w="158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022" name="Line 30"/>
            <p:cNvSpPr>
              <a:spLocks noChangeShapeType="1"/>
            </p:cNvSpPr>
            <p:nvPr/>
          </p:nvSpPr>
          <p:spPr bwMode="hidden">
            <a:xfrm>
              <a:off x="1" y="3142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4119" name="Group 31"/>
            <p:cNvGrpSpPr>
              <a:grpSpLocks/>
            </p:cNvGrpSpPr>
            <p:nvPr/>
          </p:nvGrpSpPr>
          <p:grpSpPr bwMode="auto">
            <a:xfrm>
              <a:off x="1" y="392"/>
              <a:ext cx="5758" cy="1571"/>
              <a:chOff x="1" y="392"/>
              <a:chExt cx="5758" cy="1571"/>
            </a:xfrm>
          </p:grpSpPr>
          <p:sp>
            <p:nvSpPr>
              <p:cNvPr id="85024" name="Line 32"/>
              <p:cNvSpPr>
                <a:spLocks noChangeShapeType="1"/>
              </p:cNvSpPr>
              <p:nvPr userDrawn="1"/>
            </p:nvSpPr>
            <p:spPr bwMode="hidden">
              <a:xfrm>
                <a:off x="1" y="784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25" name="Line 33"/>
              <p:cNvSpPr>
                <a:spLocks noChangeShapeType="1"/>
              </p:cNvSpPr>
              <p:nvPr userDrawn="1"/>
            </p:nvSpPr>
            <p:spPr bwMode="hidden">
              <a:xfrm>
                <a:off x="1" y="1963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26" name="Line 34"/>
              <p:cNvSpPr>
                <a:spLocks noChangeShapeType="1"/>
              </p:cNvSpPr>
              <p:nvPr userDrawn="1"/>
            </p:nvSpPr>
            <p:spPr bwMode="hidden">
              <a:xfrm>
                <a:off x="1" y="1570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27" name="Line 35"/>
              <p:cNvSpPr>
                <a:spLocks noChangeShapeType="1"/>
              </p:cNvSpPr>
              <p:nvPr userDrawn="1"/>
            </p:nvSpPr>
            <p:spPr bwMode="hidden">
              <a:xfrm>
                <a:off x="1" y="1177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  <p:sp>
            <p:nvSpPr>
              <p:cNvPr id="85028" name="Line 36"/>
              <p:cNvSpPr>
                <a:spLocks noChangeShapeType="1"/>
              </p:cNvSpPr>
              <p:nvPr userDrawn="1"/>
            </p:nvSpPr>
            <p:spPr bwMode="hidden">
              <a:xfrm>
                <a:off x="1" y="392"/>
                <a:ext cx="5758" cy="0"/>
              </a:xfrm>
              <a:prstGeom prst="line">
                <a:avLst/>
              </a:prstGeom>
              <a:noFill/>
              <a:ln w="15875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en-US"/>
              </a:p>
            </p:txBody>
          </p:sp>
        </p:grpSp>
        <p:sp>
          <p:nvSpPr>
            <p:cNvPr id="85029" name="Line 37"/>
            <p:cNvSpPr>
              <a:spLocks noChangeShapeType="1"/>
            </p:cNvSpPr>
            <p:nvPr/>
          </p:nvSpPr>
          <p:spPr bwMode="hidden">
            <a:xfrm>
              <a:off x="1" y="3928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5030" name="Line 38"/>
            <p:cNvSpPr>
              <a:spLocks noChangeShapeType="1"/>
            </p:cNvSpPr>
            <p:nvPr/>
          </p:nvSpPr>
          <p:spPr bwMode="hidden">
            <a:xfrm>
              <a:off x="1" y="3535"/>
              <a:ext cx="5758" cy="0"/>
            </a:xfrm>
            <a:prstGeom prst="line">
              <a:avLst/>
            </a:prstGeom>
            <a:noFill/>
            <a:ln w="15875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85031" name="Rectangle 39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5032" name="Rectangle 4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5033" name="Rectangle 4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5034" name="Rectangle 4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8CEFFB0C-2617-432E-AAA8-3EFA99587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5035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20" r:id="rId1"/>
    <p:sldLayoutId id="2147483708" r:id="rId2"/>
    <p:sldLayoutId id="2147483709" r:id="rId3"/>
    <p:sldLayoutId id="2147483710" r:id="rId4"/>
    <p:sldLayoutId id="2147483711" r:id="rId5"/>
    <p:sldLayoutId id="2147483712" r:id="rId6"/>
    <p:sldLayoutId id="2147483713" r:id="rId7"/>
    <p:sldLayoutId id="2147483714" r:id="rId8"/>
    <p:sldLayoutId id="2147483715" r:id="rId9"/>
    <p:sldLayoutId id="2147483716" r:id="rId10"/>
    <p:sldLayoutId id="2147483717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CC"/>
            </a:gs>
            <a:gs pos="100000">
              <a:srgbClr val="0000CC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eaLnBrk="1" hangingPunct="1"/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eaLnBrk="1" hangingPunct="1"/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eaLnBrk="1" hangingPunct="1"/>
            <a:fld id="{8555BE62-15C5-48C2-A301-BFC91D5941A9}" type="slidenum">
              <a:rPr lang="en-US">
                <a:solidFill>
                  <a:srgbClr val="000000"/>
                </a:solidFill>
                <a:latin typeface="Arial" charset="0"/>
              </a:rPr>
              <a:pPr eaLnBrk="1" hangingPunct="1"/>
              <a:t>‹#›</a:t>
            </a:fld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6.jpeg"/><Relationship Id="rId7" Type="http://schemas.openxmlformats.org/officeDocument/2006/relationships/image" Target="../media/image3.png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5.png"/><Relationship Id="rId5" Type="http://schemas.openxmlformats.org/officeDocument/2006/relationships/image" Target="../media/image2.png"/><Relationship Id="rId10" Type="http://schemas.openxmlformats.org/officeDocument/2006/relationships/oleObject" Target="../embeddings/oleObject4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Text Box 9"/>
          <p:cNvSpPr txBox="1">
            <a:spLocks noChangeArrowheads="1"/>
          </p:cNvSpPr>
          <p:nvPr/>
        </p:nvSpPr>
        <p:spPr bwMode="auto">
          <a:xfrm>
            <a:off x="4787900" y="4613275"/>
            <a:ext cx="3384550" cy="1062038"/>
          </a:xfrm>
          <a:prstGeom prst="rect">
            <a:avLst/>
          </a:prstGeom>
          <a:noFill/>
          <a:ln w="57150">
            <a:solidFill>
              <a:srgbClr val="0033CC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Tonang Dwi Ardyanto</a:t>
            </a:r>
          </a:p>
          <a:p>
            <a:pPr>
              <a:spcBef>
                <a:spcPct val="50000"/>
              </a:spcBef>
            </a:pPr>
            <a:r>
              <a:rPr lang="en-US"/>
              <a:t>Bagian/SMF Patologi Klinik FKUNS/RSDM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71472" y="1285860"/>
            <a:ext cx="8229600" cy="1139825"/>
          </a:xfrm>
        </p:spPr>
        <p:txBody>
          <a:bodyPr/>
          <a:lstStyle/>
          <a:p>
            <a:r>
              <a:rPr lang="en-US" smtClean="0"/>
              <a:t>Pemeriksaan Laboratorium pada Diabetes Mellitus dan Fungsi Thyroid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4213" y="476250"/>
            <a:ext cx="7775575" cy="51911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0000"/>
                </a:solidFill>
              </a:rPr>
              <a:t>PRA ANALITIK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684213" y="1630363"/>
            <a:ext cx="7848600" cy="3743325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1. Makan </a:t>
            </a:r>
            <a:r>
              <a:rPr lang="en-US" sz="2400">
                <a:sym typeface="Wingdings" pitchFamily="2" charset="2"/>
              </a:rPr>
              <a:t> 700 kal glokosa  15%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2. Kopi  glikogenolisis &amp; glukoneogenesis 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3. Merokok  glukosa  10 mgr/dl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4. Demam  hiperglikemia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5. Aktivitas fisik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6. Stress  glukosa 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7. Metode analisa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84213" y="476250"/>
            <a:ext cx="7775575" cy="51911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0000"/>
                </a:solidFill>
              </a:rPr>
              <a:t>GLUKOSAMETER - POCT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4213" y="1485900"/>
            <a:ext cx="7775575" cy="2647950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1. Hct</a:t>
            </a:r>
            <a:endParaRPr lang="en-US" sz="2400"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2. Interferensi : vit C, lipid, bilirubin, Hb, suhu, 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                        vol. sampel.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3. Neonatus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4. Anemia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4213" y="606425"/>
            <a:ext cx="7775575" cy="51911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0000"/>
                </a:solidFill>
              </a:rPr>
              <a:t>A1c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684213" y="1268413"/>
            <a:ext cx="7775575" cy="2100262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1. Anemia hemolitik</a:t>
            </a:r>
            <a:endParaRPr lang="en-US" sz="2400"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2. Hb pati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3. Retikulositosis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4. Uremia &amp; Aspirin  meningkat palsu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684213" y="3917950"/>
            <a:ext cx="7775575" cy="51911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>
                <a:solidFill>
                  <a:srgbClr val="000000"/>
                </a:solidFill>
              </a:rPr>
              <a:t>FRUKTOSAMINE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684213" y="4581525"/>
            <a:ext cx="7775575" cy="1552575"/>
          </a:xfrm>
          <a:prstGeom prst="rect">
            <a:avLst/>
          </a:prstGeom>
          <a:solidFill>
            <a:srgbClr val="0033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/>
              <a:t>1. Paraprotein</a:t>
            </a:r>
            <a:endParaRPr lang="en-US" sz="2400"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2. Protein defisiensi</a:t>
            </a:r>
          </a:p>
          <a:p>
            <a:pPr>
              <a:spcBef>
                <a:spcPct val="50000"/>
              </a:spcBef>
            </a:pPr>
            <a:r>
              <a:rPr lang="en-US" sz="2400">
                <a:sym typeface="Wingdings" pitchFamily="2" charset="2"/>
              </a:rPr>
              <a:t>3. Hiperbilirubinemia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3" descr="A1c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4425" y="44450"/>
            <a:ext cx="6842125" cy="671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304800" y="469900"/>
            <a:ext cx="87630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eaLnBrk="1" hangingPunct="1"/>
            <a:r>
              <a:rPr lang="en-US" sz="3200">
                <a:latin typeface="Arial Narrow" pitchFamily="34" charset="0"/>
              </a:rPr>
              <a:t>The IDF concensus worldwide definition of the metabolic syndrome</a:t>
            </a:r>
          </a:p>
        </p:txBody>
      </p:sp>
      <p:graphicFrame>
        <p:nvGraphicFramePr>
          <p:cNvPr id="62467" name="Group 3"/>
          <p:cNvGraphicFramePr>
            <a:graphicFrameLocks noGrp="1"/>
          </p:cNvGraphicFramePr>
          <p:nvPr/>
        </p:nvGraphicFramePr>
        <p:xfrm>
          <a:off x="381000" y="1892300"/>
          <a:ext cx="8382000" cy="4572000"/>
        </p:xfrm>
        <a:graphic>
          <a:graphicData uri="http://schemas.openxmlformats.org/drawingml/2006/table">
            <a:tbl>
              <a:tblPr/>
              <a:tblGrid>
                <a:gridCol w="4191000"/>
                <a:gridCol w="4191000"/>
              </a:tblGrid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Risk Factor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Defining Level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CC"/>
                    </a:solidFill>
                  </a:tcPr>
                </a:tc>
              </a:tr>
              <a:tr h="75247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Abdominal obesity, given as waist circumference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Men          </a:t>
                      </a: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≥</a:t>
                      </a: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90 cm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Women     </a:t>
                      </a: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≥</a:t>
                      </a: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 80 cm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Plus any two the following four factors :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Triglyceride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≥ 150 mg/dl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742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HDL cholesterol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Men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Women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kumimoji="0" lang="en-US" sz="22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Tahoma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/>
                          <a:cs typeface="Arial" charset="0"/>
                        </a:rPr>
                        <a:t>‹</a:t>
                      </a: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40 mg/dL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/>
                          <a:cs typeface="Arial" charset="0"/>
                        </a:rPr>
                        <a:t>‹</a:t>
                      </a: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 50 mg/dL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Blood pressure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  <a:cs typeface="Arial" charset="0"/>
                        </a:rPr>
                        <a:t>≥ 130/≥ 85 mmHg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CC"/>
                    </a:solidFill>
                  </a:tcPr>
                </a:tc>
              </a:tr>
              <a:tr h="3968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</a:rPr>
                        <a:t>Fasting glucose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2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Tahoma" pitchFamily="34" charset="0"/>
                          <a:cs typeface="Arial" charset="0"/>
                        </a:rPr>
                        <a:t>≥ 100 mg/dL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506" name="AutoShape 26"/>
          <p:cNvSpPr>
            <a:spLocks/>
          </p:cNvSpPr>
          <p:nvPr/>
        </p:nvSpPr>
        <p:spPr bwMode="auto">
          <a:xfrm>
            <a:off x="3203575" y="2852738"/>
            <a:ext cx="215900" cy="576262"/>
          </a:xfrm>
          <a:prstGeom prst="rightBrace">
            <a:avLst>
              <a:gd name="adj1" fmla="val 22243"/>
              <a:gd name="adj2" fmla="val 50000"/>
            </a:avLst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20507" name="Text Box 27"/>
          <p:cNvSpPr txBox="1">
            <a:spLocks noChangeArrowheads="1"/>
          </p:cNvSpPr>
          <p:nvPr/>
        </p:nvSpPr>
        <p:spPr bwMode="auto">
          <a:xfrm>
            <a:off x="3635375" y="2924175"/>
            <a:ext cx="32416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>
                <a:solidFill>
                  <a:srgbClr val="FFFF00"/>
                </a:solidFill>
              </a:rPr>
              <a:t>Asia Tenggara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601663" y="331788"/>
            <a:ext cx="8397875" cy="76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eaLnBrk="1" hangingPunct="1">
              <a:defRPr/>
            </a:pPr>
            <a:r>
              <a:rPr lang="en-US" sz="54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Adiponectin: In Humans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766763" y="1238250"/>
            <a:ext cx="69691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r>
              <a:rPr lang="en-US" sz="37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Low levels associated with</a:t>
            </a:r>
            <a:r>
              <a:rPr lang="en-US" sz="3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 marL="742950" lvl="1" indent="-28575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sz="3300" b="1">
                <a:effectLst>
                  <a:outerShdw blurRad="38100" dist="38100" dir="2700000" algn="tl">
                    <a:srgbClr val="000000"/>
                  </a:outerShdw>
                </a:effectLst>
              </a:rPr>
              <a:t>Central adiposity</a:t>
            </a:r>
          </a:p>
          <a:p>
            <a:pPr marL="742950" lvl="1" indent="-28575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sz="33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Insulin resistance</a:t>
            </a:r>
          </a:p>
          <a:p>
            <a:pPr marL="742950" lvl="1" indent="-28575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sz="3300" b="1">
                <a:effectLst>
                  <a:outerShdw blurRad="38100" dist="38100" dir="2700000" algn="tl">
                    <a:srgbClr val="000000"/>
                  </a:outerShdw>
                </a:effectLst>
              </a:rPr>
              <a:t>Type 2 diabetes</a:t>
            </a:r>
          </a:p>
          <a:p>
            <a:pPr marL="742950" lvl="1" indent="-28575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sz="3300" b="1">
                <a:effectLst>
                  <a:outerShdw blurRad="38100" dist="38100" dir="2700000" algn="tl">
                    <a:srgbClr val="000000"/>
                  </a:outerShdw>
                </a:effectLst>
              </a:rPr>
              <a:t>Hypertriglyceridemia</a:t>
            </a:r>
          </a:p>
          <a:p>
            <a:pPr marL="1143000" lvl="2" indent="-22860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r>
              <a:rPr lang="en-US" sz="3300" b="1">
                <a:effectLst>
                  <a:outerShdw blurRad="38100" dist="38100" dir="2700000" algn="tl">
                    <a:srgbClr val="000000"/>
                  </a:outerShdw>
                </a:effectLst>
              </a:rPr>
              <a:t>Small dense LDL particles</a:t>
            </a:r>
          </a:p>
          <a:p>
            <a:pPr marL="742950" lvl="1" indent="-28575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sz="3300" b="1">
                <a:effectLst>
                  <a:outerShdw blurRad="38100" dist="38100" dir="2700000" algn="tl">
                    <a:srgbClr val="000000"/>
                  </a:outerShdw>
                </a:effectLst>
              </a:rPr>
              <a:t>Patients with CHD</a:t>
            </a:r>
          </a:p>
          <a:p>
            <a:pPr marL="342900" indent="-34290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r>
              <a:rPr lang="en-US" sz="37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High levels associated with</a:t>
            </a:r>
          </a:p>
          <a:p>
            <a:pPr marL="742950" lvl="1" indent="-28575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sz="3300" b="1">
                <a:effectLst>
                  <a:outerShdw blurRad="38100" dist="38100" dir="2700000" algn="tl">
                    <a:srgbClr val="000000"/>
                  </a:outerShdw>
                </a:effectLst>
              </a:rPr>
              <a:t>High HDL cholesterol levels</a:t>
            </a:r>
          </a:p>
          <a:p>
            <a:pPr marL="742950" lvl="1" indent="-28575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sz="3300" b="1">
                <a:effectLst>
                  <a:outerShdw blurRad="38100" dist="38100" dir="2700000" algn="tl">
                    <a:srgbClr val="000000"/>
                  </a:outerShdw>
                </a:effectLst>
              </a:rPr>
              <a:t>Insulin sensitivity</a:t>
            </a:r>
          </a:p>
          <a:p>
            <a:pPr marL="742950" lvl="1" indent="-28575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folHlink"/>
              </a:buClr>
              <a:buFont typeface="Wingdings" pitchFamily="2" charset="2"/>
              <a:buNone/>
              <a:defRPr/>
            </a:pPr>
            <a:r>
              <a:rPr lang="en-US" sz="3300" b="1">
                <a:effectLst>
                  <a:outerShdw blurRad="38100" dist="38100" dir="2700000" algn="tl">
                    <a:srgbClr val="000000"/>
                  </a:outerShdw>
                </a:effectLst>
              </a:rPr>
              <a:t>Weight reduction</a:t>
            </a:r>
          </a:p>
          <a:p>
            <a:pPr marL="342900" indent="-34290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endParaRPr lang="en-US" sz="3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endParaRPr lang="en-US" sz="34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endParaRPr lang="en-US" sz="3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endParaRPr lang="en-US" sz="3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342900" indent="-342900" algn="ctr" eaLnBrk="1" hangingPunct="1">
              <a:lnSpc>
                <a:spcPct val="75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  <a:defRPr/>
            </a:pPr>
            <a:endParaRPr lang="en-US" sz="3000" b="1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900113" y="333375"/>
            <a:ext cx="7272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/>
              <a:t>ADIPONEKTINE (1)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611188" y="1285875"/>
            <a:ext cx="7921625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2400"/>
              <a:t>  Diinduksi pada awal diferensiasi sel2 lemak (adiposit)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2400"/>
              <a:t>  GBP 28 ; AdipoQ ; apM1 ; ACRP 30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2400"/>
              <a:t>  0,05 % total protein serum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2400"/>
              <a:t>  Jaringan adiposa subcutan</a:t>
            </a:r>
          </a:p>
          <a:p>
            <a:pPr>
              <a:spcBef>
                <a:spcPct val="50000"/>
              </a:spcBef>
              <a:buClr>
                <a:schemeClr val="hlink"/>
              </a:buClr>
              <a:buFont typeface="Wingdings" pitchFamily="2" charset="2"/>
              <a:buChar char="q"/>
            </a:pPr>
            <a:r>
              <a:rPr lang="en-US" sz="2400"/>
              <a:t>  Antidiabetik – Antiinflamasi – Antiaterogenik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2"/>
          <p:cNvSpPr txBox="1">
            <a:spLocks noChangeArrowheads="1"/>
          </p:cNvSpPr>
          <p:nvPr/>
        </p:nvSpPr>
        <p:spPr bwMode="auto">
          <a:xfrm>
            <a:off x="900113" y="333375"/>
            <a:ext cx="72723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200"/>
              <a:t>ADIPONEKTINE (2)</a:t>
            </a: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539750" y="1187450"/>
            <a:ext cx="80645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1325" indent="-441325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/>
              <a:t>Fosforilasi tirosin reseptor insulin </a:t>
            </a:r>
            <a:r>
              <a:rPr lang="en-US" sz="2400">
                <a:sym typeface="Wingdings" pitchFamily="2" charset="2"/>
              </a:rPr>
              <a:t>  ambilan glukosa oleh GLUT-4 </a:t>
            </a:r>
          </a:p>
          <a:p>
            <a:pPr marL="441325" indent="-441325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>
                <a:sym typeface="Wingdings" pitchFamily="2" charset="2"/>
              </a:rPr>
              <a:t>Di Hepar : sensitivitas insulin   produksi glukosa hepatik </a:t>
            </a:r>
          </a:p>
          <a:p>
            <a:pPr marL="441325" indent="-441325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>
                <a:sym typeface="Wingdings" pitchFamily="2" charset="2"/>
              </a:rPr>
              <a:t>Dinding vaskuler : - inhibisi adhesi monosit</a:t>
            </a:r>
          </a:p>
          <a:p>
            <a:pPr marL="441325" indent="-441325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                               - inhibisi transformasi makropag</a:t>
            </a:r>
          </a:p>
          <a:p>
            <a:pPr marL="441325" indent="-441325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                               - proliferasi otot polos </a:t>
            </a:r>
          </a:p>
          <a:p>
            <a:pPr marL="441325" indent="-441325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                               - stimulasi angiogenesis</a:t>
            </a:r>
          </a:p>
          <a:p>
            <a:pPr marL="441325" indent="-441325">
              <a:spcBef>
                <a:spcPct val="50000"/>
              </a:spcBef>
              <a:buFont typeface="Wingdings" pitchFamily="2" charset="2"/>
              <a:buNone/>
            </a:pPr>
            <a:r>
              <a:rPr lang="en-US" sz="2400">
                <a:sym typeface="Wingdings" pitchFamily="2" charset="2"/>
              </a:rPr>
              <a:t>                               - produksi NO 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2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8" y="858838"/>
            <a:ext cx="8991600" cy="543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judul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 l="5379" t="69376" r="3586" b="600"/>
          <a:stretch>
            <a:fillRect/>
          </a:stretch>
        </p:blipFill>
        <p:spPr bwMode="auto">
          <a:xfrm>
            <a:off x="250825" y="549275"/>
            <a:ext cx="8642350" cy="4594225"/>
          </a:xfrm>
          <a:prstGeom prst="rect">
            <a:avLst/>
          </a:prstGeom>
          <a:solidFill>
            <a:srgbClr val="FFCC99"/>
          </a:solidFill>
          <a:ln w="38100">
            <a:solidFill>
              <a:srgbClr val="FF9933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8933" name="Group 21"/>
          <p:cNvGraphicFramePr>
            <a:graphicFrameLocks noGrp="1"/>
          </p:cNvGraphicFramePr>
          <p:nvPr/>
        </p:nvGraphicFramePr>
        <p:xfrm>
          <a:off x="825500" y="1282700"/>
          <a:ext cx="7848600" cy="5150803"/>
        </p:xfrm>
        <a:graphic>
          <a:graphicData uri="http://schemas.openxmlformats.org/drawingml/2006/table">
            <a:tbl>
              <a:tblPr/>
              <a:tblGrid>
                <a:gridCol w="2362200"/>
                <a:gridCol w="1644650"/>
                <a:gridCol w="2317750"/>
                <a:gridCol w="1524000"/>
              </a:tblGrid>
              <a:tr h="1096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Ranking Negara tahun 2000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Orang dengan DM (juta)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Rangking Negara tahun 2030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Orang dengan DM (juta)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29257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India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Cina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AS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Indonesia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Jepang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Pakistan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Federasi Rusia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Italia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Banglades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31,7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20,8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17,7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8,4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6,8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5,2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4,6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4,6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4,3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3,2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India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Cina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Indonesia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Pakistan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Brasil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Banglades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Jepang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Filipina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Mesir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Tahoma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79,4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42,3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30,3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ahoma" pitchFamily="34" charset="0"/>
                        </a:rPr>
                        <a:t>21,3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13,9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11,3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11,1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8,9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7,8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Tahoma" pitchFamily="34" charset="0"/>
                        </a:rPr>
                        <a:t>6,7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235" name="Text Box 19"/>
          <p:cNvSpPr txBox="1">
            <a:spLocks noChangeArrowheads="1"/>
          </p:cNvSpPr>
          <p:nvPr/>
        </p:nvSpPr>
        <p:spPr bwMode="auto">
          <a:xfrm>
            <a:off x="673100" y="368300"/>
            <a:ext cx="8229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>
                <a:latin typeface="Verdana" pitchFamily="34" charset="0"/>
              </a:rPr>
              <a:t>Daftar negara dengan jumlah perkiraan kasus DM terbanyak             tahun 2000 dan 2030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900113" y="333375"/>
            <a:ext cx="7200900" cy="457200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/>
              <a:t>MIKROALBUMINURIA</a:t>
            </a:r>
          </a:p>
        </p:txBody>
      </p:sp>
      <p:sp>
        <p:nvSpPr>
          <p:cNvPr id="36867" name="Text Box 3"/>
          <p:cNvSpPr txBox="1">
            <a:spLocks noChangeArrowheads="1"/>
          </p:cNvSpPr>
          <p:nvPr/>
        </p:nvSpPr>
        <p:spPr bwMode="auto">
          <a:xfrm>
            <a:off x="539750" y="981075"/>
            <a:ext cx="82804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1325" indent="-441325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/>
              <a:t>Kecepatan eskresi albumine :                                             30 – 300 mg/24 jam atau                                                  20 – 200 </a:t>
            </a:r>
            <a:r>
              <a:rPr lang="en-US" sz="2400">
                <a:sym typeface="Symbol" pitchFamily="18" charset="2"/>
              </a:rPr>
              <a:t>g/menit atau                                                  ratio albumine/kreatinine 30 – 300 mg/g kreatinine</a:t>
            </a:r>
          </a:p>
          <a:p>
            <a:pPr marL="441325" indent="-441325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>
                <a:sym typeface="Symbol" pitchFamily="18" charset="2"/>
              </a:rPr>
              <a:t>Faktor resiko :</a:t>
            </a:r>
          </a:p>
        </p:txBody>
      </p:sp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1116013" y="3141663"/>
            <a:ext cx="7272337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 Hiperlipidemia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 PJK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 Penyakit Pembuluh darah peripher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 Miokard infark &amp; stroke</a:t>
            </a:r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539750" y="4568825"/>
            <a:ext cx="828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1325" indent="-441325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/>
              <a:t>Ekskresi albumine uria berkorelasi dengan:</a:t>
            </a:r>
            <a:endParaRPr lang="en-US" sz="2400">
              <a:sym typeface="Symbol" pitchFamily="18" charset="2"/>
            </a:endParaRPr>
          </a:p>
        </p:txBody>
      </p:sp>
      <p:sp>
        <p:nvSpPr>
          <p:cNvPr id="36870" name="Text Box 6"/>
          <p:cNvSpPr txBox="1">
            <a:spLocks noChangeArrowheads="1"/>
          </p:cNvSpPr>
          <p:nvPr/>
        </p:nvSpPr>
        <p:spPr bwMode="auto">
          <a:xfrm>
            <a:off x="1116013" y="5126038"/>
            <a:ext cx="7272337" cy="140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 Kadar trigliserid  serum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 VLDL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 Kolesterol total &amp; LDL kolesterol</a:t>
            </a:r>
          </a:p>
          <a:p>
            <a:pPr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Ø"/>
            </a:pPr>
            <a:r>
              <a:rPr lang="en-US" sz="2000"/>
              <a:t> Lpa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6573838" y="2403475"/>
            <a:ext cx="1604962" cy="1577975"/>
          </a:xfrm>
          <a:prstGeom prst="rect">
            <a:avLst/>
          </a:prstGeom>
          <a:solidFill>
            <a:srgbClr val="002D8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66"/>
              </a:clrFrom>
              <a:clrTo>
                <a:srgbClr val="000066">
                  <a:alpha val="0"/>
                </a:srgbClr>
              </a:clrTo>
            </a:clrChange>
          </a:blip>
          <a:srcRect l="13124" t="50464" r="49582" b="42822"/>
          <a:stretch>
            <a:fillRect/>
          </a:stretch>
        </p:blipFill>
        <p:spPr bwMode="auto">
          <a:xfrm>
            <a:off x="3222625" y="2038350"/>
            <a:ext cx="2490788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0" name="Rectangle 4"/>
          <p:cNvSpPr>
            <a:spLocks noChangeArrowheads="1"/>
          </p:cNvSpPr>
          <p:nvPr/>
        </p:nvSpPr>
        <p:spPr bwMode="auto">
          <a:xfrm>
            <a:off x="6318250" y="4725988"/>
            <a:ext cx="2282825" cy="50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altLang="en-US" b="1">
                <a:solidFill>
                  <a:srgbClr val="FFFFFF"/>
                </a:solidFill>
                <a:latin typeface="Trebuchet MS" pitchFamily="34" charset="0"/>
                <a:sym typeface="Symbol" pitchFamily="18" charset="2"/>
              </a:rPr>
              <a:t>Microalbuminuria</a:t>
            </a:r>
            <a:endParaRPr lang="en-US" altLang="en-US" b="1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3287713" y="1577975"/>
            <a:ext cx="23844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en-US" b="1">
                <a:solidFill>
                  <a:srgbClr val="FFFFFF"/>
                </a:solidFill>
                <a:latin typeface="Trebuchet MS" pitchFamily="34" charset="0"/>
                <a:sym typeface="Symbol" pitchFamily="18" charset="2"/>
              </a:rPr>
              <a:t>Injured Endothelium</a:t>
            </a:r>
          </a:p>
        </p:txBody>
      </p:sp>
      <p:grpSp>
        <p:nvGrpSpPr>
          <p:cNvPr id="38918" name="Group 6"/>
          <p:cNvGrpSpPr>
            <a:grpSpLocks/>
          </p:cNvGrpSpPr>
          <p:nvPr/>
        </p:nvGrpSpPr>
        <p:grpSpPr bwMode="auto">
          <a:xfrm>
            <a:off x="6661150" y="2435225"/>
            <a:ext cx="1381125" cy="1422400"/>
            <a:chOff x="2208" y="1224"/>
            <a:chExt cx="1132" cy="1330"/>
          </a:xfrm>
        </p:grpSpPr>
        <p:grpSp>
          <p:nvGrpSpPr>
            <p:cNvPr id="38930" name="Group 7"/>
            <p:cNvGrpSpPr>
              <a:grpSpLocks/>
            </p:cNvGrpSpPr>
            <p:nvPr/>
          </p:nvGrpSpPr>
          <p:grpSpPr bwMode="auto">
            <a:xfrm>
              <a:off x="2331" y="1224"/>
              <a:ext cx="1009" cy="1330"/>
              <a:chOff x="4083" y="1703"/>
              <a:chExt cx="1009" cy="1618"/>
            </a:xfrm>
          </p:grpSpPr>
          <p:sp>
            <p:nvSpPr>
              <p:cNvPr id="39399" name="Freeform 8"/>
              <p:cNvSpPr>
                <a:spLocks/>
              </p:cNvSpPr>
              <p:nvPr/>
            </p:nvSpPr>
            <p:spPr bwMode="auto">
              <a:xfrm>
                <a:off x="4322" y="1737"/>
                <a:ext cx="770" cy="1584"/>
              </a:xfrm>
              <a:custGeom>
                <a:avLst/>
                <a:gdLst>
                  <a:gd name="T0" fmla="*/ 510 w 770"/>
                  <a:gd name="T1" fmla="*/ 52 h 1584"/>
                  <a:gd name="T2" fmla="*/ 571 w 770"/>
                  <a:gd name="T3" fmla="*/ 125 h 1584"/>
                  <a:gd name="T4" fmla="*/ 609 w 770"/>
                  <a:gd name="T5" fmla="*/ 193 h 1584"/>
                  <a:gd name="T6" fmla="*/ 646 w 770"/>
                  <a:gd name="T7" fmla="*/ 251 h 1584"/>
                  <a:gd name="T8" fmla="*/ 700 w 770"/>
                  <a:gd name="T9" fmla="*/ 314 h 1584"/>
                  <a:gd name="T10" fmla="*/ 732 w 770"/>
                  <a:gd name="T11" fmla="*/ 385 h 1584"/>
                  <a:gd name="T12" fmla="*/ 754 w 770"/>
                  <a:gd name="T13" fmla="*/ 474 h 1584"/>
                  <a:gd name="T14" fmla="*/ 767 w 770"/>
                  <a:gd name="T15" fmla="*/ 557 h 1584"/>
                  <a:gd name="T16" fmla="*/ 767 w 770"/>
                  <a:gd name="T17" fmla="*/ 631 h 1584"/>
                  <a:gd name="T18" fmla="*/ 756 w 770"/>
                  <a:gd name="T19" fmla="*/ 717 h 1584"/>
                  <a:gd name="T20" fmla="*/ 748 w 770"/>
                  <a:gd name="T21" fmla="*/ 780 h 1584"/>
                  <a:gd name="T22" fmla="*/ 751 w 770"/>
                  <a:gd name="T23" fmla="*/ 858 h 1584"/>
                  <a:gd name="T24" fmla="*/ 762 w 770"/>
                  <a:gd name="T25" fmla="*/ 958 h 1584"/>
                  <a:gd name="T26" fmla="*/ 764 w 770"/>
                  <a:gd name="T27" fmla="*/ 1013 h 1584"/>
                  <a:gd name="T28" fmla="*/ 754 w 770"/>
                  <a:gd name="T29" fmla="*/ 1086 h 1584"/>
                  <a:gd name="T30" fmla="*/ 740 w 770"/>
                  <a:gd name="T31" fmla="*/ 1165 h 1584"/>
                  <a:gd name="T32" fmla="*/ 732 w 770"/>
                  <a:gd name="T33" fmla="*/ 1225 h 1584"/>
                  <a:gd name="T34" fmla="*/ 713 w 770"/>
                  <a:gd name="T35" fmla="*/ 1290 h 1584"/>
                  <a:gd name="T36" fmla="*/ 684 w 770"/>
                  <a:gd name="T37" fmla="*/ 1351 h 1584"/>
                  <a:gd name="T38" fmla="*/ 638 w 770"/>
                  <a:gd name="T39" fmla="*/ 1408 h 1584"/>
                  <a:gd name="T40" fmla="*/ 579 w 770"/>
                  <a:gd name="T41" fmla="*/ 1463 h 1584"/>
                  <a:gd name="T42" fmla="*/ 526 w 770"/>
                  <a:gd name="T43" fmla="*/ 1500 h 1584"/>
                  <a:gd name="T44" fmla="*/ 467 w 770"/>
                  <a:gd name="T45" fmla="*/ 1537 h 1584"/>
                  <a:gd name="T46" fmla="*/ 405 w 770"/>
                  <a:gd name="T47" fmla="*/ 1565 h 1584"/>
                  <a:gd name="T48" fmla="*/ 349 w 770"/>
                  <a:gd name="T49" fmla="*/ 1578 h 1584"/>
                  <a:gd name="T50" fmla="*/ 287 w 770"/>
                  <a:gd name="T51" fmla="*/ 1584 h 1584"/>
                  <a:gd name="T52" fmla="*/ 223 w 770"/>
                  <a:gd name="T53" fmla="*/ 1581 h 1584"/>
                  <a:gd name="T54" fmla="*/ 113 w 770"/>
                  <a:gd name="T55" fmla="*/ 1474 h 1584"/>
                  <a:gd name="T56" fmla="*/ 38 w 770"/>
                  <a:gd name="T57" fmla="*/ 1353 h 1584"/>
                  <a:gd name="T58" fmla="*/ 3 w 770"/>
                  <a:gd name="T59" fmla="*/ 1225 h 1584"/>
                  <a:gd name="T60" fmla="*/ 13 w 770"/>
                  <a:gd name="T61" fmla="*/ 1099 h 1584"/>
                  <a:gd name="T62" fmla="*/ 38 w 770"/>
                  <a:gd name="T63" fmla="*/ 1042 h 1584"/>
                  <a:gd name="T64" fmla="*/ 78 w 770"/>
                  <a:gd name="T65" fmla="*/ 987 h 1584"/>
                  <a:gd name="T66" fmla="*/ 118 w 770"/>
                  <a:gd name="T67" fmla="*/ 958 h 1584"/>
                  <a:gd name="T68" fmla="*/ 142 w 770"/>
                  <a:gd name="T69" fmla="*/ 968 h 1584"/>
                  <a:gd name="T70" fmla="*/ 169 w 770"/>
                  <a:gd name="T71" fmla="*/ 979 h 1584"/>
                  <a:gd name="T72" fmla="*/ 182 w 770"/>
                  <a:gd name="T73" fmla="*/ 924 h 1584"/>
                  <a:gd name="T74" fmla="*/ 198 w 770"/>
                  <a:gd name="T75" fmla="*/ 717 h 1584"/>
                  <a:gd name="T76" fmla="*/ 198 w 770"/>
                  <a:gd name="T77" fmla="*/ 602 h 1584"/>
                  <a:gd name="T78" fmla="*/ 182 w 770"/>
                  <a:gd name="T79" fmla="*/ 568 h 1584"/>
                  <a:gd name="T80" fmla="*/ 153 w 770"/>
                  <a:gd name="T81" fmla="*/ 557 h 1584"/>
                  <a:gd name="T82" fmla="*/ 131 w 770"/>
                  <a:gd name="T83" fmla="*/ 560 h 1584"/>
                  <a:gd name="T84" fmla="*/ 107 w 770"/>
                  <a:gd name="T85" fmla="*/ 505 h 1584"/>
                  <a:gd name="T86" fmla="*/ 83 w 770"/>
                  <a:gd name="T87" fmla="*/ 419 h 1584"/>
                  <a:gd name="T88" fmla="*/ 72 w 770"/>
                  <a:gd name="T89" fmla="*/ 335 h 1584"/>
                  <a:gd name="T90" fmla="*/ 75 w 770"/>
                  <a:gd name="T91" fmla="*/ 256 h 1584"/>
                  <a:gd name="T92" fmla="*/ 91 w 770"/>
                  <a:gd name="T93" fmla="*/ 180 h 1584"/>
                  <a:gd name="T94" fmla="*/ 123 w 770"/>
                  <a:gd name="T95" fmla="*/ 118 h 1584"/>
                  <a:gd name="T96" fmla="*/ 166 w 770"/>
                  <a:gd name="T97" fmla="*/ 65 h 1584"/>
                  <a:gd name="T98" fmla="*/ 223 w 770"/>
                  <a:gd name="T99" fmla="*/ 26 h 1584"/>
                  <a:gd name="T100" fmla="*/ 292 w 770"/>
                  <a:gd name="T101" fmla="*/ 5 h 1584"/>
                  <a:gd name="T102" fmla="*/ 373 w 770"/>
                  <a:gd name="T103" fmla="*/ 2 h 1584"/>
                  <a:gd name="T104" fmla="*/ 467 w 770"/>
                  <a:gd name="T105" fmla="*/ 23 h 1584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770"/>
                  <a:gd name="T160" fmla="*/ 0 h 1584"/>
                  <a:gd name="T161" fmla="*/ 770 w 770"/>
                  <a:gd name="T162" fmla="*/ 1584 h 1584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770" h="1584">
                    <a:moveTo>
                      <a:pt x="467" y="23"/>
                    </a:moveTo>
                    <a:lnTo>
                      <a:pt x="488" y="34"/>
                    </a:lnTo>
                    <a:lnTo>
                      <a:pt x="510" y="52"/>
                    </a:lnTo>
                    <a:lnTo>
                      <a:pt x="531" y="73"/>
                    </a:lnTo>
                    <a:lnTo>
                      <a:pt x="552" y="99"/>
                    </a:lnTo>
                    <a:lnTo>
                      <a:pt x="571" y="125"/>
                    </a:lnTo>
                    <a:lnTo>
                      <a:pt x="587" y="152"/>
                    </a:lnTo>
                    <a:lnTo>
                      <a:pt x="601" y="175"/>
                    </a:lnTo>
                    <a:lnTo>
                      <a:pt x="609" y="193"/>
                    </a:lnTo>
                    <a:lnTo>
                      <a:pt x="617" y="212"/>
                    </a:lnTo>
                    <a:lnTo>
                      <a:pt x="630" y="230"/>
                    </a:lnTo>
                    <a:lnTo>
                      <a:pt x="646" y="251"/>
                    </a:lnTo>
                    <a:lnTo>
                      <a:pt x="665" y="269"/>
                    </a:lnTo>
                    <a:lnTo>
                      <a:pt x="684" y="290"/>
                    </a:lnTo>
                    <a:lnTo>
                      <a:pt x="700" y="314"/>
                    </a:lnTo>
                    <a:lnTo>
                      <a:pt x="713" y="337"/>
                    </a:lnTo>
                    <a:lnTo>
                      <a:pt x="724" y="358"/>
                    </a:lnTo>
                    <a:lnTo>
                      <a:pt x="732" y="385"/>
                    </a:lnTo>
                    <a:lnTo>
                      <a:pt x="740" y="413"/>
                    </a:lnTo>
                    <a:lnTo>
                      <a:pt x="748" y="442"/>
                    </a:lnTo>
                    <a:lnTo>
                      <a:pt x="754" y="474"/>
                    </a:lnTo>
                    <a:lnTo>
                      <a:pt x="759" y="502"/>
                    </a:lnTo>
                    <a:lnTo>
                      <a:pt x="764" y="531"/>
                    </a:lnTo>
                    <a:lnTo>
                      <a:pt x="767" y="557"/>
                    </a:lnTo>
                    <a:lnTo>
                      <a:pt x="770" y="581"/>
                    </a:lnTo>
                    <a:lnTo>
                      <a:pt x="770" y="605"/>
                    </a:lnTo>
                    <a:lnTo>
                      <a:pt x="767" y="631"/>
                    </a:lnTo>
                    <a:lnTo>
                      <a:pt x="764" y="660"/>
                    </a:lnTo>
                    <a:lnTo>
                      <a:pt x="759" y="688"/>
                    </a:lnTo>
                    <a:lnTo>
                      <a:pt x="756" y="717"/>
                    </a:lnTo>
                    <a:lnTo>
                      <a:pt x="754" y="741"/>
                    </a:lnTo>
                    <a:lnTo>
                      <a:pt x="748" y="764"/>
                    </a:lnTo>
                    <a:lnTo>
                      <a:pt x="748" y="780"/>
                    </a:lnTo>
                    <a:lnTo>
                      <a:pt x="748" y="798"/>
                    </a:lnTo>
                    <a:lnTo>
                      <a:pt x="748" y="824"/>
                    </a:lnTo>
                    <a:lnTo>
                      <a:pt x="751" y="858"/>
                    </a:lnTo>
                    <a:lnTo>
                      <a:pt x="756" y="893"/>
                    </a:lnTo>
                    <a:lnTo>
                      <a:pt x="759" y="927"/>
                    </a:lnTo>
                    <a:lnTo>
                      <a:pt x="762" y="958"/>
                    </a:lnTo>
                    <a:lnTo>
                      <a:pt x="764" y="984"/>
                    </a:lnTo>
                    <a:lnTo>
                      <a:pt x="767" y="1000"/>
                    </a:lnTo>
                    <a:lnTo>
                      <a:pt x="764" y="1013"/>
                    </a:lnTo>
                    <a:lnTo>
                      <a:pt x="762" y="1034"/>
                    </a:lnTo>
                    <a:lnTo>
                      <a:pt x="759" y="1057"/>
                    </a:lnTo>
                    <a:lnTo>
                      <a:pt x="754" y="1086"/>
                    </a:lnTo>
                    <a:lnTo>
                      <a:pt x="748" y="1115"/>
                    </a:lnTo>
                    <a:lnTo>
                      <a:pt x="743" y="1141"/>
                    </a:lnTo>
                    <a:lnTo>
                      <a:pt x="740" y="1165"/>
                    </a:lnTo>
                    <a:lnTo>
                      <a:pt x="737" y="1186"/>
                    </a:lnTo>
                    <a:lnTo>
                      <a:pt x="735" y="1204"/>
                    </a:lnTo>
                    <a:lnTo>
                      <a:pt x="732" y="1225"/>
                    </a:lnTo>
                    <a:lnTo>
                      <a:pt x="727" y="1246"/>
                    </a:lnTo>
                    <a:lnTo>
                      <a:pt x="719" y="1270"/>
                    </a:lnTo>
                    <a:lnTo>
                      <a:pt x="713" y="1290"/>
                    </a:lnTo>
                    <a:lnTo>
                      <a:pt x="703" y="1314"/>
                    </a:lnTo>
                    <a:lnTo>
                      <a:pt x="695" y="1332"/>
                    </a:lnTo>
                    <a:lnTo>
                      <a:pt x="684" y="1351"/>
                    </a:lnTo>
                    <a:lnTo>
                      <a:pt x="673" y="1369"/>
                    </a:lnTo>
                    <a:lnTo>
                      <a:pt x="657" y="1387"/>
                    </a:lnTo>
                    <a:lnTo>
                      <a:pt x="638" y="1408"/>
                    </a:lnTo>
                    <a:lnTo>
                      <a:pt x="619" y="1427"/>
                    </a:lnTo>
                    <a:lnTo>
                      <a:pt x="598" y="1445"/>
                    </a:lnTo>
                    <a:lnTo>
                      <a:pt x="579" y="1463"/>
                    </a:lnTo>
                    <a:lnTo>
                      <a:pt x="560" y="1479"/>
                    </a:lnTo>
                    <a:lnTo>
                      <a:pt x="542" y="1489"/>
                    </a:lnTo>
                    <a:lnTo>
                      <a:pt x="526" y="1500"/>
                    </a:lnTo>
                    <a:lnTo>
                      <a:pt x="507" y="1513"/>
                    </a:lnTo>
                    <a:lnTo>
                      <a:pt x="488" y="1524"/>
                    </a:lnTo>
                    <a:lnTo>
                      <a:pt x="467" y="1537"/>
                    </a:lnTo>
                    <a:lnTo>
                      <a:pt x="445" y="1547"/>
                    </a:lnTo>
                    <a:lnTo>
                      <a:pt x="424" y="1555"/>
                    </a:lnTo>
                    <a:lnTo>
                      <a:pt x="405" y="1565"/>
                    </a:lnTo>
                    <a:lnTo>
                      <a:pt x="386" y="1571"/>
                    </a:lnTo>
                    <a:lnTo>
                      <a:pt x="367" y="1576"/>
                    </a:lnTo>
                    <a:lnTo>
                      <a:pt x="349" y="1578"/>
                    </a:lnTo>
                    <a:lnTo>
                      <a:pt x="327" y="1581"/>
                    </a:lnTo>
                    <a:lnTo>
                      <a:pt x="308" y="1584"/>
                    </a:lnTo>
                    <a:lnTo>
                      <a:pt x="287" y="1584"/>
                    </a:lnTo>
                    <a:lnTo>
                      <a:pt x="266" y="1584"/>
                    </a:lnTo>
                    <a:lnTo>
                      <a:pt x="244" y="1584"/>
                    </a:lnTo>
                    <a:lnTo>
                      <a:pt x="223" y="1581"/>
                    </a:lnTo>
                    <a:lnTo>
                      <a:pt x="182" y="1547"/>
                    </a:lnTo>
                    <a:lnTo>
                      <a:pt x="145" y="1510"/>
                    </a:lnTo>
                    <a:lnTo>
                      <a:pt x="113" y="1474"/>
                    </a:lnTo>
                    <a:lnTo>
                      <a:pt x="83" y="1434"/>
                    </a:lnTo>
                    <a:lnTo>
                      <a:pt x="59" y="1393"/>
                    </a:lnTo>
                    <a:lnTo>
                      <a:pt x="38" y="1353"/>
                    </a:lnTo>
                    <a:lnTo>
                      <a:pt x="22" y="1309"/>
                    </a:lnTo>
                    <a:lnTo>
                      <a:pt x="8" y="1267"/>
                    </a:lnTo>
                    <a:lnTo>
                      <a:pt x="3" y="1225"/>
                    </a:lnTo>
                    <a:lnTo>
                      <a:pt x="0" y="1183"/>
                    </a:lnTo>
                    <a:lnTo>
                      <a:pt x="5" y="1141"/>
                    </a:lnTo>
                    <a:lnTo>
                      <a:pt x="13" y="1099"/>
                    </a:lnTo>
                    <a:lnTo>
                      <a:pt x="22" y="1081"/>
                    </a:lnTo>
                    <a:lnTo>
                      <a:pt x="30" y="1060"/>
                    </a:lnTo>
                    <a:lnTo>
                      <a:pt x="38" y="1042"/>
                    </a:lnTo>
                    <a:lnTo>
                      <a:pt x="51" y="1023"/>
                    </a:lnTo>
                    <a:lnTo>
                      <a:pt x="62" y="1005"/>
                    </a:lnTo>
                    <a:lnTo>
                      <a:pt x="78" y="987"/>
                    </a:lnTo>
                    <a:lnTo>
                      <a:pt x="91" y="971"/>
                    </a:lnTo>
                    <a:lnTo>
                      <a:pt x="110" y="955"/>
                    </a:lnTo>
                    <a:lnTo>
                      <a:pt x="118" y="958"/>
                    </a:lnTo>
                    <a:lnTo>
                      <a:pt x="126" y="961"/>
                    </a:lnTo>
                    <a:lnTo>
                      <a:pt x="134" y="966"/>
                    </a:lnTo>
                    <a:lnTo>
                      <a:pt x="142" y="968"/>
                    </a:lnTo>
                    <a:lnTo>
                      <a:pt x="150" y="971"/>
                    </a:lnTo>
                    <a:lnTo>
                      <a:pt x="161" y="976"/>
                    </a:lnTo>
                    <a:lnTo>
                      <a:pt x="169" y="979"/>
                    </a:lnTo>
                    <a:lnTo>
                      <a:pt x="177" y="984"/>
                    </a:lnTo>
                    <a:lnTo>
                      <a:pt x="177" y="966"/>
                    </a:lnTo>
                    <a:lnTo>
                      <a:pt x="182" y="924"/>
                    </a:lnTo>
                    <a:lnTo>
                      <a:pt x="188" y="861"/>
                    </a:lnTo>
                    <a:lnTo>
                      <a:pt x="193" y="790"/>
                    </a:lnTo>
                    <a:lnTo>
                      <a:pt x="198" y="717"/>
                    </a:lnTo>
                    <a:lnTo>
                      <a:pt x="201" y="652"/>
                    </a:lnTo>
                    <a:lnTo>
                      <a:pt x="201" y="623"/>
                    </a:lnTo>
                    <a:lnTo>
                      <a:pt x="198" y="602"/>
                    </a:lnTo>
                    <a:lnTo>
                      <a:pt x="196" y="586"/>
                    </a:lnTo>
                    <a:lnTo>
                      <a:pt x="193" y="576"/>
                    </a:lnTo>
                    <a:lnTo>
                      <a:pt x="182" y="568"/>
                    </a:lnTo>
                    <a:lnTo>
                      <a:pt x="172" y="563"/>
                    </a:lnTo>
                    <a:lnTo>
                      <a:pt x="161" y="560"/>
                    </a:lnTo>
                    <a:lnTo>
                      <a:pt x="153" y="557"/>
                    </a:lnTo>
                    <a:lnTo>
                      <a:pt x="142" y="557"/>
                    </a:lnTo>
                    <a:lnTo>
                      <a:pt x="137" y="560"/>
                    </a:lnTo>
                    <a:lnTo>
                      <a:pt x="131" y="560"/>
                    </a:lnTo>
                    <a:lnTo>
                      <a:pt x="118" y="534"/>
                    </a:lnTo>
                    <a:lnTo>
                      <a:pt x="107" y="505"/>
                    </a:lnTo>
                    <a:lnTo>
                      <a:pt x="97" y="476"/>
                    </a:lnTo>
                    <a:lnTo>
                      <a:pt x="89" y="447"/>
                    </a:lnTo>
                    <a:lnTo>
                      <a:pt x="83" y="419"/>
                    </a:lnTo>
                    <a:lnTo>
                      <a:pt x="78" y="392"/>
                    </a:lnTo>
                    <a:lnTo>
                      <a:pt x="75" y="364"/>
                    </a:lnTo>
                    <a:lnTo>
                      <a:pt x="72" y="335"/>
                    </a:lnTo>
                    <a:lnTo>
                      <a:pt x="72" y="309"/>
                    </a:lnTo>
                    <a:lnTo>
                      <a:pt x="72" y="282"/>
                    </a:lnTo>
                    <a:lnTo>
                      <a:pt x="75" y="256"/>
                    </a:lnTo>
                    <a:lnTo>
                      <a:pt x="80" y="230"/>
                    </a:lnTo>
                    <a:lnTo>
                      <a:pt x="86" y="204"/>
                    </a:lnTo>
                    <a:lnTo>
                      <a:pt x="91" y="180"/>
                    </a:lnTo>
                    <a:lnTo>
                      <a:pt x="102" y="159"/>
                    </a:lnTo>
                    <a:lnTo>
                      <a:pt x="110" y="138"/>
                    </a:lnTo>
                    <a:lnTo>
                      <a:pt x="123" y="118"/>
                    </a:lnTo>
                    <a:lnTo>
                      <a:pt x="137" y="97"/>
                    </a:lnTo>
                    <a:lnTo>
                      <a:pt x="150" y="81"/>
                    </a:lnTo>
                    <a:lnTo>
                      <a:pt x="166" y="65"/>
                    </a:lnTo>
                    <a:lnTo>
                      <a:pt x="182" y="49"/>
                    </a:lnTo>
                    <a:lnTo>
                      <a:pt x="201" y="36"/>
                    </a:lnTo>
                    <a:lnTo>
                      <a:pt x="223" y="26"/>
                    </a:lnTo>
                    <a:lnTo>
                      <a:pt x="244" y="15"/>
                    </a:lnTo>
                    <a:lnTo>
                      <a:pt x="268" y="10"/>
                    </a:lnTo>
                    <a:lnTo>
                      <a:pt x="292" y="5"/>
                    </a:lnTo>
                    <a:lnTo>
                      <a:pt x="316" y="2"/>
                    </a:lnTo>
                    <a:lnTo>
                      <a:pt x="343" y="0"/>
                    </a:lnTo>
                    <a:lnTo>
                      <a:pt x="373" y="2"/>
                    </a:lnTo>
                    <a:lnTo>
                      <a:pt x="402" y="8"/>
                    </a:lnTo>
                    <a:lnTo>
                      <a:pt x="434" y="13"/>
                    </a:lnTo>
                    <a:lnTo>
                      <a:pt x="467" y="23"/>
                    </a:lnTo>
                    <a:close/>
                  </a:path>
                </a:pathLst>
              </a:custGeom>
              <a:solidFill>
                <a:srgbClr val="702B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00" name="Freeform 9"/>
              <p:cNvSpPr>
                <a:spLocks/>
              </p:cNvSpPr>
              <p:nvPr/>
            </p:nvSpPr>
            <p:spPr bwMode="auto">
              <a:xfrm>
                <a:off x="4083" y="2281"/>
                <a:ext cx="400" cy="904"/>
              </a:xfrm>
              <a:custGeom>
                <a:avLst/>
                <a:gdLst>
                  <a:gd name="T0" fmla="*/ 362 w 400"/>
                  <a:gd name="T1" fmla="*/ 3 h 904"/>
                  <a:gd name="T2" fmla="*/ 373 w 400"/>
                  <a:gd name="T3" fmla="*/ 11 h 904"/>
                  <a:gd name="T4" fmla="*/ 389 w 400"/>
                  <a:gd name="T5" fmla="*/ 29 h 904"/>
                  <a:gd name="T6" fmla="*/ 400 w 400"/>
                  <a:gd name="T7" fmla="*/ 53 h 904"/>
                  <a:gd name="T8" fmla="*/ 397 w 400"/>
                  <a:gd name="T9" fmla="*/ 79 h 904"/>
                  <a:gd name="T10" fmla="*/ 392 w 400"/>
                  <a:gd name="T11" fmla="*/ 100 h 904"/>
                  <a:gd name="T12" fmla="*/ 381 w 400"/>
                  <a:gd name="T13" fmla="*/ 118 h 904"/>
                  <a:gd name="T14" fmla="*/ 365 w 400"/>
                  <a:gd name="T15" fmla="*/ 144 h 904"/>
                  <a:gd name="T16" fmla="*/ 344 w 400"/>
                  <a:gd name="T17" fmla="*/ 178 h 904"/>
                  <a:gd name="T18" fmla="*/ 301 w 400"/>
                  <a:gd name="T19" fmla="*/ 228 h 904"/>
                  <a:gd name="T20" fmla="*/ 252 w 400"/>
                  <a:gd name="T21" fmla="*/ 280 h 904"/>
                  <a:gd name="T22" fmla="*/ 218 w 400"/>
                  <a:gd name="T23" fmla="*/ 328 h 904"/>
                  <a:gd name="T24" fmla="*/ 212 w 400"/>
                  <a:gd name="T25" fmla="*/ 354 h 904"/>
                  <a:gd name="T26" fmla="*/ 226 w 400"/>
                  <a:gd name="T27" fmla="*/ 372 h 904"/>
                  <a:gd name="T28" fmla="*/ 244 w 400"/>
                  <a:gd name="T29" fmla="*/ 383 h 904"/>
                  <a:gd name="T30" fmla="*/ 258 w 400"/>
                  <a:gd name="T31" fmla="*/ 388 h 904"/>
                  <a:gd name="T32" fmla="*/ 330 w 400"/>
                  <a:gd name="T33" fmla="*/ 388 h 904"/>
                  <a:gd name="T34" fmla="*/ 368 w 400"/>
                  <a:gd name="T35" fmla="*/ 438 h 904"/>
                  <a:gd name="T36" fmla="*/ 352 w 400"/>
                  <a:gd name="T37" fmla="*/ 432 h 904"/>
                  <a:gd name="T38" fmla="*/ 311 w 400"/>
                  <a:gd name="T39" fmla="*/ 427 h 904"/>
                  <a:gd name="T40" fmla="*/ 263 w 400"/>
                  <a:gd name="T41" fmla="*/ 430 h 904"/>
                  <a:gd name="T42" fmla="*/ 220 w 400"/>
                  <a:gd name="T43" fmla="*/ 443 h 904"/>
                  <a:gd name="T44" fmla="*/ 191 w 400"/>
                  <a:gd name="T45" fmla="*/ 458 h 904"/>
                  <a:gd name="T46" fmla="*/ 167 w 400"/>
                  <a:gd name="T47" fmla="*/ 474 h 904"/>
                  <a:gd name="T48" fmla="*/ 145 w 400"/>
                  <a:gd name="T49" fmla="*/ 503 h 904"/>
                  <a:gd name="T50" fmla="*/ 121 w 400"/>
                  <a:gd name="T51" fmla="*/ 568 h 904"/>
                  <a:gd name="T52" fmla="*/ 100 w 400"/>
                  <a:gd name="T53" fmla="*/ 668 h 904"/>
                  <a:gd name="T54" fmla="*/ 84 w 400"/>
                  <a:gd name="T55" fmla="*/ 778 h 904"/>
                  <a:gd name="T56" fmla="*/ 78 w 400"/>
                  <a:gd name="T57" fmla="*/ 864 h 904"/>
                  <a:gd name="T58" fmla="*/ 76 w 400"/>
                  <a:gd name="T59" fmla="*/ 898 h 904"/>
                  <a:gd name="T60" fmla="*/ 33 w 400"/>
                  <a:gd name="T61" fmla="*/ 550 h 904"/>
                  <a:gd name="T62" fmla="*/ 180 w 400"/>
                  <a:gd name="T63" fmla="*/ 233 h 904"/>
                  <a:gd name="T64" fmla="*/ 199 w 400"/>
                  <a:gd name="T65" fmla="*/ 218 h 904"/>
                  <a:gd name="T66" fmla="*/ 242 w 400"/>
                  <a:gd name="T67" fmla="*/ 184 h 904"/>
                  <a:gd name="T68" fmla="*/ 287 w 400"/>
                  <a:gd name="T69" fmla="*/ 131 h 904"/>
                  <a:gd name="T70" fmla="*/ 319 w 400"/>
                  <a:gd name="T71" fmla="*/ 76 h 904"/>
                  <a:gd name="T72" fmla="*/ 336 w 400"/>
                  <a:gd name="T73" fmla="*/ 34 h 904"/>
                  <a:gd name="T74" fmla="*/ 349 w 400"/>
                  <a:gd name="T75" fmla="*/ 11 h 904"/>
                  <a:gd name="T76" fmla="*/ 357 w 400"/>
                  <a:gd name="T77" fmla="*/ 3 h 904"/>
                  <a:gd name="T78" fmla="*/ 360 w 400"/>
                  <a:gd name="T79" fmla="*/ 0 h 904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400"/>
                  <a:gd name="T121" fmla="*/ 0 h 904"/>
                  <a:gd name="T122" fmla="*/ 400 w 400"/>
                  <a:gd name="T123" fmla="*/ 904 h 904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400" h="904">
                    <a:moveTo>
                      <a:pt x="360" y="0"/>
                    </a:moveTo>
                    <a:lnTo>
                      <a:pt x="362" y="3"/>
                    </a:lnTo>
                    <a:lnTo>
                      <a:pt x="368" y="6"/>
                    </a:lnTo>
                    <a:lnTo>
                      <a:pt x="373" y="11"/>
                    </a:lnTo>
                    <a:lnTo>
                      <a:pt x="381" y="19"/>
                    </a:lnTo>
                    <a:lnTo>
                      <a:pt x="389" y="29"/>
                    </a:lnTo>
                    <a:lnTo>
                      <a:pt x="395" y="40"/>
                    </a:lnTo>
                    <a:lnTo>
                      <a:pt x="400" y="53"/>
                    </a:lnTo>
                    <a:lnTo>
                      <a:pt x="400" y="66"/>
                    </a:lnTo>
                    <a:lnTo>
                      <a:pt x="397" y="79"/>
                    </a:lnTo>
                    <a:lnTo>
                      <a:pt x="395" y="89"/>
                    </a:lnTo>
                    <a:lnTo>
                      <a:pt x="392" y="100"/>
                    </a:lnTo>
                    <a:lnTo>
                      <a:pt x="387" y="110"/>
                    </a:lnTo>
                    <a:lnTo>
                      <a:pt x="381" y="118"/>
                    </a:lnTo>
                    <a:lnTo>
                      <a:pt x="373" y="131"/>
                    </a:lnTo>
                    <a:lnTo>
                      <a:pt x="365" y="144"/>
                    </a:lnTo>
                    <a:lnTo>
                      <a:pt x="357" y="160"/>
                    </a:lnTo>
                    <a:lnTo>
                      <a:pt x="344" y="178"/>
                    </a:lnTo>
                    <a:lnTo>
                      <a:pt x="325" y="202"/>
                    </a:lnTo>
                    <a:lnTo>
                      <a:pt x="301" y="228"/>
                    </a:lnTo>
                    <a:lnTo>
                      <a:pt x="277" y="254"/>
                    </a:lnTo>
                    <a:lnTo>
                      <a:pt x="252" y="280"/>
                    </a:lnTo>
                    <a:lnTo>
                      <a:pt x="231" y="307"/>
                    </a:lnTo>
                    <a:lnTo>
                      <a:pt x="218" y="328"/>
                    </a:lnTo>
                    <a:lnTo>
                      <a:pt x="212" y="343"/>
                    </a:lnTo>
                    <a:lnTo>
                      <a:pt x="212" y="354"/>
                    </a:lnTo>
                    <a:lnTo>
                      <a:pt x="218" y="364"/>
                    </a:lnTo>
                    <a:lnTo>
                      <a:pt x="226" y="372"/>
                    </a:lnTo>
                    <a:lnTo>
                      <a:pt x="234" y="377"/>
                    </a:lnTo>
                    <a:lnTo>
                      <a:pt x="244" y="383"/>
                    </a:lnTo>
                    <a:lnTo>
                      <a:pt x="252" y="385"/>
                    </a:lnTo>
                    <a:lnTo>
                      <a:pt x="258" y="388"/>
                    </a:lnTo>
                    <a:lnTo>
                      <a:pt x="261" y="388"/>
                    </a:lnTo>
                    <a:lnTo>
                      <a:pt x="330" y="388"/>
                    </a:lnTo>
                    <a:lnTo>
                      <a:pt x="376" y="422"/>
                    </a:lnTo>
                    <a:lnTo>
                      <a:pt x="368" y="438"/>
                    </a:lnTo>
                    <a:lnTo>
                      <a:pt x="362" y="435"/>
                    </a:lnTo>
                    <a:lnTo>
                      <a:pt x="352" y="432"/>
                    </a:lnTo>
                    <a:lnTo>
                      <a:pt x="333" y="430"/>
                    </a:lnTo>
                    <a:lnTo>
                      <a:pt x="311" y="427"/>
                    </a:lnTo>
                    <a:lnTo>
                      <a:pt x="287" y="427"/>
                    </a:lnTo>
                    <a:lnTo>
                      <a:pt x="263" y="430"/>
                    </a:lnTo>
                    <a:lnTo>
                      <a:pt x="239" y="432"/>
                    </a:lnTo>
                    <a:lnTo>
                      <a:pt x="220" y="443"/>
                    </a:lnTo>
                    <a:lnTo>
                      <a:pt x="204" y="453"/>
                    </a:lnTo>
                    <a:lnTo>
                      <a:pt x="191" y="458"/>
                    </a:lnTo>
                    <a:lnTo>
                      <a:pt x="180" y="466"/>
                    </a:lnTo>
                    <a:lnTo>
                      <a:pt x="167" y="474"/>
                    </a:lnTo>
                    <a:lnTo>
                      <a:pt x="156" y="485"/>
                    </a:lnTo>
                    <a:lnTo>
                      <a:pt x="145" y="503"/>
                    </a:lnTo>
                    <a:lnTo>
                      <a:pt x="134" y="529"/>
                    </a:lnTo>
                    <a:lnTo>
                      <a:pt x="121" y="568"/>
                    </a:lnTo>
                    <a:lnTo>
                      <a:pt x="110" y="616"/>
                    </a:lnTo>
                    <a:lnTo>
                      <a:pt x="100" y="668"/>
                    </a:lnTo>
                    <a:lnTo>
                      <a:pt x="92" y="723"/>
                    </a:lnTo>
                    <a:lnTo>
                      <a:pt x="84" y="778"/>
                    </a:lnTo>
                    <a:lnTo>
                      <a:pt x="81" y="825"/>
                    </a:lnTo>
                    <a:lnTo>
                      <a:pt x="78" y="864"/>
                    </a:lnTo>
                    <a:lnTo>
                      <a:pt x="76" y="890"/>
                    </a:lnTo>
                    <a:lnTo>
                      <a:pt x="76" y="898"/>
                    </a:lnTo>
                    <a:lnTo>
                      <a:pt x="0" y="904"/>
                    </a:lnTo>
                    <a:lnTo>
                      <a:pt x="33" y="550"/>
                    </a:lnTo>
                    <a:lnTo>
                      <a:pt x="97" y="343"/>
                    </a:lnTo>
                    <a:lnTo>
                      <a:pt x="180" y="233"/>
                    </a:lnTo>
                    <a:lnTo>
                      <a:pt x="185" y="228"/>
                    </a:lnTo>
                    <a:lnTo>
                      <a:pt x="199" y="218"/>
                    </a:lnTo>
                    <a:lnTo>
                      <a:pt x="220" y="202"/>
                    </a:lnTo>
                    <a:lnTo>
                      <a:pt x="242" y="184"/>
                    </a:lnTo>
                    <a:lnTo>
                      <a:pt x="266" y="157"/>
                    </a:lnTo>
                    <a:lnTo>
                      <a:pt x="287" y="131"/>
                    </a:lnTo>
                    <a:lnTo>
                      <a:pt x="309" y="105"/>
                    </a:lnTo>
                    <a:lnTo>
                      <a:pt x="319" y="76"/>
                    </a:lnTo>
                    <a:lnTo>
                      <a:pt x="330" y="53"/>
                    </a:lnTo>
                    <a:lnTo>
                      <a:pt x="336" y="34"/>
                    </a:lnTo>
                    <a:lnTo>
                      <a:pt x="344" y="21"/>
                    </a:lnTo>
                    <a:lnTo>
                      <a:pt x="349" y="11"/>
                    </a:lnTo>
                    <a:lnTo>
                      <a:pt x="354" y="6"/>
                    </a:lnTo>
                    <a:lnTo>
                      <a:pt x="357" y="3"/>
                    </a:lnTo>
                    <a:lnTo>
                      <a:pt x="360" y="3"/>
                    </a:lnTo>
                    <a:lnTo>
                      <a:pt x="360" y="0"/>
                    </a:lnTo>
                    <a:close/>
                  </a:path>
                </a:pathLst>
              </a:custGeom>
              <a:solidFill>
                <a:srgbClr val="E5E5E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01" name="Freeform 10"/>
              <p:cNvSpPr>
                <a:spLocks/>
              </p:cNvSpPr>
              <p:nvPr/>
            </p:nvSpPr>
            <p:spPr bwMode="auto">
              <a:xfrm>
                <a:off x="4110" y="2661"/>
                <a:ext cx="177" cy="524"/>
              </a:xfrm>
              <a:custGeom>
                <a:avLst/>
                <a:gdLst>
                  <a:gd name="T0" fmla="*/ 177 w 177"/>
                  <a:gd name="T1" fmla="*/ 42 h 524"/>
                  <a:gd name="T2" fmla="*/ 172 w 177"/>
                  <a:gd name="T3" fmla="*/ 37 h 524"/>
                  <a:gd name="T4" fmla="*/ 164 w 177"/>
                  <a:gd name="T5" fmla="*/ 31 h 524"/>
                  <a:gd name="T6" fmla="*/ 158 w 177"/>
                  <a:gd name="T7" fmla="*/ 26 h 524"/>
                  <a:gd name="T8" fmla="*/ 150 w 177"/>
                  <a:gd name="T9" fmla="*/ 21 h 524"/>
                  <a:gd name="T10" fmla="*/ 142 w 177"/>
                  <a:gd name="T11" fmla="*/ 16 h 524"/>
                  <a:gd name="T12" fmla="*/ 137 w 177"/>
                  <a:gd name="T13" fmla="*/ 10 h 524"/>
                  <a:gd name="T14" fmla="*/ 129 w 177"/>
                  <a:gd name="T15" fmla="*/ 5 h 524"/>
                  <a:gd name="T16" fmla="*/ 121 w 177"/>
                  <a:gd name="T17" fmla="*/ 0 h 524"/>
                  <a:gd name="T18" fmla="*/ 121 w 177"/>
                  <a:gd name="T19" fmla="*/ 3 h 524"/>
                  <a:gd name="T20" fmla="*/ 116 w 177"/>
                  <a:gd name="T21" fmla="*/ 10 h 524"/>
                  <a:gd name="T22" fmla="*/ 107 w 177"/>
                  <a:gd name="T23" fmla="*/ 24 h 524"/>
                  <a:gd name="T24" fmla="*/ 97 w 177"/>
                  <a:gd name="T25" fmla="*/ 39 h 524"/>
                  <a:gd name="T26" fmla="*/ 89 w 177"/>
                  <a:gd name="T27" fmla="*/ 58 h 524"/>
                  <a:gd name="T28" fmla="*/ 78 w 177"/>
                  <a:gd name="T29" fmla="*/ 78 h 524"/>
                  <a:gd name="T30" fmla="*/ 70 w 177"/>
                  <a:gd name="T31" fmla="*/ 99 h 524"/>
                  <a:gd name="T32" fmla="*/ 62 w 177"/>
                  <a:gd name="T33" fmla="*/ 120 h 524"/>
                  <a:gd name="T34" fmla="*/ 49 w 177"/>
                  <a:gd name="T35" fmla="*/ 168 h 524"/>
                  <a:gd name="T36" fmla="*/ 38 w 177"/>
                  <a:gd name="T37" fmla="*/ 217 h 524"/>
                  <a:gd name="T38" fmla="*/ 27 w 177"/>
                  <a:gd name="T39" fmla="*/ 267 h 524"/>
                  <a:gd name="T40" fmla="*/ 19 w 177"/>
                  <a:gd name="T41" fmla="*/ 319 h 524"/>
                  <a:gd name="T42" fmla="*/ 11 w 177"/>
                  <a:gd name="T43" fmla="*/ 372 h 524"/>
                  <a:gd name="T44" fmla="*/ 6 w 177"/>
                  <a:gd name="T45" fmla="*/ 421 h 524"/>
                  <a:gd name="T46" fmla="*/ 3 w 177"/>
                  <a:gd name="T47" fmla="*/ 474 h 524"/>
                  <a:gd name="T48" fmla="*/ 0 w 177"/>
                  <a:gd name="T49" fmla="*/ 524 h 524"/>
                  <a:gd name="T50" fmla="*/ 6 w 177"/>
                  <a:gd name="T51" fmla="*/ 524 h 524"/>
                  <a:gd name="T52" fmla="*/ 8 w 177"/>
                  <a:gd name="T53" fmla="*/ 524 h 524"/>
                  <a:gd name="T54" fmla="*/ 11 w 177"/>
                  <a:gd name="T55" fmla="*/ 524 h 524"/>
                  <a:gd name="T56" fmla="*/ 16 w 177"/>
                  <a:gd name="T57" fmla="*/ 524 h 524"/>
                  <a:gd name="T58" fmla="*/ 19 w 177"/>
                  <a:gd name="T59" fmla="*/ 524 h 524"/>
                  <a:gd name="T60" fmla="*/ 24 w 177"/>
                  <a:gd name="T61" fmla="*/ 524 h 524"/>
                  <a:gd name="T62" fmla="*/ 27 w 177"/>
                  <a:gd name="T63" fmla="*/ 524 h 524"/>
                  <a:gd name="T64" fmla="*/ 30 w 177"/>
                  <a:gd name="T65" fmla="*/ 524 h 524"/>
                  <a:gd name="T66" fmla="*/ 30 w 177"/>
                  <a:gd name="T67" fmla="*/ 510 h 524"/>
                  <a:gd name="T68" fmla="*/ 32 w 177"/>
                  <a:gd name="T69" fmla="*/ 469 h 524"/>
                  <a:gd name="T70" fmla="*/ 38 w 177"/>
                  <a:gd name="T71" fmla="*/ 406 h 524"/>
                  <a:gd name="T72" fmla="*/ 49 w 177"/>
                  <a:gd name="T73" fmla="*/ 330 h 524"/>
                  <a:gd name="T74" fmla="*/ 57 w 177"/>
                  <a:gd name="T75" fmla="*/ 291 h 524"/>
                  <a:gd name="T76" fmla="*/ 65 w 177"/>
                  <a:gd name="T77" fmla="*/ 249 h 524"/>
                  <a:gd name="T78" fmla="*/ 78 w 177"/>
                  <a:gd name="T79" fmla="*/ 209 h 524"/>
                  <a:gd name="T80" fmla="*/ 91 w 177"/>
                  <a:gd name="T81" fmla="*/ 168 h 524"/>
                  <a:gd name="T82" fmla="*/ 110 w 177"/>
                  <a:gd name="T83" fmla="*/ 131 h 524"/>
                  <a:gd name="T84" fmla="*/ 129 w 177"/>
                  <a:gd name="T85" fmla="*/ 97 h 524"/>
                  <a:gd name="T86" fmla="*/ 140 w 177"/>
                  <a:gd name="T87" fmla="*/ 81 h 524"/>
                  <a:gd name="T88" fmla="*/ 153 w 177"/>
                  <a:gd name="T89" fmla="*/ 68 h 524"/>
                  <a:gd name="T90" fmla="*/ 164 w 177"/>
                  <a:gd name="T91" fmla="*/ 55 h 524"/>
                  <a:gd name="T92" fmla="*/ 177 w 177"/>
                  <a:gd name="T93" fmla="*/ 42 h 52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177"/>
                  <a:gd name="T142" fmla="*/ 0 h 524"/>
                  <a:gd name="T143" fmla="*/ 177 w 177"/>
                  <a:gd name="T144" fmla="*/ 524 h 52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177" h="524">
                    <a:moveTo>
                      <a:pt x="177" y="42"/>
                    </a:moveTo>
                    <a:lnTo>
                      <a:pt x="172" y="37"/>
                    </a:lnTo>
                    <a:lnTo>
                      <a:pt x="164" y="31"/>
                    </a:lnTo>
                    <a:lnTo>
                      <a:pt x="158" y="26"/>
                    </a:lnTo>
                    <a:lnTo>
                      <a:pt x="150" y="21"/>
                    </a:lnTo>
                    <a:lnTo>
                      <a:pt x="142" y="16"/>
                    </a:lnTo>
                    <a:lnTo>
                      <a:pt x="137" y="10"/>
                    </a:lnTo>
                    <a:lnTo>
                      <a:pt x="129" y="5"/>
                    </a:lnTo>
                    <a:lnTo>
                      <a:pt x="121" y="0"/>
                    </a:lnTo>
                    <a:lnTo>
                      <a:pt x="121" y="3"/>
                    </a:lnTo>
                    <a:lnTo>
                      <a:pt x="116" y="10"/>
                    </a:lnTo>
                    <a:lnTo>
                      <a:pt x="107" y="24"/>
                    </a:lnTo>
                    <a:lnTo>
                      <a:pt x="97" y="39"/>
                    </a:lnTo>
                    <a:lnTo>
                      <a:pt x="89" y="58"/>
                    </a:lnTo>
                    <a:lnTo>
                      <a:pt x="78" y="78"/>
                    </a:lnTo>
                    <a:lnTo>
                      <a:pt x="70" y="99"/>
                    </a:lnTo>
                    <a:lnTo>
                      <a:pt x="62" y="120"/>
                    </a:lnTo>
                    <a:lnTo>
                      <a:pt x="49" y="168"/>
                    </a:lnTo>
                    <a:lnTo>
                      <a:pt x="38" y="217"/>
                    </a:lnTo>
                    <a:lnTo>
                      <a:pt x="27" y="267"/>
                    </a:lnTo>
                    <a:lnTo>
                      <a:pt x="19" y="319"/>
                    </a:lnTo>
                    <a:lnTo>
                      <a:pt x="11" y="372"/>
                    </a:lnTo>
                    <a:lnTo>
                      <a:pt x="6" y="421"/>
                    </a:lnTo>
                    <a:lnTo>
                      <a:pt x="3" y="474"/>
                    </a:lnTo>
                    <a:lnTo>
                      <a:pt x="0" y="524"/>
                    </a:lnTo>
                    <a:lnTo>
                      <a:pt x="6" y="524"/>
                    </a:lnTo>
                    <a:lnTo>
                      <a:pt x="8" y="524"/>
                    </a:lnTo>
                    <a:lnTo>
                      <a:pt x="11" y="524"/>
                    </a:lnTo>
                    <a:lnTo>
                      <a:pt x="16" y="524"/>
                    </a:lnTo>
                    <a:lnTo>
                      <a:pt x="19" y="524"/>
                    </a:lnTo>
                    <a:lnTo>
                      <a:pt x="24" y="524"/>
                    </a:lnTo>
                    <a:lnTo>
                      <a:pt x="27" y="524"/>
                    </a:lnTo>
                    <a:lnTo>
                      <a:pt x="30" y="524"/>
                    </a:lnTo>
                    <a:lnTo>
                      <a:pt x="30" y="510"/>
                    </a:lnTo>
                    <a:lnTo>
                      <a:pt x="32" y="469"/>
                    </a:lnTo>
                    <a:lnTo>
                      <a:pt x="38" y="406"/>
                    </a:lnTo>
                    <a:lnTo>
                      <a:pt x="49" y="330"/>
                    </a:lnTo>
                    <a:lnTo>
                      <a:pt x="57" y="291"/>
                    </a:lnTo>
                    <a:lnTo>
                      <a:pt x="65" y="249"/>
                    </a:lnTo>
                    <a:lnTo>
                      <a:pt x="78" y="209"/>
                    </a:lnTo>
                    <a:lnTo>
                      <a:pt x="91" y="168"/>
                    </a:lnTo>
                    <a:lnTo>
                      <a:pt x="110" y="131"/>
                    </a:lnTo>
                    <a:lnTo>
                      <a:pt x="129" y="97"/>
                    </a:lnTo>
                    <a:lnTo>
                      <a:pt x="140" y="81"/>
                    </a:lnTo>
                    <a:lnTo>
                      <a:pt x="153" y="68"/>
                    </a:lnTo>
                    <a:lnTo>
                      <a:pt x="164" y="55"/>
                    </a:lnTo>
                    <a:lnTo>
                      <a:pt x="177" y="42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02" name="Freeform 11"/>
              <p:cNvSpPr>
                <a:spLocks/>
              </p:cNvSpPr>
              <p:nvPr/>
            </p:nvSpPr>
            <p:spPr bwMode="auto">
              <a:xfrm>
                <a:off x="4169" y="1703"/>
                <a:ext cx="901" cy="1602"/>
              </a:xfrm>
              <a:custGeom>
                <a:avLst/>
                <a:gdLst>
                  <a:gd name="T0" fmla="*/ 217 w 901"/>
                  <a:gd name="T1" fmla="*/ 649 h 1602"/>
                  <a:gd name="T2" fmla="*/ 177 w 901"/>
                  <a:gd name="T3" fmla="*/ 659 h 1602"/>
                  <a:gd name="T4" fmla="*/ 124 w 901"/>
                  <a:gd name="T5" fmla="*/ 657 h 1602"/>
                  <a:gd name="T6" fmla="*/ 73 w 901"/>
                  <a:gd name="T7" fmla="*/ 610 h 1602"/>
                  <a:gd name="T8" fmla="*/ 32 w 901"/>
                  <a:gd name="T9" fmla="*/ 536 h 1602"/>
                  <a:gd name="T10" fmla="*/ 6 w 901"/>
                  <a:gd name="T11" fmla="*/ 471 h 1602"/>
                  <a:gd name="T12" fmla="*/ 3 w 901"/>
                  <a:gd name="T13" fmla="*/ 377 h 1602"/>
                  <a:gd name="T14" fmla="*/ 19 w 901"/>
                  <a:gd name="T15" fmla="*/ 275 h 1602"/>
                  <a:gd name="T16" fmla="*/ 57 w 901"/>
                  <a:gd name="T17" fmla="*/ 193 h 1602"/>
                  <a:gd name="T18" fmla="*/ 116 w 901"/>
                  <a:gd name="T19" fmla="*/ 115 h 1602"/>
                  <a:gd name="T20" fmla="*/ 148 w 901"/>
                  <a:gd name="T21" fmla="*/ 78 h 1602"/>
                  <a:gd name="T22" fmla="*/ 220 w 901"/>
                  <a:gd name="T23" fmla="*/ 26 h 1602"/>
                  <a:gd name="T24" fmla="*/ 306 w 901"/>
                  <a:gd name="T25" fmla="*/ 2 h 1602"/>
                  <a:gd name="T26" fmla="*/ 394 w 901"/>
                  <a:gd name="T27" fmla="*/ 2 h 1602"/>
                  <a:gd name="T28" fmla="*/ 486 w 901"/>
                  <a:gd name="T29" fmla="*/ 18 h 1602"/>
                  <a:gd name="T30" fmla="*/ 620 w 901"/>
                  <a:gd name="T31" fmla="*/ 65 h 1602"/>
                  <a:gd name="T32" fmla="*/ 684 w 901"/>
                  <a:gd name="T33" fmla="*/ 131 h 1602"/>
                  <a:gd name="T34" fmla="*/ 732 w 901"/>
                  <a:gd name="T35" fmla="*/ 207 h 1602"/>
                  <a:gd name="T36" fmla="*/ 762 w 901"/>
                  <a:gd name="T37" fmla="*/ 262 h 1602"/>
                  <a:gd name="T38" fmla="*/ 815 w 901"/>
                  <a:gd name="T39" fmla="*/ 324 h 1602"/>
                  <a:gd name="T40" fmla="*/ 856 w 901"/>
                  <a:gd name="T41" fmla="*/ 392 h 1602"/>
                  <a:gd name="T42" fmla="*/ 880 w 901"/>
                  <a:gd name="T43" fmla="*/ 474 h 1602"/>
                  <a:gd name="T44" fmla="*/ 896 w 901"/>
                  <a:gd name="T45" fmla="*/ 563 h 1602"/>
                  <a:gd name="T46" fmla="*/ 901 w 901"/>
                  <a:gd name="T47" fmla="*/ 636 h 1602"/>
                  <a:gd name="T48" fmla="*/ 893 w 901"/>
                  <a:gd name="T49" fmla="*/ 720 h 1602"/>
                  <a:gd name="T50" fmla="*/ 882 w 901"/>
                  <a:gd name="T51" fmla="*/ 796 h 1602"/>
                  <a:gd name="T52" fmla="*/ 882 w 901"/>
                  <a:gd name="T53" fmla="*/ 856 h 1602"/>
                  <a:gd name="T54" fmla="*/ 890 w 901"/>
                  <a:gd name="T55" fmla="*/ 958 h 1602"/>
                  <a:gd name="T56" fmla="*/ 898 w 901"/>
                  <a:gd name="T57" fmla="*/ 1031 h 1602"/>
                  <a:gd name="T58" fmla="*/ 890 w 901"/>
                  <a:gd name="T59" fmla="*/ 1089 h 1602"/>
                  <a:gd name="T60" fmla="*/ 877 w 901"/>
                  <a:gd name="T61" fmla="*/ 1173 h 1602"/>
                  <a:gd name="T62" fmla="*/ 869 w 901"/>
                  <a:gd name="T63" fmla="*/ 1235 h 1602"/>
                  <a:gd name="T64" fmla="*/ 853 w 901"/>
                  <a:gd name="T65" fmla="*/ 1301 h 1602"/>
                  <a:gd name="T66" fmla="*/ 826 w 901"/>
                  <a:gd name="T67" fmla="*/ 1364 h 1602"/>
                  <a:gd name="T68" fmla="*/ 789 w 901"/>
                  <a:gd name="T69" fmla="*/ 1419 h 1602"/>
                  <a:gd name="T70" fmla="*/ 732 w 901"/>
                  <a:gd name="T71" fmla="*/ 1479 h 1602"/>
                  <a:gd name="T72" fmla="*/ 676 w 901"/>
                  <a:gd name="T73" fmla="*/ 1521 h 1602"/>
                  <a:gd name="T74" fmla="*/ 571 w 901"/>
                  <a:gd name="T75" fmla="*/ 1573 h 1602"/>
                  <a:gd name="T76" fmla="*/ 453 w 901"/>
                  <a:gd name="T77" fmla="*/ 1599 h 1602"/>
                  <a:gd name="T78" fmla="*/ 343 w 901"/>
                  <a:gd name="T79" fmla="*/ 1594 h 1602"/>
                  <a:gd name="T80" fmla="*/ 260 w 901"/>
                  <a:gd name="T81" fmla="*/ 1555 h 1602"/>
                  <a:gd name="T82" fmla="*/ 199 w 901"/>
                  <a:gd name="T83" fmla="*/ 1489 h 1602"/>
                  <a:gd name="T84" fmla="*/ 153 w 901"/>
                  <a:gd name="T85" fmla="*/ 1408 h 1602"/>
                  <a:gd name="T86" fmla="*/ 116 w 901"/>
                  <a:gd name="T87" fmla="*/ 1288 h 1602"/>
                  <a:gd name="T88" fmla="*/ 107 w 901"/>
                  <a:gd name="T89" fmla="*/ 1183 h 1602"/>
                  <a:gd name="T90" fmla="*/ 116 w 901"/>
                  <a:gd name="T91" fmla="*/ 1115 h 1602"/>
                  <a:gd name="T92" fmla="*/ 124 w 901"/>
                  <a:gd name="T93" fmla="*/ 1047 h 1602"/>
                  <a:gd name="T94" fmla="*/ 161 w 901"/>
                  <a:gd name="T95" fmla="*/ 1010 h 1602"/>
                  <a:gd name="T96" fmla="*/ 207 w 901"/>
                  <a:gd name="T97" fmla="*/ 987 h 1602"/>
                  <a:gd name="T98" fmla="*/ 250 w 901"/>
                  <a:gd name="T99" fmla="*/ 989 h 1602"/>
                  <a:gd name="T100" fmla="*/ 276 w 901"/>
                  <a:gd name="T101" fmla="*/ 1000 h 1602"/>
                  <a:gd name="T102" fmla="*/ 301 w 901"/>
                  <a:gd name="T103" fmla="*/ 1010 h 1602"/>
                  <a:gd name="T104" fmla="*/ 314 w 901"/>
                  <a:gd name="T105" fmla="*/ 955 h 1602"/>
                  <a:gd name="T106" fmla="*/ 330 w 901"/>
                  <a:gd name="T107" fmla="*/ 748 h 1602"/>
                  <a:gd name="T108" fmla="*/ 333 w 901"/>
                  <a:gd name="T109" fmla="*/ 633 h 1602"/>
                  <a:gd name="T110" fmla="*/ 314 w 901"/>
                  <a:gd name="T111" fmla="*/ 599 h 1602"/>
                  <a:gd name="T112" fmla="*/ 284 w 901"/>
                  <a:gd name="T113" fmla="*/ 589 h 1602"/>
                  <a:gd name="T114" fmla="*/ 263 w 901"/>
                  <a:gd name="T115" fmla="*/ 591 h 1602"/>
                  <a:gd name="T116" fmla="*/ 252 w 901"/>
                  <a:gd name="T117" fmla="*/ 607 h 1602"/>
                  <a:gd name="T118" fmla="*/ 239 w 901"/>
                  <a:gd name="T119" fmla="*/ 625 h 1602"/>
                  <a:gd name="T120" fmla="*/ 225 w 901"/>
                  <a:gd name="T121" fmla="*/ 646 h 1602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901"/>
                  <a:gd name="T184" fmla="*/ 0 h 1602"/>
                  <a:gd name="T185" fmla="*/ 901 w 901"/>
                  <a:gd name="T186" fmla="*/ 1602 h 1602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901" h="1602">
                    <a:moveTo>
                      <a:pt x="225" y="646"/>
                    </a:moveTo>
                    <a:lnTo>
                      <a:pt x="223" y="646"/>
                    </a:lnTo>
                    <a:lnTo>
                      <a:pt x="217" y="649"/>
                    </a:lnTo>
                    <a:lnTo>
                      <a:pt x="207" y="654"/>
                    </a:lnTo>
                    <a:lnTo>
                      <a:pt x="193" y="657"/>
                    </a:lnTo>
                    <a:lnTo>
                      <a:pt x="177" y="659"/>
                    </a:lnTo>
                    <a:lnTo>
                      <a:pt x="161" y="662"/>
                    </a:lnTo>
                    <a:lnTo>
                      <a:pt x="142" y="659"/>
                    </a:lnTo>
                    <a:lnTo>
                      <a:pt x="124" y="657"/>
                    </a:lnTo>
                    <a:lnTo>
                      <a:pt x="105" y="646"/>
                    </a:lnTo>
                    <a:lnTo>
                      <a:pt x="89" y="631"/>
                    </a:lnTo>
                    <a:lnTo>
                      <a:pt x="73" y="610"/>
                    </a:lnTo>
                    <a:lnTo>
                      <a:pt x="57" y="586"/>
                    </a:lnTo>
                    <a:lnTo>
                      <a:pt x="43" y="560"/>
                    </a:lnTo>
                    <a:lnTo>
                      <a:pt x="32" y="536"/>
                    </a:lnTo>
                    <a:lnTo>
                      <a:pt x="22" y="513"/>
                    </a:lnTo>
                    <a:lnTo>
                      <a:pt x="14" y="492"/>
                    </a:lnTo>
                    <a:lnTo>
                      <a:pt x="6" y="471"/>
                    </a:lnTo>
                    <a:lnTo>
                      <a:pt x="3" y="445"/>
                    </a:lnTo>
                    <a:lnTo>
                      <a:pt x="0" y="413"/>
                    </a:lnTo>
                    <a:lnTo>
                      <a:pt x="3" y="377"/>
                    </a:lnTo>
                    <a:lnTo>
                      <a:pt x="6" y="343"/>
                    </a:lnTo>
                    <a:lnTo>
                      <a:pt x="11" y="309"/>
                    </a:lnTo>
                    <a:lnTo>
                      <a:pt x="19" y="275"/>
                    </a:lnTo>
                    <a:lnTo>
                      <a:pt x="27" y="248"/>
                    </a:lnTo>
                    <a:lnTo>
                      <a:pt x="40" y="220"/>
                    </a:lnTo>
                    <a:lnTo>
                      <a:pt x="57" y="193"/>
                    </a:lnTo>
                    <a:lnTo>
                      <a:pt x="75" y="165"/>
                    </a:lnTo>
                    <a:lnTo>
                      <a:pt x="97" y="138"/>
                    </a:lnTo>
                    <a:lnTo>
                      <a:pt x="116" y="115"/>
                    </a:lnTo>
                    <a:lnTo>
                      <a:pt x="132" y="97"/>
                    </a:lnTo>
                    <a:lnTo>
                      <a:pt x="142" y="83"/>
                    </a:lnTo>
                    <a:lnTo>
                      <a:pt x="148" y="78"/>
                    </a:lnTo>
                    <a:lnTo>
                      <a:pt x="169" y="57"/>
                    </a:lnTo>
                    <a:lnTo>
                      <a:pt x="196" y="39"/>
                    </a:lnTo>
                    <a:lnTo>
                      <a:pt x="220" y="26"/>
                    </a:lnTo>
                    <a:lnTo>
                      <a:pt x="250" y="15"/>
                    </a:lnTo>
                    <a:lnTo>
                      <a:pt x="276" y="8"/>
                    </a:lnTo>
                    <a:lnTo>
                      <a:pt x="306" y="2"/>
                    </a:lnTo>
                    <a:lnTo>
                      <a:pt x="335" y="0"/>
                    </a:lnTo>
                    <a:lnTo>
                      <a:pt x="365" y="0"/>
                    </a:lnTo>
                    <a:lnTo>
                      <a:pt x="394" y="2"/>
                    </a:lnTo>
                    <a:lnTo>
                      <a:pt x="427" y="8"/>
                    </a:lnTo>
                    <a:lnTo>
                      <a:pt x="456" y="13"/>
                    </a:lnTo>
                    <a:lnTo>
                      <a:pt x="486" y="18"/>
                    </a:lnTo>
                    <a:lnTo>
                      <a:pt x="545" y="36"/>
                    </a:lnTo>
                    <a:lnTo>
                      <a:pt x="601" y="55"/>
                    </a:lnTo>
                    <a:lnTo>
                      <a:pt x="620" y="65"/>
                    </a:lnTo>
                    <a:lnTo>
                      <a:pt x="641" y="83"/>
                    </a:lnTo>
                    <a:lnTo>
                      <a:pt x="663" y="107"/>
                    </a:lnTo>
                    <a:lnTo>
                      <a:pt x="684" y="131"/>
                    </a:lnTo>
                    <a:lnTo>
                      <a:pt x="703" y="157"/>
                    </a:lnTo>
                    <a:lnTo>
                      <a:pt x="719" y="183"/>
                    </a:lnTo>
                    <a:lnTo>
                      <a:pt x="732" y="207"/>
                    </a:lnTo>
                    <a:lnTo>
                      <a:pt x="740" y="225"/>
                    </a:lnTo>
                    <a:lnTo>
                      <a:pt x="751" y="243"/>
                    </a:lnTo>
                    <a:lnTo>
                      <a:pt x="762" y="262"/>
                    </a:lnTo>
                    <a:lnTo>
                      <a:pt x="780" y="282"/>
                    </a:lnTo>
                    <a:lnTo>
                      <a:pt x="797" y="301"/>
                    </a:lnTo>
                    <a:lnTo>
                      <a:pt x="815" y="324"/>
                    </a:lnTo>
                    <a:lnTo>
                      <a:pt x="831" y="345"/>
                    </a:lnTo>
                    <a:lnTo>
                      <a:pt x="848" y="369"/>
                    </a:lnTo>
                    <a:lnTo>
                      <a:pt x="856" y="392"/>
                    </a:lnTo>
                    <a:lnTo>
                      <a:pt x="864" y="416"/>
                    </a:lnTo>
                    <a:lnTo>
                      <a:pt x="872" y="445"/>
                    </a:lnTo>
                    <a:lnTo>
                      <a:pt x="880" y="474"/>
                    </a:lnTo>
                    <a:lnTo>
                      <a:pt x="885" y="505"/>
                    </a:lnTo>
                    <a:lnTo>
                      <a:pt x="893" y="536"/>
                    </a:lnTo>
                    <a:lnTo>
                      <a:pt x="896" y="563"/>
                    </a:lnTo>
                    <a:lnTo>
                      <a:pt x="901" y="591"/>
                    </a:lnTo>
                    <a:lnTo>
                      <a:pt x="901" y="612"/>
                    </a:lnTo>
                    <a:lnTo>
                      <a:pt x="901" y="636"/>
                    </a:lnTo>
                    <a:lnTo>
                      <a:pt x="898" y="662"/>
                    </a:lnTo>
                    <a:lnTo>
                      <a:pt x="896" y="691"/>
                    </a:lnTo>
                    <a:lnTo>
                      <a:pt x="893" y="720"/>
                    </a:lnTo>
                    <a:lnTo>
                      <a:pt x="888" y="748"/>
                    </a:lnTo>
                    <a:lnTo>
                      <a:pt x="885" y="775"/>
                    </a:lnTo>
                    <a:lnTo>
                      <a:pt x="882" y="796"/>
                    </a:lnTo>
                    <a:lnTo>
                      <a:pt x="880" y="811"/>
                    </a:lnTo>
                    <a:lnTo>
                      <a:pt x="880" y="830"/>
                    </a:lnTo>
                    <a:lnTo>
                      <a:pt x="882" y="856"/>
                    </a:lnTo>
                    <a:lnTo>
                      <a:pt x="885" y="890"/>
                    </a:lnTo>
                    <a:lnTo>
                      <a:pt x="888" y="924"/>
                    </a:lnTo>
                    <a:lnTo>
                      <a:pt x="890" y="958"/>
                    </a:lnTo>
                    <a:lnTo>
                      <a:pt x="896" y="989"/>
                    </a:lnTo>
                    <a:lnTo>
                      <a:pt x="898" y="1016"/>
                    </a:lnTo>
                    <a:lnTo>
                      <a:pt x="898" y="1031"/>
                    </a:lnTo>
                    <a:lnTo>
                      <a:pt x="898" y="1044"/>
                    </a:lnTo>
                    <a:lnTo>
                      <a:pt x="896" y="1065"/>
                    </a:lnTo>
                    <a:lnTo>
                      <a:pt x="890" y="1089"/>
                    </a:lnTo>
                    <a:lnTo>
                      <a:pt x="888" y="1118"/>
                    </a:lnTo>
                    <a:lnTo>
                      <a:pt x="882" y="1146"/>
                    </a:lnTo>
                    <a:lnTo>
                      <a:pt x="877" y="1173"/>
                    </a:lnTo>
                    <a:lnTo>
                      <a:pt x="872" y="1199"/>
                    </a:lnTo>
                    <a:lnTo>
                      <a:pt x="869" y="1217"/>
                    </a:lnTo>
                    <a:lnTo>
                      <a:pt x="869" y="1235"/>
                    </a:lnTo>
                    <a:lnTo>
                      <a:pt x="864" y="1256"/>
                    </a:lnTo>
                    <a:lnTo>
                      <a:pt x="858" y="1280"/>
                    </a:lnTo>
                    <a:lnTo>
                      <a:pt x="853" y="1301"/>
                    </a:lnTo>
                    <a:lnTo>
                      <a:pt x="845" y="1324"/>
                    </a:lnTo>
                    <a:lnTo>
                      <a:pt x="837" y="1345"/>
                    </a:lnTo>
                    <a:lnTo>
                      <a:pt x="826" y="1364"/>
                    </a:lnTo>
                    <a:lnTo>
                      <a:pt x="818" y="1382"/>
                    </a:lnTo>
                    <a:lnTo>
                      <a:pt x="805" y="1400"/>
                    </a:lnTo>
                    <a:lnTo>
                      <a:pt x="789" y="1419"/>
                    </a:lnTo>
                    <a:lnTo>
                      <a:pt x="772" y="1440"/>
                    </a:lnTo>
                    <a:lnTo>
                      <a:pt x="751" y="1458"/>
                    </a:lnTo>
                    <a:lnTo>
                      <a:pt x="732" y="1479"/>
                    </a:lnTo>
                    <a:lnTo>
                      <a:pt x="711" y="1495"/>
                    </a:lnTo>
                    <a:lnTo>
                      <a:pt x="692" y="1510"/>
                    </a:lnTo>
                    <a:lnTo>
                      <a:pt x="676" y="1521"/>
                    </a:lnTo>
                    <a:lnTo>
                      <a:pt x="641" y="1542"/>
                    </a:lnTo>
                    <a:lnTo>
                      <a:pt x="606" y="1558"/>
                    </a:lnTo>
                    <a:lnTo>
                      <a:pt x="571" y="1573"/>
                    </a:lnTo>
                    <a:lnTo>
                      <a:pt x="531" y="1584"/>
                    </a:lnTo>
                    <a:lnTo>
                      <a:pt x="494" y="1594"/>
                    </a:lnTo>
                    <a:lnTo>
                      <a:pt x="453" y="1599"/>
                    </a:lnTo>
                    <a:lnTo>
                      <a:pt x="416" y="1602"/>
                    </a:lnTo>
                    <a:lnTo>
                      <a:pt x="376" y="1599"/>
                    </a:lnTo>
                    <a:lnTo>
                      <a:pt x="343" y="1594"/>
                    </a:lnTo>
                    <a:lnTo>
                      <a:pt x="314" y="1586"/>
                    </a:lnTo>
                    <a:lnTo>
                      <a:pt x="284" y="1573"/>
                    </a:lnTo>
                    <a:lnTo>
                      <a:pt x="260" y="1555"/>
                    </a:lnTo>
                    <a:lnTo>
                      <a:pt x="236" y="1537"/>
                    </a:lnTo>
                    <a:lnTo>
                      <a:pt x="217" y="1516"/>
                    </a:lnTo>
                    <a:lnTo>
                      <a:pt x="199" y="1489"/>
                    </a:lnTo>
                    <a:lnTo>
                      <a:pt x="180" y="1463"/>
                    </a:lnTo>
                    <a:lnTo>
                      <a:pt x="166" y="1437"/>
                    </a:lnTo>
                    <a:lnTo>
                      <a:pt x="153" y="1408"/>
                    </a:lnTo>
                    <a:lnTo>
                      <a:pt x="142" y="1377"/>
                    </a:lnTo>
                    <a:lnTo>
                      <a:pt x="132" y="1348"/>
                    </a:lnTo>
                    <a:lnTo>
                      <a:pt x="116" y="1288"/>
                    </a:lnTo>
                    <a:lnTo>
                      <a:pt x="102" y="1228"/>
                    </a:lnTo>
                    <a:lnTo>
                      <a:pt x="105" y="1207"/>
                    </a:lnTo>
                    <a:lnTo>
                      <a:pt x="107" y="1183"/>
                    </a:lnTo>
                    <a:lnTo>
                      <a:pt x="110" y="1160"/>
                    </a:lnTo>
                    <a:lnTo>
                      <a:pt x="113" y="1139"/>
                    </a:lnTo>
                    <a:lnTo>
                      <a:pt x="116" y="1115"/>
                    </a:lnTo>
                    <a:lnTo>
                      <a:pt x="118" y="1094"/>
                    </a:lnTo>
                    <a:lnTo>
                      <a:pt x="121" y="1071"/>
                    </a:lnTo>
                    <a:lnTo>
                      <a:pt x="124" y="1047"/>
                    </a:lnTo>
                    <a:lnTo>
                      <a:pt x="134" y="1034"/>
                    </a:lnTo>
                    <a:lnTo>
                      <a:pt x="148" y="1021"/>
                    </a:lnTo>
                    <a:lnTo>
                      <a:pt x="161" y="1010"/>
                    </a:lnTo>
                    <a:lnTo>
                      <a:pt x="175" y="1000"/>
                    </a:lnTo>
                    <a:lnTo>
                      <a:pt x="191" y="992"/>
                    </a:lnTo>
                    <a:lnTo>
                      <a:pt x="207" y="987"/>
                    </a:lnTo>
                    <a:lnTo>
                      <a:pt x="223" y="984"/>
                    </a:lnTo>
                    <a:lnTo>
                      <a:pt x="242" y="987"/>
                    </a:lnTo>
                    <a:lnTo>
                      <a:pt x="250" y="989"/>
                    </a:lnTo>
                    <a:lnTo>
                      <a:pt x="260" y="995"/>
                    </a:lnTo>
                    <a:lnTo>
                      <a:pt x="268" y="997"/>
                    </a:lnTo>
                    <a:lnTo>
                      <a:pt x="276" y="1000"/>
                    </a:lnTo>
                    <a:lnTo>
                      <a:pt x="284" y="1005"/>
                    </a:lnTo>
                    <a:lnTo>
                      <a:pt x="292" y="1008"/>
                    </a:lnTo>
                    <a:lnTo>
                      <a:pt x="301" y="1010"/>
                    </a:lnTo>
                    <a:lnTo>
                      <a:pt x="309" y="1016"/>
                    </a:lnTo>
                    <a:lnTo>
                      <a:pt x="311" y="1000"/>
                    </a:lnTo>
                    <a:lnTo>
                      <a:pt x="314" y="955"/>
                    </a:lnTo>
                    <a:lnTo>
                      <a:pt x="319" y="892"/>
                    </a:lnTo>
                    <a:lnTo>
                      <a:pt x="327" y="822"/>
                    </a:lnTo>
                    <a:lnTo>
                      <a:pt x="330" y="748"/>
                    </a:lnTo>
                    <a:lnTo>
                      <a:pt x="333" y="683"/>
                    </a:lnTo>
                    <a:lnTo>
                      <a:pt x="333" y="657"/>
                    </a:lnTo>
                    <a:lnTo>
                      <a:pt x="333" y="633"/>
                    </a:lnTo>
                    <a:lnTo>
                      <a:pt x="330" y="618"/>
                    </a:lnTo>
                    <a:lnTo>
                      <a:pt x="325" y="607"/>
                    </a:lnTo>
                    <a:lnTo>
                      <a:pt x="314" y="599"/>
                    </a:lnTo>
                    <a:lnTo>
                      <a:pt x="306" y="594"/>
                    </a:lnTo>
                    <a:lnTo>
                      <a:pt x="295" y="591"/>
                    </a:lnTo>
                    <a:lnTo>
                      <a:pt x="284" y="589"/>
                    </a:lnTo>
                    <a:lnTo>
                      <a:pt x="276" y="591"/>
                    </a:lnTo>
                    <a:lnTo>
                      <a:pt x="268" y="591"/>
                    </a:lnTo>
                    <a:lnTo>
                      <a:pt x="263" y="591"/>
                    </a:lnTo>
                    <a:lnTo>
                      <a:pt x="263" y="594"/>
                    </a:lnTo>
                    <a:lnTo>
                      <a:pt x="258" y="599"/>
                    </a:lnTo>
                    <a:lnTo>
                      <a:pt x="252" y="607"/>
                    </a:lnTo>
                    <a:lnTo>
                      <a:pt x="250" y="612"/>
                    </a:lnTo>
                    <a:lnTo>
                      <a:pt x="244" y="620"/>
                    </a:lnTo>
                    <a:lnTo>
                      <a:pt x="239" y="625"/>
                    </a:lnTo>
                    <a:lnTo>
                      <a:pt x="233" y="633"/>
                    </a:lnTo>
                    <a:lnTo>
                      <a:pt x="231" y="639"/>
                    </a:lnTo>
                    <a:lnTo>
                      <a:pt x="225" y="646"/>
                    </a:lnTo>
                    <a:close/>
                  </a:path>
                </a:pathLst>
              </a:custGeom>
              <a:solidFill>
                <a:srgbClr val="FF9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03" name="Freeform 12"/>
              <p:cNvSpPr>
                <a:spLocks/>
              </p:cNvSpPr>
              <p:nvPr/>
            </p:nvSpPr>
            <p:spPr bwMode="auto">
              <a:xfrm>
                <a:off x="4298" y="2808"/>
                <a:ext cx="180" cy="191"/>
              </a:xfrm>
              <a:custGeom>
                <a:avLst/>
                <a:gdLst>
                  <a:gd name="T0" fmla="*/ 169 w 180"/>
                  <a:gd name="T1" fmla="*/ 2 h 191"/>
                  <a:gd name="T2" fmla="*/ 163 w 180"/>
                  <a:gd name="T3" fmla="*/ 0 h 191"/>
                  <a:gd name="T4" fmla="*/ 155 w 180"/>
                  <a:gd name="T5" fmla="*/ 0 h 191"/>
                  <a:gd name="T6" fmla="*/ 139 w 180"/>
                  <a:gd name="T7" fmla="*/ 0 h 191"/>
                  <a:gd name="T8" fmla="*/ 123 w 180"/>
                  <a:gd name="T9" fmla="*/ 0 h 191"/>
                  <a:gd name="T10" fmla="*/ 104 w 180"/>
                  <a:gd name="T11" fmla="*/ 0 h 191"/>
                  <a:gd name="T12" fmla="*/ 88 w 180"/>
                  <a:gd name="T13" fmla="*/ 0 h 191"/>
                  <a:gd name="T14" fmla="*/ 72 w 180"/>
                  <a:gd name="T15" fmla="*/ 2 h 191"/>
                  <a:gd name="T16" fmla="*/ 62 w 180"/>
                  <a:gd name="T17" fmla="*/ 7 h 191"/>
                  <a:gd name="T18" fmla="*/ 54 w 180"/>
                  <a:gd name="T19" fmla="*/ 13 h 191"/>
                  <a:gd name="T20" fmla="*/ 43 w 180"/>
                  <a:gd name="T21" fmla="*/ 21 h 191"/>
                  <a:gd name="T22" fmla="*/ 35 w 180"/>
                  <a:gd name="T23" fmla="*/ 31 h 191"/>
                  <a:gd name="T24" fmla="*/ 27 w 180"/>
                  <a:gd name="T25" fmla="*/ 39 h 191"/>
                  <a:gd name="T26" fmla="*/ 19 w 180"/>
                  <a:gd name="T27" fmla="*/ 52 h 191"/>
                  <a:gd name="T28" fmla="*/ 11 w 180"/>
                  <a:gd name="T29" fmla="*/ 62 h 191"/>
                  <a:gd name="T30" fmla="*/ 8 w 180"/>
                  <a:gd name="T31" fmla="*/ 78 h 191"/>
                  <a:gd name="T32" fmla="*/ 5 w 180"/>
                  <a:gd name="T33" fmla="*/ 91 h 191"/>
                  <a:gd name="T34" fmla="*/ 3 w 180"/>
                  <a:gd name="T35" fmla="*/ 107 h 191"/>
                  <a:gd name="T36" fmla="*/ 0 w 180"/>
                  <a:gd name="T37" fmla="*/ 120 h 191"/>
                  <a:gd name="T38" fmla="*/ 0 w 180"/>
                  <a:gd name="T39" fmla="*/ 133 h 191"/>
                  <a:gd name="T40" fmla="*/ 0 w 180"/>
                  <a:gd name="T41" fmla="*/ 144 h 191"/>
                  <a:gd name="T42" fmla="*/ 3 w 180"/>
                  <a:gd name="T43" fmla="*/ 151 h 191"/>
                  <a:gd name="T44" fmla="*/ 5 w 180"/>
                  <a:gd name="T45" fmla="*/ 159 h 191"/>
                  <a:gd name="T46" fmla="*/ 11 w 180"/>
                  <a:gd name="T47" fmla="*/ 167 h 191"/>
                  <a:gd name="T48" fmla="*/ 21 w 180"/>
                  <a:gd name="T49" fmla="*/ 175 h 191"/>
                  <a:gd name="T50" fmla="*/ 35 w 180"/>
                  <a:gd name="T51" fmla="*/ 183 h 191"/>
                  <a:gd name="T52" fmla="*/ 48 w 180"/>
                  <a:gd name="T53" fmla="*/ 188 h 191"/>
                  <a:gd name="T54" fmla="*/ 62 w 180"/>
                  <a:gd name="T55" fmla="*/ 191 h 191"/>
                  <a:gd name="T56" fmla="*/ 78 w 180"/>
                  <a:gd name="T57" fmla="*/ 191 h 191"/>
                  <a:gd name="T58" fmla="*/ 91 w 180"/>
                  <a:gd name="T59" fmla="*/ 188 h 191"/>
                  <a:gd name="T60" fmla="*/ 104 w 180"/>
                  <a:gd name="T61" fmla="*/ 183 h 191"/>
                  <a:gd name="T62" fmla="*/ 115 w 180"/>
                  <a:gd name="T63" fmla="*/ 175 h 191"/>
                  <a:gd name="T64" fmla="*/ 123 w 180"/>
                  <a:gd name="T65" fmla="*/ 165 h 191"/>
                  <a:gd name="T66" fmla="*/ 131 w 180"/>
                  <a:gd name="T67" fmla="*/ 149 h 191"/>
                  <a:gd name="T68" fmla="*/ 142 w 180"/>
                  <a:gd name="T69" fmla="*/ 130 h 191"/>
                  <a:gd name="T70" fmla="*/ 150 w 180"/>
                  <a:gd name="T71" fmla="*/ 112 h 191"/>
                  <a:gd name="T72" fmla="*/ 161 w 180"/>
                  <a:gd name="T73" fmla="*/ 91 h 191"/>
                  <a:gd name="T74" fmla="*/ 169 w 180"/>
                  <a:gd name="T75" fmla="*/ 73 h 191"/>
                  <a:gd name="T76" fmla="*/ 174 w 180"/>
                  <a:gd name="T77" fmla="*/ 60 h 191"/>
                  <a:gd name="T78" fmla="*/ 180 w 180"/>
                  <a:gd name="T79" fmla="*/ 49 h 191"/>
                  <a:gd name="T80" fmla="*/ 180 w 180"/>
                  <a:gd name="T81" fmla="*/ 44 h 191"/>
                  <a:gd name="T82" fmla="*/ 180 w 180"/>
                  <a:gd name="T83" fmla="*/ 44 h 191"/>
                  <a:gd name="T84" fmla="*/ 177 w 180"/>
                  <a:gd name="T85" fmla="*/ 44 h 191"/>
                  <a:gd name="T86" fmla="*/ 172 w 180"/>
                  <a:gd name="T87" fmla="*/ 44 h 191"/>
                  <a:gd name="T88" fmla="*/ 166 w 180"/>
                  <a:gd name="T89" fmla="*/ 44 h 191"/>
                  <a:gd name="T90" fmla="*/ 161 w 180"/>
                  <a:gd name="T91" fmla="*/ 44 h 191"/>
                  <a:gd name="T92" fmla="*/ 158 w 180"/>
                  <a:gd name="T93" fmla="*/ 41 h 191"/>
                  <a:gd name="T94" fmla="*/ 153 w 180"/>
                  <a:gd name="T95" fmla="*/ 41 h 191"/>
                  <a:gd name="T96" fmla="*/ 150 w 180"/>
                  <a:gd name="T97" fmla="*/ 36 h 191"/>
                  <a:gd name="T98" fmla="*/ 150 w 180"/>
                  <a:gd name="T99" fmla="*/ 34 h 191"/>
                  <a:gd name="T100" fmla="*/ 153 w 180"/>
                  <a:gd name="T101" fmla="*/ 28 h 191"/>
                  <a:gd name="T102" fmla="*/ 155 w 180"/>
                  <a:gd name="T103" fmla="*/ 21 h 191"/>
                  <a:gd name="T104" fmla="*/ 158 w 180"/>
                  <a:gd name="T105" fmla="*/ 15 h 191"/>
                  <a:gd name="T106" fmla="*/ 161 w 180"/>
                  <a:gd name="T107" fmla="*/ 10 h 191"/>
                  <a:gd name="T108" fmla="*/ 166 w 180"/>
                  <a:gd name="T109" fmla="*/ 5 h 191"/>
                  <a:gd name="T110" fmla="*/ 166 w 180"/>
                  <a:gd name="T111" fmla="*/ 2 h 191"/>
                  <a:gd name="T112" fmla="*/ 169 w 180"/>
                  <a:gd name="T113" fmla="*/ 2 h 19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80"/>
                  <a:gd name="T172" fmla="*/ 0 h 191"/>
                  <a:gd name="T173" fmla="*/ 180 w 180"/>
                  <a:gd name="T174" fmla="*/ 191 h 191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80" h="191">
                    <a:moveTo>
                      <a:pt x="169" y="2"/>
                    </a:moveTo>
                    <a:lnTo>
                      <a:pt x="163" y="0"/>
                    </a:lnTo>
                    <a:lnTo>
                      <a:pt x="155" y="0"/>
                    </a:lnTo>
                    <a:lnTo>
                      <a:pt x="139" y="0"/>
                    </a:lnTo>
                    <a:lnTo>
                      <a:pt x="123" y="0"/>
                    </a:lnTo>
                    <a:lnTo>
                      <a:pt x="104" y="0"/>
                    </a:lnTo>
                    <a:lnTo>
                      <a:pt x="88" y="0"/>
                    </a:lnTo>
                    <a:lnTo>
                      <a:pt x="72" y="2"/>
                    </a:lnTo>
                    <a:lnTo>
                      <a:pt x="62" y="7"/>
                    </a:lnTo>
                    <a:lnTo>
                      <a:pt x="54" y="13"/>
                    </a:lnTo>
                    <a:lnTo>
                      <a:pt x="43" y="21"/>
                    </a:lnTo>
                    <a:lnTo>
                      <a:pt x="35" y="31"/>
                    </a:lnTo>
                    <a:lnTo>
                      <a:pt x="27" y="39"/>
                    </a:lnTo>
                    <a:lnTo>
                      <a:pt x="19" y="52"/>
                    </a:lnTo>
                    <a:lnTo>
                      <a:pt x="11" y="62"/>
                    </a:lnTo>
                    <a:lnTo>
                      <a:pt x="8" y="78"/>
                    </a:lnTo>
                    <a:lnTo>
                      <a:pt x="5" y="91"/>
                    </a:lnTo>
                    <a:lnTo>
                      <a:pt x="3" y="107"/>
                    </a:lnTo>
                    <a:lnTo>
                      <a:pt x="0" y="120"/>
                    </a:lnTo>
                    <a:lnTo>
                      <a:pt x="0" y="133"/>
                    </a:lnTo>
                    <a:lnTo>
                      <a:pt x="0" y="144"/>
                    </a:lnTo>
                    <a:lnTo>
                      <a:pt x="3" y="151"/>
                    </a:lnTo>
                    <a:lnTo>
                      <a:pt x="5" y="159"/>
                    </a:lnTo>
                    <a:lnTo>
                      <a:pt x="11" y="167"/>
                    </a:lnTo>
                    <a:lnTo>
                      <a:pt x="21" y="175"/>
                    </a:lnTo>
                    <a:lnTo>
                      <a:pt x="35" y="183"/>
                    </a:lnTo>
                    <a:lnTo>
                      <a:pt x="48" y="188"/>
                    </a:lnTo>
                    <a:lnTo>
                      <a:pt x="62" y="191"/>
                    </a:lnTo>
                    <a:lnTo>
                      <a:pt x="78" y="191"/>
                    </a:lnTo>
                    <a:lnTo>
                      <a:pt x="91" y="188"/>
                    </a:lnTo>
                    <a:lnTo>
                      <a:pt x="104" y="183"/>
                    </a:lnTo>
                    <a:lnTo>
                      <a:pt x="115" y="175"/>
                    </a:lnTo>
                    <a:lnTo>
                      <a:pt x="123" y="165"/>
                    </a:lnTo>
                    <a:lnTo>
                      <a:pt x="131" y="149"/>
                    </a:lnTo>
                    <a:lnTo>
                      <a:pt x="142" y="130"/>
                    </a:lnTo>
                    <a:lnTo>
                      <a:pt x="150" y="112"/>
                    </a:lnTo>
                    <a:lnTo>
                      <a:pt x="161" y="91"/>
                    </a:lnTo>
                    <a:lnTo>
                      <a:pt x="169" y="73"/>
                    </a:lnTo>
                    <a:lnTo>
                      <a:pt x="174" y="60"/>
                    </a:lnTo>
                    <a:lnTo>
                      <a:pt x="180" y="49"/>
                    </a:lnTo>
                    <a:lnTo>
                      <a:pt x="180" y="44"/>
                    </a:lnTo>
                    <a:lnTo>
                      <a:pt x="177" y="44"/>
                    </a:lnTo>
                    <a:lnTo>
                      <a:pt x="172" y="44"/>
                    </a:lnTo>
                    <a:lnTo>
                      <a:pt x="166" y="44"/>
                    </a:lnTo>
                    <a:lnTo>
                      <a:pt x="161" y="44"/>
                    </a:lnTo>
                    <a:lnTo>
                      <a:pt x="158" y="41"/>
                    </a:lnTo>
                    <a:lnTo>
                      <a:pt x="153" y="41"/>
                    </a:lnTo>
                    <a:lnTo>
                      <a:pt x="150" y="36"/>
                    </a:lnTo>
                    <a:lnTo>
                      <a:pt x="150" y="34"/>
                    </a:lnTo>
                    <a:lnTo>
                      <a:pt x="153" y="28"/>
                    </a:lnTo>
                    <a:lnTo>
                      <a:pt x="155" y="21"/>
                    </a:lnTo>
                    <a:lnTo>
                      <a:pt x="158" y="15"/>
                    </a:lnTo>
                    <a:lnTo>
                      <a:pt x="161" y="10"/>
                    </a:lnTo>
                    <a:lnTo>
                      <a:pt x="166" y="5"/>
                    </a:lnTo>
                    <a:lnTo>
                      <a:pt x="166" y="2"/>
                    </a:lnTo>
                    <a:lnTo>
                      <a:pt x="169" y="2"/>
                    </a:lnTo>
                    <a:close/>
                  </a:path>
                </a:pathLst>
              </a:custGeom>
              <a:solidFill>
                <a:srgbClr val="FF9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04" name="Freeform 13"/>
              <p:cNvSpPr>
                <a:spLocks/>
              </p:cNvSpPr>
              <p:nvPr/>
            </p:nvSpPr>
            <p:spPr bwMode="auto">
              <a:xfrm>
                <a:off x="4397" y="2810"/>
                <a:ext cx="217" cy="440"/>
              </a:xfrm>
              <a:custGeom>
                <a:avLst/>
                <a:gdLst>
                  <a:gd name="T0" fmla="*/ 169 w 217"/>
                  <a:gd name="T1" fmla="*/ 0 h 440"/>
                  <a:gd name="T2" fmla="*/ 169 w 217"/>
                  <a:gd name="T3" fmla="*/ 5 h 440"/>
                  <a:gd name="T4" fmla="*/ 174 w 217"/>
                  <a:gd name="T5" fmla="*/ 21 h 440"/>
                  <a:gd name="T6" fmla="*/ 182 w 217"/>
                  <a:gd name="T7" fmla="*/ 42 h 440"/>
                  <a:gd name="T8" fmla="*/ 191 w 217"/>
                  <a:gd name="T9" fmla="*/ 71 h 440"/>
                  <a:gd name="T10" fmla="*/ 199 w 217"/>
                  <a:gd name="T11" fmla="*/ 102 h 440"/>
                  <a:gd name="T12" fmla="*/ 207 w 217"/>
                  <a:gd name="T13" fmla="*/ 136 h 440"/>
                  <a:gd name="T14" fmla="*/ 215 w 217"/>
                  <a:gd name="T15" fmla="*/ 170 h 440"/>
                  <a:gd name="T16" fmla="*/ 217 w 217"/>
                  <a:gd name="T17" fmla="*/ 204 h 440"/>
                  <a:gd name="T18" fmla="*/ 217 w 217"/>
                  <a:gd name="T19" fmla="*/ 238 h 440"/>
                  <a:gd name="T20" fmla="*/ 215 w 217"/>
                  <a:gd name="T21" fmla="*/ 267 h 440"/>
                  <a:gd name="T22" fmla="*/ 209 w 217"/>
                  <a:gd name="T23" fmla="*/ 296 h 440"/>
                  <a:gd name="T24" fmla="*/ 204 w 217"/>
                  <a:gd name="T25" fmla="*/ 325 h 440"/>
                  <a:gd name="T26" fmla="*/ 196 w 217"/>
                  <a:gd name="T27" fmla="*/ 348 h 440"/>
                  <a:gd name="T28" fmla="*/ 188 w 217"/>
                  <a:gd name="T29" fmla="*/ 369 h 440"/>
                  <a:gd name="T30" fmla="*/ 180 w 217"/>
                  <a:gd name="T31" fmla="*/ 388 h 440"/>
                  <a:gd name="T32" fmla="*/ 169 w 217"/>
                  <a:gd name="T33" fmla="*/ 403 h 440"/>
                  <a:gd name="T34" fmla="*/ 158 w 217"/>
                  <a:gd name="T35" fmla="*/ 414 h 440"/>
                  <a:gd name="T36" fmla="*/ 150 w 217"/>
                  <a:gd name="T37" fmla="*/ 424 h 440"/>
                  <a:gd name="T38" fmla="*/ 140 w 217"/>
                  <a:gd name="T39" fmla="*/ 432 h 440"/>
                  <a:gd name="T40" fmla="*/ 129 w 217"/>
                  <a:gd name="T41" fmla="*/ 437 h 440"/>
                  <a:gd name="T42" fmla="*/ 118 w 217"/>
                  <a:gd name="T43" fmla="*/ 440 h 440"/>
                  <a:gd name="T44" fmla="*/ 107 w 217"/>
                  <a:gd name="T45" fmla="*/ 440 h 440"/>
                  <a:gd name="T46" fmla="*/ 97 w 217"/>
                  <a:gd name="T47" fmla="*/ 437 h 440"/>
                  <a:gd name="T48" fmla="*/ 86 w 217"/>
                  <a:gd name="T49" fmla="*/ 432 h 440"/>
                  <a:gd name="T50" fmla="*/ 75 w 217"/>
                  <a:gd name="T51" fmla="*/ 422 h 440"/>
                  <a:gd name="T52" fmla="*/ 64 w 217"/>
                  <a:gd name="T53" fmla="*/ 409 h 440"/>
                  <a:gd name="T54" fmla="*/ 51 w 217"/>
                  <a:gd name="T55" fmla="*/ 393 h 440"/>
                  <a:gd name="T56" fmla="*/ 38 w 217"/>
                  <a:gd name="T57" fmla="*/ 375 h 440"/>
                  <a:gd name="T58" fmla="*/ 24 w 217"/>
                  <a:gd name="T59" fmla="*/ 351 h 440"/>
                  <a:gd name="T60" fmla="*/ 14 w 217"/>
                  <a:gd name="T61" fmla="*/ 330 h 440"/>
                  <a:gd name="T62" fmla="*/ 5 w 217"/>
                  <a:gd name="T63" fmla="*/ 307 h 440"/>
                  <a:gd name="T64" fmla="*/ 0 w 217"/>
                  <a:gd name="T65" fmla="*/ 283 h 440"/>
                  <a:gd name="T66" fmla="*/ 0 w 217"/>
                  <a:gd name="T67" fmla="*/ 257 h 440"/>
                  <a:gd name="T68" fmla="*/ 3 w 217"/>
                  <a:gd name="T69" fmla="*/ 228 h 440"/>
                  <a:gd name="T70" fmla="*/ 8 w 217"/>
                  <a:gd name="T71" fmla="*/ 197 h 440"/>
                  <a:gd name="T72" fmla="*/ 16 w 217"/>
                  <a:gd name="T73" fmla="*/ 165 h 440"/>
                  <a:gd name="T74" fmla="*/ 27 w 217"/>
                  <a:gd name="T75" fmla="*/ 136 h 440"/>
                  <a:gd name="T76" fmla="*/ 35 w 217"/>
                  <a:gd name="T77" fmla="*/ 110 h 440"/>
                  <a:gd name="T78" fmla="*/ 43 w 217"/>
                  <a:gd name="T79" fmla="*/ 89 h 440"/>
                  <a:gd name="T80" fmla="*/ 48 w 217"/>
                  <a:gd name="T81" fmla="*/ 79 h 440"/>
                  <a:gd name="T82" fmla="*/ 56 w 217"/>
                  <a:gd name="T83" fmla="*/ 68 h 440"/>
                  <a:gd name="T84" fmla="*/ 64 w 217"/>
                  <a:gd name="T85" fmla="*/ 58 h 440"/>
                  <a:gd name="T86" fmla="*/ 78 w 217"/>
                  <a:gd name="T87" fmla="*/ 47 h 440"/>
                  <a:gd name="T88" fmla="*/ 89 w 217"/>
                  <a:gd name="T89" fmla="*/ 37 h 440"/>
                  <a:gd name="T90" fmla="*/ 99 w 217"/>
                  <a:gd name="T91" fmla="*/ 26 h 440"/>
                  <a:gd name="T92" fmla="*/ 107 w 217"/>
                  <a:gd name="T93" fmla="*/ 19 h 440"/>
                  <a:gd name="T94" fmla="*/ 115 w 217"/>
                  <a:gd name="T95" fmla="*/ 13 h 440"/>
                  <a:gd name="T96" fmla="*/ 118 w 217"/>
                  <a:gd name="T97" fmla="*/ 13 h 440"/>
                  <a:gd name="T98" fmla="*/ 169 w 217"/>
                  <a:gd name="T99" fmla="*/ 0 h 44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17"/>
                  <a:gd name="T151" fmla="*/ 0 h 440"/>
                  <a:gd name="T152" fmla="*/ 217 w 217"/>
                  <a:gd name="T153" fmla="*/ 440 h 44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17" h="440">
                    <a:moveTo>
                      <a:pt x="169" y="0"/>
                    </a:moveTo>
                    <a:lnTo>
                      <a:pt x="169" y="5"/>
                    </a:lnTo>
                    <a:lnTo>
                      <a:pt x="174" y="21"/>
                    </a:lnTo>
                    <a:lnTo>
                      <a:pt x="182" y="42"/>
                    </a:lnTo>
                    <a:lnTo>
                      <a:pt x="191" y="71"/>
                    </a:lnTo>
                    <a:lnTo>
                      <a:pt x="199" y="102"/>
                    </a:lnTo>
                    <a:lnTo>
                      <a:pt x="207" y="136"/>
                    </a:lnTo>
                    <a:lnTo>
                      <a:pt x="215" y="170"/>
                    </a:lnTo>
                    <a:lnTo>
                      <a:pt x="217" y="204"/>
                    </a:lnTo>
                    <a:lnTo>
                      <a:pt x="217" y="238"/>
                    </a:lnTo>
                    <a:lnTo>
                      <a:pt x="215" y="267"/>
                    </a:lnTo>
                    <a:lnTo>
                      <a:pt x="209" y="296"/>
                    </a:lnTo>
                    <a:lnTo>
                      <a:pt x="204" y="325"/>
                    </a:lnTo>
                    <a:lnTo>
                      <a:pt x="196" y="348"/>
                    </a:lnTo>
                    <a:lnTo>
                      <a:pt x="188" y="369"/>
                    </a:lnTo>
                    <a:lnTo>
                      <a:pt x="180" y="388"/>
                    </a:lnTo>
                    <a:lnTo>
                      <a:pt x="169" y="403"/>
                    </a:lnTo>
                    <a:lnTo>
                      <a:pt x="158" y="414"/>
                    </a:lnTo>
                    <a:lnTo>
                      <a:pt x="150" y="424"/>
                    </a:lnTo>
                    <a:lnTo>
                      <a:pt x="140" y="432"/>
                    </a:lnTo>
                    <a:lnTo>
                      <a:pt x="129" y="437"/>
                    </a:lnTo>
                    <a:lnTo>
                      <a:pt x="118" y="440"/>
                    </a:lnTo>
                    <a:lnTo>
                      <a:pt x="107" y="440"/>
                    </a:lnTo>
                    <a:lnTo>
                      <a:pt x="97" y="437"/>
                    </a:lnTo>
                    <a:lnTo>
                      <a:pt x="86" y="432"/>
                    </a:lnTo>
                    <a:lnTo>
                      <a:pt x="75" y="422"/>
                    </a:lnTo>
                    <a:lnTo>
                      <a:pt x="64" y="409"/>
                    </a:lnTo>
                    <a:lnTo>
                      <a:pt x="51" y="393"/>
                    </a:lnTo>
                    <a:lnTo>
                      <a:pt x="38" y="375"/>
                    </a:lnTo>
                    <a:lnTo>
                      <a:pt x="24" y="351"/>
                    </a:lnTo>
                    <a:lnTo>
                      <a:pt x="14" y="330"/>
                    </a:lnTo>
                    <a:lnTo>
                      <a:pt x="5" y="307"/>
                    </a:lnTo>
                    <a:lnTo>
                      <a:pt x="0" y="283"/>
                    </a:lnTo>
                    <a:lnTo>
                      <a:pt x="0" y="257"/>
                    </a:lnTo>
                    <a:lnTo>
                      <a:pt x="3" y="228"/>
                    </a:lnTo>
                    <a:lnTo>
                      <a:pt x="8" y="197"/>
                    </a:lnTo>
                    <a:lnTo>
                      <a:pt x="16" y="165"/>
                    </a:lnTo>
                    <a:lnTo>
                      <a:pt x="27" y="136"/>
                    </a:lnTo>
                    <a:lnTo>
                      <a:pt x="35" y="110"/>
                    </a:lnTo>
                    <a:lnTo>
                      <a:pt x="43" y="89"/>
                    </a:lnTo>
                    <a:lnTo>
                      <a:pt x="48" y="79"/>
                    </a:lnTo>
                    <a:lnTo>
                      <a:pt x="56" y="68"/>
                    </a:lnTo>
                    <a:lnTo>
                      <a:pt x="64" y="58"/>
                    </a:lnTo>
                    <a:lnTo>
                      <a:pt x="78" y="47"/>
                    </a:lnTo>
                    <a:lnTo>
                      <a:pt x="89" y="37"/>
                    </a:lnTo>
                    <a:lnTo>
                      <a:pt x="99" y="26"/>
                    </a:lnTo>
                    <a:lnTo>
                      <a:pt x="107" y="19"/>
                    </a:lnTo>
                    <a:lnTo>
                      <a:pt x="115" y="13"/>
                    </a:lnTo>
                    <a:lnTo>
                      <a:pt x="118" y="13"/>
                    </a:lnTo>
                    <a:lnTo>
                      <a:pt x="169" y="0"/>
                    </a:lnTo>
                    <a:close/>
                  </a:path>
                </a:pathLst>
              </a:custGeom>
              <a:solidFill>
                <a:srgbClr val="FF9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05" name="Freeform 14"/>
              <p:cNvSpPr>
                <a:spLocks/>
              </p:cNvSpPr>
              <p:nvPr/>
            </p:nvSpPr>
            <p:spPr bwMode="auto">
              <a:xfrm>
                <a:off x="4569" y="2632"/>
                <a:ext cx="439" cy="558"/>
              </a:xfrm>
              <a:custGeom>
                <a:avLst/>
                <a:gdLst>
                  <a:gd name="T0" fmla="*/ 217 w 439"/>
                  <a:gd name="T1" fmla="*/ 3 h 558"/>
                  <a:gd name="T2" fmla="*/ 238 w 439"/>
                  <a:gd name="T3" fmla="*/ 8 h 558"/>
                  <a:gd name="T4" fmla="*/ 273 w 439"/>
                  <a:gd name="T5" fmla="*/ 18 h 558"/>
                  <a:gd name="T6" fmla="*/ 311 w 439"/>
                  <a:gd name="T7" fmla="*/ 37 h 558"/>
                  <a:gd name="T8" fmla="*/ 343 w 439"/>
                  <a:gd name="T9" fmla="*/ 66 h 558"/>
                  <a:gd name="T10" fmla="*/ 380 w 439"/>
                  <a:gd name="T11" fmla="*/ 105 h 558"/>
                  <a:gd name="T12" fmla="*/ 413 w 439"/>
                  <a:gd name="T13" fmla="*/ 147 h 558"/>
                  <a:gd name="T14" fmla="*/ 431 w 439"/>
                  <a:gd name="T15" fmla="*/ 183 h 558"/>
                  <a:gd name="T16" fmla="*/ 439 w 439"/>
                  <a:gd name="T17" fmla="*/ 215 h 558"/>
                  <a:gd name="T18" fmla="*/ 437 w 439"/>
                  <a:gd name="T19" fmla="*/ 251 h 558"/>
                  <a:gd name="T20" fmla="*/ 431 w 439"/>
                  <a:gd name="T21" fmla="*/ 288 h 558"/>
                  <a:gd name="T22" fmla="*/ 418 w 439"/>
                  <a:gd name="T23" fmla="*/ 322 h 558"/>
                  <a:gd name="T24" fmla="*/ 399 w 439"/>
                  <a:gd name="T25" fmla="*/ 348 h 558"/>
                  <a:gd name="T26" fmla="*/ 375 w 439"/>
                  <a:gd name="T27" fmla="*/ 369 h 558"/>
                  <a:gd name="T28" fmla="*/ 346 w 439"/>
                  <a:gd name="T29" fmla="*/ 385 h 558"/>
                  <a:gd name="T30" fmla="*/ 319 w 439"/>
                  <a:gd name="T31" fmla="*/ 393 h 558"/>
                  <a:gd name="T32" fmla="*/ 297 w 439"/>
                  <a:gd name="T33" fmla="*/ 393 h 558"/>
                  <a:gd name="T34" fmla="*/ 276 w 439"/>
                  <a:gd name="T35" fmla="*/ 393 h 558"/>
                  <a:gd name="T36" fmla="*/ 257 w 439"/>
                  <a:gd name="T37" fmla="*/ 395 h 558"/>
                  <a:gd name="T38" fmla="*/ 246 w 439"/>
                  <a:gd name="T39" fmla="*/ 395 h 558"/>
                  <a:gd name="T40" fmla="*/ 244 w 439"/>
                  <a:gd name="T41" fmla="*/ 401 h 558"/>
                  <a:gd name="T42" fmla="*/ 244 w 439"/>
                  <a:gd name="T43" fmla="*/ 435 h 558"/>
                  <a:gd name="T44" fmla="*/ 238 w 439"/>
                  <a:gd name="T45" fmla="*/ 482 h 558"/>
                  <a:gd name="T46" fmla="*/ 225 w 439"/>
                  <a:gd name="T47" fmla="*/ 519 h 558"/>
                  <a:gd name="T48" fmla="*/ 214 w 439"/>
                  <a:gd name="T49" fmla="*/ 537 h 558"/>
                  <a:gd name="T50" fmla="*/ 195 w 439"/>
                  <a:gd name="T51" fmla="*/ 550 h 558"/>
                  <a:gd name="T52" fmla="*/ 177 w 439"/>
                  <a:gd name="T53" fmla="*/ 555 h 558"/>
                  <a:gd name="T54" fmla="*/ 142 w 439"/>
                  <a:gd name="T55" fmla="*/ 555 h 558"/>
                  <a:gd name="T56" fmla="*/ 96 w 439"/>
                  <a:gd name="T57" fmla="*/ 542 h 558"/>
                  <a:gd name="T58" fmla="*/ 61 w 439"/>
                  <a:gd name="T59" fmla="*/ 516 h 558"/>
                  <a:gd name="T60" fmla="*/ 43 w 439"/>
                  <a:gd name="T61" fmla="*/ 485 h 558"/>
                  <a:gd name="T62" fmla="*/ 27 w 439"/>
                  <a:gd name="T63" fmla="*/ 443 h 558"/>
                  <a:gd name="T64" fmla="*/ 13 w 439"/>
                  <a:gd name="T65" fmla="*/ 398 h 558"/>
                  <a:gd name="T66" fmla="*/ 2 w 439"/>
                  <a:gd name="T67" fmla="*/ 356 h 558"/>
                  <a:gd name="T68" fmla="*/ 2 w 439"/>
                  <a:gd name="T69" fmla="*/ 325 h 558"/>
                  <a:gd name="T70" fmla="*/ 8 w 439"/>
                  <a:gd name="T71" fmla="*/ 267 h 558"/>
                  <a:gd name="T72" fmla="*/ 16 w 439"/>
                  <a:gd name="T73" fmla="*/ 204 h 558"/>
                  <a:gd name="T74" fmla="*/ 24 w 439"/>
                  <a:gd name="T75" fmla="*/ 160 h 558"/>
                  <a:gd name="T76" fmla="*/ 110 w 439"/>
                  <a:gd name="T77" fmla="*/ 94 h 558"/>
                  <a:gd name="T78" fmla="*/ 123 w 439"/>
                  <a:gd name="T79" fmla="*/ 97 h 558"/>
                  <a:gd name="T80" fmla="*/ 153 w 439"/>
                  <a:gd name="T81" fmla="*/ 105 h 558"/>
                  <a:gd name="T82" fmla="*/ 182 w 439"/>
                  <a:gd name="T83" fmla="*/ 107 h 558"/>
                  <a:gd name="T84" fmla="*/ 193 w 439"/>
                  <a:gd name="T85" fmla="*/ 105 h 558"/>
                  <a:gd name="T86" fmla="*/ 198 w 439"/>
                  <a:gd name="T87" fmla="*/ 97 h 558"/>
                  <a:gd name="T88" fmla="*/ 193 w 439"/>
                  <a:gd name="T89" fmla="*/ 79 h 558"/>
                  <a:gd name="T90" fmla="*/ 182 w 439"/>
                  <a:gd name="T91" fmla="*/ 60 h 558"/>
                  <a:gd name="T92" fmla="*/ 171 w 439"/>
                  <a:gd name="T93" fmla="*/ 47 h 558"/>
                  <a:gd name="T94" fmla="*/ 166 w 439"/>
                  <a:gd name="T95" fmla="*/ 42 h 558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39"/>
                  <a:gd name="T145" fmla="*/ 0 h 558"/>
                  <a:gd name="T146" fmla="*/ 439 w 439"/>
                  <a:gd name="T147" fmla="*/ 558 h 558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39" h="558">
                    <a:moveTo>
                      <a:pt x="214" y="0"/>
                    </a:moveTo>
                    <a:lnTo>
                      <a:pt x="217" y="3"/>
                    </a:lnTo>
                    <a:lnTo>
                      <a:pt x="228" y="3"/>
                    </a:lnTo>
                    <a:lnTo>
                      <a:pt x="238" y="8"/>
                    </a:lnTo>
                    <a:lnTo>
                      <a:pt x="254" y="11"/>
                    </a:lnTo>
                    <a:lnTo>
                      <a:pt x="273" y="18"/>
                    </a:lnTo>
                    <a:lnTo>
                      <a:pt x="292" y="26"/>
                    </a:lnTo>
                    <a:lnTo>
                      <a:pt x="311" y="37"/>
                    </a:lnTo>
                    <a:lnTo>
                      <a:pt x="327" y="50"/>
                    </a:lnTo>
                    <a:lnTo>
                      <a:pt x="343" y="66"/>
                    </a:lnTo>
                    <a:lnTo>
                      <a:pt x="362" y="84"/>
                    </a:lnTo>
                    <a:lnTo>
                      <a:pt x="380" y="105"/>
                    </a:lnTo>
                    <a:lnTo>
                      <a:pt x="397" y="126"/>
                    </a:lnTo>
                    <a:lnTo>
                      <a:pt x="413" y="147"/>
                    </a:lnTo>
                    <a:lnTo>
                      <a:pt x="423" y="165"/>
                    </a:lnTo>
                    <a:lnTo>
                      <a:pt x="431" y="183"/>
                    </a:lnTo>
                    <a:lnTo>
                      <a:pt x="437" y="199"/>
                    </a:lnTo>
                    <a:lnTo>
                      <a:pt x="439" y="215"/>
                    </a:lnTo>
                    <a:lnTo>
                      <a:pt x="439" y="233"/>
                    </a:lnTo>
                    <a:lnTo>
                      <a:pt x="437" y="251"/>
                    </a:lnTo>
                    <a:lnTo>
                      <a:pt x="434" y="270"/>
                    </a:lnTo>
                    <a:lnTo>
                      <a:pt x="431" y="288"/>
                    </a:lnTo>
                    <a:lnTo>
                      <a:pt x="426" y="306"/>
                    </a:lnTo>
                    <a:lnTo>
                      <a:pt x="418" y="322"/>
                    </a:lnTo>
                    <a:lnTo>
                      <a:pt x="410" y="338"/>
                    </a:lnTo>
                    <a:lnTo>
                      <a:pt x="399" y="348"/>
                    </a:lnTo>
                    <a:lnTo>
                      <a:pt x="389" y="359"/>
                    </a:lnTo>
                    <a:lnTo>
                      <a:pt x="375" y="369"/>
                    </a:lnTo>
                    <a:lnTo>
                      <a:pt x="359" y="377"/>
                    </a:lnTo>
                    <a:lnTo>
                      <a:pt x="346" y="385"/>
                    </a:lnTo>
                    <a:lnTo>
                      <a:pt x="332" y="388"/>
                    </a:lnTo>
                    <a:lnTo>
                      <a:pt x="319" y="393"/>
                    </a:lnTo>
                    <a:lnTo>
                      <a:pt x="308" y="393"/>
                    </a:lnTo>
                    <a:lnTo>
                      <a:pt x="297" y="393"/>
                    </a:lnTo>
                    <a:lnTo>
                      <a:pt x="287" y="393"/>
                    </a:lnTo>
                    <a:lnTo>
                      <a:pt x="276" y="393"/>
                    </a:lnTo>
                    <a:lnTo>
                      <a:pt x="265" y="395"/>
                    </a:lnTo>
                    <a:lnTo>
                      <a:pt x="257" y="395"/>
                    </a:lnTo>
                    <a:lnTo>
                      <a:pt x="252" y="395"/>
                    </a:lnTo>
                    <a:lnTo>
                      <a:pt x="246" y="395"/>
                    </a:lnTo>
                    <a:lnTo>
                      <a:pt x="244" y="395"/>
                    </a:lnTo>
                    <a:lnTo>
                      <a:pt x="244" y="401"/>
                    </a:lnTo>
                    <a:lnTo>
                      <a:pt x="244" y="414"/>
                    </a:lnTo>
                    <a:lnTo>
                      <a:pt x="244" y="435"/>
                    </a:lnTo>
                    <a:lnTo>
                      <a:pt x="241" y="458"/>
                    </a:lnTo>
                    <a:lnTo>
                      <a:pt x="238" y="482"/>
                    </a:lnTo>
                    <a:lnTo>
                      <a:pt x="230" y="508"/>
                    </a:lnTo>
                    <a:lnTo>
                      <a:pt x="225" y="519"/>
                    </a:lnTo>
                    <a:lnTo>
                      <a:pt x="220" y="529"/>
                    </a:lnTo>
                    <a:lnTo>
                      <a:pt x="214" y="537"/>
                    </a:lnTo>
                    <a:lnTo>
                      <a:pt x="206" y="545"/>
                    </a:lnTo>
                    <a:lnTo>
                      <a:pt x="195" y="550"/>
                    </a:lnTo>
                    <a:lnTo>
                      <a:pt x="187" y="553"/>
                    </a:lnTo>
                    <a:lnTo>
                      <a:pt x="177" y="555"/>
                    </a:lnTo>
                    <a:lnTo>
                      <a:pt x="166" y="558"/>
                    </a:lnTo>
                    <a:lnTo>
                      <a:pt x="142" y="555"/>
                    </a:lnTo>
                    <a:lnTo>
                      <a:pt x="120" y="550"/>
                    </a:lnTo>
                    <a:lnTo>
                      <a:pt x="96" y="542"/>
                    </a:lnTo>
                    <a:lnTo>
                      <a:pt x="77" y="529"/>
                    </a:lnTo>
                    <a:lnTo>
                      <a:pt x="61" y="516"/>
                    </a:lnTo>
                    <a:lnTo>
                      <a:pt x="51" y="503"/>
                    </a:lnTo>
                    <a:lnTo>
                      <a:pt x="43" y="485"/>
                    </a:lnTo>
                    <a:lnTo>
                      <a:pt x="35" y="466"/>
                    </a:lnTo>
                    <a:lnTo>
                      <a:pt x="27" y="443"/>
                    </a:lnTo>
                    <a:lnTo>
                      <a:pt x="19" y="422"/>
                    </a:lnTo>
                    <a:lnTo>
                      <a:pt x="13" y="398"/>
                    </a:lnTo>
                    <a:lnTo>
                      <a:pt x="5" y="377"/>
                    </a:lnTo>
                    <a:lnTo>
                      <a:pt x="2" y="356"/>
                    </a:lnTo>
                    <a:lnTo>
                      <a:pt x="0" y="341"/>
                    </a:lnTo>
                    <a:lnTo>
                      <a:pt x="2" y="325"/>
                    </a:lnTo>
                    <a:lnTo>
                      <a:pt x="5" y="299"/>
                    </a:lnTo>
                    <a:lnTo>
                      <a:pt x="8" y="267"/>
                    </a:lnTo>
                    <a:lnTo>
                      <a:pt x="13" y="236"/>
                    </a:lnTo>
                    <a:lnTo>
                      <a:pt x="16" y="204"/>
                    </a:lnTo>
                    <a:lnTo>
                      <a:pt x="21" y="178"/>
                    </a:lnTo>
                    <a:lnTo>
                      <a:pt x="24" y="160"/>
                    </a:lnTo>
                    <a:lnTo>
                      <a:pt x="27" y="152"/>
                    </a:lnTo>
                    <a:lnTo>
                      <a:pt x="110" y="94"/>
                    </a:lnTo>
                    <a:lnTo>
                      <a:pt x="112" y="94"/>
                    </a:lnTo>
                    <a:lnTo>
                      <a:pt x="123" y="97"/>
                    </a:lnTo>
                    <a:lnTo>
                      <a:pt x="136" y="102"/>
                    </a:lnTo>
                    <a:lnTo>
                      <a:pt x="153" y="105"/>
                    </a:lnTo>
                    <a:lnTo>
                      <a:pt x="169" y="107"/>
                    </a:lnTo>
                    <a:lnTo>
                      <a:pt x="182" y="107"/>
                    </a:lnTo>
                    <a:lnTo>
                      <a:pt x="190" y="107"/>
                    </a:lnTo>
                    <a:lnTo>
                      <a:pt x="193" y="105"/>
                    </a:lnTo>
                    <a:lnTo>
                      <a:pt x="195" y="102"/>
                    </a:lnTo>
                    <a:lnTo>
                      <a:pt x="198" y="97"/>
                    </a:lnTo>
                    <a:lnTo>
                      <a:pt x="198" y="87"/>
                    </a:lnTo>
                    <a:lnTo>
                      <a:pt x="193" y="79"/>
                    </a:lnTo>
                    <a:lnTo>
                      <a:pt x="190" y="68"/>
                    </a:lnTo>
                    <a:lnTo>
                      <a:pt x="182" y="60"/>
                    </a:lnTo>
                    <a:lnTo>
                      <a:pt x="177" y="53"/>
                    </a:lnTo>
                    <a:lnTo>
                      <a:pt x="171" y="47"/>
                    </a:lnTo>
                    <a:lnTo>
                      <a:pt x="169" y="45"/>
                    </a:lnTo>
                    <a:lnTo>
                      <a:pt x="166" y="42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FF9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06" name="Freeform 15"/>
              <p:cNvSpPr>
                <a:spLocks/>
              </p:cNvSpPr>
              <p:nvPr/>
            </p:nvSpPr>
            <p:spPr bwMode="auto">
              <a:xfrm>
                <a:off x="4687" y="2446"/>
                <a:ext cx="335" cy="191"/>
              </a:xfrm>
              <a:custGeom>
                <a:avLst/>
                <a:gdLst>
                  <a:gd name="T0" fmla="*/ 18 w 335"/>
                  <a:gd name="T1" fmla="*/ 29 h 191"/>
                  <a:gd name="T2" fmla="*/ 21 w 335"/>
                  <a:gd name="T3" fmla="*/ 26 h 191"/>
                  <a:gd name="T4" fmla="*/ 27 w 335"/>
                  <a:gd name="T5" fmla="*/ 24 h 191"/>
                  <a:gd name="T6" fmla="*/ 35 w 335"/>
                  <a:gd name="T7" fmla="*/ 19 h 191"/>
                  <a:gd name="T8" fmla="*/ 45 w 335"/>
                  <a:gd name="T9" fmla="*/ 13 h 191"/>
                  <a:gd name="T10" fmla="*/ 59 w 335"/>
                  <a:gd name="T11" fmla="*/ 8 h 191"/>
                  <a:gd name="T12" fmla="*/ 75 w 335"/>
                  <a:gd name="T13" fmla="*/ 3 h 191"/>
                  <a:gd name="T14" fmla="*/ 94 w 335"/>
                  <a:gd name="T15" fmla="*/ 0 h 191"/>
                  <a:gd name="T16" fmla="*/ 115 w 335"/>
                  <a:gd name="T17" fmla="*/ 0 h 191"/>
                  <a:gd name="T18" fmla="*/ 139 w 335"/>
                  <a:gd name="T19" fmla="*/ 0 h 191"/>
                  <a:gd name="T20" fmla="*/ 161 w 335"/>
                  <a:gd name="T21" fmla="*/ 3 h 191"/>
                  <a:gd name="T22" fmla="*/ 185 w 335"/>
                  <a:gd name="T23" fmla="*/ 5 h 191"/>
                  <a:gd name="T24" fmla="*/ 209 w 335"/>
                  <a:gd name="T25" fmla="*/ 13 h 191"/>
                  <a:gd name="T26" fmla="*/ 230 w 335"/>
                  <a:gd name="T27" fmla="*/ 19 h 191"/>
                  <a:gd name="T28" fmla="*/ 252 w 335"/>
                  <a:gd name="T29" fmla="*/ 29 h 191"/>
                  <a:gd name="T30" fmla="*/ 268 w 335"/>
                  <a:gd name="T31" fmla="*/ 40 h 191"/>
                  <a:gd name="T32" fmla="*/ 284 w 335"/>
                  <a:gd name="T33" fmla="*/ 53 h 191"/>
                  <a:gd name="T34" fmla="*/ 295 w 335"/>
                  <a:gd name="T35" fmla="*/ 66 h 191"/>
                  <a:gd name="T36" fmla="*/ 305 w 335"/>
                  <a:gd name="T37" fmla="*/ 79 h 191"/>
                  <a:gd name="T38" fmla="*/ 316 w 335"/>
                  <a:gd name="T39" fmla="*/ 95 h 191"/>
                  <a:gd name="T40" fmla="*/ 324 w 335"/>
                  <a:gd name="T41" fmla="*/ 110 h 191"/>
                  <a:gd name="T42" fmla="*/ 330 w 335"/>
                  <a:gd name="T43" fmla="*/ 123 h 191"/>
                  <a:gd name="T44" fmla="*/ 332 w 335"/>
                  <a:gd name="T45" fmla="*/ 136 h 191"/>
                  <a:gd name="T46" fmla="*/ 335 w 335"/>
                  <a:gd name="T47" fmla="*/ 147 h 191"/>
                  <a:gd name="T48" fmla="*/ 332 w 335"/>
                  <a:gd name="T49" fmla="*/ 155 h 191"/>
                  <a:gd name="T50" fmla="*/ 327 w 335"/>
                  <a:gd name="T51" fmla="*/ 163 h 191"/>
                  <a:gd name="T52" fmla="*/ 319 w 335"/>
                  <a:gd name="T53" fmla="*/ 170 h 191"/>
                  <a:gd name="T54" fmla="*/ 305 w 335"/>
                  <a:gd name="T55" fmla="*/ 178 h 191"/>
                  <a:gd name="T56" fmla="*/ 292 w 335"/>
                  <a:gd name="T57" fmla="*/ 184 h 191"/>
                  <a:gd name="T58" fmla="*/ 271 w 335"/>
                  <a:gd name="T59" fmla="*/ 189 h 191"/>
                  <a:gd name="T60" fmla="*/ 249 w 335"/>
                  <a:gd name="T61" fmla="*/ 191 h 191"/>
                  <a:gd name="T62" fmla="*/ 225 w 335"/>
                  <a:gd name="T63" fmla="*/ 191 h 191"/>
                  <a:gd name="T64" fmla="*/ 201 w 335"/>
                  <a:gd name="T65" fmla="*/ 191 h 191"/>
                  <a:gd name="T66" fmla="*/ 174 w 335"/>
                  <a:gd name="T67" fmla="*/ 186 h 191"/>
                  <a:gd name="T68" fmla="*/ 153 w 335"/>
                  <a:gd name="T69" fmla="*/ 181 h 191"/>
                  <a:gd name="T70" fmla="*/ 131 w 335"/>
                  <a:gd name="T71" fmla="*/ 176 h 191"/>
                  <a:gd name="T72" fmla="*/ 112 w 335"/>
                  <a:gd name="T73" fmla="*/ 170 h 191"/>
                  <a:gd name="T74" fmla="*/ 96 w 335"/>
                  <a:gd name="T75" fmla="*/ 163 h 191"/>
                  <a:gd name="T76" fmla="*/ 80 w 335"/>
                  <a:gd name="T77" fmla="*/ 155 h 191"/>
                  <a:gd name="T78" fmla="*/ 64 w 335"/>
                  <a:gd name="T79" fmla="*/ 147 h 191"/>
                  <a:gd name="T80" fmla="*/ 48 w 335"/>
                  <a:gd name="T81" fmla="*/ 139 h 191"/>
                  <a:gd name="T82" fmla="*/ 35 w 335"/>
                  <a:gd name="T83" fmla="*/ 129 h 191"/>
                  <a:gd name="T84" fmla="*/ 24 w 335"/>
                  <a:gd name="T85" fmla="*/ 118 h 191"/>
                  <a:gd name="T86" fmla="*/ 13 w 335"/>
                  <a:gd name="T87" fmla="*/ 108 h 191"/>
                  <a:gd name="T88" fmla="*/ 8 w 335"/>
                  <a:gd name="T89" fmla="*/ 95 h 191"/>
                  <a:gd name="T90" fmla="*/ 5 w 335"/>
                  <a:gd name="T91" fmla="*/ 87 h 191"/>
                  <a:gd name="T92" fmla="*/ 2 w 335"/>
                  <a:gd name="T93" fmla="*/ 79 h 191"/>
                  <a:gd name="T94" fmla="*/ 0 w 335"/>
                  <a:gd name="T95" fmla="*/ 74 h 191"/>
                  <a:gd name="T96" fmla="*/ 0 w 335"/>
                  <a:gd name="T97" fmla="*/ 71 h 191"/>
                  <a:gd name="T98" fmla="*/ 18 w 335"/>
                  <a:gd name="T99" fmla="*/ 29 h 191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35"/>
                  <a:gd name="T151" fmla="*/ 0 h 191"/>
                  <a:gd name="T152" fmla="*/ 335 w 335"/>
                  <a:gd name="T153" fmla="*/ 191 h 191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35" h="191">
                    <a:moveTo>
                      <a:pt x="18" y="29"/>
                    </a:moveTo>
                    <a:lnTo>
                      <a:pt x="21" y="26"/>
                    </a:lnTo>
                    <a:lnTo>
                      <a:pt x="27" y="24"/>
                    </a:lnTo>
                    <a:lnTo>
                      <a:pt x="35" y="19"/>
                    </a:lnTo>
                    <a:lnTo>
                      <a:pt x="45" y="13"/>
                    </a:lnTo>
                    <a:lnTo>
                      <a:pt x="59" y="8"/>
                    </a:lnTo>
                    <a:lnTo>
                      <a:pt x="75" y="3"/>
                    </a:lnTo>
                    <a:lnTo>
                      <a:pt x="94" y="0"/>
                    </a:lnTo>
                    <a:lnTo>
                      <a:pt x="115" y="0"/>
                    </a:lnTo>
                    <a:lnTo>
                      <a:pt x="139" y="0"/>
                    </a:lnTo>
                    <a:lnTo>
                      <a:pt x="161" y="3"/>
                    </a:lnTo>
                    <a:lnTo>
                      <a:pt x="185" y="5"/>
                    </a:lnTo>
                    <a:lnTo>
                      <a:pt x="209" y="13"/>
                    </a:lnTo>
                    <a:lnTo>
                      <a:pt x="230" y="19"/>
                    </a:lnTo>
                    <a:lnTo>
                      <a:pt x="252" y="29"/>
                    </a:lnTo>
                    <a:lnTo>
                      <a:pt x="268" y="40"/>
                    </a:lnTo>
                    <a:lnTo>
                      <a:pt x="284" y="53"/>
                    </a:lnTo>
                    <a:lnTo>
                      <a:pt x="295" y="66"/>
                    </a:lnTo>
                    <a:lnTo>
                      <a:pt x="305" y="79"/>
                    </a:lnTo>
                    <a:lnTo>
                      <a:pt x="316" y="95"/>
                    </a:lnTo>
                    <a:lnTo>
                      <a:pt x="324" y="110"/>
                    </a:lnTo>
                    <a:lnTo>
                      <a:pt x="330" y="123"/>
                    </a:lnTo>
                    <a:lnTo>
                      <a:pt x="332" y="136"/>
                    </a:lnTo>
                    <a:lnTo>
                      <a:pt x="335" y="147"/>
                    </a:lnTo>
                    <a:lnTo>
                      <a:pt x="332" y="155"/>
                    </a:lnTo>
                    <a:lnTo>
                      <a:pt x="327" y="163"/>
                    </a:lnTo>
                    <a:lnTo>
                      <a:pt x="319" y="170"/>
                    </a:lnTo>
                    <a:lnTo>
                      <a:pt x="305" y="178"/>
                    </a:lnTo>
                    <a:lnTo>
                      <a:pt x="292" y="184"/>
                    </a:lnTo>
                    <a:lnTo>
                      <a:pt x="271" y="189"/>
                    </a:lnTo>
                    <a:lnTo>
                      <a:pt x="249" y="191"/>
                    </a:lnTo>
                    <a:lnTo>
                      <a:pt x="225" y="191"/>
                    </a:lnTo>
                    <a:lnTo>
                      <a:pt x="201" y="191"/>
                    </a:lnTo>
                    <a:lnTo>
                      <a:pt x="174" y="186"/>
                    </a:lnTo>
                    <a:lnTo>
                      <a:pt x="153" y="181"/>
                    </a:lnTo>
                    <a:lnTo>
                      <a:pt x="131" y="176"/>
                    </a:lnTo>
                    <a:lnTo>
                      <a:pt x="112" y="170"/>
                    </a:lnTo>
                    <a:lnTo>
                      <a:pt x="96" y="163"/>
                    </a:lnTo>
                    <a:lnTo>
                      <a:pt x="80" y="155"/>
                    </a:lnTo>
                    <a:lnTo>
                      <a:pt x="64" y="147"/>
                    </a:lnTo>
                    <a:lnTo>
                      <a:pt x="48" y="139"/>
                    </a:lnTo>
                    <a:lnTo>
                      <a:pt x="35" y="129"/>
                    </a:lnTo>
                    <a:lnTo>
                      <a:pt x="24" y="118"/>
                    </a:lnTo>
                    <a:lnTo>
                      <a:pt x="13" y="108"/>
                    </a:lnTo>
                    <a:lnTo>
                      <a:pt x="8" y="95"/>
                    </a:lnTo>
                    <a:lnTo>
                      <a:pt x="5" y="87"/>
                    </a:lnTo>
                    <a:lnTo>
                      <a:pt x="2" y="79"/>
                    </a:lnTo>
                    <a:lnTo>
                      <a:pt x="0" y="74"/>
                    </a:lnTo>
                    <a:lnTo>
                      <a:pt x="0" y="71"/>
                    </a:lnTo>
                    <a:lnTo>
                      <a:pt x="18" y="29"/>
                    </a:lnTo>
                    <a:close/>
                  </a:path>
                </a:pathLst>
              </a:custGeom>
              <a:solidFill>
                <a:srgbClr val="FF9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07" name="Freeform 16"/>
              <p:cNvSpPr>
                <a:spLocks/>
              </p:cNvSpPr>
              <p:nvPr/>
            </p:nvSpPr>
            <p:spPr bwMode="auto">
              <a:xfrm>
                <a:off x="4676" y="2273"/>
                <a:ext cx="268" cy="163"/>
              </a:xfrm>
              <a:custGeom>
                <a:avLst/>
                <a:gdLst>
                  <a:gd name="T0" fmla="*/ 16 w 268"/>
                  <a:gd name="T1" fmla="*/ 34 h 163"/>
                  <a:gd name="T2" fmla="*/ 19 w 268"/>
                  <a:gd name="T3" fmla="*/ 32 h 163"/>
                  <a:gd name="T4" fmla="*/ 24 w 268"/>
                  <a:gd name="T5" fmla="*/ 27 h 163"/>
                  <a:gd name="T6" fmla="*/ 35 w 268"/>
                  <a:gd name="T7" fmla="*/ 21 h 163"/>
                  <a:gd name="T8" fmla="*/ 51 w 268"/>
                  <a:gd name="T9" fmla="*/ 16 h 163"/>
                  <a:gd name="T10" fmla="*/ 67 w 268"/>
                  <a:gd name="T11" fmla="*/ 8 h 163"/>
                  <a:gd name="T12" fmla="*/ 86 w 268"/>
                  <a:gd name="T13" fmla="*/ 3 h 163"/>
                  <a:gd name="T14" fmla="*/ 105 w 268"/>
                  <a:gd name="T15" fmla="*/ 0 h 163"/>
                  <a:gd name="T16" fmla="*/ 126 w 268"/>
                  <a:gd name="T17" fmla="*/ 0 h 163"/>
                  <a:gd name="T18" fmla="*/ 147 w 268"/>
                  <a:gd name="T19" fmla="*/ 3 h 163"/>
                  <a:gd name="T20" fmla="*/ 169 w 268"/>
                  <a:gd name="T21" fmla="*/ 6 h 163"/>
                  <a:gd name="T22" fmla="*/ 190 w 268"/>
                  <a:gd name="T23" fmla="*/ 11 h 163"/>
                  <a:gd name="T24" fmla="*/ 212 w 268"/>
                  <a:gd name="T25" fmla="*/ 16 h 163"/>
                  <a:gd name="T26" fmla="*/ 231 w 268"/>
                  <a:gd name="T27" fmla="*/ 24 h 163"/>
                  <a:gd name="T28" fmla="*/ 247 w 268"/>
                  <a:gd name="T29" fmla="*/ 34 h 163"/>
                  <a:gd name="T30" fmla="*/ 257 w 268"/>
                  <a:gd name="T31" fmla="*/ 48 h 163"/>
                  <a:gd name="T32" fmla="*/ 263 w 268"/>
                  <a:gd name="T33" fmla="*/ 63 h 163"/>
                  <a:gd name="T34" fmla="*/ 268 w 268"/>
                  <a:gd name="T35" fmla="*/ 79 h 163"/>
                  <a:gd name="T36" fmla="*/ 268 w 268"/>
                  <a:gd name="T37" fmla="*/ 95 h 163"/>
                  <a:gd name="T38" fmla="*/ 268 w 268"/>
                  <a:gd name="T39" fmla="*/ 110 h 163"/>
                  <a:gd name="T40" fmla="*/ 265 w 268"/>
                  <a:gd name="T41" fmla="*/ 124 h 163"/>
                  <a:gd name="T42" fmla="*/ 257 w 268"/>
                  <a:gd name="T43" fmla="*/ 137 h 163"/>
                  <a:gd name="T44" fmla="*/ 249 w 268"/>
                  <a:gd name="T45" fmla="*/ 147 h 163"/>
                  <a:gd name="T46" fmla="*/ 236 w 268"/>
                  <a:gd name="T47" fmla="*/ 155 h 163"/>
                  <a:gd name="T48" fmla="*/ 217 w 268"/>
                  <a:gd name="T49" fmla="*/ 160 h 163"/>
                  <a:gd name="T50" fmla="*/ 196 w 268"/>
                  <a:gd name="T51" fmla="*/ 163 h 163"/>
                  <a:gd name="T52" fmla="*/ 172 w 268"/>
                  <a:gd name="T53" fmla="*/ 163 h 163"/>
                  <a:gd name="T54" fmla="*/ 147 w 268"/>
                  <a:gd name="T55" fmla="*/ 158 h 163"/>
                  <a:gd name="T56" fmla="*/ 121 w 268"/>
                  <a:gd name="T57" fmla="*/ 152 h 163"/>
                  <a:gd name="T58" fmla="*/ 97 w 268"/>
                  <a:gd name="T59" fmla="*/ 147 h 163"/>
                  <a:gd name="T60" fmla="*/ 75 w 268"/>
                  <a:gd name="T61" fmla="*/ 139 h 163"/>
                  <a:gd name="T62" fmla="*/ 56 w 268"/>
                  <a:gd name="T63" fmla="*/ 134 h 163"/>
                  <a:gd name="T64" fmla="*/ 43 w 268"/>
                  <a:gd name="T65" fmla="*/ 126 h 163"/>
                  <a:gd name="T66" fmla="*/ 32 w 268"/>
                  <a:gd name="T67" fmla="*/ 121 h 163"/>
                  <a:gd name="T68" fmla="*/ 24 w 268"/>
                  <a:gd name="T69" fmla="*/ 113 h 163"/>
                  <a:gd name="T70" fmla="*/ 16 w 268"/>
                  <a:gd name="T71" fmla="*/ 105 h 163"/>
                  <a:gd name="T72" fmla="*/ 11 w 268"/>
                  <a:gd name="T73" fmla="*/ 100 h 163"/>
                  <a:gd name="T74" fmla="*/ 5 w 268"/>
                  <a:gd name="T75" fmla="*/ 92 h 163"/>
                  <a:gd name="T76" fmla="*/ 3 w 268"/>
                  <a:gd name="T77" fmla="*/ 87 h 163"/>
                  <a:gd name="T78" fmla="*/ 3 w 268"/>
                  <a:gd name="T79" fmla="*/ 84 h 163"/>
                  <a:gd name="T80" fmla="*/ 0 w 268"/>
                  <a:gd name="T81" fmla="*/ 84 h 163"/>
                  <a:gd name="T82" fmla="*/ 16 w 268"/>
                  <a:gd name="T83" fmla="*/ 34 h 163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68"/>
                  <a:gd name="T127" fmla="*/ 0 h 163"/>
                  <a:gd name="T128" fmla="*/ 268 w 268"/>
                  <a:gd name="T129" fmla="*/ 163 h 163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68" h="163">
                    <a:moveTo>
                      <a:pt x="16" y="34"/>
                    </a:moveTo>
                    <a:lnTo>
                      <a:pt x="19" y="32"/>
                    </a:lnTo>
                    <a:lnTo>
                      <a:pt x="24" y="27"/>
                    </a:lnTo>
                    <a:lnTo>
                      <a:pt x="35" y="21"/>
                    </a:lnTo>
                    <a:lnTo>
                      <a:pt x="51" y="16"/>
                    </a:lnTo>
                    <a:lnTo>
                      <a:pt x="67" y="8"/>
                    </a:lnTo>
                    <a:lnTo>
                      <a:pt x="86" y="3"/>
                    </a:lnTo>
                    <a:lnTo>
                      <a:pt x="105" y="0"/>
                    </a:lnTo>
                    <a:lnTo>
                      <a:pt x="126" y="0"/>
                    </a:lnTo>
                    <a:lnTo>
                      <a:pt x="147" y="3"/>
                    </a:lnTo>
                    <a:lnTo>
                      <a:pt x="169" y="6"/>
                    </a:lnTo>
                    <a:lnTo>
                      <a:pt x="190" y="11"/>
                    </a:lnTo>
                    <a:lnTo>
                      <a:pt x="212" y="16"/>
                    </a:lnTo>
                    <a:lnTo>
                      <a:pt x="231" y="24"/>
                    </a:lnTo>
                    <a:lnTo>
                      <a:pt x="247" y="34"/>
                    </a:lnTo>
                    <a:lnTo>
                      <a:pt x="257" y="48"/>
                    </a:lnTo>
                    <a:lnTo>
                      <a:pt x="263" y="63"/>
                    </a:lnTo>
                    <a:lnTo>
                      <a:pt x="268" y="79"/>
                    </a:lnTo>
                    <a:lnTo>
                      <a:pt x="268" y="95"/>
                    </a:lnTo>
                    <a:lnTo>
                      <a:pt x="268" y="110"/>
                    </a:lnTo>
                    <a:lnTo>
                      <a:pt x="265" y="124"/>
                    </a:lnTo>
                    <a:lnTo>
                      <a:pt x="257" y="137"/>
                    </a:lnTo>
                    <a:lnTo>
                      <a:pt x="249" y="147"/>
                    </a:lnTo>
                    <a:lnTo>
                      <a:pt x="236" y="155"/>
                    </a:lnTo>
                    <a:lnTo>
                      <a:pt x="217" y="160"/>
                    </a:lnTo>
                    <a:lnTo>
                      <a:pt x="196" y="163"/>
                    </a:lnTo>
                    <a:lnTo>
                      <a:pt x="172" y="163"/>
                    </a:lnTo>
                    <a:lnTo>
                      <a:pt x="147" y="158"/>
                    </a:lnTo>
                    <a:lnTo>
                      <a:pt x="121" y="152"/>
                    </a:lnTo>
                    <a:lnTo>
                      <a:pt x="97" y="147"/>
                    </a:lnTo>
                    <a:lnTo>
                      <a:pt x="75" y="139"/>
                    </a:lnTo>
                    <a:lnTo>
                      <a:pt x="56" y="134"/>
                    </a:lnTo>
                    <a:lnTo>
                      <a:pt x="43" y="126"/>
                    </a:lnTo>
                    <a:lnTo>
                      <a:pt x="32" y="121"/>
                    </a:lnTo>
                    <a:lnTo>
                      <a:pt x="24" y="113"/>
                    </a:lnTo>
                    <a:lnTo>
                      <a:pt x="16" y="105"/>
                    </a:lnTo>
                    <a:lnTo>
                      <a:pt x="11" y="100"/>
                    </a:lnTo>
                    <a:lnTo>
                      <a:pt x="5" y="92"/>
                    </a:lnTo>
                    <a:lnTo>
                      <a:pt x="3" y="87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16" y="34"/>
                    </a:lnTo>
                    <a:close/>
                  </a:path>
                </a:pathLst>
              </a:custGeom>
              <a:solidFill>
                <a:srgbClr val="FF9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08" name="Freeform 17"/>
              <p:cNvSpPr>
                <a:spLocks/>
              </p:cNvSpPr>
              <p:nvPr/>
            </p:nvSpPr>
            <p:spPr bwMode="auto">
              <a:xfrm>
                <a:off x="4636" y="1988"/>
                <a:ext cx="340" cy="280"/>
              </a:xfrm>
              <a:custGeom>
                <a:avLst/>
                <a:gdLst>
                  <a:gd name="T0" fmla="*/ 2 w 340"/>
                  <a:gd name="T1" fmla="*/ 199 h 280"/>
                  <a:gd name="T2" fmla="*/ 0 w 340"/>
                  <a:gd name="T3" fmla="*/ 173 h 280"/>
                  <a:gd name="T4" fmla="*/ 2 w 340"/>
                  <a:gd name="T5" fmla="*/ 136 h 280"/>
                  <a:gd name="T6" fmla="*/ 16 w 340"/>
                  <a:gd name="T7" fmla="*/ 94 h 280"/>
                  <a:gd name="T8" fmla="*/ 45 w 340"/>
                  <a:gd name="T9" fmla="*/ 60 h 280"/>
                  <a:gd name="T10" fmla="*/ 80 w 340"/>
                  <a:gd name="T11" fmla="*/ 29 h 280"/>
                  <a:gd name="T12" fmla="*/ 120 w 340"/>
                  <a:gd name="T13" fmla="*/ 8 h 280"/>
                  <a:gd name="T14" fmla="*/ 166 w 340"/>
                  <a:gd name="T15" fmla="*/ 0 h 280"/>
                  <a:gd name="T16" fmla="*/ 217 w 340"/>
                  <a:gd name="T17" fmla="*/ 11 h 280"/>
                  <a:gd name="T18" fmla="*/ 265 w 340"/>
                  <a:gd name="T19" fmla="*/ 31 h 280"/>
                  <a:gd name="T20" fmla="*/ 305 w 340"/>
                  <a:gd name="T21" fmla="*/ 63 h 280"/>
                  <a:gd name="T22" fmla="*/ 330 w 340"/>
                  <a:gd name="T23" fmla="*/ 102 h 280"/>
                  <a:gd name="T24" fmla="*/ 338 w 340"/>
                  <a:gd name="T25" fmla="*/ 144 h 280"/>
                  <a:gd name="T26" fmla="*/ 340 w 340"/>
                  <a:gd name="T27" fmla="*/ 181 h 280"/>
                  <a:gd name="T28" fmla="*/ 335 w 340"/>
                  <a:gd name="T29" fmla="*/ 210 h 280"/>
                  <a:gd name="T30" fmla="*/ 319 w 340"/>
                  <a:gd name="T31" fmla="*/ 233 h 280"/>
                  <a:gd name="T32" fmla="*/ 284 w 340"/>
                  <a:gd name="T33" fmla="*/ 254 h 280"/>
                  <a:gd name="T34" fmla="*/ 246 w 340"/>
                  <a:gd name="T35" fmla="*/ 270 h 280"/>
                  <a:gd name="T36" fmla="*/ 204 w 340"/>
                  <a:gd name="T37" fmla="*/ 278 h 280"/>
                  <a:gd name="T38" fmla="*/ 158 w 340"/>
                  <a:gd name="T39" fmla="*/ 280 h 280"/>
                  <a:gd name="T40" fmla="*/ 115 w 340"/>
                  <a:gd name="T41" fmla="*/ 275 h 280"/>
                  <a:gd name="T42" fmla="*/ 83 w 340"/>
                  <a:gd name="T43" fmla="*/ 267 h 280"/>
                  <a:gd name="T44" fmla="*/ 64 w 340"/>
                  <a:gd name="T45" fmla="*/ 262 h 280"/>
                  <a:gd name="T46" fmla="*/ 56 w 340"/>
                  <a:gd name="T47" fmla="*/ 257 h 280"/>
                  <a:gd name="T48" fmla="*/ 56 w 340"/>
                  <a:gd name="T49" fmla="*/ 254 h 280"/>
                  <a:gd name="T50" fmla="*/ 61 w 340"/>
                  <a:gd name="T51" fmla="*/ 244 h 280"/>
                  <a:gd name="T52" fmla="*/ 67 w 340"/>
                  <a:gd name="T53" fmla="*/ 230 h 280"/>
                  <a:gd name="T54" fmla="*/ 64 w 340"/>
                  <a:gd name="T55" fmla="*/ 215 h 280"/>
                  <a:gd name="T56" fmla="*/ 48 w 340"/>
                  <a:gd name="T57" fmla="*/ 202 h 280"/>
                  <a:gd name="T58" fmla="*/ 29 w 340"/>
                  <a:gd name="T59" fmla="*/ 199 h 280"/>
                  <a:gd name="T60" fmla="*/ 13 w 340"/>
                  <a:gd name="T61" fmla="*/ 199 h 280"/>
                  <a:gd name="T62" fmla="*/ 5 w 340"/>
                  <a:gd name="T63" fmla="*/ 202 h 280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40"/>
                  <a:gd name="T97" fmla="*/ 0 h 280"/>
                  <a:gd name="T98" fmla="*/ 340 w 340"/>
                  <a:gd name="T99" fmla="*/ 280 h 280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40" h="280">
                    <a:moveTo>
                      <a:pt x="2" y="202"/>
                    </a:moveTo>
                    <a:lnTo>
                      <a:pt x="2" y="199"/>
                    </a:lnTo>
                    <a:lnTo>
                      <a:pt x="0" y="189"/>
                    </a:lnTo>
                    <a:lnTo>
                      <a:pt x="0" y="173"/>
                    </a:lnTo>
                    <a:lnTo>
                      <a:pt x="0" y="155"/>
                    </a:lnTo>
                    <a:lnTo>
                      <a:pt x="2" y="136"/>
                    </a:lnTo>
                    <a:lnTo>
                      <a:pt x="8" y="115"/>
                    </a:lnTo>
                    <a:lnTo>
                      <a:pt x="16" y="94"/>
                    </a:lnTo>
                    <a:lnTo>
                      <a:pt x="29" y="76"/>
                    </a:lnTo>
                    <a:lnTo>
                      <a:pt x="45" y="60"/>
                    </a:lnTo>
                    <a:lnTo>
                      <a:pt x="61" y="45"/>
                    </a:lnTo>
                    <a:lnTo>
                      <a:pt x="80" y="29"/>
                    </a:lnTo>
                    <a:lnTo>
                      <a:pt x="99" y="16"/>
                    </a:lnTo>
                    <a:lnTo>
                      <a:pt x="120" y="8"/>
                    </a:lnTo>
                    <a:lnTo>
                      <a:pt x="142" y="3"/>
                    </a:lnTo>
                    <a:lnTo>
                      <a:pt x="166" y="0"/>
                    </a:lnTo>
                    <a:lnTo>
                      <a:pt x="190" y="3"/>
                    </a:lnTo>
                    <a:lnTo>
                      <a:pt x="217" y="11"/>
                    </a:lnTo>
                    <a:lnTo>
                      <a:pt x="241" y="18"/>
                    </a:lnTo>
                    <a:lnTo>
                      <a:pt x="265" y="31"/>
                    </a:lnTo>
                    <a:lnTo>
                      <a:pt x="287" y="45"/>
                    </a:lnTo>
                    <a:lnTo>
                      <a:pt x="305" y="63"/>
                    </a:lnTo>
                    <a:lnTo>
                      <a:pt x="319" y="81"/>
                    </a:lnTo>
                    <a:lnTo>
                      <a:pt x="330" y="102"/>
                    </a:lnTo>
                    <a:lnTo>
                      <a:pt x="335" y="123"/>
                    </a:lnTo>
                    <a:lnTo>
                      <a:pt x="338" y="144"/>
                    </a:lnTo>
                    <a:lnTo>
                      <a:pt x="340" y="165"/>
                    </a:lnTo>
                    <a:lnTo>
                      <a:pt x="340" y="181"/>
                    </a:lnTo>
                    <a:lnTo>
                      <a:pt x="338" y="196"/>
                    </a:lnTo>
                    <a:lnTo>
                      <a:pt x="335" y="210"/>
                    </a:lnTo>
                    <a:lnTo>
                      <a:pt x="330" y="223"/>
                    </a:lnTo>
                    <a:lnTo>
                      <a:pt x="319" y="233"/>
                    </a:lnTo>
                    <a:lnTo>
                      <a:pt x="303" y="246"/>
                    </a:lnTo>
                    <a:lnTo>
                      <a:pt x="284" y="254"/>
                    </a:lnTo>
                    <a:lnTo>
                      <a:pt x="265" y="262"/>
                    </a:lnTo>
                    <a:lnTo>
                      <a:pt x="246" y="270"/>
                    </a:lnTo>
                    <a:lnTo>
                      <a:pt x="225" y="275"/>
                    </a:lnTo>
                    <a:lnTo>
                      <a:pt x="204" y="278"/>
                    </a:lnTo>
                    <a:lnTo>
                      <a:pt x="179" y="280"/>
                    </a:lnTo>
                    <a:lnTo>
                      <a:pt x="158" y="280"/>
                    </a:lnTo>
                    <a:lnTo>
                      <a:pt x="137" y="278"/>
                    </a:lnTo>
                    <a:lnTo>
                      <a:pt x="115" y="275"/>
                    </a:lnTo>
                    <a:lnTo>
                      <a:pt x="96" y="270"/>
                    </a:lnTo>
                    <a:lnTo>
                      <a:pt x="83" y="267"/>
                    </a:lnTo>
                    <a:lnTo>
                      <a:pt x="72" y="265"/>
                    </a:lnTo>
                    <a:lnTo>
                      <a:pt x="64" y="262"/>
                    </a:lnTo>
                    <a:lnTo>
                      <a:pt x="59" y="259"/>
                    </a:lnTo>
                    <a:lnTo>
                      <a:pt x="56" y="257"/>
                    </a:lnTo>
                    <a:lnTo>
                      <a:pt x="53" y="257"/>
                    </a:lnTo>
                    <a:lnTo>
                      <a:pt x="56" y="254"/>
                    </a:lnTo>
                    <a:lnTo>
                      <a:pt x="59" y="251"/>
                    </a:lnTo>
                    <a:lnTo>
                      <a:pt x="61" y="244"/>
                    </a:lnTo>
                    <a:lnTo>
                      <a:pt x="64" y="238"/>
                    </a:lnTo>
                    <a:lnTo>
                      <a:pt x="67" y="230"/>
                    </a:lnTo>
                    <a:lnTo>
                      <a:pt x="67" y="220"/>
                    </a:lnTo>
                    <a:lnTo>
                      <a:pt x="64" y="215"/>
                    </a:lnTo>
                    <a:lnTo>
                      <a:pt x="59" y="207"/>
                    </a:lnTo>
                    <a:lnTo>
                      <a:pt x="48" y="202"/>
                    </a:lnTo>
                    <a:lnTo>
                      <a:pt x="40" y="199"/>
                    </a:lnTo>
                    <a:lnTo>
                      <a:pt x="29" y="199"/>
                    </a:lnTo>
                    <a:lnTo>
                      <a:pt x="21" y="199"/>
                    </a:lnTo>
                    <a:lnTo>
                      <a:pt x="13" y="199"/>
                    </a:lnTo>
                    <a:lnTo>
                      <a:pt x="8" y="199"/>
                    </a:lnTo>
                    <a:lnTo>
                      <a:pt x="5" y="202"/>
                    </a:lnTo>
                    <a:lnTo>
                      <a:pt x="2" y="202"/>
                    </a:lnTo>
                    <a:close/>
                  </a:path>
                </a:pathLst>
              </a:custGeom>
              <a:solidFill>
                <a:srgbClr val="FF9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09" name="Freeform 18"/>
              <p:cNvSpPr>
                <a:spLocks/>
              </p:cNvSpPr>
              <p:nvPr/>
            </p:nvSpPr>
            <p:spPr bwMode="auto">
              <a:xfrm>
                <a:off x="4638" y="1993"/>
                <a:ext cx="333" cy="273"/>
              </a:xfrm>
              <a:custGeom>
                <a:avLst/>
                <a:gdLst>
                  <a:gd name="T0" fmla="*/ 3 w 333"/>
                  <a:gd name="T1" fmla="*/ 191 h 273"/>
                  <a:gd name="T2" fmla="*/ 0 w 333"/>
                  <a:gd name="T3" fmla="*/ 168 h 273"/>
                  <a:gd name="T4" fmla="*/ 3 w 333"/>
                  <a:gd name="T5" fmla="*/ 131 h 273"/>
                  <a:gd name="T6" fmla="*/ 17 w 333"/>
                  <a:gd name="T7" fmla="*/ 92 h 273"/>
                  <a:gd name="T8" fmla="*/ 46 w 333"/>
                  <a:gd name="T9" fmla="*/ 58 h 273"/>
                  <a:gd name="T10" fmla="*/ 78 w 333"/>
                  <a:gd name="T11" fmla="*/ 29 h 273"/>
                  <a:gd name="T12" fmla="*/ 118 w 333"/>
                  <a:gd name="T13" fmla="*/ 8 h 273"/>
                  <a:gd name="T14" fmla="*/ 161 w 333"/>
                  <a:gd name="T15" fmla="*/ 0 h 273"/>
                  <a:gd name="T16" fmla="*/ 212 w 333"/>
                  <a:gd name="T17" fmla="*/ 8 h 273"/>
                  <a:gd name="T18" fmla="*/ 261 w 333"/>
                  <a:gd name="T19" fmla="*/ 29 h 273"/>
                  <a:gd name="T20" fmla="*/ 298 w 333"/>
                  <a:gd name="T21" fmla="*/ 61 h 273"/>
                  <a:gd name="T22" fmla="*/ 322 w 333"/>
                  <a:gd name="T23" fmla="*/ 97 h 273"/>
                  <a:gd name="T24" fmla="*/ 330 w 333"/>
                  <a:gd name="T25" fmla="*/ 142 h 273"/>
                  <a:gd name="T26" fmla="*/ 333 w 333"/>
                  <a:gd name="T27" fmla="*/ 176 h 273"/>
                  <a:gd name="T28" fmla="*/ 328 w 333"/>
                  <a:gd name="T29" fmla="*/ 205 h 273"/>
                  <a:gd name="T30" fmla="*/ 311 w 333"/>
                  <a:gd name="T31" fmla="*/ 228 h 273"/>
                  <a:gd name="T32" fmla="*/ 279 w 333"/>
                  <a:gd name="T33" fmla="*/ 246 h 273"/>
                  <a:gd name="T34" fmla="*/ 239 w 333"/>
                  <a:gd name="T35" fmla="*/ 262 h 273"/>
                  <a:gd name="T36" fmla="*/ 199 w 333"/>
                  <a:gd name="T37" fmla="*/ 270 h 273"/>
                  <a:gd name="T38" fmla="*/ 156 w 333"/>
                  <a:gd name="T39" fmla="*/ 273 h 273"/>
                  <a:gd name="T40" fmla="*/ 113 w 333"/>
                  <a:gd name="T41" fmla="*/ 267 h 273"/>
                  <a:gd name="T42" fmla="*/ 84 w 333"/>
                  <a:gd name="T43" fmla="*/ 260 h 273"/>
                  <a:gd name="T44" fmla="*/ 65 w 333"/>
                  <a:gd name="T45" fmla="*/ 252 h 273"/>
                  <a:gd name="T46" fmla="*/ 54 w 333"/>
                  <a:gd name="T47" fmla="*/ 249 h 273"/>
                  <a:gd name="T48" fmla="*/ 54 w 333"/>
                  <a:gd name="T49" fmla="*/ 246 h 273"/>
                  <a:gd name="T50" fmla="*/ 62 w 333"/>
                  <a:gd name="T51" fmla="*/ 236 h 273"/>
                  <a:gd name="T52" fmla="*/ 67 w 333"/>
                  <a:gd name="T53" fmla="*/ 223 h 273"/>
                  <a:gd name="T54" fmla="*/ 65 w 333"/>
                  <a:gd name="T55" fmla="*/ 207 h 273"/>
                  <a:gd name="T56" fmla="*/ 49 w 333"/>
                  <a:gd name="T57" fmla="*/ 197 h 273"/>
                  <a:gd name="T58" fmla="*/ 30 w 333"/>
                  <a:gd name="T59" fmla="*/ 194 h 273"/>
                  <a:gd name="T60" fmla="*/ 17 w 333"/>
                  <a:gd name="T61" fmla="*/ 194 h 273"/>
                  <a:gd name="T62" fmla="*/ 6 w 333"/>
                  <a:gd name="T63" fmla="*/ 194 h 27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33"/>
                  <a:gd name="T97" fmla="*/ 0 h 273"/>
                  <a:gd name="T98" fmla="*/ 333 w 333"/>
                  <a:gd name="T99" fmla="*/ 273 h 273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33" h="273">
                    <a:moveTo>
                      <a:pt x="3" y="194"/>
                    </a:moveTo>
                    <a:lnTo>
                      <a:pt x="3" y="191"/>
                    </a:lnTo>
                    <a:lnTo>
                      <a:pt x="3" y="181"/>
                    </a:lnTo>
                    <a:lnTo>
                      <a:pt x="0" y="168"/>
                    </a:lnTo>
                    <a:lnTo>
                      <a:pt x="0" y="152"/>
                    </a:lnTo>
                    <a:lnTo>
                      <a:pt x="3" y="131"/>
                    </a:lnTo>
                    <a:lnTo>
                      <a:pt x="8" y="110"/>
                    </a:lnTo>
                    <a:lnTo>
                      <a:pt x="17" y="92"/>
                    </a:lnTo>
                    <a:lnTo>
                      <a:pt x="30" y="74"/>
                    </a:lnTo>
                    <a:lnTo>
                      <a:pt x="46" y="58"/>
                    </a:lnTo>
                    <a:lnTo>
                      <a:pt x="62" y="42"/>
                    </a:lnTo>
                    <a:lnTo>
                      <a:pt x="78" y="29"/>
                    </a:lnTo>
                    <a:lnTo>
                      <a:pt x="97" y="16"/>
                    </a:lnTo>
                    <a:lnTo>
                      <a:pt x="118" y="8"/>
                    </a:lnTo>
                    <a:lnTo>
                      <a:pt x="140" y="0"/>
                    </a:lnTo>
                    <a:lnTo>
                      <a:pt x="161" y="0"/>
                    </a:lnTo>
                    <a:lnTo>
                      <a:pt x="185" y="3"/>
                    </a:lnTo>
                    <a:lnTo>
                      <a:pt x="212" y="8"/>
                    </a:lnTo>
                    <a:lnTo>
                      <a:pt x="236" y="19"/>
                    </a:lnTo>
                    <a:lnTo>
                      <a:pt x="261" y="29"/>
                    </a:lnTo>
                    <a:lnTo>
                      <a:pt x="279" y="45"/>
                    </a:lnTo>
                    <a:lnTo>
                      <a:pt x="298" y="61"/>
                    </a:lnTo>
                    <a:lnTo>
                      <a:pt x="311" y="79"/>
                    </a:lnTo>
                    <a:lnTo>
                      <a:pt x="322" y="97"/>
                    </a:lnTo>
                    <a:lnTo>
                      <a:pt x="328" y="121"/>
                    </a:lnTo>
                    <a:lnTo>
                      <a:pt x="330" y="142"/>
                    </a:lnTo>
                    <a:lnTo>
                      <a:pt x="333" y="160"/>
                    </a:lnTo>
                    <a:lnTo>
                      <a:pt x="333" y="176"/>
                    </a:lnTo>
                    <a:lnTo>
                      <a:pt x="330" y="191"/>
                    </a:lnTo>
                    <a:lnTo>
                      <a:pt x="328" y="205"/>
                    </a:lnTo>
                    <a:lnTo>
                      <a:pt x="322" y="215"/>
                    </a:lnTo>
                    <a:lnTo>
                      <a:pt x="311" y="228"/>
                    </a:lnTo>
                    <a:lnTo>
                      <a:pt x="295" y="239"/>
                    </a:lnTo>
                    <a:lnTo>
                      <a:pt x="279" y="246"/>
                    </a:lnTo>
                    <a:lnTo>
                      <a:pt x="261" y="254"/>
                    </a:lnTo>
                    <a:lnTo>
                      <a:pt x="239" y="262"/>
                    </a:lnTo>
                    <a:lnTo>
                      <a:pt x="220" y="267"/>
                    </a:lnTo>
                    <a:lnTo>
                      <a:pt x="199" y="270"/>
                    </a:lnTo>
                    <a:lnTo>
                      <a:pt x="177" y="273"/>
                    </a:lnTo>
                    <a:lnTo>
                      <a:pt x="156" y="273"/>
                    </a:lnTo>
                    <a:lnTo>
                      <a:pt x="135" y="270"/>
                    </a:lnTo>
                    <a:lnTo>
                      <a:pt x="113" y="267"/>
                    </a:lnTo>
                    <a:lnTo>
                      <a:pt x="97" y="262"/>
                    </a:lnTo>
                    <a:lnTo>
                      <a:pt x="84" y="260"/>
                    </a:lnTo>
                    <a:lnTo>
                      <a:pt x="73" y="257"/>
                    </a:lnTo>
                    <a:lnTo>
                      <a:pt x="65" y="252"/>
                    </a:lnTo>
                    <a:lnTo>
                      <a:pt x="59" y="252"/>
                    </a:lnTo>
                    <a:lnTo>
                      <a:pt x="54" y="249"/>
                    </a:lnTo>
                    <a:lnTo>
                      <a:pt x="54" y="246"/>
                    </a:lnTo>
                    <a:lnTo>
                      <a:pt x="59" y="244"/>
                    </a:lnTo>
                    <a:lnTo>
                      <a:pt x="62" y="236"/>
                    </a:lnTo>
                    <a:lnTo>
                      <a:pt x="65" y="231"/>
                    </a:lnTo>
                    <a:lnTo>
                      <a:pt x="67" y="223"/>
                    </a:lnTo>
                    <a:lnTo>
                      <a:pt x="67" y="215"/>
                    </a:lnTo>
                    <a:lnTo>
                      <a:pt x="65" y="207"/>
                    </a:lnTo>
                    <a:lnTo>
                      <a:pt x="59" y="202"/>
                    </a:lnTo>
                    <a:lnTo>
                      <a:pt x="49" y="197"/>
                    </a:lnTo>
                    <a:lnTo>
                      <a:pt x="41" y="194"/>
                    </a:lnTo>
                    <a:lnTo>
                      <a:pt x="30" y="194"/>
                    </a:lnTo>
                    <a:lnTo>
                      <a:pt x="22" y="191"/>
                    </a:lnTo>
                    <a:lnTo>
                      <a:pt x="17" y="194"/>
                    </a:lnTo>
                    <a:lnTo>
                      <a:pt x="8" y="194"/>
                    </a:lnTo>
                    <a:lnTo>
                      <a:pt x="6" y="194"/>
                    </a:lnTo>
                    <a:lnTo>
                      <a:pt x="3" y="194"/>
                    </a:lnTo>
                    <a:close/>
                  </a:path>
                </a:pathLst>
              </a:custGeom>
              <a:solidFill>
                <a:srgbClr val="FF96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10" name="Freeform 19"/>
              <p:cNvSpPr>
                <a:spLocks/>
              </p:cNvSpPr>
              <p:nvPr/>
            </p:nvSpPr>
            <p:spPr bwMode="auto">
              <a:xfrm>
                <a:off x="4644" y="1996"/>
                <a:ext cx="322" cy="267"/>
              </a:xfrm>
              <a:custGeom>
                <a:avLst/>
                <a:gdLst>
                  <a:gd name="T0" fmla="*/ 2 w 322"/>
                  <a:gd name="T1" fmla="*/ 188 h 267"/>
                  <a:gd name="T2" fmla="*/ 0 w 322"/>
                  <a:gd name="T3" fmla="*/ 165 h 267"/>
                  <a:gd name="T4" fmla="*/ 2 w 322"/>
                  <a:gd name="T5" fmla="*/ 128 h 267"/>
                  <a:gd name="T6" fmla="*/ 13 w 322"/>
                  <a:gd name="T7" fmla="*/ 92 h 267"/>
                  <a:gd name="T8" fmla="*/ 43 w 322"/>
                  <a:gd name="T9" fmla="*/ 58 h 267"/>
                  <a:gd name="T10" fmla="*/ 75 w 322"/>
                  <a:gd name="T11" fmla="*/ 29 h 267"/>
                  <a:gd name="T12" fmla="*/ 112 w 322"/>
                  <a:gd name="T13" fmla="*/ 8 h 267"/>
                  <a:gd name="T14" fmla="*/ 155 w 322"/>
                  <a:gd name="T15" fmla="*/ 0 h 267"/>
                  <a:gd name="T16" fmla="*/ 204 w 322"/>
                  <a:gd name="T17" fmla="*/ 10 h 267"/>
                  <a:gd name="T18" fmla="*/ 249 w 322"/>
                  <a:gd name="T19" fmla="*/ 31 h 267"/>
                  <a:gd name="T20" fmla="*/ 287 w 322"/>
                  <a:gd name="T21" fmla="*/ 60 h 267"/>
                  <a:gd name="T22" fmla="*/ 311 w 322"/>
                  <a:gd name="T23" fmla="*/ 97 h 267"/>
                  <a:gd name="T24" fmla="*/ 319 w 322"/>
                  <a:gd name="T25" fmla="*/ 139 h 267"/>
                  <a:gd name="T26" fmla="*/ 322 w 322"/>
                  <a:gd name="T27" fmla="*/ 173 h 267"/>
                  <a:gd name="T28" fmla="*/ 316 w 322"/>
                  <a:gd name="T29" fmla="*/ 199 h 267"/>
                  <a:gd name="T30" fmla="*/ 300 w 322"/>
                  <a:gd name="T31" fmla="*/ 222 h 267"/>
                  <a:gd name="T32" fmla="*/ 268 w 322"/>
                  <a:gd name="T33" fmla="*/ 241 h 267"/>
                  <a:gd name="T34" fmla="*/ 230 w 322"/>
                  <a:gd name="T35" fmla="*/ 257 h 267"/>
                  <a:gd name="T36" fmla="*/ 190 w 322"/>
                  <a:gd name="T37" fmla="*/ 264 h 267"/>
                  <a:gd name="T38" fmla="*/ 150 w 322"/>
                  <a:gd name="T39" fmla="*/ 267 h 267"/>
                  <a:gd name="T40" fmla="*/ 107 w 322"/>
                  <a:gd name="T41" fmla="*/ 259 h 267"/>
                  <a:gd name="T42" fmla="*/ 78 w 322"/>
                  <a:gd name="T43" fmla="*/ 254 h 267"/>
                  <a:gd name="T44" fmla="*/ 59 w 322"/>
                  <a:gd name="T45" fmla="*/ 246 h 267"/>
                  <a:gd name="T46" fmla="*/ 51 w 322"/>
                  <a:gd name="T47" fmla="*/ 243 h 267"/>
                  <a:gd name="T48" fmla="*/ 51 w 322"/>
                  <a:gd name="T49" fmla="*/ 241 h 267"/>
                  <a:gd name="T50" fmla="*/ 59 w 322"/>
                  <a:gd name="T51" fmla="*/ 233 h 267"/>
                  <a:gd name="T52" fmla="*/ 64 w 322"/>
                  <a:gd name="T53" fmla="*/ 217 h 267"/>
                  <a:gd name="T54" fmla="*/ 61 w 322"/>
                  <a:gd name="T55" fmla="*/ 204 h 267"/>
                  <a:gd name="T56" fmla="*/ 45 w 322"/>
                  <a:gd name="T57" fmla="*/ 194 h 267"/>
                  <a:gd name="T58" fmla="*/ 29 w 322"/>
                  <a:gd name="T59" fmla="*/ 188 h 267"/>
                  <a:gd name="T60" fmla="*/ 13 w 322"/>
                  <a:gd name="T61" fmla="*/ 188 h 267"/>
                  <a:gd name="T62" fmla="*/ 2 w 322"/>
                  <a:gd name="T63" fmla="*/ 191 h 26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22"/>
                  <a:gd name="T97" fmla="*/ 0 h 267"/>
                  <a:gd name="T98" fmla="*/ 322 w 322"/>
                  <a:gd name="T99" fmla="*/ 267 h 26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22" h="267">
                    <a:moveTo>
                      <a:pt x="2" y="191"/>
                    </a:moveTo>
                    <a:lnTo>
                      <a:pt x="2" y="188"/>
                    </a:lnTo>
                    <a:lnTo>
                      <a:pt x="0" y="178"/>
                    </a:lnTo>
                    <a:lnTo>
                      <a:pt x="0" y="165"/>
                    </a:lnTo>
                    <a:lnTo>
                      <a:pt x="0" y="149"/>
                    </a:lnTo>
                    <a:lnTo>
                      <a:pt x="2" y="128"/>
                    </a:lnTo>
                    <a:lnTo>
                      <a:pt x="5" y="110"/>
                    </a:lnTo>
                    <a:lnTo>
                      <a:pt x="13" y="92"/>
                    </a:lnTo>
                    <a:lnTo>
                      <a:pt x="27" y="73"/>
                    </a:lnTo>
                    <a:lnTo>
                      <a:pt x="43" y="58"/>
                    </a:lnTo>
                    <a:lnTo>
                      <a:pt x="59" y="42"/>
                    </a:lnTo>
                    <a:lnTo>
                      <a:pt x="75" y="29"/>
                    </a:lnTo>
                    <a:lnTo>
                      <a:pt x="94" y="18"/>
                    </a:lnTo>
                    <a:lnTo>
                      <a:pt x="112" y="8"/>
                    </a:lnTo>
                    <a:lnTo>
                      <a:pt x="134" y="3"/>
                    </a:lnTo>
                    <a:lnTo>
                      <a:pt x="155" y="0"/>
                    </a:lnTo>
                    <a:lnTo>
                      <a:pt x="179" y="3"/>
                    </a:lnTo>
                    <a:lnTo>
                      <a:pt x="204" y="10"/>
                    </a:lnTo>
                    <a:lnTo>
                      <a:pt x="228" y="18"/>
                    </a:lnTo>
                    <a:lnTo>
                      <a:pt x="249" y="31"/>
                    </a:lnTo>
                    <a:lnTo>
                      <a:pt x="271" y="44"/>
                    </a:lnTo>
                    <a:lnTo>
                      <a:pt x="287" y="60"/>
                    </a:lnTo>
                    <a:lnTo>
                      <a:pt x="303" y="78"/>
                    </a:lnTo>
                    <a:lnTo>
                      <a:pt x="311" y="97"/>
                    </a:lnTo>
                    <a:lnTo>
                      <a:pt x="316" y="118"/>
                    </a:lnTo>
                    <a:lnTo>
                      <a:pt x="319" y="139"/>
                    </a:lnTo>
                    <a:lnTo>
                      <a:pt x="319" y="157"/>
                    </a:lnTo>
                    <a:lnTo>
                      <a:pt x="322" y="173"/>
                    </a:lnTo>
                    <a:lnTo>
                      <a:pt x="319" y="186"/>
                    </a:lnTo>
                    <a:lnTo>
                      <a:pt x="316" y="199"/>
                    </a:lnTo>
                    <a:lnTo>
                      <a:pt x="311" y="212"/>
                    </a:lnTo>
                    <a:lnTo>
                      <a:pt x="300" y="222"/>
                    </a:lnTo>
                    <a:lnTo>
                      <a:pt x="287" y="233"/>
                    </a:lnTo>
                    <a:lnTo>
                      <a:pt x="268" y="241"/>
                    </a:lnTo>
                    <a:lnTo>
                      <a:pt x="249" y="249"/>
                    </a:lnTo>
                    <a:lnTo>
                      <a:pt x="230" y="257"/>
                    </a:lnTo>
                    <a:lnTo>
                      <a:pt x="212" y="262"/>
                    </a:lnTo>
                    <a:lnTo>
                      <a:pt x="190" y="264"/>
                    </a:lnTo>
                    <a:lnTo>
                      <a:pt x="169" y="267"/>
                    </a:lnTo>
                    <a:lnTo>
                      <a:pt x="150" y="267"/>
                    </a:lnTo>
                    <a:lnTo>
                      <a:pt x="129" y="264"/>
                    </a:lnTo>
                    <a:lnTo>
                      <a:pt x="107" y="259"/>
                    </a:lnTo>
                    <a:lnTo>
                      <a:pt x="91" y="257"/>
                    </a:lnTo>
                    <a:lnTo>
                      <a:pt x="78" y="254"/>
                    </a:lnTo>
                    <a:lnTo>
                      <a:pt x="67" y="251"/>
                    </a:lnTo>
                    <a:lnTo>
                      <a:pt x="59" y="246"/>
                    </a:lnTo>
                    <a:lnTo>
                      <a:pt x="53" y="246"/>
                    </a:lnTo>
                    <a:lnTo>
                      <a:pt x="51" y="243"/>
                    </a:lnTo>
                    <a:lnTo>
                      <a:pt x="51" y="241"/>
                    </a:lnTo>
                    <a:lnTo>
                      <a:pt x="53" y="238"/>
                    </a:lnTo>
                    <a:lnTo>
                      <a:pt x="59" y="233"/>
                    </a:lnTo>
                    <a:lnTo>
                      <a:pt x="61" y="225"/>
                    </a:lnTo>
                    <a:lnTo>
                      <a:pt x="64" y="217"/>
                    </a:lnTo>
                    <a:lnTo>
                      <a:pt x="64" y="209"/>
                    </a:lnTo>
                    <a:lnTo>
                      <a:pt x="61" y="204"/>
                    </a:lnTo>
                    <a:lnTo>
                      <a:pt x="53" y="196"/>
                    </a:lnTo>
                    <a:lnTo>
                      <a:pt x="45" y="194"/>
                    </a:lnTo>
                    <a:lnTo>
                      <a:pt x="37" y="191"/>
                    </a:lnTo>
                    <a:lnTo>
                      <a:pt x="29" y="188"/>
                    </a:lnTo>
                    <a:lnTo>
                      <a:pt x="21" y="188"/>
                    </a:lnTo>
                    <a:lnTo>
                      <a:pt x="13" y="188"/>
                    </a:lnTo>
                    <a:lnTo>
                      <a:pt x="8" y="191"/>
                    </a:lnTo>
                    <a:lnTo>
                      <a:pt x="2" y="191"/>
                    </a:lnTo>
                    <a:close/>
                  </a:path>
                </a:pathLst>
              </a:custGeom>
              <a:solidFill>
                <a:srgbClr val="FF8F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11" name="Freeform 20"/>
              <p:cNvSpPr>
                <a:spLocks/>
              </p:cNvSpPr>
              <p:nvPr/>
            </p:nvSpPr>
            <p:spPr bwMode="auto">
              <a:xfrm>
                <a:off x="4646" y="2001"/>
                <a:ext cx="314" cy="257"/>
              </a:xfrm>
              <a:custGeom>
                <a:avLst/>
                <a:gdLst>
                  <a:gd name="T0" fmla="*/ 3 w 314"/>
                  <a:gd name="T1" fmla="*/ 181 h 257"/>
                  <a:gd name="T2" fmla="*/ 0 w 314"/>
                  <a:gd name="T3" fmla="*/ 160 h 257"/>
                  <a:gd name="T4" fmla="*/ 3 w 314"/>
                  <a:gd name="T5" fmla="*/ 126 h 257"/>
                  <a:gd name="T6" fmla="*/ 17 w 314"/>
                  <a:gd name="T7" fmla="*/ 87 h 257"/>
                  <a:gd name="T8" fmla="*/ 43 w 314"/>
                  <a:gd name="T9" fmla="*/ 55 h 257"/>
                  <a:gd name="T10" fmla="*/ 76 w 314"/>
                  <a:gd name="T11" fmla="*/ 26 h 257"/>
                  <a:gd name="T12" fmla="*/ 110 w 314"/>
                  <a:gd name="T13" fmla="*/ 8 h 257"/>
                  <a:gd name="T14" fmla="*/ 153 w 314"/>
                  <a:gd name="T15" fmla="*/ 0 h 257"/>
                  <a:gd name="T16" fmla="*/ 199 w 314"/>
                  <a:gd name="T17" fmla="*/ 8 h 257"/>
                  <a:gd name="T18" fmla="*/ 244 w 314"/>
                  <a:gd name="T19" fmla="*/ 29 h 257"/>
                  <a:gd name="T20" fmla="*/ 282 w 314"/>
                  <a:gd name="T21" fmla="*/ 58 h 257"/>
                  <a:gd name="T22" fmla="*/ 303 w 314"/>
                  <a:gd name="T23" fmla="*/ 94 h 257"/>
                  <a:gd name="T24" fmla="*/ 312 w 314"/>
                  <a:gd name="T25" fmla="*/ 134 h 257"/>
                  <a:gd name="T26" fmla="*/ 314 w 314"/>
                  <a:gd name="T27" fmla="*/ 168 h 257"/>
                  <a:gd name="T28" fmla="*/ 309 w 314"/>
                  <a:gd name="T29" fmla="*/ 194 h 257"/>
                  <a:gd name="T30" fmla="*/ 293 w 314"/>
                  <a:gd name="T31" fmla="*/ 215 h 257"/>
                  <a:gd name="T32" fmla="*/ 263 w 314"/>
                  <a:gd name="T33" fmla="*/ 233 h 257"/>
                  <a:gd name="T34" fmla="*/ 226 w 314"/>
                  <a:gd name="T35" fmla="*/ 249 h 257"/>
                  <a:gd name="T36" fmla="*/ 188 w 314"/>
                  <a:gd name="T37" fmla="*/ 257 h 257"/>
                  <a:gd name="T38" fmla="*/ 145 w 314"/>
                  <a:gd name="T39" fmla="*/ 257 h 257"/>
                  <a:gd name="T40" fmla="*/ 108 w 314"/>
                  <a:gd name="T41" fmla="*/ 252 h 257"/>
                  <a:gd name="T42" fmla="*/ 78 w 314"/>
                  <a:gd name="T43" fmla="*/ 246 h 257"/>
                  <a:gd name="T44" fmla="*/ 59 w 314"/>
                  <a:gd name="T45" fmla="*/ 238 h 257"/>
                  <a:gd name="T46" fmla="*/ 51 w 314"/>
                  <a:gd name="T47" fmla="*/ 236 h 257"/>
                  <a:gd name="T48" fmla="*/ 51 w 314"/>
                  <a:gd name="T49" fmla="*/ 233 h 257"/>
                  <a:gd name="T50" fmla="*/ 57 w 314"/>
                  <a:gd name="T51" fmla="*/ 225 h 257"/>
                  <a:gd name="T52" fmla="*/ 62 w 314"/>
                  <a:gd name="T53" fmla="*/ 210 h 257"/>
                  <a:gd name="T54" fmla="*/ 62 w 314"/>
                  <a:gd name="T55" fmla="*/ 197 h 257"/>
                  <a:gd name="T56" fmla="*/ 46 w 314"/>
                  <a:gd name="T57" fmla="*/ 186 h 257"/>
                  <a:gd name="T58" fmla="*/ 30 w 314"/>
                  <a:gd name="T59" fmla="*/ 183 h 257"/>
                  <a:gd name="T60" fmla="*/ 14 w 314"/>
                  <a:gd name="T61" fmla="*/ 183 h 257"/>
                  <a:gd name="T62" fmla="*/ 6 w 314"/>
                  <a:gd name="T63" fmla="*/ 186 h 257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14"/>
                  <a:gd name="T97" fmla="*/ 0 h 257"/>
                  <a:gd name="T98" fmla="*/ 314 w 314"/>
                  <a:gd name="T99" fmla="*/ 257 h 257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14" h="257">
                    <a:moveTo>
                      <a:pt x="3" y="186"/>
                    </a:moveTo>
                    <a:lnTo>
                      <a:pt x="3" y="181"/>
                    </a:lnTo>
                    <a:lnTo>
                      <a:pt x="3" y="173"/>
                    </a:lnTo>
                    <a:lnTo>
                      <a:pt x="0" y="160"/>
                    </a:lnTo>
                    <a:lnTo>
                      <a:pt x="0" y="144"/>
                    </a:lnTo>
                    <a:lnTo>
                      <a:pt x="3" y="126"/>
                    </a:lnTo>
                    <a:lnTo>
                      <a:pt x="9" y="105"/>
                    </a:lnTo>
                    <a:lnTo>
                      <a:pt x="17" y="87"/>
                    </a:lnTo>
                    <a:lnTo>
                      <a:pt x="27" y="71"/>
                    </a:lnTo>
                    <a:lnTo>
                      <a:pt x="43" y="55"/>
                    </a:lnTo>
                    <a:lnTo>
                      <a:pt x="57" y="39"/>
                    </a:lnTo>
                    <a:lnTo>
                      <a:pt x="76" y="26"/>
                    </a:lnTo>
                    <a:lnTo>
                      <a:pt x="92" y="16"/>
                    </a:lnTo>
                    <a:lnTo>
                      <a:pt x="110" y="8"/>
                    </a:lnTo>
                    <a:lnTo>
                      <a:pt x="132" y="3"/>
                    </a:lnTo>
                    <a:lnTo>
                      <a:pt x="153" y="0"/>
                    </a:lnTo>
                    <a:lnTo>
                      <a:pt x="175" y="3"/>
                    </a:lnTo>
                    <a:lnTo>
                      <a:pt x="199" y="8"/>
                    </a:lnTo>
                    <a:lnTo>
                      <a:pt x="223" y="18"/>
                    </a:lnTo>
                    <a:lnTo>
                      <a:pt x="244" y="29"/>
                    </a:lnTo>
                    <a:lnTo>
                      <a:pt x="263" y="42"/>
                    </a:lnTo>
                    <a:lnTo>
                      <a:pt x="282" y="58"/>
                    </a:lnTo>
                    <a:lnTo>
                      <a:pt x="295" y="76"/>
                    </a:lnTo>
                    <a:lnTo>
                      <a:pt x="303" y="94"/>
                    </a:lnTo>
                    <a:lnTo>
                      <a:pt x="309" y="115"/>
                    </a:lnTo>
                    <a:lnTo>
                      <a:pt x="312" y="134"/>
                    </a:lnTo>
                    <a:lnTo>
                      <a:pt x="312" y="152"/>
                    </a:lnTo>
                    <a:lnTo>
                      <a:pt x="314" y="168"/>
                    </a:lnTo>
                    <a:lnTo>
                      <a:pt x="312" y="181"/>
                    </a:lnTo>
                    <a:lnTo>
                      <a:pt x="309" y="194"/>
                    </a:lnTo>
                    <a:lnTo>
                      <a:pt x="303" y="204"/>
                    </a:lnTo>
                    <a:lnTo>
                      <a:pt x="293" y="215"/>
                    </a:lnTo>
                    <a:lnTo>
                      <a:pt x="279" y="225"/>
                    </a:lnTo>
                    <a:lnTo>
                      <a:pt x="263" y="233"/>
                    </a:lnTo>
                    <a:lnTo>
                      <a:pt x="244" y="241"/>
                    </a:lnTo>
                    <a:lnTo>
                      <a:pt x="226" y="249"/>
                    </a:lnTo>
                    <a:lnTo>
                      <a:pt x="207" y="252"/>
                    </a:lnTo>
                    <a:lnTo>
                      <a:pt x="188" y="257"/>
                    </a:lnTo>
                    <a:lnTo>
                      <a:pt x="167" y="257"/>
                    </a:lnTo>
                    <a:lnTo>
                      <a:pt x="145" y="257"/>
                    </a:lnTo>
                    <a:lnTo>
                      <a:pt x="127" y="257"/>
                    </a:lnTo>
                    <a:lnTo>
                      <a:pt x="108" y="252"/>
                    </a:lnTo>
                    <a:lnTo>
                      <a:pt x="92" y="249"/>
                    </a:lnTo>
                    <a:lnTo>
                      <a:pt x="78" y="246"/>
                    </a:lnTo>
                    <a:lnTo>
                      <a:pt x="68" y="241"/>
                    </a:lnTo>
                    <a:lnTo>
                      <a:pt x="59" y="238"/>
                    </a:lnTo>
                    <a:lnTo>
                      <a:pt x="54" y="238"/>
                    </a:lnTo>
                    <a:lnTo>
                      <a:pt x="51" y="236"/>
                    </a:lnTo>
                    <a:lnTo>
                      <a:pt x="51" y="233"/>
                    </a:lnTo>
                    <a:lnTo>
                      <a:pt x="54" y="231"/>
                    </a:lnTo>
                    <a:lnTo>
                      <a:pt x="57" y="225"/>
                    </a:lnTo>
                    <a:lnTo>
                      <a:pt x="62" y="217"/>
                    </a:lnTo>
                    <a:lnTo>
                      <a:pt x="62" y="210"/>
                    </a:lnTo>
                    <a:lnTo>
                      <a:pt x="65" y="204"/>
                    </a:lnTo>
                    <a:lnTo>
                      <a:pt x="62" y="197"/>
                    </a:lnTo>
                    <a:lnTo>
                      <a:pt x="54" y="191"/>
                    </a:lnTo>
                    <a:lnTo>
                      <a:pt x="46" y="186"/>
                    </a:lnTo>
                    <a:lnTo>
                      <a:pt x="38" y="183"/>
                    </a:lnTo>
                    <a:lnTo>
                      <a:pt x="30" y="183"/>
                    </a:lnTo>
                    <a:lnTo>
                      <a:pt x="22" y="183"/>
                    </a:lnTo>
                    <a:lnTo>
                      <a:pt x="14" y="183"/>
                    </a:lnTo>
                    <a:lnTo>
                      <a:pt x="9" y="183"/>
                    </a:lnTo>
                    <a:lnTo>
                      <a:pt x="6" y="186"/>
                    </a:lnTo>
                    <a:lnTo>
                      <a:pt x="3" y="186"/>
                    </a:lnTo>
                    <a:close/>
                  </a:path>
                </a:pathLst>
              </a:custGeom>
              <a:solidFill>
                <a:srgbClr val="FF87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12" name="Freeform 21"/>
              <p:cNvSpPr>
                <a:spLocks/>
              </p:cNvSpPr>
              <p:nvPr/>
            </p:nvSpPr>
            <p:spPr bwMode="auto">
              <a:xfrm>
                <a:off x="4652" y="2006"/>
                <a:ext cx="303" cy="249"/>
              </a:xfrm>
              <a:custGeom>
                <a:avLst/>
                <a:gdLst>
                  <a:gd name="T0" fmla="*/ 3 w 303"/>
                  <a:gd name="T1" fmla="*/ 176 h 249"/>
                  <a:gd name="T2" fmla="*/ 0 w 303"/>
                  <a:gd name="T3" fmla="*/ 155 h 249"/>
                  <a:gd name="T4" fmla="*/ 3 w 303"/>
                  <a:gd name="T5" fmla="*/ 121 h 249"/>
                  <a:gd name="T6" fmla="*/ 13 w 303"/>
                  <a:gd name="T7" fmla="*/ 84 h 249"/>
                  <a:gd name="T8" fmla="*/ 40 w 303"/>
                  <a:gd name="T9" fmla="*/ 53 h 249"/>
                  <a:gd name="T10" fmla="*/ 70 w 303"/>
                  <a:gd name="T11" fmla="*/ 27 h 249"/>
                  <a:gd name="T12" fmla="*/ 104 w 303"/>
                  <a:gd name="T13" fmla="*/ 8 h 249"/>
                  <a:gd name="T14" fmla="*/ 145 w 303"/>
                  <a:gd name="T15" fmla="*/ 0 h 249"/>
                  <a:gd name="T16" fmla="*/ 190 w 303"/>
                  <a:gd name="T17" fmla="*/ 8 h 249"/>
                  <a:gd name="T18" fmla="*/ 236 w 303"/>
                  <a:gd name="T19" fmla="*/ 29 h 249"/>
                  <a:gd name="T20" fmla="*/ 271 w 303"/>
                  <a:gd name="T21" fmla="*/ 55 h 249"/>
                  <a:gd name="T22" fmla="*/ 292 w 303"/>
                  <a:gd name="T23" fmla="*/ 89 h 249"/>
                  <a:gd name="T24" fmla="*/ 300 w 303"/>
                  <a:gd name="T25" fmla="*/ 129 h 249"/>
                  <a:gd name="T26" fmla="*/ 303 w 303"/>
                  <a:gd name="T27" fmla="*/ 163 h 249"/>
                  <a:gd name="T28" fmla="*/ 297 w 303"/>
                  <a:gd name="T29" fmla="*/ 186 h 249"/>
                  <a:gd name="T30" fmla="*/ 281 w 303"/>
                  <a:gd name="T31" fmla="*/ 207 h 249"/>
                  <a:gd name="T32" fmla="*/ 252 w 303"/>
                  <a:gd name="T33" fmla="*/ 226 h 249"/>
                  <a:gd name="T34" fmla="*/ 217 w 303"/>
                  <a:gd name="T35" fmla="*/ 241 h 249"/>
                  <a:gd name="T36" fmla="*/ 180 w 303"/>
                  <a:gd name="T37" fmla="*/ 249 h 249"/>
                  <a:gd name="T38" fmla="*/ 139 w 303"/>
                  <a:gd name="T39" fmla="*/ 249 h 249"/>
                  <a:gd name="T40" fmla="*/ 102 w 303"/>
                  <a:gd name="T41" fmla="*/ 244 h 249"/>
                  <a:gd name="T42" fmla="*/ 72 w 303"/>
                  <a:gd name="T43" fmla="*/ 239 h 249"/>
                  <a:gd name="T44" fmla="*/ 56 w 303"/>
                  <a:gd name="T45" fmla="*/ 231 h 249"/>
                  <a:gd name="T46" fmla="*/ 48 w 303"/>
                  <a:gd name="T47" fmla="*/ 228 h 249"/>
                  <a:gd name="T48" fmla="*/ 48 w 303"/>
                  <a:gd name="T49" fmla="*/ 226 h 249"/>
                  <a:gd name="T50" fmla="*/ 53 w 303"/>
                  <a:gd name="T51" fmla="*/ 218 h 249"/>
                  <a:gd name="T52" fmla="*/ 59 w 303"/>
                  <a:gd name="T53" fmla="*/ 205 h 249"/>
                  <a:gd name="T54" fmla="*/ 56 w 303"/>
                  <a:gd name="T55" fmla="*/ 192 h 249"/>
                  <a:gd name="T56" fmla="*/ 43 w 303"/>
                  <a:gd name="T57" fmla="*/ 181 h 249"/>
                  <a:gd name="T58" fmla="*/ 27 w 303"/>
                  <a:gd name="T59" fmla="*/ 176 h 249"/>
                  <a:gd name="T60" fmla="*/ 11 w 303"/>
                  <a:gd name="T61" fmla="*/ 178 h 249"/>
                  <a:gd name="T62" fmla="*/ 3 w 303"/>
                  <a:gd name="T63" fmla="*/ 178 h 249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303"/>
                  <a:gd name="T97" fmla="*/ 0 h 249"/>
                  <a:gd name="T98" fmla="*/ 303 w 303"/>
                  <a:gd name="T99" fmla="*/ 249 h 249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303" h="249">
                    <a:moveTo>
                      <a:pt x="3" y="178"/>
                    </a:moveTo>
                    <a:lnTo>
                      <a:pt x="3" y="176"/>
                    </a:lnTo>
                    <a:lnTo>
                      <a:pt x="0" y="168"/>
                    </a:lnTo>
                    <a:lnTo>
                      <a:pt x="0" y="155"/>
                    </a:lnTo>
                    <a:lnTo>
                      <a:pt x="0" y="139"/>
                    </a:lnTo>
                    <a:lnTo>
                      <a:pt x="3" y="121"/>
                    </a:lnTo>
                    <a:lnTo>
                      <a:pt x="5" y="103"/>
                    </a:lnTo>
                    <a:lnTo>
                      <a:pt x="13" y="84"/>
                    </a:lnTo>
                    <a:lnTo>
                      <a:pt x="24" y="68"/>
                    </a:lnTo>
                    <a:lnTo>
                      <a:pt x="40" y="53"/>
                    </a:lnTo>
                    <a:lnTo>
                      <a:pt x="53" y="40"/>
                    </a:lnTo>
                    <a:lnTo>
                      <a:pt x="70" y="27"/>
                    </a:lnTo>
                    <a:lnTo>
                      <a:pt x="88" y="16"/>
                    </a:lnTo>
                    <a:lnTo>
                      <a:pt x="104" y="8"/>
                    </a:lnTo>
                    <a:lnTo>
                      <a:pt x="126" y="3"/>
                    </a:lnTo>
                    <a:lnTo>
                      <a:pt x="145" y="0"/>
                    </a:lnTo>
                    <a:lnTo>
                      <a:pt x="169" y="3"/>
                    </a:lnTo>
                    <a:lnTo>
                      <a:pt x="190" y="8"/>
                    </a:lnTo>
                    <a:lnTo>
                      <a:pt x="214" y="16"/>
                    </a:lnTo>
                    <a:lnTo>
                      <a:pt x="236" y="29"/>
                    </a:lnTo>
                    <a:lnTo>
                      <a:pt x="255" y="40"/>
                    </a:lnTo>
                    <a:lnTo>
                      <a:pt x="271" y="55"/>
                    </a:lnTo>
                    <a:lnTo>
                      <a:pt x="284" y="74"/>
                    </a:lnTo>
                    <a:lnTo>
                      <a:pt x="292" y="89"/>
                    </a:lnTo>
                    <a:lnTo>
                      <a:pt x="297" y="110"/>
                    </a:lnTo>
                    <a:lnTo>
                      <a:pt x="300" y="129"/>
                    </a:lnTo>
                    <a:lnTo>
                      <a:pt x="300" y="147"/>
                    </a:lnTo>
                    <a:lnTo>
                      <a:pt x="303" y="163"/>
                    </a:lnTo>
                    <a:lnTo>
                      <a:pt x="300" y="176"/>
                    </a:lnTo>
                    <a:lnTo>
                      <a:pt x="297" y="186"/>
                    </a:lnTo>
                    <a:lnTo>
                      <a:pt x="292" y="199"/>
                    </a:lnTo>
                    <a:lnTo>
                      <a:pt x="281" y="207"/>
                    </a:lnTo>
                    <a:lnTo>
                      <a:pt x="268" y="218"/>
                    </a:lnTo>
                    <a:lnTo>
                      <a:pt x="252" y="226"/>
                    </a:lnTo>
                    <a:lnTo>
                      <a:pt x="236" y="233"/>
                    </a:lnTo>
                    <a:lnTo>
                      <a:pt x="217" y="241"/>
                    </a:lnTo>
                    <a:lnTo>
                      <a:pt x="198" y="244"/>
                    </a:lnTo>
                    <a:lnTo>
                      <a:pt x="180" y="249"/>
                    </a:lnTo>
                    <a:lnTo>
                      <a:pt x="161" y="249"/>
                    </a:lnTo>
                    <a:lnTo>
                      <a:pt x="139" y="249"/>
                    </a:lnTo>
                    <a:lnTo>
                      <a:pt x="121" y="247"/>
                    </a:lnTo>
                    <a:lnTo>
                      <a:pt x="102" y="244"/>
                    </a:lnTo>
                    <a:lnTo>
                      <a:pt x="86" y="241"/>
                    </a:lnTo>
                    <a:lnTo>
                      <a:pt x="72" y="239"/>
                    </a:lnTo>
                    <a:lnTo>
                      <a:pt x="64" y="233"/>
                    </a:lnTo>
                    <a:lnTo>
                      <a:pt x="56" y="231"/>
                    </a:lnTo>
                    <a:lnTo>
                      <a:pt x="51" y="231"/>
                    </a:lnTo>
                    <a:lnTo>
                      <a:pt x="48" y="228"/>
                    </a:lnTo>
                    <a:lnTo>
                      <a:pt x="48" y="226"/>
                    </a:lnTo>
                    <a:lnTo>
                      <a:pt x="51" y="223"/>
                    </a:lnTo>
                    <a:lnTo>
                      <a:pt x="53" y="218"/>
                    </a:lnTo>
                    <a:lnTo>
                      <a:pt x="56" y="210"/>
                    </a:lnTo>
                    <a:lnTo>
                      <a:pt x="59" y="205"/>
                    </a:lnTo>
                    <a:lnTo>
                      <a:pt x="59" y="197"/>
                    </a:lnTo>
                    <a:lnTo>
                      <a:pt x="56" y="192"/>
                    </a:lnTo>
                    <a:lnTo>
                      <a:pt x="51" y="184"/>
                    </a:lnTo>
                    <a:lnTo>
                      <a:pt x="43" y="181"/>
                    </a:lnTo>
                    <a:lnTo>
                      <a:pt x="35" y="178"/>
                    </a:lnTo>
                    <a:lnTo>
                      <a:pt x="27" y="176"/>
                    </a:lnTo>
                    <a:lnTo>
                      <a:pt x="19" y="176"/>
                    </a:lnTo>
                    <a:lnTo>
                      <a:pt x="11" y="178"/>
                    </a:lnTo>
                    <a:lnTo>
                      <a:pt x="5" y="178"/>
                    </a:lnTo>
                    <a:lnTo>
                      <a:pt x="3" y="178"/>
                    </a:lnTo>
                    <a:close/>
                  </a:path>
                </a:pathLst>
              </a:custGeom>
              <a:solidFill>
                <a:srgbClr val="FF7F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13" name="Freeform 22"/>
              <p:cNvSpPr>
                <a:spLocks/>
              </p:cNvSpPr>
              <p:nvPr/>
            </p:nvSpPr>
            <p:spPr bwMode="auto">
              <a:xfrm>
                <a:off x="4655" y="2012"/>
                <a:ext cx="292" cy="241"/>
              </a:xfrm>
              <a:custGeom>
                <a:avLst/>
                <a:gdLst>
                  <a:gd name="T0" fmla="*/ 2 w 292"/>
                  <a:gd name="T1" fmla="*/ 170 h 241"/>
                  <a:gd name="T2" fmla="*/ 0 w 292"/>
                  <a:gd name="T3" fmla="*/ 149 h 241"/>
                  <a:gd name="T4" fmla="*/ 2 w 292"/>
                  <a:gd name="T5" fmla="*/ 115 h 241"/>
                  <a:gd name="T6" fmla="*/ 13 w 292"/>
                  <a:gd name="T7" fmla="*/ 81 h 241"/>
                  <a:gd name="T8" fmla="*/ 40 w 292"/>
                  <a:gd name="T9" fmla="*/ 49 h 241"/>
                  <a:gd name="T10" fmla="*/ 69 w 292"/>
                  <a:gd name="T11" fmla="*/ 23 h 241"/>
                  <a:gd name="T12" fmla="*/ 104 w 292"/>
                  <a:gd name="T13" fmla="*/ 5 h 241"/>
                  <a:gd name="T14" fmla="*/ 142 w 292"/>
                  <a:gd name="T15" fmla="*/ 0 h 241"/>
                  <a:gd name="T16" fmla="*/ 187 w 292"/>
                  <a:gd name="T17" fmla="*/ 7 h 241"/>
                  <a:gd name="T18" fmla="*/ 227 w 292"/>
                  <a:gd name="T19" fmla="*/ 26 h 241"/>
                  <a:gd name="T20" fmla="*/ 262 w 292"/>
                  <a:gd name="T21" fmla="*/ 52 h 241"/>
                  <a:gd name="T22" fmla="*/ 284 w 292"/>
                  <a:gd name="T23" fmla="*/ 86 h 241"/>
                  <a:gd name="T24" fmla="*/ 292 w 292"/>
                  <a:gd name="T25" fmla="*/ 123 h 241"/>
                  <a:gd name="T26" fmla="*/ 292 w 292"/>
                  <a:gd name="T27" fmla="*/ 154 h 241"/>
                  <a:gd name="T28" fmla="*/ 289 w 292"/>
                  <a:gd name="T29" fmla="*/ 180 h 241"/>
                  <a:gd name="T30" fmla="*/ 273 w 292"/>
                  <a:gd name="T31" fmla="*/ 201 h 241"/>
                  <a:gd name="T32" fmla="*/ 246 w 292"/>
                  <a:gd name="T33" fmla="*/ 217 h 241"/>
                  <a:gd name="T34" fmla="*/ 211 w 292"/>
                  <a:gd name="T35" fmla="*/ 230 h 241"/>
                  <a:gd name="T36" fmla="*/ 174 w 292"/>
                  <a:gd name="T37" fmla="*/ 238 h 241"/>
                  <a:gd name="T38" fmla="*/ 136 w 292"/>
                  <a:gd name="T39" fmla="*/ 241 h 241"/>
                  <a:gd name="T40" fmla="*/ 99 w 292"/>
                  <a:gd name="T41" fmla="*/ 235 h 241"/>
                  <a:gd name="T42" fmla="*/ 72 w 292"/>
                  <a:gd name="T43" fmla="*/ 230 h 241"/>
                  <a:gd name="T44" fmla="*/ 56 w 292"/>
                  <a:gd name="T45" fmla="*/ 222 h 241"/>
                  <a:gd name="T46" fmla="*/ 48 w 292"/>
                  <a:gd name="T47" fmla="*/ 220 h 241"/>
                  <a:gd name="T48" fmla="*/ 48 w 292"/>
                  <a:gd name="T49" fmla="*/ 217 h 241"/>
                  <a:gd name="T50" fmla="*/ 53 w 292"/>
                  <a:gd name="T51" fmla="*/ 209 h 241"/>
                  <a:gd name="T52" fmla="*/ 59 w 292"/>
                  <a:gd name="T53" fmla="*/ 196 h 241"/>
                  <a:gd name="T54" fmla="*/ 56 w 292"/>
                  <a:gd name="T55" fmla="*/ 183 h 241"/>
                  <a:gd name="T56" fmla="*/ 42 w 292"/>
                  <a:gd name="T57" fmla="*/ 172 h 241"/>
                  <a:gd name="T58" fmla="*/ 26 w 292"/>
                  <a:gd name="T59" fmla="*/ 170 h 241"/>
                  <a:gd name="T60" fmla="*/ 13 w 292"/>
                  <a:gd name="T61" fmla="*/ 170 h 241"/>
                  <a:gd name="T62" fmla="*/ 5 w 292"/>
                  <a:gd name="T63" fmla="*/ 172 h 241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92"/>
                  <a:gd name="T97" fmla="*/ 0 h 241"/>
                  <a:gd name="T98" fmla="*/ 292 w 292"/>
                  <a:gd name="T99" fmla="*/ 241 h 241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92" h="241">
                    <a:moveTo>
                      <a:pt x="2" y="172"/>
                    </a:moveTo>
                    <a:lnTo>
                      <a:pt x="2" y="170"/>
                    </a:lnTo>
                    <a:lnTo>
                      <a:pt x="2" y="162"/>
                    </a:lnTo>
                    <a:lnTo>
                      <a:pt x="0" y="149"/>
                    </a:lnTo>
                    <a:lnTo>
                      <a:pt x="0" y="133"/>
                    </a:lnTo>
                    <a:lnTo>
                      <a:pt x="2" y="115"/>
                    </a:lnTo>
                    <a:lnTo>
                      <a:pt x="5" y="99"/>
                    </a:lnTo>
                    <a:lnTo>
                      <a:pt x="13" y="81"/>
                    </a:lnTo>
                    <a:lnTo>
                      <a:pt x="24" y="65"/>
                    </a:lnTo>
                    <a:lnTo>
                      <a:pt x="40" y="49"/>
                    </a:lnTo>
                    <a:lnTo>
                      <a:pt x="53" y="36"/>
                    </a:lnTo>
                    <a:lnTo>
                      <a:pt x="69" y="23"/>
                    </a:lnTo>
                    <a:lnTo>
                      <a:pt x="85" y="13"/>
                    </a:lnTo>
                    <a:lnTo>
                      <a:pt x="104" y="5"/>
                    </a:lnTo>
                    <a:lnTo>
                      <a:pt x="123" y="0"/>
                    </a:lnTo>
                    <a:lnTo>
                      <a:pt x="142" y="0"/>
                    </a:lnTo>
                    <a:lnTo>
                      <a:pt x="163" y="2"/>
                    </a:lnTo>
                    <a:lnTo>
                      <a:pt x="187" y="7"/>
                    </a:lnTo>
                    <a:lnTo>
                      <a:pt x="209" y="15"/>
                    </a:lnTo>
                    <a:lnTo>
                      <a:pt x="227" y="26"/>
                    </a:lnTo>
                    <a:lnTo>
                      <a:pt x="246" y="39"/>
                    </a:lnTo>
                    <a:lnTo>
                      <a:pt x="262" y="52"/>
                    </a:lnTo>
                    <a:lnTo>
                      <a:pt x="276" y="68"/>
                    </a:lnTo>
                    <a:lnTo>
                      <a:pt x="284" y="86"/>
                    </a:lnTo>
                    <a:lnTo>
                      <a:pt x="289" y="104"/>
                    </a:lnTo>
                    <a:lnTo>
                      <a:pt x="292" y="123"/>
                    </a:lnTo>
                    <a:lnTo>
                      <a:pt x="292" y="141"/>
                    </a:lnTo>
                    <a:lnTo>
                      <a:pt x="292" y="154"/>
                    </a:lnTo>
                    <a:lnTo>
                      <a:pt x="292" y="167"/>
                    </a:lnTo>
                    <a:lnTo>
                      <a:pt x="289" y="180"/>
                    </a:lnTo>
                    <a:lnTo>
                      <a:pt x="284" y="191"/>
                    </a:lnTo>
                    <a:lnTo>
                      <a:pt x="273" y="201"/>
                    </a:lnTo>
                    <a:lnTo>
                      <a:pt x="260" y="209"/>
                    </a:lnTo>
                    <a:lnTo>
                      <a:pt x="246" y="217"/>
                    </a:lnTo>
                    <a:lnTo>
                      <a:pt x="230" y="225"/>
                    </a:lnTo>
                    <a:lnTo>
                      <a:pt x="211" y="230"/>
                    </a:lnTo>
                    <a:lnTo>
                      <a:pt x="193" y="235"/>
                    </a:lnTo>
                    <a:lnTo>
                      <a:pt x="174" y="238"/>
                    </a:lnTo>
                    <a:lnTo>
                      <a:pt x="155" y="241"/>
                    </a:lnTo>
                    <a:lnTo>
                      <a:pt x="136" y="241"/>
                    </a:lnTo>
                    <a:lnTo>
                      <a:pt x="118" y="238"/>
                    </a:lnTo>
                    <a:lnTo>
                      <a:pt x="99" y="235"/>
                    </a:lnTo>
                    <a:lnTo>
                      <a:pt x="85" y="233"/>
                    </a:lnTo>
                    <a:lnTo>
                      <a:pt x="72" y="230"/>
                    </a:lnTo>
                    <a:lnTo>
                      <a:pt x="64" y="225"/>
                    </a:lnTo>
                    <a:lnTo>
                      <a:pt x="56" y="222"/>
                    </a:lnTo>
                    <a:lnTo>
                      <a:pt x="50" y="222"/>
                    </a:lnTo>
                    <a:lnTo>
                      <a:pt x="48" y="220"/>
                    </a:lnTo>
                    <a:lnTo>
                      <a:pt x="48" y="217"/>
                    </a:lnTo>
                    <a:lnTo>
                      <a:pt x="50" y="214"/>
                    </a:lnTo>
                    <a:lnTo>
                      <a:pt x="53" y="209"/>
                    </a:lnTo>
                    <a:lnTo>
                      <a:pt x="56" y="204"/>
                    </a:lnTo>
                    <a:lnTo>
                      <a:pt x="59" y="196"/>
                    </a:lnTo>
                    <a:lnTo>
                      <a:pt x="59" y="188"/>
                    </a:lnTo>
                    <a:lnTo>
                      <a:pt x="56" y="183"/>
                    </a:lnTo>
                    <a:lnTo>
                      <a:pt x="50" y="178"/>
                    </a:lnTo>
                    <a:lnTo>
                      <a:pt x="42" y="172"/>
                    </a:lnTo>
                    <a:lnTo>
                      <a:pt x="34" y="172"/>
                    </a:lnTo>
                    <a:lnTo>
                      <a:pt x="26" y="170"/>
                    </a:lnTo>
                    <a:lnTo>
                      <a:pt x="18" y="170"/>
                    </a:lnTo>
                    <a:lnTo>
                      <a:pt x="13" y="170"/>
                    </a:lnTo>
                    <a:lnTo>
                      <a:pt x="8" y="172"/>
                    </a:lnTo>
                    <a:lnTo>
                      <a:pt x="5" y="172"/>
                    </a:lnTo>
                    <a:lnTo>
                      <a:pt x="2" y="172"/>
                    </a:lnTo>
                    <a:close/>
                  </a:path>
                </a:pathLst>
              </a:custGeom>
              <a:solidFill>
                <a:srgbClr val="FF78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14" name="Freeform 23"/>
              <p:cNvSpPr>
                <a:spLocks/>
              </p:cNvSpPr>
              <p:nvPr/>
            </p:nvSpPr>
            <p:spPr bwMode="auto">
              <a:xfrm>
                <a:off x="4660" y="2014"/>
                <a:ext cx="281" cy="236"/>
              </a:xfrm>
              <a:custGeom>
                <a:avLst/>
                <a:gdLst>
                  <a:gd name="T0" fmla="*/ 0 w 281"/>
                  <a:gd name="T1" fmla="*/ 165 h 236"/>
                  <a:gd name="T2" fmla="*/ 0 w 281"/>
                  <a:gd name="T3" fmla="*/ 147 h 236"/>
                  <a:gd name="T4" fmla="*/ 0 w 281"/>
                  <a:gd name="T5" fmla="*/ 115 h 236"/>
                  <a:gd name="T6" fmla="*/ 11 w 281"/>
                  <a:gd name="T7" fmla="*/ 81 h 236"/>
                  <a:gd name="T8" fmla="*/ 37 w 281"/>
                  <a:gd name="T9" fmla="*/ 50 h 236"/>
                  <a:gd name="T10" fmla="*/ 64 w 281"/>
                  <a:gd name="T11" fmla="*/ 26 h 236"/>
                  <a:gd name="T12" fmla="*/ 99 w 281"/>
                  <a:gd name="T13" fmla="*/ 8 h 236"/>
                  <a:gd name="T14" fmla="*/ 137 w 281"/>
                  <a:gd name="T15" fmla="*/ 0 h 236"/>
                  <a:gd name="T16" fmla="*/ 180 w 281"/>
                  <a:gd name="T17" fmla="*/ 8 h 236"/>
                  <a:gd name="T18" fmla="*/ 220 w 281"/>
                  <a:gd name="T19" fmla="*/ 26 h 236"/>
                  <a:gd name="T20" fmla="*/ 252 w 281"/>
                  <a:gd name="T21" fmla="*/ 53 h 236"/>
                  <a:gd name="T22" fmla="*/ 273 w 281"/>
                  <a:gd name="T23" fmla="*/ 87 h 236"/>
                  <a:gd name="T24" fmla="*/ 281 w 281"/>
                  <a:gd name="T25" fmla="*/ 123 h 236"/>
                  <a:gd name="T26" fmla="*/ 281 w 281"/>
                  <a:gd name="T27" fmla="*/ 152 h 236"/>
                  <a:gd name="T28" fmla="*/ 279 w 281"/>
                  <a:gd name="T29" fmla="*/ 176 h 236"/>
                  <a:gd name="T30" fmla="*/ 263 w 281"/>
                  <a:gd name="T31" fmla="*/ 197 h 236"/>
                  <a:gd name="T32" fmla="*/ 236 w 281"/>
                  <a:gd name="T33" fmla="*/ 215 h 236"/>
                  <a:gd name="T34" fmla="*/ 204 w 281"/>
                  <a:gd name="T35" fmla="*/ 225 h 236"/>
                  <a:gd name="T36" fmla="*/ 169 w 281"/>
                  <a:gd name="T37" fmla="*/ 233 h 236"/>
                  <a:gd name="T38" fmla="*/ 131 w 281"/>
                  <a:gd name="T39" fmla="*/ 236 h 236"/>
                  <a:gd name="T40" fmla="*/ 94 w 281"/>
                  <a:gd name="T41" fmla="*/ 231 h 236"/>
                  <a:gd name="T42" fmla="*/ 70 w 281"/>
                  <a:gd name="T43" fmla="*/ 223 h 236"/>
                  <a:gd name="T44" fmla="*/ 54 w 281"/>
                  <a:gd name="T45" fmla="*/ 218 h 236"/>
                  <a:gd name="T46" fmla="*/ 45 w 281"/>
                  <a:gd name="T47" fmla="*/ 215 h 236"/>
                  <a:gd name="T48" fmla="*/ 45 w 281"/>
                  <a:gd name="T49" fmla="*/ 212 h 236"/>
                  <a:gd name="T50" fmla="*/ 51 w 281"/>
                  <a:gd name="T51" fmla="*/ 204 h 236"/>
                  <a:gd name="T52" fmla="*/ 56 w 281"/>
                  <a:gd name="T53" fmla="*/ 191 h 236"/>
                  <a:gd name="T54" fmla="*/ 54 w 281"/>
                  <a:gd name="T55" fmla="*/ 178 h 236"/>
                  <a:gd name="T56" fmla="*/ 40 w 281"/>
                  <a:gd name="T57" fmla="*/ 170 h 236"/>
                  <a:gd name="T58" fmla="*/ 24 w 281"/>
                  <a:gd name="T59" fmla="*/ 168 h 236"/>
                  <a:gd name="T60" fmla="*/ 11 w 281"/>
                  <a:gd name="T61" fmla="*/ 168 h 236"/>
                  <a:gd name="T62" fmla="*/ 3 w 281"/>
                  <a:gd name="T63" fmla="*/ 168 h 2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281"/>
                  <a:gd name="T97" fmla="*/ 0 h 236"/>
                  <a:gd name="T98" fmla="*/ 281 w 281"/>
                  <a:gd name="T99" fmla="*/ 236 h 2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281" h="236">
                    <a:moveTo>
                      <a:pt x="3" y="170"/>
                    </a:moveTo>
                    <a:lnTo>
                      <a:pt x="0" y="165"/>
                    </a:lnTo>
                    <a:lnTo>
                      <a:pt x="0" y="157"/>
                    </a:lnTo>
                    <a:lnTo>
                      <a:pt x="0" y="147"/>
                    </a:lnTo>
                    <a:lnTo>
                      <a:pt x="0" y="131"/>
                    </a:lnTo>
                    <a:lnTo>
                      <a:pt x="0" y="115"/>
                    </a:lnTo>
                    <a:lnTo>
                      <a:pt x="5" y="97"/>
                    </a:lnTo>
                    <a:lnTo>
                      <a:pt x="11" y="81"/>
                    </a:lnTo>
                    <a:lnTo>
                      <a:pt x="24" y="66"/>
                    </a:lnTo>
                    <a:lnTo>
                      <a:pt x="37" y="50"/>
                    </a:lnTo>
                    <a:lnTo>
                      <a:pt x="51" y="37"/>
                    </a:lnTo>
                    <a:lnTo>
                      <a:pt x="64" y="26"/>
                    </a:lnTo>
                    <a:lnTo>
                      <a:pt x="80" y="16"/>
                    </a:lnTo>
                    <a:lnTo>
                      <a:pt x="99" y="8"/>
                    </a:lnTo>
                    <a:lnTo>
                      <a:pt x="118" y="3"/>
                    </a:lnTo>
                    <a:lnTo>
                      <a:pt x="137" y="0"/>
                    </a:lnTo>
                    <a:lnTo>
                      <a:pt x="158" y="3"/>
                    </a:lnTo>
                    <a:lnTo>
                      <a:pt x="180" y="8"/>
                    </a:lnTo>
                    <a:lnTo>
                      <a:pt x="201" y="19"/>
                    </a:lnTo>
                    <a:lnTo>
                      <a:pt x="220" y="26"/>
                    </a:lnTo>
                    <a:lnTo>
                      <a:pt x="239" y="40"/>
                    </a:lnTo>
                    <a:lnTo>
                      <a:pt x="252" y="53"/>
                    </a:lnTo>
                    <a:lnTo>
                      <a:pt x="265" y="68"/>
                    </a:lnTo>
                    <a:lnTo>
                      <a:pt x="273" y="87"/>
                    </a:lnTo>
                    <a:lnTo>
                      <a:pt x="279" y="105"/>
                    </a:lnTo>
                    <a:lnTo>
                      <a:pt x="281" y="123"/>
                    </a:lnTo>
                    <a:lnTo>
                      <a:pt x="281" y="139"/>
                    </a:lnTo>
                    <a:lnTo>
                      <a:pt x="281" y="152"/>
                    </a:lnTo>
                    <a:lnTo>
                      <a:pt x="281" y="165"/>
                    </a:lnTo>
                    <a:lnTo>
                      <a:pt x="279" y="176"/>
                    </a:lnTo>
                    <a:lnTo>
                      <a:pt x="273" y="186"/>
                    </a:lnTo>
                    <a:lnTo>
                      <a:pt x="263" y="197"/>
                    </a:lnTo>
                    <a:lnTo>
                      <a:pt x="252" y="204"/>
                    </a:lnTo>
                    <a:lnTo>
                      <a:pt x="236" y="215"/>
                    </a:lnTo>
                    <a:lnTo>
                      <a:pt x="220" y="220"/>
                    </a:lnTo>
                    <a:lnTo>
                      <a:pt x="204" y="225"/>
                    </a:lnTo>
                    <a:lnTo>
                      <a:pt x="185" y="231"/>
                    </a:lnTo>
                    <a:lnTo>
                      <a:pt x="169" y="233"/>
                    </a:lnTo>
                    <a:lnTo>
                      <a:pt x="150" y="236"/>
                    </a:lnTo>
                    <a:lnTo>
                      <a:pt x="131" y="236"/>
                    </a:lnTo>
                    <a:lnTo>
                      <a:pt x="113" y="233"/>
                    </a:lnTo>
                    <a:lnTo>
                      <a:pt x="94" y="231"/>
                    </a:lnTo>
                    <a:lnTo>
                      <a:pt x="80" y="228"/>
                    </a:lnTo>
                    <a:lnTo>
                      <a:pt x="70" y="223"/>
                    </a:lnTo>
                    <a:lnTo>
                      <a:pt x="59" y="220"/>
                    </a:lnTo>
                    <a:lnTo>
                      <a:pt x="54" y="218"/>
                    </a:lnTo>
                    <a:lnTo>
                      <a:pt x="48" y="218"/>
                    </a:lnTo>
                    <a:lnTo>
                      <a:pt x="45" y="215"/>
                    </a:lnTo>
                    <a:lnTo>
                      <a:pt x="43" y="215"/>
                    </a:lnTo>
                    <a:lnTo>
                      <a:pt x="45" y="212"/>
                    </a:lnTo>
                    <a:lnTo>
                      <a:pt x="48" y="210"/>
                    </a:lnTo>
                    <a:lnTo>
                      <a:pt x="51" y="204"/>
                    </a:lnTo>
                    <a:lnTo>
                      <a:pt x="54" y="199"/>
                    </a:lnTo>
                    <a:lnTo>
                      <a:pt x="56" y="191"/>
                    </a:lnTo>
                    <a:lnTo>
                      <a:pt x="56" y="186"/>
                    </a:lnTo>
                    <a:lnTo>
                      <a:pt x="54" y="178"/>
                    </a:lnTo>
                    <a:lnTo>
                      <a:pt x="48" y="173"/>
                    </a:lnTo>
                    <a:lnTo>
                      <a:pt x="40" y="170"/>
                    </a:lnTo>
                    <a:lnTo>
                      <a:pt x="32" y="168"/>
                    </a:lnTo>
                    <a:lnTo>
                      <a:pt x="24" y="168"/>
                    </a:lnTo>
                    <a:lnTo>
                      <a:pt x="16" y="168"/>
                    </a:lnTo>
                    <a:lnTo>
                      <a:pt x="11" y="168"/>
                    </a:lnTo>
                    <a:lnTo>
                      <a:pt x="5" y="168"/>
                    </a:lnTo>
                    <a:lnTo>
                      <a:pt x="3" y="168"/>
                    </a:lnTo>
                    <a:lnTo>
                      <a:pt x="3" y="170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15" name="Freeform 24"/>
              <p:cNvSpPr>
                <a:spLocks/>
              </p:cNvSpPr>
              <p:nvPr/>
            </p:nvSpPr>
            <p:spPr bwMode="auto">
              <a:xfrm>
                <a:off x="4676" y="2276"/>
                <a:ext cx="260" cy="157"/>
              </a:xfrm>
              <a:custGeom>
                <a:avLst/>
                <a:gdLst>
                  <a:gd name="T0" fmla="*/ 16 w 260"/>
                  <a:gd name="T1" fmla="*/ 31 h 157"/>
                  <a:gd name="T2" fmla="*/ 16 w 260"/>
                  <a:gd name="T3" fmla="*/ 31 h 157"/>
                  <a:gd name="T4" fmla="*/ 24 w 260"/>
                  <a:gd name="T5" fmla="*/ 26 h 157"/>
                  <a:gd name="T6" fmla="*/ 35 w 260"/>
                  <a:gd name="T7" fmla="*/ 21 h 157"/>
                  <a:gd name="T8" fmla="*/ 48 w 260"/>
                  <a:gd name="T9" fmla="*/ 13 h 157"/>
                  <a:gd name="T10" fmla="*/ 64 w 260"/>
                  <a:gd name="T11" fmla="*/ 8 h 157"/>
                  <a:gd name="T12" fmla="*/ 80 w 260"/>
                  <a:gd name="T13" fmla="*/ 3 h 157"/>
                  <a:gd name="T14" fmla="*/ 102 w 260"/>
                  <a:gd name="T15" fmla="*/ 0 h 157"/>
                  <a:gd name="T16" fmla="*/ 121 w 260"/>
                  <a:gd name="T17" fmla="*/ 0 h 157"/>
                  <a:gd name="T18" fmla="*/ 142 w 260"/>
                  <a:gd name="T19" fmla="*/ 3 h 157"/>
                  <a:gd name="T20" fmla="*/ 164 w 260"/>
                  <a:gd name="T21" fmla="*/ 5 h 157"/>
                  <a:gd name="T22" fmla="*/ 185 w 260"/>
                  <a:gd name="T23" fmla="*/ 11 h 157"/>
                  <a:gd name="T24" fmla="*/ 204 w 260"/>
                  <a:gd name="T25" fmla="*/ 16 h 157"/>
                  <a:gd name="T26" fmla="*/ 223 w 260"/>
                  <a:gd name="T27" fmla="*/ 24 h 157"/>
                  <a:gd name="T28" fmla="*/ 239 w 260"/>
                  <a:gd name="T29" fmla="*/ 34 h 157"/>
                  <a:gd name="T30" fmla="*/ 249 w 260"/>
                  <a:gd name="T31" fmla="*/ 45 h 157"/>
                  <a:gd name="T32" fmla="*/ 255 w 260"/>
                  <a:gd name="T33" fmla="*/ 60 h 157"/>
                  <a:gd name="T34" fmla="*/ 260 w 260"/>
                  <a:gd name="T35" fmla="*/ 76 h 157"/>
                  <a:gd name="T36" fmla="*/ 260 w 260"/>
                  <a:gd name="T37" fmla="*/ 92 h 157"/>
                  <a:gd name="T38" fmla="*/ 260 w 260"/>
                  <a:gd name="T39" fmla="*/ 107 h 157"/>
                  <a:gd name="T40" fmla="*/ 257 w 260"/>
                  <a:gd name="T41" fmla="*/ 121 h 157"/>
                  <a:gd name="T42" fmla="*/ 252 w 260"/>
                  <a:gd name="T43" fmla="*/ 131 h 157"/>
                  <a:gd name="T44" fmla="*/ 241 w 260"/>
                  <a:gd name="T45" fmla="*/ 141 h 157"/>
                  <a:gd name="T46" fmla="*/ 228 w 260"/>
                  <a:gd name="T47" fmla="*/ 149 h 157"/>
                  <a:gd name="T48" fmla="*/ 212 w 260"/>
                  <a:gd name="T49" fmla="*/ 155 h 157"/>
                  <a:gd name="T50" fmla="*/ 190 w 260"/>
                  <a:gd name="T51" fmla="*/ 157 h 157"/>
                  <a:gd name="T52" fmla="*/ 166 w 260"/>
                  <a:gd name="T53" fmla="*/ 157 h 157"/>
                  <a:gd name="T54" fmla="*/ 142 w 260"/>
                  <a:gd name="T55" fmla="*/ 152 h 157"/>
                  <a:gd name="T56" fmla="*/ 118 w 260"/>
                  <a:gd name="T57" fmla="*/ 149 h 157"/>
                  <a:gd name="T58" fmla="*/ 94 w 260"/>
                  <a:gd name="T59" fmla="*/ 141 h 157"/>
                  <a:gd name="T60" fmla="*/ 72 w 260"/>
                  <a:gd name="T61" fmla="*/ 136 h 157"/>
                  <a:gd name="T62" fmla="*/ 54 w 260"/>
                  <a:gd name="T63" fmla="*/ 128 h 157"/>
                  <a:gd name="T64" fmla="*/ 40 w 260"/>
                  <a:gd name="T65" fmla="*/ 123 h 157"/>
                  <a:gd name="T66" fmla="*/ 29 w 260"/>
                  <a:gd name="T67" fmla="*/ 115 h 157"/>
                  <a:gd name="T68" fmla="*/ 21 w 260"/>
                  <a:gd name="T69" fmla="*/ 110 h 157"/>
                  <a:gd name="T70" fmla="*/ 16 w 260"/>
                  <a:gd name="T71" fmla="*/ 102 h 157"/>
                  <a:gd name="T72" fmla="*/ 11 w 260"/>
                  <a:gd name="T73" fmla="*/ 97 h 157"/>
                  <a:gd name="T74" fmla="*/ 5 w 260"/>
                  <a:gd name="T75" fmla="*/ 89 h 157"/>
                  <a:gd name="T76" fmla="*/ 3 w 260"/>
                  <a:gd name="T77" fmla="*/ 84 h 157"/>
                  <a:gd name="T78" fmla="*/ 0 w 260"/>
                  <a:gd name="T79" fmla="*/ 81 h 157"/>
                  <a:gd name="T80" fmla="*/ 0 w 260"/>
                  <a:gd name="T81" fmla="*/ 81 h 157"/>
                  <a:gd name="T82" fmla="*/ 16 w 260"/>
                  <a:gd name="T83" fmla="*/ 31 h 15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60"/>
                  <a:gd name="T127" fmla="*/ 0 h 157"/>
                  <a:gd name="T128" fmla="*/ 260 w 260"/>
                  <a:gd name="T129" fmla="*/ 157 h 15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60" h="157">
                    <a:moveTo>
                      <a:pt x="16" y="31"/>
                    </a:moveTo>
                    <a:lnTo>
                      <a:pt x="16" y="31"/>
                    </a:lnTo>
                    <a:lnTo>
                      <a:pt x="24" y="26"/>
                    </a:lnTo>
                    <a:lnTo>
                      <a:pt x="35" y="21"/>
                    </a:lnTo>
                    <a:lnTo>
                      <a:pt x="48" y="13"/>
                    </a:lnTo>
                    <a:lnTo>
                      <a:pt x="64" y="8"/>
                    </a:lnTo>
                    <a:lnTo>
                      <a:pt x="80" y="3"/>
                    </a:lnTo>
                    <a:lnTo>
                      <a:pt x="102" y="0"/>
                    </a:lnTo>
                    <a:lnTo>
                      <a:pt x="121" y="0"/>
                    </a:lnTo>
                    <a:lnTo>
                      <a:pt x="142" y="3"/>
                    </a:lnTo>
                    <a:lnTo>
                      <a:pt x="164" y="5"/>
                    </a:lnTo>
                    <a:lnTo>
                      <a:pt x="185" y="11"/>
                    </a:lnTo>
                    <a:lnTo>
                      <a:pt x="204" y="16"/>
                    </a:lnTo>
                    <a:lnTo>
                      <a:pt x="223" y="24"/>
                    </a:lnTo>
                    <a:lnTo>
                      <a:pt x="239" y="34"/>
                    </a:lnTo>
                    <a:lnTo>
                      <a:pt x="249" y="45"/>
                    </a:lnTo>
                    <a:lnTo>
                      <a:pt x="255" y="60"/>
                    </a:lnTo>
                    <a:lnTo>
                      <a:pt x="260" y="76"/>
                    </a:lnTo>
                    <a:lnTo>
                      <a:pt x="260" y="92"/>
                    </a:lnTo>
                    <a:lnTo>
                      <a:pt x="260" y="107"/>
                    </a:lnTo>
                    <a:lnTo>
                      <a:pt x="257" y="121"/>
                    </a:lnTo>
                    <a:lnTo>
                      <a:pt x="252" y="131"/>
                    </a:lnTo>
                    <a:lnTo>
                      <a:pt x="241" y="141"/>
                    </a:lnTo>
                    <a:lnTo>
                      <a:pt x="228" y="149"/>
                    </a:lnTo>
                    <a:lnTo>
                      <a:pt x="212" y="155"/>
                    </a:lnTo>
                    <a:lnTo>
                      <a:pt x="190" y="157"/>
                    </a:lnTo>
                    <a:lnTo>
                      <a:pt x="166" y="157"/>
                    </a:lnTo>
                    <a:lnTo>
                      <a:pt x="142" y="152"/>
                    </a:lnTo>
                    <a:lnTo>
                      <a:pt x="118" y="149"/>
                    </a:lnTo>
                    <a:lnTo>
                      <a:pt x="94" y="141"/>
                    </a:lnTo>
                    <a:lnTo>
                      <a:pt x="72" y="136"/>
                    </a:lnTo>
                    <a:lnTo>
                      <a:pt x="54" y="128"/>
                    </a:lnTo>
                    <a:lnTo>
                      <a:pt x="40" y="123"/>
                    </a:lnTo>
                    <a:lnTo>
                      <a:pt x="29" y="115"/>
                    </a:lnTo>
                    <a:lnTo>
                      <a:pt x="21" y="110"/>
                    </a:lnTo>
                    <a:lnTo>
                      <a:pt x="16" y="102"/>
                    </a:lnTo>
                    <a:lnTo>
                      <a:pt x="11" y="97"/>
                    </a:lnTo>
                    <a:lnTo>
                      <a:pt x="5" y="89"/>
                    </a:lnTo>
                    <a:lnTo>
                      <a:pt x="3" y="84"/>
                    </a:lnTo>
                    <a:lnTo>
                      <a:pt x="0" y="81"/>
                    </a:lnTo>
                    <a:lnTo>
                      <a:pt x="16" y="31"/>
                    </a:lnTo>
                    <a:close/>
                  </a:path>
                </a:pathLst>
              </a:custGeom>
              <a:solidFill>
                <a:srgbClr val="FF96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16" name="Freeform 25"/>
              <p:cNvSpPr>
                <a:spLocks/>
              </p:cNvSpPr>
              <p:nvPr/>
            </p:nvSpPr>
            <p:spPr bwMode="auto">
              <a:xfrm>
                <a:off x="4676" y="2279"/>
                <a:ext cx="252" cy="152"/>
              </a:xfrm>
              <a:custGeom>
                <a:avLst/>
                <a:gdLst>
                  <a:gd name="T0" fmla="*/ 13 w 252"/>
                  <a:gd name="T1" fmla="*/ 31 h 152"/>
                  <a:gd name="T2" fmla="*/ 16 w 252"/>
                  <a:gd name="T3" fmla="*/ 28 h 152"/>
                  <a:gd name="T4" fmla="*/ 21 w 252"/>
                  <a:gd name="T5" fmla="*/ 26 h 152"/>
                  <a:gd name="T6" fmla="*/ 32 w 252"/>
                  <a:gd name="T7" fmla="*/ 18 h 152"/>
                  <a:gd name="T8" fmla="*/ 46 w 252"/>
                  <a:gd name="T9" fmla="*/ 13 h 152"/>
                  <a:gd name="T10" fmla="*/ 62 w 252"/>
                  <a:gd name="T11" fmla="*/ 8 h 152"/>
                  <a:gd name="T12" fmla="*/ 78 w 252"/>
                  <a:gd name="T13" fmla="*/ 2 h 152"/>
                  <a:gd name="T14" fmla="*/ 97 w 252"/>
                  <a:gd name="T15" fmla="*/ 0 h 152"/>
                  <a:gd name="T16" fmla="*/ 118 w 252"/>
                  <a:gd name="T17" fmla="*/ 0 h 152"/>
                  <a:gd name="T18" fmla="*/ 137 w 252"/>
                  <a:gd name="T19" fmla="*/ 2 h 152"/>
                  <a:gd name="T20" fmla="*/ 158 w 252"/>
                  <a:gd name="T21" fmla="*/ 5 h 152"/>
                  <a:gd name="T22" fmla="*/ 180 w 252"/>
                  <a:gd name="T23" fmla="*/ 8 h 152"/>
                  <a:gd name="T24" fmla="*/ 198 w 252"/>
                  <a:gd name="T25" fmla="*/ 15 h 152"/>
                  <a:gd name="T26" fmla="*/ 214 w 252"/>
                  <a:gd name="T27" fmla="*/ 21 h 152"/>
                  <a:gd name="T28" fmla="*/ 231 w 252"/>
                  <a:gd name="T29" fmla="*/ 31 h 152"/>
                  <a:gd name="T30" fmla="*/ 241 w 252"/>
                  <a:gd name="T31" fmla="*/ 44 h 152"/>
                  <a:gd name="T32" fmla="*/ 247 w 252"/>
                  <a:gd name="T33" fmla="*/ 57 h 152"/>
                  <a:gd name="T34" fmla="*/ 252 w 252"/>
                  <a:gd name="T35" fmla="*/ 73 h 152"/>
                  <a:gd name="T36" fmla="*/ 252 w 252"/>
                  <a:gd name="T37" fmla="*/ 89 h 152"/>
                  <a:gd name="T38" fmla="*/ 252 w 252"/>
                  <a:gd name="T39" fmla="*/ 102 h 152"/>
                  <a:gd name="T40" fmla="*/ 249 w 252"/>
                  <a:gd name="T41" fmla="*/ 115 h 152"/>
                  <a:gd name="T42" fmla="*/ 244 w 252"/>
                  <a:gd name="T43" fmla="*/ 128 h 152"/>
                  <a:gd name="T44" fmla="*/ 233 w 252"/>
                  <a:gd name="T45" fmla="*/ 138 h 152"/>
                  <a:gd name="T46" fmla="*/ 220 w 252"/>
                  <a:gd name="T47" fmla="*/ 146 h 152"/>
                  <a:gd name="T48" fmla="*/ 204 w 252"/>
                  <a:gd name="T49" fmla="*/ 149 h 152"/>
                  <a:gd name="T50" fmla="*/ 182 w 252"/>
                  <a:gd name="T51" fmla="*/ 152 h 152"/>
                  <a:gd name="T52" fmla="*/ 161 w 252"/>
                  <a:gd name="T53" fmla="*/ 152 h 152"/>
                  <a:gd name="T54" fmla="*/ 137 w 252"/>
                  <a:gd name="T55" fmla="*/ 149 h 152"/>
                  <a:gd name="T56" fmla="*/ 113 w 252"/>
                  <a:gd name="T57" fmla="*/ 144 h 152"/>
                  <a:gd name="T58" fmla="*/ 88 w 252"/>
                  <a:gd name="T59" fmla="*/ 136 h 152"/>
                  <a:gd name="T60" fmla="*/ 70 w 252"/>
                  <a:gd name="T61" fmla="*/ 131 h 152"/>
                  <a:gd name="T62" fmla="*/ 51 w 252"/>
                  <a:gd name="T63" fmla="*/ 125 h 152"/>
                  <a:gd name="T64" fmla="*/ 38 w 252"/>
                  <a:gd name="T65" fmla="*/ 118 h 152"/>
                  <a:gd name="T66" fmla="*/ 29 w 252"/>
                  <a:gd name="T67" fmla="*/ 112 h 152"/>
                  <a:gd name="T68" fmla="*/ 21 w 252"/>
                  <a:gd name="T69" fmla="*/ 107 h 152"/>
                  <a:gd name="T70" fmla="*/ 13 w 252"/>
                  <a:gd name="T71" fmla="*/ 99 h 152"/>
                  <a:gd name="T72" fmla="*/ 8 w 252"/>
                  <a:gd name="T73" fmla="*/ 91 h 152"/>
                  <a:gd name="T74" fmla="*/ 5 w 252"/>
                  <a:gd name="T75" fmla="*/ 86 h 152"/>
                  <a:gd name="T76" fmla="*/ 3 w 252"/>
                  <a:gd name="T77" fmla="*/ 81 h 152"/>
                  <a:gd name="T78" fmla="*/ 0 w 252"/>
                  <a:gd name="T79" fmla="*/ 78 h 152"/>
                  <a:gd name="T80" fmla="*/ 0 w 252"/>
                  <a:gd name="T81" fmla="*/ 78 h 152"/>
                  <a:gd name="T82" fmla="*/ 13 w 252"/>
                  <a:gd name="T83" fmla="*/ 31 h 15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52"/>
                  <a:gd name="T127" fmla="*/ 0 h 152"/>
                  <a:gd name="T128" fmla="*/ 252 w 252"/>
                  <a:gd name="T129" fmla="*/ 152 h 15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52" h="152">
                    <a:moveTo>
                      <a:pt x="13" y="31"/>
                    </a:moveTo>
                    <a:lnTo>
                      <a:pt x="16" y="28"/>
                    </a:lnTo>
                    <a:lnTo>
                      <a:pt x="21" y="26"/>
                    </a:lnTo>
                    <a:lnTo>
                      <a:pt x="32" y="18"/>
                    </a:lnTo>
                    <a:lnTo>
                      <a:pt x="46" y="13"/>
                    </a:lnTo>
                    <a:lnTo>
                      <a:pt x="62" y="8"/>
                    </a:lnTo>
                    <a:lnTo>
                      <a:pt x="78" y="2"/>
                    </a:lnTo>
                    <a:lnTo>
                      <a:pt x="97" y="0"/>
                    </a:lnTo>
                    <a:lnTo>
                      <a:pt x="118" y="0"/>
                    </a:lnTo>
                    <a:lnTo>
                      <a:pt x="137" y="2"/>
                    </a:lnTo>
                    <a:lnTo>
                      <a:pt x="158" y="5"/>
                    </a:lnTo>
                    <a:lnTo>
                      <a:pt x="180" y="8"/>
                    </a:lnTo>
                    <a:lnTo>
                      <a:pt x="198" y="15"/>
                    </a:lnTo>
                    <a:lnTo>
                      <a:pt x="214" y="21"/>
                    </a:lnTo>
                    <a:lnTo>
                      <a:pt x="231" y="31"/>
                    </a:lnTo>
                    <a:lnTo>
                      <a:pt x="241" y="44"/>
                    </a:lnTo>
                    <a:lnTo>
                      <a:pt x="247" y="57"/>
                    </a:lnTo>
                    <a:lnTo>
                      <a:pt x="252" y="73"/>
                    </a:lnTo>
                    <a:lnTo>
                      <a:pt x="252" y="89"/>
                    </a:lnTo>
                    <a:lnTo>
                      <a:pt x="252" y="102"/>
                    </a:lnTo>
                    <a:lnTo>
                      <a:pt x="249" y="115"/>
                    </a:lnTo>
                    <a:lnTo>
                      <a:pt x="244" y="128"/>
                    </a:lnTo>
                    <a:lnTo>
                      <a:pt x="233" y="138"/>
                    </a:lnTo>
                    <a:lnTo>
                      <a:pt x="220" y="146"/>
                    </a:lnTo>
                    <a:lnTo>
                      <a:pt x="204" y="149"/>
                    </a:lnTo>
                    <a:lnTo>
                      <a:pt x="182" y="152"/>
                    </a:lnTo>
                    <a:lnTo>
                      <a:pt x="161" y="152"/>
                    </a:lnTo>
                    <a:lnTo>
                      <a:pt x="137" y="149"/>
                    </a:lnTo>
                    <a:lnTo>
                      <a:pt x="113" y="144"/>
                    </a:lnTo>
                    <a:lnTo>
                      <a:pt x="88" y="136"/>
                    </a:lnTo>
                    <a:lnTo>
                      <a:pt x="70" y="131"/>
                    </a:lnTo>
                    <a:lnTo>
                      <a:pt x="51" y="125"/>
                    </a:lnTo>
                    <a:lnTo>
                      <a:pt x="38" y="118"/>
                    </a:lnTo>
                    <a:lnTo>
                      <a:pt x="29" y="112"/>
                    </a:lnTo>
                    <a:lnTo>
                      <a:pt x="21" y="107"/>
                    </a:lnTo>
                    <a:lnTo>
                      <a:pt x="13" y="99"/>
                    </a:lnTo>
                    <a:lnTo>
                      <a:pt x="8" y="91"/>
                    </a:lnTo>
                    <a:lnTo>
                      <a:pt x="5" y="86"/>
                    </a:lnTo>
                    <a:lnTo>
                      <a:pt x="3" y="81"/>
                    </a:lnTo>
                    <a:lnTo>
                      <a:pt x="0" y="78"/>
                    </a:lnTo>
                    <a:lnTo>
                      <a:pt x="13" y="31"/>
                    </a:lnTo>
                    <a:close/>
                  </a:path>
                </a:pathLst>
              </a:custGeom>
              <a:solidFill>
                <a:srgbClr val="FF8F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17" name="Freeform 26"/>
              <p:cNvSpPr>
                <a:spLocks/>
              </p:cNvSpPr>
              <p:nvPr/>
            </p:nvSpPr>
            <p:spPr bwMode="auto">
              <a:xfrm>
                <a:off x="4676" y="2281"/>
                <a:ext cx="244" cy="147"/>
              </a:xfrm>
              <a:custGeom>
                <a:avLst/>
                <a:gdLst>
                  <a:gd name="T0" fmla="*/ 13 w 244"/>
                  <a:gd name="T1" fmla="*/ 29 h 147"/>
                  <a:gd name="T2" fmla="*/ 13 w 244"/>
                  <a:gd name="T3" fmla="*/ 29 h 147"/>
                  <a:gd name="T4" fmla="*/ 21 w 244"/>
                  <a:gd name="T5" fmla="*/ 24 h 147"/>
                  <a:gd name="T6" fmla="*/ 29 w 244"/>
                  <a:gd name="T7" fmla="*/ 19 h 147"/>
                  <a:gd name="T8" fmla="*/ 43 w 244"/>
                  <a:gd name="T9" fmla="*/ 13 h 147"/>
                  <a:gd name="T10" fmla="*/ 59 w 244"/>
                  <a:gd name="T11" fmla="*/ 8 h 147"/>
                  <a:gd name="T12" fmla="*/ 75 w 244"/>
                  <a:gd name="T13" fmla="*/ 3 h 147"/>
                  <a:gd name="T14" fmla="*/ 94 w 244"/>
                  <a:gd name="T15" fmla="*/ 0 h 147"/>
                  <a:gd name="T16" fmla="*/ 113 w 244"/>
                  <a:gd name="T17" fmla="*/ 0 h 147"/>
                  <a:gd name="T18" fmla="*/ 131 w 244"/>
                  <a:gd name="T19" fmla="*/ 0 h 147"/>
                  <a:gd name="T20" fmla="*/ 153 w 244"/>
                  <a:gd name="T21" fmla="*/ 6 h 147"/>
                  <a:gd name="T22" fmla="*/ 172 w 244"/>
                  <a:gd name="T23" fmla="*/ 8 h 147"/>
                  <a:gd name="T24" fmla="*/ 190 w 244"/>
                  <a:gd name="T25" fmla="*/ 13 h 147"/>
                  <a:gd name="T26" fmla="*/ 209 w 244"/>
                  <a:gd name="T27" fmla="*/ 21 h 147"/>
                  <a:gd name="T28" fmla="*/ 223 w 244"/>
                  <a:gd name="T29" fmla="*/ 32 h 147"/>
                  <a:gd name="T30" fmla="*/ 233 w 244"/>
                  <a:gd name="T31" fmla="*/ 42 h 147"/>
                  <a:gd name="T32" fmla="*/ 239 w 244"/>
                  <a:gd name="T33" fmla="*/ 55 h 147"/>
                  <a:gd name="T34" fmla="*/ 244 w 244"/>
                  <a:gd name="T35" fmla="*/ 71 h 147"/>
                  <a:gd name="T36" fmla="*/ 244 w 244"/>
                  <a:gd name="T37" fmla="*/ 87 h 147"/>
                  <a:gd name="T38" fmla="*/ 244 w 244"/>
                  <a:gd name="T39" fmla="*/ 100 h 147"/>
                  <a:gd name="T40" fmla="*/ 241 w 244"/>
                  <a:gd name="T41" fmla="*/ 113 h 147"/>
                  <a:gd name="T42" fmla="*/ 236 w 244"/>
                  <a:gd name="T43" fmla="*/ 123 h 147"/>
                  <a:gd name="T44" fmla="*/ 225 w 244"/>
                  <a:gd name="T45" fmla="*/ 134 h 147"/>
                  <a:gd name="T46" fmla="*/ 214 w 244"/>
                  <a:gd name="T47" fmla="*/ 142 h 147"/>
                  <a:gd name="T48" fmla="*/ 198 w 244"/>
                  <a:gd name="T49" fmla="*/ 147 h 147"/>
                  <a:gd name="T50" fmla="*/ 177 w 244"/>
                  <a:gd name="T51" fmla="*/ 147 h 147"/>
                  <a:gd name="T52" fmla="*/ 156 w 244"/>
                  <a:gd name="T53" fmla="*/ 147 h 147"/>
                  <a:gd name="T54" fmla="*/ 131 w 244"/>
                  <a:gd name="T55" fmla="*/ 144 h 147"/>
                  <a:gd name="T56" fmla="*/ 110 w 244"/>
                  <a:gd name="T57" fmla="*/ 139 h 147"/>
                  <a:gd name="T58" fmla="*/ 86 w 244"/>
                  <a:gd name="T59" fmla="*/ 134 h 147"/>
                  <a:gd name="T60" fmla="*/ 67 w 244"/>
                  <a:gd name="T61" fmla="*/ 126 h 147"/>
                  <a:gd name="T62" fmla="*/ 48 w 244"/>
                  <a:gd name="T63" fmla="*/ 121 h 147"/>
                  <a:gd name="T64" fmla="*/ 38 w 244"/>
                  <a:gd name="T65" fmla="*/ 116 h 147"/>
                  <a:gd name="T66" fmla="*/ 27 w 244"/>
                  <a:gd name="T67" fmla="*/ 110 h 147"/>
                  <a:gd name="T68" fmla="*/ 19 w 244"/>
                  <a:gd name="T69" fmla="*/ 102 h 147"/>
                  <a:gd name="T70" fmla="*/ 13 w 244"/>
                  <a:gd name="T71" fmla="*/ 97 h 147"/>
                  <a:gd name="T72" fmla="*/ 8 w 244"/>
                  <a:gd name="T73" fmla="*/ 89 h 147"/>
                  <a:gd name="T74" fmla="*/ 3 w 244"/>
                  <a:gd name="T75" fmla="*/ 84 h 147"/>
                  <a:gd name="T76" fmla="*/ 0 w 244"/>
                  <a:gd name="T77" fmla="*/ 79 h 147"/>
                  <a:gd name="T78" fmla="*/ 0 w 244"/>
                  <a:gd name="T79" fmla="*/ 76 h 147"/>
                  <a:gd name="T80" fmla="*/ 0 w 244"/>
                  <a:gd name="T81" fmla="*/ 76 h 147"/>
                  <a:gd name="T82" fmla="*/ 13 w 244"/>
                  <a:gd name="T83" fmla="*/ 29 h 14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44"/>
                  <a:gd name="T127" fmla="*/ 0 h 147"/>
                  <a:gd name="T128" fmla="*/ 244 w 244"/>
                  <a:gd name="T129" fmla="*/ 147 h 147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44" h="147">
                    <a:moveTo>
                      <a:pt x="13" y="29"/>
                    </a:moveTo>
                    <a:lnTo>
                      <a:pt x="13" y="29"/>
                    </a:lnTo>
                    <a:lnTo>
                      <a:pt x="21" y="24"/>
                    </a:lnTo>
                    <a:lnTo>
                      <a:pt x="29" y="19"/>
                    </a:lnTo>
                    <a:lnTo>
                      <a:pt x="43" y="13"/>
                    </a:lnTo>
                    <a:lnTo>
                      <a:pt x="59" y="8"/>
                    </a:lnTo>
                    <a:lnTo>
                      <a:pt x="75" y="3"/>
                    </a:lnTo>
                    <a:lnTo>
                      <a:pt x="94" y="0"/>
                    </a:lnTo>
                    <a:lnTo>
                      <a:pt x="113" y="0"/>
                    </a:lnTo>
                    <a:lnTo>
                      <a:pt x="131" y="0"/>
                    </a:lnTo>
                    <a:lnTo>
                      <a:pt x="153" y="6"/>
                    </a:lnTo>
                    <a:lnTo>
                      <a:pt x="172" y="8"/>
                    </a:lnTo>
                    <a:lnTo>
                      <a:pt x="190" y="13"/>
                    </a:lnTo>
                    <a:lnTo>
                      <a:pt x="209" y="21"/>
                    </a:lnTo>
                    <a:lnTo>
                      <a:pt x="223" y="32"/>
                    </a:lnTo>
                    <a:lnTo>
                      <a:pt x="233" y="42"/>
                    </a:lnTo>
                    <a:lnTo>
                      <a:pt x="239" y="55"/>
                    </a:lnTo>
                    <a:lnTo>
                      <a:pt x="244" y="71"/>
                    </a:lnTo>
                    <a:lnTo>
                      <a:pt x="244" y="87"/>
                    </a:lnTo>
                    <a:lnTo>
                      <a:pt x="244" y="100"/>
                    </a:lnTo>
                    <a:lnTo>
                      <a:pt x="241" y="113"/>
                    </a:lnTo>
                    <a:lnTo>
                      <a:pt x="236" y="123"/>
                    </a:lnTo>
                    <a:lnTo>
                      <a:pt x="225" y="134"/>
                    </a:lnTo>
                    <a:lnTo>
                      <a:pt x="214" y="142"/>
                    </a:lnTo>
                    <a:lnTo>
                      <a:pt x="198" y="147"/>
                    </a:lnTo>
                    <a:lnTo>
                      <a:pt x="177" y="147"/>
                    </a:lnTo>
                    <a:lnTo>
                      <a:pt x="156" y="147"/>
                    </a:lnTo>
                    <a:lnTo>
                      <a:pt x="131" y="144"/>
                    </a:lnTo>
                    <a:lnTo>
                      <a:pt x="110" y="139"/>
                    </a:lnTo>
                    <a:lnTo>
                      <a:pt x="86" y="134"/>
                    </a:lnTo>
                    <a:lnTo>
                      <a:pt x="67" y="126"/>
                    </a:lnTo>
                    <a:lnTo>
                      <a:pt x="48" y="121"/>
                    </a:lnTo>
                    <a:lnTo>
                      <a:pt x="38" y="116"/>
                    </a:lnTo>
                    <a:lnTo>
                      <a:pt x="27" y="110"/>
                    </a:lnTo>
                    <a:lnTo>
                      <a:pt x="19" y="102"/>
                    </a:lnTo>
                    <a:lnTo>
                      <a:pt x="13" y="97"/>
                    </a:lnTo>
                    <a:lnTo>
                      <a:pt x="8" y="89"/>
                    </a:lnTo>
                    <a:lnTo>
                      <a:pt x="3" y="84"/>
                    </a:lnTo>
                    <a:lnTo>
                      <a:pt x="0" y="79"/>
                    </a:lnTo>
                    <a:lnTo>
                      <a:pt x="0" y="76"/>
                    </a:lnTo>
                    <a:lnTo>
                      <a:pt x="13" y="29"/>
                    </a:lnTo>
                    <a:close/>
                  </a:path>
                </a:pathLst>
              </a:custGeom>
              <a:solidFill>
                <a:srgbClr val="FF87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18" name="Freeform 27"/>
              <p:cNvSpPr>
                <a:spLocks/>
              </p:cNvSpPr>
              <p:nvPr/>
            </p:nvSpPr>
            <p:spPr bwMode="auto">
              <a:xfrm>
                <a:off x="4673" y="2284"/>
                <a:ext cx="239" cy="141"/>
              </a:xfrm>
              <a:custGeom>
                <a:avLst/>
                <a:gdLst>
                  <a:gd name="T0" fmla="*/ 14 w 239"/>
                  <a:gd name="T1" fmla="*/ 29 h 141"/>
                  <a:gd name="T2" fmla="*/ 16 w 239"/>
                  <a:gd name="T3" fmla="*/ 26 h 141"/>
                  <a:gd name="T4" fmla="*/ 22 w 239"/>
                  <a:gd name="T5" fmla="*/ 23 h 141"/>
                  <a:gd name="T6" fmla="*/ 32 w 239"/>
                  <a:gd name="T7" fmla="*/ 18 h 141"/>
                  <a:gd name="T8" fmla="*/ 43 w 239"/>
                  <a:gd name="T9" fmla="*/ 10 h 141"/>
                  <a:gd name="T10" fmla="*/ 59 w 239"/>
                  <a:gd name="T11" fmla="*/ 5 h 141"/>
                  <a:gd name="T12" fmla="*/ 75 w 239"/>
                  <a:gd name="T13" fmla="*/ 3 h 141"/>
                  <a:gd name="T14" fmla="*/ 94 w 239"/>
                  <a:gd name="T15" fmla="*/ 0 h 141"/>
                  <a:gd name="T16" fmla="*/ 110 w 239"/>
                  <a:gd name="T17" fmla="*/ 0 h 141"/>
                  <a:gd name="T18" fmla="*/ 132 w 239"/>
                  <a:gd name="T19" fmla="*/ 0 h 141"/>
                  <a:gd name="T20" fmla="*/ 150 w 239"/>
                  <a:gd name="T21" fmla="*/ 3 h 141"/>
                  <a:gd name="T22" fmla="*/ 169 w 239"/>
                  <a:gd name="T23" fmla="*/ 8 h 141"/>
                  <a:gd name="T24" fmla="*/ 188 w 239"/>
                  <a:gd name="T25" fmla="*/ 13 h 141"/>
                  <a:gd name="T26" fmla="*/ 204 w 239"/>
                  <a:gd name="T27" fmla="*/ 21 h 141"/>
                  <a:gd name="T28" fmla="*/ 217 w 239"/>
                  <a:gd name="T29" fmla="*/ 29 h 141"/>
                  <a:gd name="T30" fmla="*/ 228 w 239"/>
                  <a:gd name="T31" fmla="*/ 39 h 141"/>
                  <a:gd name="T32" fmla="*/ 236 w 239"/>
                  <a:gd name="T33" fmla="*/ 52 h 141"/>
                  <a:gd name="T34" fmla="*/ 239 w 239"/>
                  <a:gd name="T35" fmla="*/ 68 h 141"/>
                  <a:gd name="T36" fmla="*/ 239 w 239"/>
                  <a:gd name="T37" fmla="*/ 81 h 141"/>
                  <a:gd name="T38" fmla="*/ 239 w 239"/>
                  <a:gd name="T39" fmla="*/ 97 h 141"/>
                  <a:gd name="T40" fmla="*/ 236 w 239"/>
                  <a:gd name="T41" fmla="*/ 107 h 141"/>
                  <a:gd name="T42" fmla="*/ 231 w 239"/>
                  <a:gd name="T43" fmla="*/ 120 h 141"/>
                  <a:gd name="T44" fmla="*/ 220 w 239"/>
                  <a:gd name="T45" fmla="*/ 128 h 141"/>
                  <a:gd name="T46" fmla="*/ 209 w 239"/>
                  <a:gd name="T47" fmla="*/ 136 h 141"/>
                  <a:gd name="T48" fmla="*/ 193 w 239"/>
                  <a:gd name="T49" fmla="*/ 141 h 141"/>
                  <a:gd name="T50" fmla="*/ 175 w 239"/>
                  <a:gd name="T51" fmla="*/ 141 h 141"/>
                  <a:gd name="T52" fmla="*/ 153 w 239"/>
                  <a:gd name="T53" fmla="*/ 141 h 141"/>
                  <a:gd name="T54" fmla="*/ 129 w 239"/>
                  <a:gd name="T55" fmla="*/ 139 h 141"/>
                  <a:gd name="T56" fmla="*/ 108 w 239"/>
                  <a:gd name="T57" fmla="*/ 133 h 141"/>
                  <a:gd name="T58" fmla="*/ 86 w 239"/>
                  <a:gd name="T59" fmla="*/ 128 h 141"/>
                  <a:gd name="T60" fmla="*/ 67 w 239"/>
                  <a:gd name="T61" fmla="*/ 123 h 141"/>
                  <a:gd name="T62" fmla="*/ 51 w 239"/>
                  <a:gd name="T63" fmla="*/ 115 h 141"/>
                  <a:gd name="T64" fmla="*/ 38 w 239"/>
                  <a:gd name="T65" fmla="*/ 110 h 141"/>
                  <a:gd name="T66" fmla="*/ 30 w 239"/>
                  <a:gd name="T67" fmla="*/ 105 h 141"/>
                  <a:gd name="T68" fmla="*/ 22 w 239"/>
                  <a:gd name="T69" fmla="*/ 99 h 141"/>
                  <a:gd name="T70" fmla="*/ 14 w 239"/>
                  <a:gd name="T71" fmla="*/ 92 h 141"/>
                  <a:gd name="T72" fmla="*/ 11 w 239"/>
                  <a:gd name="T73" fmla="*/ 86 h 141"/>
                  <a:gd name="T74" fmla="*/ 6 w 239"/>
                  <a:gd name="T75" fmla="*/ 81 h 141"/>
                  <a:gd name="T76" fmla="*/ 3 w 239"/>
                  <a:gd name="T77" fmla="*/ 76 h 141"/>
                  <a:gd name="T78" fmla="*/ 0 w 239"/>
                  <a:gd name="T79" fmla="*/ 73 h 141"/>
                  <a:gd name="T80" fmla="*/ 0 w 239"/>
                  <a:gd name="T81" fmla="*/ 71 h 141"/>
                  <a:gd name="T82" fmla="*/ 14 w 239"/>
                  <a:gd name="T83" fmla="*/ 29 h 14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39"/>
                  <a:gd name="T127" fmla="*/ 0 h 141"/>
                  <a:gd name="T128" fmla="*/ 239 w 239"/>
                  <a:gd name="T129" fmla="*/ 141 h 14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39" h="141">
                    <a:moveTo>
                      <a:pt x="14" y="29"/>
                    </a:moveTo>
                    <a:lnTo>
                      <a:pt x="16" y="26"/>
                    </a:lnTo>
                    <a:lnTo>
                      <a:pt x="22" y="23"/>
                    </a:lnTo>
                    <a:lnTo>
                      <a:pt x="32" y="18"/>
                    </a:lnTo>
                    <a:lnTo>
                      <a:pt x="43" y="10"/>
                    </a:lnTo>
                    <a:lnTo>
                      <a:pt x="59" y="5"/>
                    </a:lnTo>
                    <a:lnTo>
                      <a:pt x="75" y="3"/>
                    </a:lnTo>
                    <a:lnTo>
                      <a:pt x="94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0" y="3"/>
                    </a:lnTo>
                    <a:lnTo>
                      <a:pt x="169" y="8"/>
                    </a:lnTo>
                    <a:lnTo>
                      <a:pt x="188" y="13"/>
                    </a:lnTo>
                    <a:lnTo>
                      <a:pt x="204" y="21"/>
                    </a:lnTo>
                    <a:lnTo>
                      <a:pt x="217" y="29"/>
                    </a:lnTo>
                    <a:lnTo>
                      <a:pt x="228" y="39"/>
                    </a:lnTo>
                    <a:lnTo>
                      <a:pt x="236" y="52"/>
                    </a:lnTo>
                    <a:lnTo>
                      <a:pt x="239" y="68"/>
                    </a:lnTo>
                    <a:lnTo>
                      <a:pt x="239" y="81"/>
                    </a:lnTo>
                    <a:lnTo>
                      <a:pt x="239" y="97"/>
                    </a:lnTo>
                    <a:lnTo>
                      <a:pt x="236" y="107"/>
                    </a:lnTo>
                    <a:lnTo>
                      <a:pt x="231" y="120"/>
                    </a:lnTo>
                    <a:lnTo>
                      <a:pt x="220" y="128"/>
                    </a:lnTo>
                    <a:lnTo>
                      <a:pt x="209" y="136"/>
                    </a:lnTo>
                    <a:lnTo>
                      <a:pt x="193" y="141"/>
                    </a:lnTo>
                    <a:lnTo>
                      <a:pt x="175" y="141"/>
                    </a:lnTo>
                    <a:lnTo>
                      <a:pt x="153" y="141"/>
                    </a:lnTo>
                    <a:lnTo>
                      <a:pt x="129" y="139"/>
                    </a:lnTo>
                    <a:lnTo>
                      <a:pt x="108" y="133"/>
                    </a:lnTo>
                    <a:lnTo>
                      <a:pt x="86" y="128"/>
                    </a:lnTo>
                    <a:lnTo>
                      <a:pt x="67" y="123"/>
                    </a:lnTo>
                    <a:lnTo>
                      <a:pt x="51" y="115"/>
                    </a:lnTo>
                    <a:lnTo>
                      <a:pt x="38" y="110"/>
                    </a:lnTo>
                    <a:lnTo>
                      <a:pt x="30" y="105"/>
                    </a:lnTo>
                    <a:lnTo>
                      <a:pt x="22" y="99"/>
                    </a:lnTo>
                    <a:lnTo>
                      <a:pt x="14" y="92"/>
                    </a:lnTo>
                    <a:lnTo>
                      <a:pt x="11" y="86"/>
                    </a:lnTo>
                    <a:lnTo>
                      <a:pt x="6" y="81"/>
                    </a:lnTo>
                    <a:lnTo>
                      <a:pt x="3" y="76"/>
                    </a:lnTo>
                    <a:lnTo>
                      <a:pt x="0" y="73"/>
                    </a:lnTo>
                    <a:lnTo>
                      <a:pt x="0" y="71"/>
                    </a:lnTo>
                    <a:lnTo>
                      <a:pt x="14" y="29"/>
                    </a:lnTo>
                    <a:close/>
                  </a:path>
                </a:pathLst>
              </a:custGeom>
              <a:solidFill>
                <a:srgbClr val="FF7F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19" name="Freeform 28"/>
              <p:cNvSpPr>
                <a:spLocks/>
              </p:cNvSpPr>
              <p:nvPr/>
            </p:nvSpPr>
            <p:spPr bwMode="auto">
              <a:xfrm>
                <a:off x="4673" y="2284"/>
                <a:ext cx="231" cy="141"/>
              </a:xfrm>
              <a:custGeom>
                <a:avLst/>
                <a:gdLst>
                  <a:gd name="T0" fmla="*/ 14 w 231"/>
                  <a:gd name="T1" fmla="*/ 29 h 141"/>
                  <a:gd name="T2" fmla="*/ 16 w 231"/>
                  <a:gd name="T3" fmla="*/ 29 h 141"/>
                  <a:gd name="T4" fmla="*/ 22 w 231"/>
                  <a:gd name="T5" fmla="*/ 23 h 141"/>
                  <a:gd name="T6" fmla="*/ 30 w 231"/>
                  <a:gd name="T7" fmla="*/ 18 h 141"/>
                  <a:gd name="T8" fmla="*/ 43 w 231"/>
                  <a:gd name="T9" fmla="*/ 13 h 141"/>
                  <a:gd name="T10" fmla="*/ 57 w 231"/>
                  <a:gd name="T11" fmla="*/ 8 h 141"/>
                  <a:gd name="T12" fmla="*/ 73 w 231"/>
                  <a:gd name="T13" fmla="*/ 3 h 141"/>
                  <a:gd name="T14" fmla="*/ 89 w 231"/>
                  <a:gd name="T15" fmla="*/ 0 h 141"/>
                  <a:gd name="T16" fmla="*/ 108 w 231"/>
                  <a:gd name="T17" fmla="*/ 0 h 141"/>
                  <a:gd name="T18" fmla="*/ 126 w 231"/>
                  <a:gd name="T19" fmla="*/ 3 h 141"/>
                  <a:gd name="T20" fmla="*/ 145 w 231"/>
                  <a:gd name="T21" fmla="*/ 5 h 141"/>
                  <a:gd name="T22" fmla="*/ 164 w 231"/>
                  <a:gd name="T23" fmla="*/ 10 h 141"/>
                  <a:gd name="T24" fmla="*/ 183 w 231"/>
                  <a:gd name="T25" fmla="*/ 16 h 141"/>
                  <a:gd name="T26" fmla="*/ 199 w 231"/>
                  <a:gd name="T27" fmla="*/ 21 h 141"/>
                  <a:gd name="T28" fmla="*/ 212 w 231"/>
                  <a:gd name="T29" fmla="*/ 31 h 141"/>
                  <a:gd name="T30" fmla="*/ 220 w 231"/>
                  <a:gd name="T31" fmla="*/ 42 h 141"/>
                  <a:gd name="T32" fmla="*/ 226 w 231"/>
                  <a:gd name="T33" fmla="*/ 55 h 141"/>
                  <a:gd name="T34" fmla="*/ 231 w 231"/>
                  <a:gd name="T35" fmla="*/ 68 h 141"/>
                  <a:gd name="T36" fmla="*/ 231 w 231"/>
                  <a:gd name="T37" fmla="*/ 81 h 141"/>
                  <a:gd name="T38" fmla="*/ 231 w 231"/>
                  <a:gd name="T39" fmla="*/ 94 h 141"/>
                  <a:gd name="T40" fmla="*/ 228 w 231"/>
                  <a:gd name="T41" fmla="*/ 107 h 141"/>
                  <a:gd name="T42" fmla="*/ 223 w 231"/>
                  <a:gd name="T43" fmla="*/ 118 h 141"/>
                  <a:gd name="T44" fmla="*/ 215 w 231"/>
                  <a:gd name="T45" fmla="*/ 126 h 141"/>
                  <a:gd name="T46" fmla="*/ 201 w 231"/>
                  <a:gd name="T47" fmla="*/ 133 h 141"/>
                  <a:gd name="T48" fmla="*/ 188 w 231"/>
                  <a:gd name="T49" fmla="*/ 139 h 141"/>
                  <a:gd name="T50" fmla="*/ 169 w 231"/>
                  <a:gd name="T51" fmla="*/ 141 h 141"/>
                  <a:gd name="T52" fmla="*/ 148 w 231"/>
                  <a:gd name="T53" fmla="*/ 139 h 141"/>
                  <a:gd name="T54" fmla="*/ 126 w 231"/>
                  <a:gd name="T55" fmla="*/ 136 h 141"/>
                  <a:gd name="T56" fmla="*/ 105 w 231"/>
                  <a:gd name="T57" fmla="*/ 131 h 141"/>
                  <a:gd name="T58" fmla="*/ 83 w 231"/>
                  <a:gd name="T59" fmla="*/ 126 h 141"/>
                  <a:gd name="T60" fmla="*/ 65 w 231"/>
                  <a:gd name="T61" fmla="*/ 120 h 141"/>
                  <a:gd name="T62" fmla="*/ 49 w 231"/>
                  <a:gd name="T63" fmla="*/ 115 h 141"/>
                  <a:gd name="T64" fmla="*/ 35 w 231"/>
                  <a:gd name="T65" fmla="*/ 110 h 141"/>
                  <a:gd name="T66" fmla="*/ 27 w 231"/>
                  <a:gd name="T67" fmla="*/ 105 h 141"/>
                  <a:gd name="T68" fmla="*/ 19 w 231"/>
                  <a:gd name="T69" fmla="*/ 97 h 141"/>
                  <a:gd name="T70" fmla="*/ 14 w 231"/>
                  <a:gd name="T71" fmla="*/ 92 h 141"/>
                  <a:gd name="T72" fmla="*/ 8 w 231"/>
                  <a:gd name="T73" fmla="*/ 86 h 141"/>
                  <a:gd name="T74" fmla="*/ 6 w 231"/>
                  <a:gd name="T75" fmla="*/ 81 h 141"/>
                  <a:gd name="T76" fmla="*/ 3 w 231"/>
                  <a:gd name="T77" fmla="*/ 76 h 141"/>
                  <a:gd name="T78" fmla="*/ 0 w 231"/>
                  <a:gd name="T79" fmla="*/ 73 h 141"/>
                  <a:gd name="T80" fmla="*/ 0 w 231"/>
                  <a:gd name="T81" fmla="*/ 71 h 141"/>
                  <a:gd name="T82" fmla="*/ 14 w 231"/>
                  <a:gd name="T83" fmla="*/ 29 h 141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31"/>
                  <a:gd name="T127" fmla="*/ 0 h 141"/>
                  <a:gd name="T128" fmla="*/ 231 w 231"/>
                  <a:gd name="T129" fmla="*/ 141 h 141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31" h="141">
                    <a:moveTo>
                      <a:pt x="14" y="29"/>
                    </a:moveTo>
                    <a:lnTo>
                      <a:pt x="16" y="29"/>
                    </a:lnTo>
                    <a:lnTo>
                      <a:pt x="22" y="23"/>
                    </a:lnTo>
                    <a:lnTo>
                      <a:pt x="30" y="18"/>
                    </a:lnTo>
                    <a:lnTo>
                      <a:pt x="43" y="13"/>
                    </a:lnTo>
                    <a:lnTo>
                      <a:pt x="57" y="8"/>
                    </a:lnTo>
                    <a:lnTo>
                      <a:pt x="73" y="3"/>
                    </a:lnTo>
                    <a:lnTo>
                      <a:pt x="89" y="0"/>
                    </a:lnTo>
                    <a:lnTo>
                      <a:pt x="108" y="0"/>
                    </a:lnTo>
                    <a:lnTo>
                      <a:pt x="126" y="3"/>
                    </a:lnTo>
                    <a:lnTo>
                      <a:pt x="145" y="5"/>
                    </a:lnTo>
                    <a:lnTo>
                      <a:pt x="164" y="10"/>
                    </a:lnTo>
                    <a:lnTo>
                      <a:pt x="183" y="16"/>
                    </a:lnTo>
                    <a:lnTo>
                      <a:pt x="199" y="21"/>
                    </a:lnTo>
                    <a:lnTo>
                      <a:pt x="212" y="31"/>
                    </a:lnTo>
                    <a:lnTo>
                      <a:pt x="220" y="42"/>
                    </a:lnTo>
                    <a:lnTo>
                      <a:pt x="226" y="55"/>
                    </a:lnTo>
                    <a:lnTo>
                      <a:pt x="231" y="68"/>
                    </a:lnTo>
                    <a:lnTo>
                      <a:pt x="231" y="81"/>
                    </a:lnTo>
                    <a:lnTo>
                      <a:pt x="231" y="94"/>
                    </a:lnTo>
                    <a:lnTo>
                      <a:pt x="228" y="107"/>
                    </a:lnTo>
                    <a:lnTo>
                      <a:pt x="223" y="118"/>
                    </a:lnTo>
                    <a:lnTo>
                      <a:pt x="215" y="126"/>
                    </a:lnTo>
                    <a:lnTo>
                      <a:pt x="201" y="133"/>
                    </a:lnTo>
                    <a:lnTo>
                      <a:pt x="188" y="139"/>
                    </a:lnTo>
                    <a:lnTo>
                      <a:pt x="169" y="141"/>
                    </a:lnTo>
                    <a:lnTo>
                      <a:pt x="148" y="139"/>
                    </a:lnTo>
                    <a:lnTo>
                      <a:pt x="126" y="136"/>
                    </a:lnTo>
                    <a:lnTo>
                      <a:pt x="105" y="131"/>
                    </a:lnTo>
                    <a:lnTo>
                      <a:pt x="83" y="126"/>
                    </a:lnTo>
                    <a:lnTo>
                      <a:pt x="65" y="120"/>
                    </a:lnTo>
                    <a:lnTo>
                      <a:pt x="49" y="115"/>
                    </a:lnTo>
                    <a:lnTo>
                      <a:pt x="35" y="110"/>
                    </a:lnTo>
                    <a:lnTo>
                      <a:pt x="27" y="105"/>
                    </a:lnTo>
                    <a:lnTo>
                      <a:pt x="19" y="97"/>
                    </a:lnTo>
                    <a:lnTo>
                      <a:pt x="14" y="92"/>
                    </a:lnTo>
                    <a:lnTo>
                      <a:pt x="8" y="86"/>
                    </a:lnTo>
                    <a:lnTo>
                      <a:pt x="6" y="81"/>
                    </a:lnTo>
                    <a:lnTo>
                      <a:pt x="3" y="76"/>
                    </a:lnTo>
                    <a:lnTo>
                      <a:pt x="0" y="73"/>
                    </a:lnTo>
                    <a:lnTo>
                      <a:pt x="0" y="71"/>
                    </a:lnTo>
                    <a:lnTo>
                      <a:pt x="14" y="29"/>
                    </a:lnTo>
                    <a:close/>
                  </a:path>
                </a:pathLst>
              </a:custGeom>
              <a:solidFill>
                <a:srgbClr val="FF78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20" name="Freeform 29"/>
              <p:cNvSpPr>
                <a:spLocks/>
              </p:cNvSpPr>
              <p:nvPr/>
            </p:nvSpPr>
            <p:spPr bwMode="auto">
              <a:xfrm>
                <a:off x="4673" y="2287"/>
                <a:ext cx="223" cy="136"/>
              </a:xfrm>
              <a:custGeom>
                <a:avLst/>
                <a:gdLst>
                  <a:gd name="T0" fmla="*/ 14 w 223"/>
                  <a:gd name="T1" fmla="*/ 28 h 136"/>
                  <a:gd name="T2" fmla="*/ 14 w 223"/>
                  <a:gd name="T3" fmla="*/ 26 h 136"/>
                  <a:gd name="T4" fmla="*/ 19 w 223"/>
                  <a:gd name="T5" fmla="*/ 23 h 136"/>
                  <a:gd name="T6" fmla="*/ 30 w 223"/>
                  <a:gd name="T7" fmla="*/ 18 h 136"/>
                  <a:gd name="T8" fmla="*/ 41 w 223"/>
                  <a:gd name="T9" fmla="*/ 13 h 136"/>
                  <a:gd name="T10" fmla="*/ 54 w 223"/>
                  <a:gd name="T11" fmla="*/ 7 h 136"/>
                  <a:gd name="T12" fmla="*/ 70 w 223"/>
                  <a:gd name="T13" fmla="*/ 2 h 136"/>
                  <a:gd name="T14" fmla="*/ 86 w 223"/>
                  <a:gd name="T15" fmla="*/ 0 h 136"/>
                  <a:gd name="T16" fmla="*/ 102 w 223"/>
                  <a:gd name="T17" fmla="*/ 0 h 136"/>
                  <a:gd name="T18" fmla="*/ 121 w 223"/>
                  <a:gd name="T19" fmla="*/ 2 h 136"/>
                  <a:gd name="T20" fmla="*/ 140 w 223"/>
                  <a:gd name="T21" fmla="*/ 5 h 136"/>
                  <a:gd name="T22" fmla="*/ 159 w 223"/>
                  <a:gd name="T23" fmla="*/ 7 h 136"/>
                  <a:gd name="T24" fmla="*/ 175 w 223"/>
                  <a:gd name="T25" fmla="*/ 13 h 136"/>
                  <a:gd name="T26" fmla="*/ 191 w 223"/>
                  <a:gd name="T27" fmla="*/ 20 h 136"/>
                  <a:gd name="T28" fmla="*/ 204 w 223"/>
                  <a:gd name="T29" fmla="*/ 28 h 136"/>
                  <a:gd name="T30" fmla="*/ 212 w 223"/>
                  <a:gd name="T31" fmla="*/ 39 h 136"/>
                  <a:gd name="T32" fmla="*/ 217 w 223"/>
                  <a:gd name="T33" fmla="*/ 52 h 136"/>
                  <a:gd name="T34" fmla="*/ 223 w 223"/>
                  <a:gd name="T35" fmla="*/ 65 h 136"/>
                  <a:gd name="T36" fmla="*/ 223 w 223"/>
                  <a:gd name="T37" fmla="*/ 78 h 136"/>
                  <a:gd name="T38" fmla="*/ 223 w 223"/>
                  <a:gd name="T39" fmla="*/ 91 h 136"/>
                  <a:gd name="T40" fmla="*/ 220 w 223"/>
                  <a:gd name="T41" fmla="*/ 102 h 136"/>
                  <a:gd name="T42" fmla="*/ 215 w 223"/>
                  <a:gd name="T43" fmla="*/ 112 h 136"/>
                  <a:gd name="T44" fmla="*/ 207 w 223"/>
                  <a:gd name="T45" fmla="*/ 123 h 136"/>
                  <a:gd name="T46" fmla="*/ 196 w 223"/>
                  <a:gd name="T47" fmla="*/ 128 h 136"/>
                  <a:gd name="T48" fmla="*/ 180 w 223"/>
                  <a:gd name="T49" fmla="*/ 133 h 136"/>
                  <a:gd name="T50" fmla="*/ 161 w 223"/>
                  <a:gd name="T51" fmla="*/ 136 h 136"/>
                  <a:gd name="T52" fmla="*/ 142 w 223"/>
                  <a:gd name="T53" fmla="*/ 133 h 136"/>
                  <a:gd name="T54" fmla="*/ 121 w 223"/>
                  <a:gd name="T55" fmla="*/ 130 h 136"/>
                  <a:gd name="T56" fmla="*/ 100 w 223"/>
                  <a:gd name="T57" fmla="*/ 128 h 136"/>
                  <a:gd name="T58" fmla="*/ 78 w 223"/>
                  <a:gd name="T59" fmla="*/ 123 h 136"/>
                  <a:gd name="T60" fmla="*/ 62 w 223"/>
                  <a:gd name="T61" fmla="*/ 115 h 136"/>
                  <a:gd name="T62" fmla="*/ 46 w 223"/>
                  <a:gd name="T63" fmla="*/ 110 h 136"/>
                  <a:gd name="T64" fmla="*/ 35 w 223"/>
                  <a:gd name="T65" fmla="*/ 104 h 136"/>
                  <a:gd name="T66" fmla="*/ 27 w 223"/>
                  <a:gd name="T67" fmla="*/ 99 h 136"/>
                  <a:gd name="T68" fmla="*/ 19 w 223"/>
                  <a:gd name="T69" fmla="*/ 94 h 136"/>
                  <a:gd name="T70" fmla="*/ 14 w 223"/>
                  <a:gd name="T71" fmla="*/ 89 h 136"/>
                  <a:gd name="T72" fmla="*/ 8 w 223"/>
                  <a:gd name="T73" fmla="*/ 83 h 136"/>
                  <a:gd name="T74" fmla="*/ 3 w 223"/>
                  <a:gd name="T75" fmla="*/ 78 h 136"/>
                  <a:gd name="T76" fmla="*/ 0 w 223"/>
                  <a:gd name="T77" fmla="*/ 73 h 136"/>
                  <a:gd name="T78" fmla="*/ 0 w 223"/>
                  <a:gd name="T79" fmla="*/ 70 h 136"/>
                  <a:gd name="T80" fmla="*/ 0 w 223"/>
                  <a:gd name="T81" fmla="*/ 68 h 136"/>
                  <a:gd name="T82" fmla="*/ 14 w 223"/>
                  <a:gd name="T83" fmla="*/ 28 h 1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223"/>
                  <a:gd name="T127" fmla="*/ 0 h 136"/>
                  <a:gd name="T128" fmla="*/ 223 w 223"/>
                  <a:gd name="T129" fmla="*/ 136 h 1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223" h="136">
                    <a:moveTo>
                      <a:pt x="14" y="28"/>
                    </a:moveTo>
                    <a:lnTo>
                      <a:pt x="14" y="26"/>
                    </a:lnTo>
                    <a:lnTo>
                      <a:pt x="19" y="23"/>
                    </a:lnTo>
                    <a:lnTo>
                      <a:pt x="30" y="18"/>
                    </a:lnTo>
                    <a:lnTo>
                      <a:pt x="41" y="13"/>
                    </a:lnTo>
                    <a:lnTo>
                      <a:pt x="54" y="7"/>
                    </a:lnTo>
                    <a:lnTo>
                      <a:pt x="70" y="2"/>
                    </a:lnTo>
                    <a:lnTo>
                      <a:pt x="86" y="0"/>
                    </a:lnTo>
                    <a:lnTo>
                      <a:pt x="102" y="0"/>
                    </a:lnTo>
                    <a:lnTo>
                      <a:pt x="121" y="2"/>
                    </a:lnTo>
                    <a:lnTo>
                      <a:pt x="140" y="5"/>
                    </a:lnTo>
                    <a:lnTo>
                      <a:pt x="159" y="7"/>
                    </a:lnTo>
                    <a:lnTo>
                      <a:pt x="175" y="13"/>
                    </a:lnTo>
                    <a:lnTo>
                      <a:pt x="191" y="20"/>
                    </a:lnTo>
                    <a:lnTo>
                      <a:pt x="204" y="28"/>
                    </a:lnTo>
                    <a:lnTo>
                      <a:pt x="212" y="39"/>
                    </a:lnTo>
                    <a:lnTo>
                      <a:pt x="217" y="52"/>
                    </a:lnTo>
                    <a:lnTo>
                      <a:pt x="223" y="65"/>
                    </a:lnTo>
                    <a:lnTo>
                      <a:pt x="223" y="78"/>
                    </a:lnTo>
                    <a:lnTo>
                      <a:pt x="223" y="91"/>
                    </a:lnTo>
                    <a:lnTo>
                      <a:pt x="220" y="102"/>
                    </a:lnTo>
                    <a:lnTo>
                      <a:pt x="215" y="112"/>
                    </a:lnTo>
                    <a:lnTo>
                      <a:pt x="207" y="123"/>
                    </a:lnTo>
                    <a:lnTo>
                      <a:pt x="196" y="128"/>
                    </a:lnTo>
                    <a:lnTo>
                      <a:pt x="180" y="133"/>
                    </a:lnTo>
                    <a:lnTo>
                      <a:pt x="161" y="136"/>
                    </a:lnTo>
                    <a:lnTo>
                      <a:pt x="142" y="133"/>
                    </a:lnTo>
                    <a:lnTo>
                      <a:pt x="121" y="130"/>
                    </a:lnTo>
                    <a:lnTo>
                      <a:pt x="100" y="128"/>
                    </a:lnTo>
                    <a:lnTo>
                      <a:pt x="78" y="123"/>
                    </a:lnTo>
                    <a:lnTo>
                      <a:pt x="62" y="115"/>
                    </a:lnTo>
                    <a:lnTo>
                      <a:pt x="46" y="110"/>
                    </a:lnTo>
                    <a:lnTo>
                      <a:pt x="35" y="104"/>
                    </a:lnTo>
                    <a:lnTo>
                      <a:pt x="27" y="99"/>
                    </a:lnTo>
                    <a:lnTo>
                      <a:pt x="19" y="94"/>
                    </a:lnTo>
                    <a:lnTo>
                      <a:pt x="14" y="89"/>
                    </a:lnTo>
                    <a:lnTo>
                      <a:pt x="8" y="83"/>
                    </a:lnTo>
                    <a:lnTo>
                      <a:pt x="3" y="78"/>
                    </a:lnTo>
                    <a:lnTo>
                      <a:pt x="0" y="73"/>
                    </a:lnTo>
                    <a:lnTo>
                      <a:pt x="0" y="70"/>
                    </a:lnTo>
                    <a:lnTo>
                      <a:pt x="0" y="68"/>
                    </a:lnTo>
                    <a:lnTo>
                      <a:pt x="14" y="28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21" name="Freeform 30"/>
              <p:cNvSpPr>
                <a:spLocks/>
              </p:cNvSpPr>
              <p:nvPr/>
            </p:nvSpPr>
            <p:spPr bwMode="auto">
              <a:xfrm>
                <a:off x="4692" y="2449"/>
                <a:ext cx="325" cy="188"/>
              </a:xfrm>
              <a:custGeom>
                <a:avLst/>
                <a:gdLst>
                  <a:gd name="T0" fmla="*/ 19 w 325"/>
                  <a:gd name="T1" fmla="*/ 29 h 188"/>
                  <a:gd name="T2" fmla="*/ 22 w 325"/>
                  <a:gd name="T3" fmla="*/ 26 h 188"/>
                  <a:gd name="T4" fmla="*/ 27 w 325"/>
                  <a:gd name="T5" fmla="*/ 23 h 188"/>
                  <a:gd name="T6" fmla="*/ 32 w 325"/>
                  <a:gd name="T7" fmla="*/ 18 h 188"/>
                  <a:gd name="T8" fmla="*/ 46 w 325"/>
                  <a:gd name="T9" fmla="*/ 13 h 188"/>
                  <a:gd name="T10" fmla="*/ 59 w 325"/>
                  <a:gd name="T11" fmla="*/ 8 h 188"/>
                  <a:gd name="T12" fmla="*/ 72 w 325"/>
                  <a:gd name="T13" fmla="*/ 5 h 188"/>
                  <a:gd name="T14" fmla="*/ 91 w 325"/>
                  <a:gd name="T15" fmla="*/ 0 h 188"/>
                  <a:gd name="T16" fmla="*/ 113 w 325"/>
                  <a:gd name="T17" fmla="*/ 0 h 188"/>
                  <a:gd name="T18" fmla="*/ 134 w 325"/>
                  <a:gd name="T19" fmla="*/ 0 h 188"/>
                  <a:gd name="T20" fmla="*/ 156 w 325"/>
                  <a:gd name="T21" fmla="*/ 2 h 188"/>
                  <a:gd name="T22" fmla="*/ 180 w 325"/>
                  <a:gd name="T23" fmla="*/ 5 h 188"/>
                  <a:gd name="T24" fmla="*/ 201 w 325"/>
                  <a:gd name="T25" fmla="*/ 13 h 188"/>
                  <a:gd name="T26" fmla="*/ 223 w 325"/>
                  <a:gd name="T27" fmla="*/ 18 h 188"/>
                  <a:gd name="T28" fmla="*/ 244 w 325"/>
                  <a:gd name="T29" fmla="*/ 29 h 188"/>
                  <a:gd name="T30" fmla="*/ 260 w 325"/>
                  <a:gd name="T31" fmla="*/ 39 h 188"/>
                  <a:gd name="T32" fmla="*/ 276 w 325"/>
                  <a:gd name="T33" fmla="*/ 50 h 188"/>
                  <a:gd name="T34" fmla="*/ 287 w 325"/>
                  <a:gd name="T35" fmla="*/ 63 h 188"/>
                  <a:gd name="T36" fmla="*/ 298 w 325"/>
                  <a:gd name="T37" fmla="*/ 78 h 188"/>
                  <a:gd name="T38" fmla="*/ 306 w 325"/>
                  <a:gd name="T39" fmla="*/ 92 h 188"/>
                  <a:gd name="T40" fmla="*/ 314 w 325"/>
                  <a:gd name="T41" fmla="*/ 107 h 188"/>
                  <a:gd name="T42" fmla="*/ 319 w 325"/>
                  <a:gd name="T43" fmla="*/ 120 h 188"/>
                  <a:gd name="T44" fmla="*/ 322 w 325"/>
                  <a:gd name="T45" fmla="*/ 133 h 188"/>
                  <a:gd name="T46" fmla="*/ 325 w 325"/>
                  <a:gd name="T47" fmla="*/ 144 h 188"/>
                  <a:gd name="T48" fmla="*/ 325 w 325"/>
                  <a:gd name="T49" fmla="*/ 152 h 188"/>
                  <a:gd name="T50" fmla="*/ 319 w 325"/>
                  <a:gd name="T51" fmla="*/ 160 h 188"/>
                  <a:gd name="T52" fmla="*/ 311 w 325"/>
                  <a:gd name="T53" fmla="*/ 165 h 188"/>
                  <a:gd name="T54" fmla="*/ 298 w 325"/>
                  <a:gd name="T55" fmla="*/ 173 h 188"/>
                  <a:gd name="T56" fmla="*/ 282 w 325"/>
                  <a:gd name="T57" fmla="*/ 178 h 188"/>
                  <a:gd name="T58" fmla="*/ 263 w 325"/>
                  <a:gd name="T59" fmla="*/ 183 h 188"/>
                  <a:gd name="T60" fmla="*/ 244 w 325"/>
                  <a:gd name="T61" fmla="*/ 186 h 188"/>
                  <a:gd name="T62" fmla="*/ 220 w 325"/>
                  <a:gd name="T63" fmla="*/ 188 h 188"/>
                  <a:gd name="T64" fmla="*/ 196 w 325"/>
                  <a:gd name="T65" fmla="*/ 186 h 188"/>
                  <a:gd name="T66" fmla="*/ 169 w 325"/>
                  <a:gd name="T67" fmla="*/ 181 h 188"/>
                  <a:gd name="T68" fmla="*/ 148 w 325"/>
                  <a:gd name="T69" fmla="*/ 175 h 188"/>
                  <a:gd name="T70" fmla="*/ 129 w 325"/>
                  <a:gd name="T71" fmla="*/ 170 h 188"/>
                  <a:gd name="T72" fmla="*/ 110 w 325"/>
                  <a:gd name="T73" fmla="*/ 165 h 188"/>
                  <a:gd name="T74" fmla="*/ 94 w 325"/>
                  <a:gd name="T75" fmla="*/ 160 h 188"/>
                  <a:gd name="T76" fmla="*/ 78 w 325"/>
                  <a:gd name="T77" fmla="*/ 152 h 188"/>
                  <a:gd name="T78" fmla="*/ 62 w 325"/>
                  <a:gd name="T79" fmla="*/ 144 h 188"/>
                  <a:gd name="T80" fmla="*/ 46 w 325"/>
                  <a:gd name="T81" fmla="*/ 136 h 188"/>
                  <a:gd name="T82" fmla="*/ 32 w 325"/>
                  <a:gd name="T83" fmla="*/ 126 h 188"/>
                  <a:gd name="T84" fmla="*/ 22 w 325"/>
                  <a:gd name="T85" fmla="*/ 115 h 188"/>
                  <a:gd name="T86" fmla="*/ 13 w 325"/>
                  <a:gd name="T87" fmla="*/ 105 h 188"/>
                  <a:gd name="T88" fmla="*/ 8 w 325"/>
                  <a:gd name="T89" fmla="*/ 94 h 188"/>
                  <a:gd name="T90" fmla="*/ 3 w 325"/>
                  <a:gd name="T91" fmla="*/ 84 h 188"/>
                  <a:gd name="T92" fmla="*/ 3 w 325"/>
                  <a:gd name="T93" fmla="*/ 76 h 188"/>
                  <a:gd name="T94" fmla="*/ 0 w 325"/>
                  <a:gd name="T95" fmla="*/ 71 h 188"/>
                  <a:gd name="T96" fmla="*/ 0 w 325"/>
                  <a:gd name="T97" fmla="*/ 68 h 188"/>
                  <a:gd name="T98" fmla="*/ 19 w 325"/>
                  <a:gd name="T99" fmla="*/ 29 h 18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25"/>
                  <a:gd name="T151" fmla="*/ 0 h 188"/>
                  <a:gd name="T152" fmla="*/ 325 w 325"/>
                  <a:gd name="T153" fmla="*/ 188 h 18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25" h="188">
                    <a:moveTo>
                      <a:pt x="19" y="29"/>
                    </a:moveTo>
                    <a:lnTo>
                      <a:pt x="22" y="26"/>
                    </a:lnTo>
                    <a:lnTo>
                      <a:pt x="27" y="23"/>
                    </a:lnTo>
                    <a:lnTo>
                      <a:pt x="32" y="18"/>
                    </a:lnTo>
                    <a:lnTo>
                      <a:pt x="46" y="13"/>
                    </a:lnTo>
                    <a:lnTo>
                      <a:pt x="59" y="8"/>
                    </a:lnTo>
                    <a:lnTo>
                      <a:pt x="72" y="5"/>
                    </a:lnTo>
                    <a:lnTo>
                      <a:pt x="91" y="0"/>
                    </a:lnTo>
                    <a:lnTo>
                      <a:pt x="113" y="0"/>
                    </a:lnTo>
                    <a:lnTo>
                      <a:pt x="134" y="0"/>
                    </a:lnTo>
                    <a:lnTo>
                      <a:pt x="156" y="2"/>
                    </a:lnTo>
                    <a:lnTo>
                      <a:pt x="180" y="5"/>
                    </a:lnTo>
                    <a:lnTo>
                      <a:pt x="201" y="13"/>
                    </a:lnTo>
                    <a:lnTo>
                      <a:pt x="223" y="18"/>
                    </a:lnTo>
                    <a:lnTo>
                      <a:pt x="244" y="29"/>
                    </a:lnTo>
                    <a:lnTo>
                      <a:pt x="260" y="39"/>
                    </a:lnTo>
                    <a:lnTo>
                      <a:pt x="276" y="50"/>
                    </a:lnTo>
                    <a:lnTo>
                      <a:pt x="287" y="63"/>
                    </a:lnTo>
                    <a:lnTo>
                      <a:pt x="298" y="78"/>
                    </a:lnTo>
                    <a:lnTo>
                      <a:pt x="306" y="92"/>
                    </a:lnTo>
                    <a:lnTo>
                      <a:pt x="314" y="107"/>
                    </a:lnTo>
                    <a:lnTo>
                      <a:pt x="319" y="120"/>
                    </a:lnTo>
                    <a:lnTo>
                      <a:pt x="322" y="133"/>
                    </a:lnTo>
                    <a:lnTo>
                      <a:pt x="325" y="144"/>
                    </a:lnTo>
                    <a:lnTo>
                      <a:pt x="325" y="152"/>
                    </a:lnTo>
                    <a:lnTo>
                      <a:pt x="319" y="160"/>
                    </a:lnTo>
                    <a:lnTo>
                      <a:pt x="311" y="165"/>
                    </a:lnTo>
                    <a:lnTo>
                      <a:pt x="298" y="173"/>
                    </a:lnTo>
                    <a:lnTo>
                      <a:pt x="282" y="178"/>
                    </a:lnTo>
                    <a:lnTo>
                      <a:pt x="263" y="183"/>
                    </a:lnTo>
                    <a:lnTo>
                      <a:pt x="244" y="186"/>
                    </a:lnTo>
                    <a:lnTo>
                      <a:pt x="220" y="188"/>
                    </a:lnTo>
                    <a:lnTo>
                      <a:pt x="196" y="186"/>
                    </a:lnTo>
                    <a:lnTo>
                      <a:pt x="169" y="181"/>
                    </a:lnTo>
                    <a:lnTo>
                      <a:pt x="148" y="175"/>
                    </a:lnTo>
                    <a:lnTo>
                      <a:pt x="129" y="170"/>
                    </a:lnTo>
                    <a:lnTo>
                      <a:pt x="110" y="165"/>
                    </a:lnTo>
                    <a:lnTo>
                      <a:pt x="94" y="160"/>
                    </a:lnTo>
                    <a:lnTo>
                      <a:pt x="78" y="152"/>
                    </a:lnTo>
                    <a:lnTo>
                      <a:pt x="62" y="144"/>
                    </a:lnTo>
                    <a:lnTo>
                      <a:pt x="46" y="136"/>
                    </a:lnTo>
                    <a:lnTo>
                      <a:pt x="32" y="126"/>
                    </a:lnTo>
                    <a:lnTo>
                      <a:pt x="22" y="115"/>
                    </a:lnTo>
                    <a:lnTo>
                      <a:pt x="13" y="105"/>
                    </a:lnTo>
                    <a:lnTo>
                      <a:pt x="8" y="94"/>
                    </a:lnTo>
                    <a:lnTo>
                      <a:pt x="3" y="84"/>
                    </a:lnTo>
                    <a:lnTo>
                      <a:pt x="3" y="76"/>
                    </a:lnTo>
                    <a:lnTo>
                      <a:pt x="0" y="71"/>
                    </a:lnTo>
                    <a:lnTo>
                      <a:pt x="0" y="68"/>
                    </a:lnTo>
                    <a:lnTo>
                      <a:pt x="19" y="29"/>
                    </a:lnTo>
                    <a:close/>
                  </a:path>
                </a:pathLst>
              </a:custGeom>
              <a:solidFill>
                <a:srgbClr val="FF96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22" name="Freeform 31"/>
              <p:cNvSpPr>
                <a:spLocks/>
              </p:cNvSpPr>
              <p:nvPr/>
            </p:nvSpPr>
            <p:spPr bwMode="auto">
              <a:xfrm>
                <a:off x="4697" y="2451"/>
                <a:ext cx="314" cy="184"/>
              </a:xfrm>
              <a:custGeom>
                <a:avLst/>
                <a:gdLst>
                  <a:gd name="T0" fmla="*/ 19 w 314"/>
                  <a:gd name="T1" fmla="*/ 27 h 184"/>
                  <a:gd name="T2" fmla="*/ 19 w 314"/>
                  <a:gd name="T3" fmla="*/ 27 h 184"/>
                  <a:gd name="T4" fmla="*/ 25 w 314"/>
                  <a:gd name="T5" fmla="*/ 24 h 184"/>
                  <a:gd name="T6" fmla="*/ 33 w 314"/>
                  <a:gd name="T7" fmla="*/ 19 h 184"/>
                  <a:gd name="T8" fmla="*/ 43 w 314"/>
                  <a:gd name="T9" fmla="*/ 14 h 184"/>
                  <a:gd name="T10" fmla="*/ 57 w 314"/>
                  <a:gd name="T11" fmla="*/ 8 h 184"/>
                  <a:gd name="T12" fmla="*/ 73 w 314"/>
                  <a:gd name="T13" fmla="*/ 6 h 184"/>
                  <a:gd name="T14" fmla="*/ 89 w 314"/>
                  <a:gd name="T15" fmla="*/ 0 h 184"/>
                  <a:gd name="T16" fmla="*/ 108 w 314"/>
                  <a:gd name="T17" fmla="*/ 0 h 184"/>
                  <a:gd name="T18" fmla="*/ 129 w 314"/>
                  <a:gd name="T19" fmla="*/ 0 h 184"/>
                  <a:gd name="T20" fmla="*/ 153 w 314"/>
                  <a:gd name="T21" fmla="*/ 3 h 184"/>
                  <a:gd name="T22" fmla="*/ 175 w 314"/>
                  <a:gd name="T23" fmla="*/ 8 h 184"/>
                  <a:gd name="T24" fmla="*/ 196 w 314"/>
                  <a:gd name="T25" fmla="*/ 14 h 184"/>
                  <a:gd name="T26" fmla="*/ 218 w 314"/>
                  <a:gd name="T27" fmla="*/ 19 h 184"/>
                  <a:gd name="T28" fmla="*/ 236 w 314"/>
                  <a:gd name="T29" fmla="*/ 29 h 184"/>
                  <a:gd name="T30" fmla="*/ 252 w 314"/>
                  <a:gd name="T31" fmla="*/ 37 h 184"/>
                  <a:gd name="T32" fmla="*/ 266 w 314"/>
                  <a:gd name="T33" fmla="*/ 50 h 184"/>
                  <a:gd name="T34" fmla="*/ 279 w 314"/>
                  <a:gd name="T35" fmla="*/ 63 h 184"/>
                  <a:gd name="T36" fmla="*/ 290 w 314"/>
                  <a:gd name="T37" fmla="*/ 76 h 184"/>
                  <a:gd name="T38" fmla="*/ 298 w 314"/>
                  <a:gd name="T39" fmla="*/ 90 h 184"/>
                  <a:gd name="T40" fmla="*/ 306 w 314"/>
                  <a:gd name="T41" fmla="*/ 105 h 184"/>
                  <a:gd name="T42" fmla="*/ 311 w 314"/>
                  <a:gd name="T43" fmla="*/ 118 h 184"/>
                  <a:gd name="T44" fmla="*/ 314 w 314"/>
                  <a:gd name="T45" fmla="*/ 129 h 184"/>
                  <a:gd name="T46" fmla="*/ 314 w 314"/>
                  <a:gd name="T47" fmla="*/ 139 h 184"/>
                  <a:gd name="T48" fmla="*/ 314 w 314"/>
                  <a:gd name="T49" fmla="*/ 147 h 184"/>
                  <a:gd name="T50" fmla="*/ 309 w 314"/>
                  <a:gd name="T51" fmla="*/ 155 h 184"/>
                  <a:gd name="T52" fmla="*/ 301 w 314"/>
                  <a:gd name="T53" fmla="*/ 163 h 184"/>
                  <a:gd name="T54" fmla="*/ 290 w 314"/>
                  <a:gd name="T55" fmla="*/ 168 h 184"/>
                  <a:gd name="T56" fmla="*/ 274 w 314"/>
                  <a:gd name="T57" fmla="*/ 176 h 184"/>
                  <a:gd name="T58" fmla="*/ 255 w 314"/>
                  <a:gd name="T59" fmla="*/ 179 h 184"/>
                  <a:gd name="T60" fmla="*/ 236 w 314"/>
                  <a:gd name="T61" fmla="*/ 181 h 184"/>
                  <a:gd name="T62" fmla="*/ 212 w 314"/>
                  <a:gd name="T63" fmla="*/ 184 h 184"/>
                  <a:gd name="T64" fmla="*/ 188 w 314"/>
                  <a:gd name="T65" fmla="*/ 181 h 184"/>
                  <a:gd name="T66" fmla="*/ 164 w 314"/>
                  <a:gd name="T67" fmla="*/ 176 h 184"/>
                  <a:gd name="T68" fmla="*/ 143 w 314"/>
                  <a:gd name="T69" fmla="*/ 173 h 184"/>
                  <a:gd name="T70" fmla="*/ 124 w 314"/>
                  <a:gd name="T71" fmla="*/ 168 h 184"/>
                  <a:gd name="T72" fmla="*/ 108 w 314"/>
                  <a:gd name="T73" fmla="*/ 160 h 184"/>
                  <a:gd name="T74" fmla="*/ 89 w 314"/>
                  <a:gd name="T75" fmla="*/ 155 h 184"/>
                  <a:gd name="T76" fmla="*/ 76 w 314"/>
                  <a:gd name="T77" fmla="*/ 147 h 184"/>
                  <a:gd name="T78" fmla="*/ 59 w 314"/>
                  <a:gd name="T79" fmla="*/ 139 h 184"/>
                  <a:gd name="T80" fmla="*/ 46 w 314"/>
                  <a:gd name="T81" fmla="*/ 131 h 184"/>
                  <a:gd name="T82" fmla="*/ 33 w 314"/>
                  <a:gd name="T83" fmla="*/ 124 h 184"/>
                  <a:gd name="T84" fmla="*/ 22 w 314"/>
                  <a:gd name="T85" fmla="*/ 113 h 184"/>
                  <a:gd name="T86" fmla="*/ 14 w 314"/>
                  <a:gd name="T87" fmla="*/ 103 h 184"/>
                  <a:gd name="T88" fmla="*/ 8 w 314"/>
                  <a:gd name="T89" fmla="*/ 92 h 184"/>
                  <a:gd name="T90" fmla="*/ 3 w 314"/>
                  <a:gd name="T91" fmla="*/ 82 h 184"/>
                  <a:gd name="T92" fmla="*/ 0 w 314"/>
                  <a:gd name="T93" fmla="*/ 74 h 184"/>
                  <a:gd name="T94" fmla="*/ 0 w 314"/>
                  <a:gd name="T95" fmla="*/ 69 h 184"/>
                  <a:gd name="T96" fmla="*/ 0 w 314"/>
                  <a:gd name="T97" fmla="*/ 69 h 184"/>
                  <a:gd name="T98" fmla="*/ 19 w 314"/>
                  <a:gd name="T99" fmla="*/ 27 h 184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14"/>
                  <a:gd name="T151" fmla="*/ 0 h 184"/>
                  <a:gd name="T152" fmla="*/ 314 w 314"/>
                  <a:gd name="T153" fmla="*/ 184 h 184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14" h="184">
                    <a:moveTo>
                      <a:pt x="19" y="27"/>
                    </a:moveTo>
                    <a:lnTo>
                      <a:pt x="19" y="27"/>
                    </a:lnTo>
                    <a:lnTo>
                      <a:pt x="25" y="24"/>
                    </a:lnTo>
                    <a:lnTo>
                      <a:pt x="33" y="19"/>
                    </a:lnTo>
                    <a:lnTo>
                      <a:pt x="43" y="14"/>
                    </a:lnTo>
                    <a:lnTo>
                      <a:pt x="57" y="8"/>
                    </a:lnTo>
                    <a:lnTo>
                      <a:pt x="73" y="6"/>
                    </a:lnTo>
                    <a:lnTo>
                      <a:pt x="89" y="0"/>
                    </a:lnTo>
                    <a:lnTo>
                      <a:pt x="108" y="0"/>
                    </a:lnTo>
                    <a:lnTo>
                      <a:pt x="129" y="0"/>
                    </a:lnTo>
                    <a:lnTo>
                      <a:pt x="153" y="3"/>
                    </a:lnTo>
                    <a:lnTo>
                      <a:pt x="175" y="8"/>
                    </a:lnTo>
                    <a:lnTo>
                      <a:pt x="196" y="14"/>
                    </a:lnTo>
                    <a:lnTo>
                      <a:pt x="218" y="19"/>
                    </a:lnTo>
                    <a:lnTo>
                      <a:pt x="236" y="29"/>
                    </a:lnTo>
                    <a:lnTo>
                      <a:pt x="252" y="37"/>
                    </a:lnTo>
                    <a:lnTo>
                      <a:pt x="266" y="50"/>
                    </a:lnTo>
                    <a:lnTo>
                      <a:pt x="279" y="63"/>
                    </a:lnTo>
                    <a:lnTo>
                      <a:pt x="290" y="76"/>
                    </a:lnTo>
                    <a:lnTo>
                      <a:pt x="298" y="90"/>
                    </a:lnTo>
                    <a:lnTo>
                      <a:pt x="306" y="105"/>
                    </a:lnTo>
                    <a:lnTo>
                      <a:pt x="311" y="118"/>
                    </a:lnTo>
                    <a:lnTo>
                      <a:pt x="314" y="129"/>
                    </a:lnTo>
                    <a:lnTo>
                      <a:pt x="314" y="139"/>
                    </a:lnTo>
                    <a:lnTo>
                      <a:pt x="314" y="147"/>
                    </a:lnTo>
                    <a:lnTo>
                      <a:pt x="309" y="155"/>
                    </a:lnTo>
                    <a:lnTo>
                      <a:pt x="301" y="163"/>
                    </a:lnTo>
                    <a:lnTo>
                      <a:pt x="290" y="168"/>
                    </a:lnTo>
                    <a:lnTo>
                      <a:pt x="274" y="176"/>
                    </a:lnTo>
                    <a:lnTo>
                      <a:pt x="255" y="179"/>
                    </a:lnTo>
                    <a:lnTo>
                      <a:pt x="236" y="181"/>
                    </a:lnTo>
                    <a:lnTo>
                      <a:pt x="212" y="184"/>
                    </a:lnTo>
                    <a:lnTo>
                      <a:pt x="188" y="181"/>
                    </a:lnTo>
                    <a:lnTo>
                      <a:pt x="164" y="176"/>
                    </a:lnTo>
                    <a:lnTo>
                      <a:pt x="143" y="173"/>
                    </a:lnTo>
                    <a:lnTo>
                      <a:pt x="124" y="168"/>
                    </a:lnTo>
                    <a:lnTo>
                      <a:pt x="108" y="160"/>
                    </a:lnTo>
                    <a:lnTo>
                      <a:pt x="89" y="155"/>
                    </a:lnTo>
                    <a:lnTo>
                      <a:pt x="76" y="147"/>
                    </a:lnTo>
                    <a:lnTo>
                      <a:pt x="59" y="139"/>
                    </a:lnTo>
                    <a:lnTo>
                      <a:pt x="46" y="131"/>
                    </a:lnTo>
                    <a:lnTo>
                      <a:pt x="33" y="124"/>
                    </a:lnTo>
                    <a:lnTo>
                      <a:pt x="22" y="113"/>
                    </a:lnTo>
                    <a:lnTo>
                      <a:pt x="14" y="103"/>
                    </a:lnTo>
                    <a:lnTo>
                      <a:pt x="8" y="92"/>
                    </a:lnTo>
                    <a:lnTo>
                      <a:pt x="3" y="82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19" y="27"/>
                    </a:lnTo>
                    <a:close/>
                  </a:path>
                </a:pathLst>
              </a:custGeom>
              <a:solidFill>
                <a:srgbClr val="FF8F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23" name="Freeform 32"/>
              <p:cNvSpPr>
                <a:spLocks/>
              </p:cNvSpPr>
              <p:nvPr/>
            </p:nvSpPr>
            <p:spPr bwMode="auto">
              <a:xfrm>
                <a:off x="4703" y="2454"/>
                <a:ext cx="305" cy="178"/>
              </a:xfrm>
              <a:custGeom>
                <a:avLst/>
                <a:gdLst>
                  <a:gd name="T0" fmla="*/ 16 w 305"/>
                  <a:gd name="T1" fmla="*/ 26 h 178"/>
                  <a:gd name="T2" fmla="*/ 19 w 305"/>
                  <a:gd name="T3" fmla="*/ 26 h 178"/>
                  <a:gd name="T4" fmla="*/ 24 w 305"/>
                  <a:gd name="T5" fmla="*/ 24 h 178"/>
                  <a:gd name="T6" fmla="*/ 29 w 305"/>
                  <a:gd name="T7" fmla="*/ 18 h 178"/>
                  <a:gd name="T8" fmla="*/ 40 w 305"/>
                  <a:gd name="T9" fmla="*/ 13 h 178"/>
                  <a:gd name="T10" fmla="*/ 53 w 305"/>
                  <a:gd name="T11" fmla="*/ 8 h 178"/>
                  <a:gd name="T12" fmla="*/ 70 w 305"/>
                  <a:gd name="T13" fmla="*/ 5 h 178"/>
                  <a:gd name="T14" fmla="*/ 86 w 305"/>
                  <a:gd name="T15" fmla="*/ 3 h 178"/>
                  <a:gd name="T16" fmla="*/ 104 w 305"/>
                  <a:gd name="T17" fmla="*/ 0 h 178"/>
                  <a:gd name="T18" fmla="*/ 126 w 305"/>
                  <a:gd name="T19" fmla="*/ 0 h 178"/>
                  <a:gd name="T20" fmla="*/ 147 w 305"/>
                  <a:gd name="T21" fmla="*/ 3 h 178"/>
                  <a:gd name="T22" fmla="*/ 169 w 305"/>
                  <a:gd name="T23" fmla="*/ 8 h 178"/>
                  <a:gd name="T24" fmla="*/ 190 w 305"/>
                  <a:gd name="T25" fmla="*/ 13 h 178"/>
                  <a:gd name="T26" fmla="*/ 209 w 305"/>
                  <a:gd name="T27" fmla="*/ 18 h 178"/>
                  <a:gd name="T28" fmla="*/ 228 w 305"/>
                  <a:gd name="T29" fmla="*/ 26 h 178"/>
                  <a:gd name="T30" fmla="*/ 244 w 305"/>
                  <a:gd name="T31" fmla="*/ 37 h 178"/>
                  <a:gd name="T32" fmla="*/ 257 w 305"/>
                  <a:gd name="T33" fmla="*/ 47 h 178"/>
                  <a:gd name="T34" fmla="*/ 271 w 305"/>
                  <a:gd name="T35" fmla="*/ 60 h 178"/>
                  <a:gd name="T36" fmla="*/ 279 w 305"/>
                  <a:gd name="T37" fmla="*/ 73 h 178"/>
                  <a:gd name="T38" fmla="*/ 289 w 305"/>
                  <a:gd name="T39" fmla="*/ 87 h 178"/>
                  <a:gd name="T40" fmla="*/ 295 w 305"/>
                  <a:gd name="T41" fmla="*/ 102 h 178"/>
                  <a:gd name="T42" fmla="*/ 300 w 305"/>
                  <a:gd name="T43" fmla="*/ 113 h 178"/>
                  <a:gd name="T44" fmla="*/ 303 w 305"/>
                  <a:gd name="T45" fmla="*/ 126 h 178"/>
                  <a:gd name="T46" fmla="*/ 305 w 305"/>
                  <a:gd name="T47" fmla="*/ 136 h 178"/>
                  <a:gd name="T48" fmla="*/ 303 w 305"/>
                  <a:gd name="T49" fmla="*/ 144 h 178"/>
                  <a:gd name="T50" fmla="*/ 300 w 305"/>
                  <a:gd name="T51" fmla="*/ 149 h 178"/>
                  <a:gd name="T52" fmla="*/ 292 w 305"/>
                  <a:gd name="T53" fmla="*/ 157 h 178"/>
                  <a:gd name="T54" fmla="*/ 281 w 305"/>
                  <a:gd name="T55" fmla="*/ 165 h 178"/>
                  <a:gd name="T56" fmla="*/ 265 w 305"/>
                  <a:gd name="T57" fmla="*/ 170 h 178"/>
                  <a:gd name="T58" fmla="*/ 249 w 305"/>
                  <a:gd name="T59" fmla="*/ 173 h 178"/>
                  <a:gd name="T60" fmla="*/ 228 w 305"/>
                  <a:gd name="T61" fmla="*/ 176 h 178"/>
                  <a:gd name="T62" fmla="*/ 206 w 305"/>
                  <a:gd name="T63" fmla="*/ 178 h 178"/>
                  <a:gd name="T64" fmla="*/ 182 w 305"/>
                  <a:gd name="T65" fmla="*/ 176 h 178"/>
                  <a:gd name="T66" fmla="*/ 158 w 305"/>
                  <a:gd name="T67" fmla="*/ 173 h 178"/>
                  <a:gd name="T68" fmla="*/ 139 w 305"/>
                  <a:gd name="T69" fmla="*/ 168 h 178"/>
                  <a:gd name="T70" fmla="*/ 120 w 305"/>
                  <a:gd name="T71" fmla="*/ 162 h 178"/>
                  <a:gd name="T72" fmla="*/ 102 w 305"/>
                  <a:gd name="T73" fmla="*/ 157 h 178"/>
                  <a:gd name="T74" fmla="*/ 86 w 305"/>
                  <a:gd name="T75" fmla="*/ 149 h 178"/>
                  <a:gd name="T76" fmla="*/ 72 w 305"/>
                  <a:gd name="T77" fmla="*/ 144 h 178"/>
                  <a:gd name="T78" fmla="*/ 56 w 305"/>
                  <a:gd name="T79" fmla="*/ 136 h 178"/>
                  <a:gd name="T80" fmla="*/ 43 w 305"/>
                  <a:gd name="T81" fmla="*/ 128 h 178"/>
                  <a:gd name="T82" fmla="*/ 29 w 305"/>
                  <a:gd name="T83" fmla="*/ 118 h 178"/>
                  <a:gd name="T84" fmla="*/ 19 w 305"/>
                  <a:gd name="T85" fmla="*/ 110 h 178"/>
                  <a:gd name="T86" fmla="*/ 13 w 305"/>
                  <a:gd name="T87" fmla="*/ 100 h 178"/>
                  <a:gd name="T88" fmla="*/ 8 w 305"/>
                  <a:gd name="T89" fmla="*/ 89 h 178"/>
                  <a:gd name="T90" fmla="*/ 2 w 305"/>
                  <a:gd name="T91" fmla="*/ 79 h 178"/>
                  <a:gd name="T92" fmla="*/ 0 w 305"/>
                  <a:gd name="T93" fmla="*/ 73 h 178"/>
                  <a:gd name="T94" fmla="*/ 0 w 305"/>
                  <a:gd name="T95" fmla="*/ 68 h 178"/>
                  <a:gd name="T96" fmla="*/ 0 w 305"/>
                  <a:gd name="T97" fmla="*/ 66 h 178"/>
                  <a:gd name="T98" fmla="*/ 16 w 305"/>
                  <a:gd name="T99" fmla="*/ 26 h 17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305"/>
                  <a:gd name="T151" fmla="*/ 0 h 178"/>
                  <a:gd name="T152" fmla="*/ 305 w 305"/>
                  <a:gd name="T153" fmla="*/ 178 h 17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305" h="178">
                    <a:moveTo>
                      <a:pt x="16" y="26"/>
                    </a:moveTo>
                    <a:lnTo>
                      <a:pt x="19" y="26"/>
                    </a:lnTo>
                    <a:lnTo>
                      <a:pt x="24" y="24"/>
                    </a:lnTo>
                    <a:lnTo>
                      <a:pt x="29" y="18"/>
                    </a:lnTo>
                    <a:lnTo>
                      <a:pt x="40" y="13"/>
                    </a:lnTo>
                    <a:lnTo>
                      <a:pt x="53" y="8"/>
                    </a:lnTo>
                    <a:lnTo>
                      <a:pt x="70" y="5"/>
                    </a:lnTo>
                    <a:lnTo>
                      <a:pt x="86" y="3"/>
                    </a:lnTo>
                    <a:lnTo>
                      <a:pt x="104" y="0"/>
                    </a:lnTo>
                    <a:lnTo>
                      <a:pt x="126" y="0"/>
                    </a:lnTo>
                    <a:lnTo>
                      <a:pt x="147" y="3"/>
                    </a:lnTo>
                    <a:lnTo>
                      <a:pt x="169" y="8"/>
                    </a:lnTo>
                    <a:lnTo>
                      <a:pt x="190" y="13"/>
                    </a:lnTo>
                    <a:lnTo>
                      <a:pt x="209" y="18"/>
                    </a:lnTo>
                    <a:lnTo>
                      <a:pt x="228" y="26"/>
                    </a:lnTo>
                    <a:lnTo>
                      <a:pt x="244" y="37"/>
                    </a:lnTo>
                    <a:lnTo>
                      <a:pt x="257" y="47"/>
                    </a:lnTo>
                    <a:lnTo>
                      <a:pt x="271" y="60"/>
                    </a:lnTo>
                    <a:lnTo>
                      <a:pt x="279" y="73"/>
                    </a:lnTo>
                    <a:lnTo>
                      <a:pt x="289" y="87"/>
                    </a:lnTo>
                    <a:lnTo>
                      <a:pt x="295" y="102"/>
                    </a:lnTo>
                    <a:lnTo>
                      <a:pt x="300" y="113"/>
                    </a:lnTo>
                    <a:lnTo>
                      <a:pt x="303" y="126"/>
                    </a:lnTo>
                    <a:lnTo>
                      <a:pt x="305" y="136"/>
                    </a:lnTo>
                    <a:lnTo>
                      <a:pt x="303" y="144"/>
                    </a:lnTo>
                    <a:lnTo>
                      <a:pt x="300" y="149"/>
                    </a:lnTo>
                    <a:lnTo>
                      <a:pt x="292" y="157"/>
                    </a:lnTo>
                    <a:lnTo>
                      <a:pt x="281" y="165"/>
                    </a:lnTo>
                    <a:lnTo>
                      <a:pt x="265" y="170"/>
                    </a:lnTo>
                    <a:lnTo>
                      <a:pt x="249" y="173"/>
                    </a:lnTo>
                    <a:lnTo>
                      <a:pt x="228" y="176"/>
                    </a:lnTo>
                    <a:lnTo>
                      <a:pt x="206" y="178"/>
                    </a:lnTo>
                    <a:lnTo>
                      <a:pt x="182" y="176"/>
                    </a:lnTo>
                    <a:lnTo>
                      <a:pt x="158" y="173"/>
                    </a:lnTo>
                    <a:lnTo>
                      <a:pt x="139" y="168"/>
                    </a:lnTo>
                    <a:lnTo>
                      <a:pt x="120" y="162"/>
                    </a:lnTo>
                    <a:lnTo>
                      <a:pt x="102" y="157"/>
                    </a:lnTo>
                    <a:lnTo>
                      <a:pt x="86" y="149"/>
                    </a:lnTo>
                    <a:lnTo>
                      <a:pt x="72" y="144"/>
                    </a:lnTo>
                    <a:lnTo>
                      <a:pt x="56" y="136"/>
                    </a:lnTo>
                    <a:lnTo>
                      <a:pt x="43" y="128"/>
                    </a:lnTo>
                    <a:lnTo>
                      <a:pt x="29" y="118"/>
                    </a:lnTo>
                    <a:lnTo>
                      <a:pt x="19" y="110"/>
                    </a:lnTo>
                    <a:lnTo>
                      <a:pt x="13" y="100"/>
                    </a:lnTo>
                    <a:lnTo>
                      <a:pt x="8" y="89"/>
                    </a:lnTo>
                    <a:lnTo>
                      <a:pt x="2" y="79"/>
                    </a:lnTo>
                    <a:lnTo>
                      <a:pt x="0" y="73"/>
                    </a:lnTo>
                    <a:lnTo>
                      <a:pt x="0" y="68"/>
                    </a:lnTo>
                    <a:lnTo>
                      <a:pt x="0" y="66"/>
                    </a:lnTo>
                    <a:lnTo>
                      <a:pt x="16" y="26"/>
                    </a:lnTo>
                    <a:close/>
                  </a:path>
                </a:pathLst>
              </a:custGeom>
              <a:solidFill>
                <a:srgbClr val="FF87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24" name="Freeform 33"/>
              <p:cNvSpPr>
                <a:spLocks/>
              </p:cNvSpPr>
              <p:nvPr/>
            </p:nvSpPr>
            <p:spPr bwMode="auto">
              <a:xfrm>
                <a:off x="4708" y="2457"/>
                <a:ext cx="295" cy="173"/>
              </a:xfrm>
              <a:custGeom>
                <a:avLst/>
                <a:gdLst>
                  <a:gd name="T0" fmla="*/ 16 w 295"/>
                  <a:gd name="T1" fmla="*/ 26 h 173"/>
                  <a:gd name="T2" fmla="*/ 19 w 295"/>
                  <a:gd name="T3" fmla="*/ 26 h 173"/>
                  <a:gd name="T4" fmla="*/ 22 w 295"/>
                  <a:gd name="T5" fmla="*/ 23 h 173"/>
                  <a:gd name="T6" fmla="*/ 30 w 295"/>
                  <a:gd name="T7" fmla="*/ 18 h 173"/>
                  <a:gd name="T8" fmla="*/ 40 w 295"/>
                  <a:gd name="T9" fmla="*/ 13 h 173"/>
                  <a:gd name="T10" fmla="*/ 51 w 295"/>
                  <a:gd name="T11" fmla="*/ 8 h 173"/>
                  <a:gd name="T12" fmla="*/ 67 w 295"/>
                  <a:gd name="T13" fmla="*/ 5 h 173"/>
                  <a:gd name="T14" fmla="*/ 83 w 295"/>
                  <a:gd name="T15" fmla="*/ 2 h 173"/>
                  <a:gd name="T16" fmla="*/ 102 w 295"/>
                  <a:gd name="T17" fmla="*/ 0 h 173"/>
                  <a:gd name="T18" fmla="*/ 121 w 295"/>
                  <a:gd name="T19" fmla="*/ 0 h 173"/>
                  <a:gd name="T20" fmla="*/ 142 w 295"/>
                  <a:gd name="T21" fmla="*/ 2 h 173"/>
                  <a:gd name="T22" fmla="*/ 164 w 295"/>
                  <a:gd name="T23" fmla="*/ 8 h 173"/>
                  <a:gd name="T24" fmla="*/ 185 w 295"/>
                  <a:gd name="T25" fmla="*/ 13 h 173"/>
                  <a:gd name="T26" fmla="*/ 204 w 295"/>
                  <a:gd name="T27" fmla="*/ 18 h 173"/>
                  <a:gd name="T28" fmla="*/ 223 w 295"/>
                  <a:gd name="T29" fmla="*/ 26 h 173"/>
                  <a:gd name="T30" fmla="*/ 239 w 295"/>
                  <a:gd name="T31" fmla="*/ 36 h 173"/>
                  <a:gd name="T32" fmla="*/ 250 w 295"/>
                  <a:gd name="T33" fmla="*/ 47 h 173"/>
                  <a:gd name="T34" fmla="*/ 260 w 295"/>
                  <a:gd name="T35" fmla="*/ 57 h 173"/>
                  <a:gd name="T36" fmla="*/ 271 w 295"/>
                  <a:gd name="T37" fmla="*/ 70 h 173"/>
                  <a:gd name="T38" fmla="*/ 279 w 295"/>
                  <a:gd name="T39" fmla="*/ 84 h 173"/>
                  <a:gd name="T40" fmla="*/ 287 w 295"/>
                  <a:gd name="T41" fmla="*/ 97 h 173"/>
                  <a:gd name="T42" fmla="*/ 292 w 295"/>
                  <a:gd name="T43" fmla="*/ 110 h 173"/>
                  <a:gd name="T44" fmla="*/ 295 w 295"/>
                  <a:gd name="T45" fmla="*/ 123 h 173"/>
                  <a:gd name="T46" fmla="*/ 295 w 295"/>
                  <a:gd name="T47" fmla="*/ 131 h 173"/>
                  <a:gd name="T48" fmla="*/ 295 w 295"/>
                  <a:gd name="T49" fmla="*/ 138 h 173"/>
                  <a:gd name="T50" fmla="*/ 290 w 295"/>
                  <a:gd name="T51" fmla="*/ 146 h 173"/>
                  <a:gd name="T52" fmla="*/ 282 w 295"/>
                  <a:gd name="T53" fmla="*/ 152 h 173"/>
                  <a:gd name="T54" fmla="*/ 271 w 295"/>
                  <a:gd name="T55" fmla="*/ 159 h 173"/>
                  <a:gd name="T56" fmla="*/ 258 w 295"/>
                  <a:gd name="T57" fmla="*/ 165 h 173"/>
                  <a:gd name="T58" fmla="*/ 241 w 295"/>
                  <a:gd name="T59" fmla="*/ 170 h 173"/>
                  <a:gd name="T60" fmla="*/ 220 w 295"/>
                  <a:gd name="T61" fmla="*/ 173 h 173"/>
                  <a:gd name="T62" fmla="*/ 199 w 295"/>
                  <a:gd name="T63" fmla="*/ 173 h 173"/>
                  <a:gd name="T64" fmla="*/ 177 w 295"/>
                  <a:gd name="T65" fmla="*/ 170 h 173"/>
                  <a:gd name="T66" fmla="*/ 153 w 295"/>
                  <a:gd name="T67" fmla="*/ 167 h 173"/>
                  <a:gd name="T68" fmla="*/ 134 w 295"/>
                  <a:gd name="T69" fmla="*/ 162 h 173"/>
                  <a:gd name="T70" fmla="*/ 115 w 295"/>
                  <a:gd name="T71" fmla="*/ 157 h 173"/>
                  <a:gd name="T72" fmla="*/ 99 w 295"/>
                  <a:gd name="T73" fmla="*/ 152 h 173"/>
                  <a:gd name="T74" fmla="*/ 83 w 295"/>
                  <a:gd name="T75" fmla="*/ 146 h 173"/>
                  <a:gd name="T76" fmla="*/ 70 w 295"/>
                  <a:gd name="T77" fmla="*/ 138 h 173"/>
                  <a:gd name="T78" fmla="*/ 56 w 295"/>
                  <a:gd name="T79" fmla="*/ 131 h 173"/>
                  <a:gd name="T80" fmla="*/ 40 w 295"/>
                  <a:gd name="T81" fmla="*/ 123 h 173"/>
                  <a:gd name="T82" fmla="*/ 30 w 295"/>
                  <a:gd name="T83" fmla="*/ 115 h 173"/>
                  <a:gd name="T84" fmla="*/ 19 w 295"/>
                  <a:gd name="T85" fmla="*/ 104 h 173"/>
                  <a:gd name="T86" fmla="*/ 11 w 295"/>
                  <a:gd name="T87" fmla="*/ 97 h 173"/>
                  <a:gd name="T88" fmla="*/ 6 w 295"/>
                  <a:gd name="T89" fmla="*/ 86 h 173"/>
                  <a:gd name="T90" fmla="*/ 3 w 295"/>
                  <a:gd name="T91" fmla="*/ 78 h 173"/>
                  <a:gd name="T92" fmla="*/ 0 w 295"/>
                  <a:gd name="T93" fmla="*/ 70 h 173"/>
                  <a:gd name="T94" fmla="*/ 0 w 295"/>
                  <a:gd name="T95" fmla="*/ 65 h 173"/>
                  <a:gd name="T96" fmla="*/ 0 w 295"/>
                  <a:gd name="T97" fmla="*/ 63 h 173"/>
                  <a:gd name="T98" fmla="*/ 16 w 295"/>
                  <a:gd name="T99" fmla="*/ 26 h 17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95"/>
                  <a:gd name="T151" fmla="*/ 0 h 173"/>
                  <a:gd name="T152" fmla="*/ 295 w 295"/>
                  <a:gd name="T153" fmla="*/ 173 h 173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95" h="173">
                    <a:moveTo>
                      <a:pt x="16" y="26"/>
                    </a:moveTo>
                    <a:lnTo>
                      <a:pt x="19" y="26"/>
                    </a:lnTo>
                    <a:lnTo>
                      <a:pt x="22" y="23"/>
                    </a:lnTo>
                    <a:lnTo>
                      <a:pt x="30" y="18"/>
                    </a:lnTo>
                    <a:lnTo>
                      <a:pt x="40" y="13"/>
                    </a:lnTo>
                    <a:lnTo>
                      <a:pt x="51" y="8"/>
                    </a:lnTo>
                    <a:lnTo>
                      <a:pt x="67" y="5"/>
                    </a:lnTo>
                    <a:lnTo>
                      <a:pt x="83" y="2"/>
                    </a:lnTo>
                    <a:lnTo>
                      <a:pt x="102" y="0"/>
                    </a:lnTo>
                    <a:lnTo>
                      <a:pt x="121" y="0"/>
                    </a:lnTo>
                    <a:lnTo>
                      <a:pt x="142" y="2"/>
                    </a:lnTo>
                    <a:lnTo>
                      <a:pt x="164" y="8"/>
                    </a:lnTo>
                    <a:lnTo>
                      <a:pt x="185" y="13"/>
                    </a:lnTo>
                    <a:lnTo>
                      <a:pt x="204" y="18"/>
                    </a:lnTo>
                    <a:lnTo>
                      <a:pt x="223" y="26"/>
                    </a:lnTo>
                    <a:lnTo>
                      <a:pt x="239" y="36"/>
                    </a:lnTo>
                    <a:lnTo>
                      <a:pt x="250" y="47"/>
                    </a:lnTo>
                    <a:lnTo>
                      <a:pt x="260" y="57"/>
                    </a:lnTo>
                    <a:lnTo>
                      <a:pt x="271" y="70"/>
                    </a:lnTo>
                    <a:lnTo>
                      <a:pt x="279" y="84"/>
                    </a:lnTo>
                    <a:lnTo>
                      <a:pt x="287" y="97"/>
                    </a:lnTo>
                    <a:lnTo>
                      <a:pt x="292" y="110"/>
                    </a:lnTo>
                    <a:lnTo>
                      <a:pt x="295" y="123"/>
                    </a:lnTo>
                    <a:lnTo>
                      <a:pt x="295" y="131"/>
                    </a:lnTo>
                    <a:lnTo>
                      <a:pt x="295" y="138"/>
                    </a:lnTo>
                    <a:lnTo>
                      <a:pt x="290" y="146"/>
                    </a:lnTo>
                    <a:lnTo>
                      <a:pt x="282" y="152"/>
                    </a:lnTo>
                    <a:lnTo>
                      <a:pt x="271" y="159"/>
                    </a:lnTo>
                    <a:lnTo>
                      <a:pt x="258" y="165"/>
                    </a:lnTo>
                    <a:lnTo>
                      <a:pt x="241" y="170"/>
                    </a:lnTo>
                    <a:lnTo>
                      <a:pt x="220" y="173"/>
                    </a:lnTo>
                    <a:lnTo>
                      <a:pt x="199" y="173"/>
                    </a:lnTo>
                    <a:lnTo>
                      <a:pt x="177" y="170"/>
                    </a:lnTo>
                    <a:lnTo>
                      <a:pt x="153" y="167"/>
                    </a:lnTo>
                    <a:lnTo>
                      <a:pt x="134" y="162"/>
                    </a:lnTo>
                    <a:lnTo>
                      <a:pt x="115" y="157"/>
                    </a:lnTo>
                    <a:lnTo>
                      <a:pt x="99" y="152"/>
                    </a:lnTo>
                    <a:lnTo>
                      <a:pt x="83" y="146"/>
                    </a:lnTo>
                    <a:lnTo>
                      <a:pt x="70" y="138"/>
                    </a:lnTo>
                    <a:lnTo>
                      <a:pt x="56" y="131"/>
                    </a:lnTo>
                    <a:lnTo>
                      <a:pt x="40" y="123"/>
                    </a:lnTo>
                    <a:lnTo>
                      <a:pt x="30" y="115"/>
                    </a:lnTo>
                    <a:lnTo>
                      <a:pt x="19" y="104"/>
                    </a:lnTo>
                    <a:lnTo>
                      <a:pt x="11" y="97"/>
                    </a:lnTo>
                    <a:lnTo>
                      <a:pt x="6" y="86"/>
                    </a:lnTo>
                    <a:lnTo>
                      <a:pt x="3" y="78"/>
                    </a:lnTo>
                    <a:lnTo>
                      <a:pt x="0" y="70"/>
                    </a:lnTo>
                    <a:lnTo>
                      <a:pt x="0" y="65"/>
                    </a:lnTo>
                    <a:lnTo>
                      <a:pt x="0" y="63"/>
                    </a:lnTo>
                    <a:lnTo>
                      <a:pt x="16" y="26"/>
                    </a:lnTo>
                    <a:close/>
                  </a:path>
                </a:pathLst>
              </a:custGeom>
              <a:solidFill>
                <a:srgbClr val="FF7F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25" name="Freeform 34"/>
              <p:cNvSpPr>
                <a:spLocks/>
              </p:cNvSpPr>
              <p:nvPr/>
            </p:nvSpPr>
            <p:spPr bwMode="auto">
              <a:xfrm>
                <a:off x="4711" y="2459"/>
                <a:ext cx="289" cy="168"/>
              </a:xfrm>
              <a:custGeom>
                <a:avLst/>
                <a:gdLst>
                  <a:gd name="T0" fmla="*/ 19 w 289"/>
                  <a:gd name="T1" fmla="*/ 27 h 168"/>
                  <a:gd name="T2" fmla="*/ 19 w 289"/>
                  <a:gd name="T3" fmla="*/ 27 h 168"/>
                  <a:gd name="T4" fmla="*/ 24 w 289"/>
                  <a:gd name="T5" fmla="*/ 21 h 168"/>
                  <a:gd name="T6" fmla="*/ 29 w 289"/>
                  <a:gd name="T7" fmla="*/ 19 h 168"/>
                  <a:gd name="T8" fmla="*/ 40 w 289"/>
                  <a:gd name="T9" fmla="*/ 13 h 168"/>
                  <a:gd name="T10" fmla="*/ 53 w 289"/>
                  <a:gd name="T11" fmla="*/ 8 h 168"/>
                  <a:gd name="T12" fmla="*/ 67 w 289"/>
                  <a:gd name="T13" fmla="*/ 6 h 168"/>
                  <a:gd name="T14" fmla="*/ 83 w 289"/>
                  <a:gd name="T15" fmla="*/ 3 h 168"/>
                  <a:gd name="T16" fmla="*/ 102 w 289"/>
                  <a:gd name="T17" fmla="*/ 0 h 168"/>
                  <a:gd name="T18" fmla="*/ 121 w 289"/>
                  <a:gd name="T19" fmla="*/ 3 h 168"/>
                  <a:gd name="T20" fmla="*/ 139 w 289"/>
                  <a:gd name="T21" fmla="*/ 3 h 168"/>
                  <a:gd name="T22" fmla="*/ 161 w 289"/>
                  <a:gd name="T23" fmla="*/ 8 h 168"/>
                  <a:gd name="T24" fmla="*/ 179 w 289"/>
                  <a:gd name="T25" fmla="*/ 13 h 168"/>
                  <a:gd name="T26" fmla="*/ 198 w 289"/>
                  <a:gd name="T27" fmla="*/ 19 h 168"/>
                  <a:gd name="T28" fmla="*/ 217 w 289"/>
                  <a:gd name="T29" fmla="*/ 27 h 168"/>
                  <a:gd name="T30" fmla="*/ 233 w 289"/>
                  <a:gd name="T31" fmla="*/ 34 h 168"/>
                  <a:gd name="T32" fmla="*/ 244 w 289"/>
                  <a:gd name="T33" fmla="*/ 45 h 168"/>
                  <a:gd name="T34" fmla="*/ 255 w 289"/>
                  <a:gd name="T35" fmla="*/ 58 h 168"/>
                  <a:gd name="T36" fmla="*/ 265 w 289"/>
                  <a:gd name="T37" fmla="*/ 71 h 168"/>
                  <a:gd name="T38" fmla="*/ 273 w 289"/>
                  <a:gd name="T39" fmla="*/ 84 h 168"/>
                  <a:gd name="T40" fmla="*/ 279 w 289"/>
                  <a:gd name="T41" fmla="*/ 95 h 168"/>
                  <a:gd name="T42" fmla="*/ 284 w 289"/>
                  <a:gd name="T43" fmla="*/ 108 h 168"/>
                  <a:gd name="T44" fmla="*/ 287 w 289"/>
                  <a:gd name="T45" fmla="*/ 118 h 168"/>
                  <a:gd name="T46" fmla="*/ 289 w 289"/>
                  <a:gd name="T47" fmla="*/ 129 h 168"/>
                  <a:gd name="T48" fmla="*/ 287 w 289"/>
                  <a:gd name="T49" fmla="*/ 136 h 168"/>
                  <a:gd name="T50" fmla="*/ 284 w 289"/>
                  <a:gd name="T51" fmla="*/ 142 h 168"/>
                  <a:gd name="T52" fmla="*/ 276 w 289"/>
                  <a:gd name="T53" fmla="*/ 150 h 168"/>
                  <a:gd name="T54" fmla="*/ 265 w 289"/>
                  <a:gd name="T55" fmla="*/ 155 h 168"/>
                  <a:gd name="T56" fmla="*/ 252 w 289"/>
                  <a:gd name="T57" fmla="*/ 160 h 168"/>
                  <a:gd name="T58" fmla="*/ 236 w 289"/>
                  <a:gd name="T59" fmla="*/ 165 h 168"/>
                  <a:gd name="T60" fmla="*/ 217 w 289"/>
                  <a:gd name="T61" fmla="*/ 168 h 168"/>
                  <a:gd name="T62" fmla="*/ 196 w 289"/>
                  <a:gd name="T63" fmla="*/ 168 h 168"/>
                  <a:gd name="T64" fmla="*/ 174 w 289"/>
                  <a:gd name="T65" fmla="*/ 165 h 168"/>
                  <a:gd name="T66" fmla="*/ 153 w 289"/>
                  <a:gd name="T67" fmla="*/ 163 h 168"/>
                  <a:gd name="T68" fmla="*/ 131 w 289"/>
                  <a:gd name="T69" fmla="*/ 157 h 168"/>
                  <a:gd name="T70" fmla="*/ 115 w 289"/>
                  <a:gd name="T71" fmla="*/ 152 h 168"/>
                  <a:gd name="T72" fmla="*/ 99 w 289"/>
                  <a:gd name="T73" fmla="*/ 147 h 168"/>
                  <a:gd name="T74" fmla="*/ 83 w 289"/>
                  <a:gd name="T75" fmla="*/ 142 h 168"/>
                  <a:gd name="T76" fmla="*/ 70 w 289"/>
                  <a:gd name="T77" fmla="*/ 136 h 168"/>
                  <a:gd name="T78" fmla="*/ 56 w 289"/>
                  <a:gd name="T79" fmla="*/ 129 h 168"/>
                  <a:gd name="T80" fmla="*/ 43 w 289"/>
                  <a:gd name="T81" fmla="*/ 121 h 168"/>
                  <a:gd name="T82" fmla="*/ 29 w 289"/>
                  <a:gd name="T83" fmla="*/ 113 h 168"/>
                  <a:gd name="T84" fmla="*/ 21 w 289"/>
                  <a:gd name="T85" fmla="*/ 102 h 168"/>
                  <a:gd name="T86" fmla="*/ 13 w 289"/>
                  <a:gd name="T87" fmla="*/ 95 h 168"/>
                  <a:gd name="T88" fmla="*/ 8 w 289"/>
                  <a:gd name="T89" fmla="*/ 84 h 168"/>
                  <a:gd name="T90" fmla="*/ 5 w 289"/>
                  <a:gd name="T91" fmla="*/ 76 h 168"/>
                  <a:gd name="T92" fmla="*/ 3 w 289"/>
                  <a:gd name="T93" fmla="*/ 68 h 168"/>
                  <a:gd name="T94" fmla="*/ 3 w 289"/>
                  <a:gd name="T95" fmla="*/ 63 h 168"/>
                  <a:gd name="T96" fmla="*/ 0 w 289"/>
                  <a:gd name="T97" fmla="*/ 63 h 168"/>
                  <a:gd name="T98" fmla="*/ 19 w 289"/>
                  <a:gd name="T99" fmla="*/ 27 h 16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89"/>
                  <a:gd name="T151" fmla="*/ 0 h 168"/>
                  <a:gd name="T152" fmla="*/ 289 w 289"/>
                  <a:gd name="T153" fmla="*/ 168 h 16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89" h="168">
                    <a:moveTo>
                      <a:pt x="19" y="27"/>
                    </a:moveTo>
                    <a:lnTo>
                      <a:pt x="19" y="27"/>
                    </a:lnTo>
                    <a:lnTo>
                      <a:pt x="24" y="21"/>
                    </a:lnTo>
                    <a:lnTo>
                      <a:pt x="29" y="19"/>
                    </a:lnTo>
                    <a:lnTo>
                      <a:pt x="40" y="13"/>
                    </a:lnTo>
                    <a:lnTo>
                      <a:pt x="53" y="8"/>
                    </a:lnTo>
                    <a:lnTo>
                      <a:pt x="67" y="6"/>
                    </a:lnTo>
                    <a:lnTo>
                      <a:pt x="83" y="3"/>
                    </a:lnTo>
                    <a:lnTo>
                      <a:pt x="102" y="0"/>
                    </a:lnTo>
                    <a:lnTo>
                      <a:pt x="121" y="3"/>
                    </a:lnTo>
                    <a:lnTo>
                      <a:pt x="139" y="3"/>
                    </a:lnTo>
                    <a:lnTo>
                      <a:pt x="161" y="8"/>
                    </a:lnTo>
                    <a:lnTo>
                      <a:pt x="179" y="13"/>
                    </a:lnTo>
                    <a:lnTo>
                      <a:pt x="198" y="19"/>
                    </a:lnTo>
                    <a:lnTo>
                      <a:pt x="217" y="27"/>
                    </a:lnTo>
                    <a:lnTo>
                      <a:pt x="233" y="34"/>
                    </a:lnTo>
                    <a:lnTo>
                      <a:pt x="244" y="45"/>
                    </a:lnTo>
                    <a:lnTo>
                      <a:pt x="255" y="58"/>
                    </a:lnTo>
                    <a:lnTo>
                      <a:pt x="265" y="71"/>
                    </a:lnTo>
                    <a:lnTo>
                      <a:pt x="273" y="84"/>
                    </a:lnTo>
                    <a:lnTo>
                      <a:pt x="279" y="95"/>
                    </a:lnTo>
                    <a:lnTo>
                      <a:pt x="284" y="108"/>
                    </a:lnTo>
                    <a:lnTo>
                      <a:pt x="287" y="118"/>
                    </a:lnTo>
                    <a:lnTo>
                      <a:pt x="289" y="129"/>
                    </a:lnTo>
                    <a:lnTo>
                      <a:pt x="287" y="136"/>
                    </a:lnTo>
                    <a:lnTo>
                      <a:pt x="284" y="142"/>
                    </a:lnTo>
                    <a:lnTo>
                      <a:pt x="276" y="150"/>
                    </a:lnTo>
                    <a:lnTo>
                      <a:pt x="265" y="155"/>
                    </a:lnTo>
                    <a:lnTo>
                      <a:pt x="252" y="160"/>
                    </a:lnTo>
                    <a:lnTo>
                      <a:pt x="236" y="165"/>
                    </a:lnTo>
                    <a:lnTo>
                      <a:pt x="217" y="168"/>
                    </a:lnTo>
                    <a:lnTo>
                      <a:pt x="196" y="168"/>
                    </a:lnTo>
                    <a:lnTo>
                      <a:pt x="174" y="165"/>
                    </a:lnTo>
                    <a:lnTo>
                      <a:pt x="153" y="163"/>
                    </a:lnTo>
                    <a:lnTo>
                      <a:pt x="131" y="157"/>
                    </a:lnTo>
                    <a:lnTo>
                      <a:pt x="115" y="152"/>
                    </a:lnTo>
                    <a:lnTo>
                      <a:pt x="99" y="147"/>
                    </a:lnTo>
                    <a:lnTo>
                      <a:pt x="83" y="142"/>
                    </a:lnTo>
                    <a:lnTo>
                      <a:pt x="70" y="136"/>
                    </a:lnTo>
                    <a:lnTo>
                      <a:pt x="56" y="129"/>
                    </a:lnTo>
                    <a:lnTo>
                      <a:pt x="43" y="121"/>
                    </a:lnTo>
                    <a:lnTo>
                      <a:pt x="29" y="113"/>
                    </a:lnTo>
                    <a:lnTo>
                      <a:pt x="21" y="102"/>
                    </a:lnTo>
                    <a:lnTo>
                      <a:pt x="13" y="95"/>
                    </a:lnTo>
                    <a:lnTo>
                      <a:pt x="8" y="84"/>
                    </a:lnTo>
                    <a:lnTo>
                      <a:pt x="5" y="76"/>
                    </a:lnTo>
                    <a:lnTo>
                      <a:pt x="3" y="68"/>
                    </a:lnTo>
                    <a:lnTo>
                      <a:pt x="3" y="63"/>
                    </a:lnTo>
                    <a:lnTo>
                      <a:pt x="0" y="63"/>
                    </a:lnTo>
                    <a:lnTo>
                      <a:pt x="19" y="27"/>
                    </a:lnTo>
                    <a:close/>
                  </a:path>
                </a:pathLst>
              </a:custGeom>
              <a:solidFill>
                <a:srgbClr val="FF78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26" name="Freeform 35"/>
              <p:cNvSpPr>
                <a:spLocks/>
              </p:cNvSpPr>
              <p:nvPr/>
            </p:nvSpPr>
            <p:spPr bwMode="auto">
              <a:xfrm>
                <a:off x="4716" y="2462"/>
                <a:ext cx="279" cy="162"/>
              </a:xfrm>
              <a:custGeom>
                <a:avLst/>
                <a:gdLst>
                  <a:gd name="T0" fmla="*/ 16 w 279"/>
                  <a:gd name="T1" fmla="*/ 26 h 162"/>
                  <a:gd name="T2" fmla="*/ 19 w 279"/>
                  <a:gd name="T3" fmla="*/ 24 h 162"/>
                  <a:gd name="T4" fmla="*/ 22 w 279"/>
                  <a:gd name="T5" fmla="*/ 21 h 162"/>
                  <a:gd name="T6" fmla="*/ 30 w 279"/>
                  <a:gd name="T7" fmla="*/ 18 h 162"/>
                  <a:gd name="T8" fmla="*/ 38 w 279"/>
                  <a:gd name="T9" fmla="*/ 13 h 162"/>
                  <a:gd name="T10" fmla="*/ 51 w 279"/>
                  <a:gd name="T11" fmla="*/ 8 h 162"/>
                  <a:gd name="T12" fmla="*/ 65 w 279"/>
                  <a:gd name="T13" fmla="*/ 5 h 162"/>
                  <a:gd name="T14" fmla="*/ 81 w 279"/>
                  <a:gd name="T15" fmla="*/ 3 h 162"/>
                  <a:gd name="T16" fmla="*/ 97 w 279"/>
                  <a:gd name="T17" fmla="*/ 0 h 162"/>
                  <a:gd name="T18" fmla="*/ 116 w 279"/>
                  <a:gd name="T19" fmla="*/ 3 h 162"/>
                  <a:gd name="T20" fmla="*/ 134 w 279"/>
                  <a:gd name="T21" fmla="*/ 3 h 162"/>
                  <a:gd name="T22" fmla="*/ 156 w 279"/>
                  <a:gd name="T23" fmla="*/ 8 h 162"/>
                  <a:gd name="T24" fmla="*/ 174 w 279"/>
                  <a:gd name="T25" fmla="*/ 10 h 162"/>
                  <a:gd name="T26" fmla="*/ 193 w 279"/>
                  <a:gd name="T27" fmla="*/ 18 h 162"/>
                  <a:gd name="T28" fmla="*/ 209 w 279"/>
                  <a:gd name="T29" fmla="*/ 26 h 162"/>
                  <a:gd name="T30" fmla="*/ 225 w 279"/>
                  <a:gd name="T31" fmla="*/ 34 h 162"/>
                  <a:gd name="T32" fmla="*/ 236 w 279"/>
                  <a:gd name="T33" fmla="*/ 44 h 162"/>
                  <a:gd name="T34" fmla="*/ 247 w 279"/>
                  <a:gd name="T35" fmla="*/ 55 h 162"/>
                  <a:gd name="T36" fmla="*/ 255 w 279"/>
                  <a:gd name="T37" fmla="*/ 68 h 162"/>
                  <a:gd name="T38" fmla="*/ 263 w 279"/>
                  <a:gd name="T39" fmla="*/ 81 h 162"/>
                  <a:gd name="T40" fmla="*/ 271 w 279"/>
                  <a:gd name="T41" fmla="*/ 92 h 162"/>
                  <a:gd name="T42" fmla="*/ 276 w 279"/>
                  <a:gd name="T43" fmla="*/ 105 h 162"/>
                  <a:gd name="T44" fmla="*/ 279 w 279"/>
                  <a:gd name="T45" fmla="*/ 115 h 162"/>
                  <a:gd name="T46" fmla="*/ 279 w 279"/>
                  <a:gd name="T47" fmla="*/ 123 h 162"/>
                  <a:gd name="T48" fmla="*/ 279 w 279"/>
                  <a:gd name="T49" fmla="*/ 131 h 162"/>
                  <a:gd name="T50" fmla="*/ 274 w 279"/>
                  <a:gd name="T51" fmla="*/ 139 h 162"/>
                  <a:gd name="T52" fmla="*/ 268 w 279"/>
                  <a:gd name="T53" fmla="*/ 144 h 162"/>
                  <a:gd name="T54" fmla="*/ 258 w 279"/>
                  <a:gd name="T55" fmla="*/ 149 h 162"/>
                  <a:gd name="T56" fmla="*/ 244 w 279"/>
                  <a:gd name="T57" fmla="*/ 154 h 162"/>
                  <a:gd name="T58" fmla="*/ 228 w 279"/>
                  <a:gd name="T59" fmla="*/ 160 h 162"/>
                  <a:gd name="T60" fmla="*/ 209 w 279"/>
                  <a:gd name="T61" fmla="*/ 162 h 162"/>
                  <a:gd name="T62" fmla="*/ 191 w 279"/>
                  <a:gd name="T63" fmla="*/ 162 h 162"/>
                  <a:gd name="T64" fmla="*/ 169 w 279"/>
                  <a:gd name="T65" fmla="*/ 160 h 162"/>
                  <a:gd name="T66" fmla="*/ 148 w 279"/>
                  <a:gd name="T67" fmla="*/ 157 h 162"/>
                  <a:gd name="T68" fmla="*/ 129 w 279"/>
                  <a:gd name="T69" fmla="*/ 152 h 162"/>
                  <a:gd name="T70" fmla="*/ 110 w 279"/>
                  <a:gd name="T71" fmla="*/ 149 h 162"/>
                  <a:gd name="T72" fmla="*/ 94 w 279"/>
                  <a:gd name="T73" fmla="*/ 144 h 162"/>
                  <a:gd name="T74" fmla="*/ 81 w 279"/>
                  <a:gd name="T75" fmla="*/ 136 h 162"/>
                  <a:gd name="T76" fmla="*/ 67 w 279"/>
                  <a:gd name="T77" fmla="*/ 131 h 162"/>
                  <a:gd name="T78" fmla="*/ 54 w 279"/>
                  <a:gd name="T79" fmla="*/ 126 h 162"/>
                  <a:gd name="T80" fmla="*/ 40 w 279"/>
                  <a:gd name="T81" fmla="*/ 118 h 162"/>
                  <a:gd name="T82" fmla="*/ 30 w 279"/>
                  <a:gd name="T83" fmla="*/ 110 h 162"/>
                  <a:gd name="T84" fmla="*/ 19 w 279"/>
                  <a:gd name="T85" fmla="*/ 99 h 162"/>
                  <a:gd name="T86" fmla="*/ 14 w 279"/>
                  <a:gd name="T87" fmla="*/ 92 h 162"/>
                  <a:gd name="T88" fmla="*/ 8 w 279"/>
                  <a:gd name="T89" fmla="*/ 81 h 162"/>
                  <a:gd name="T90" fmla="*/ 6 w 279"/>
                  <a:gd name="T91" fmla="*/ 73 h 162"/>
                  <a:gd name="T92" fmla="*/ 3 w 279"/>
                  <a:gd name="T93" fmla="*/ 65 h 162"/>
                  <a:gd name="T94" fmla="*/ 3 w 279"/>
                  <a:gd name="T95" fmla="*/ 63 h 162"/>
                  <a:gd name="T96" fmla="*/ 0 w 279"/>
                  <a:gd name="T97" fmla="*/ 60 h 162"/>
                  <a:gd name="T98" fmla="*/ 16 w 279"/>
                  <a:gd name="T99" fmla="*/ 26 h 16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79"/>
                  <a:gd name="T151" fmla="*/ 0 h 162"/>
                  <a:gd name="T152" fmla="*/ 279 w 279"/>
                  <a:gd name="T153" fmla="*/ 162 h 16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79" h="162">
                    <a:moveTo>
                      <a:pt x="16" y="26"/>
                    </a:moveTo>
                    <a:lnTo>
                      <a:pt x="19" y="24"/>
                    </a:lnTo>
                    <a:lnTo>
                      <a:pt x="22" y="21"/>
                    </a:lnTo>
                    <a:lnTo>
                      <a:pt x="30" y="18"/>
                    </a:lnTo>
                    <a:lnTo>
                      <a:pt x="38" y="13"/>
                    </a:lnTo>
                    <a:lnTo>
                      <a:pt x="51" y="8"/>
                    </a:lnTo>
                    <a:lnTo>
                      <a:pt x="65" y="5"/>
                    </a:lnTo>
                    <a:lnTo>
                      <a:pt x="81" y="3"/>
                    </a:lnTo>
                    <a:lnTo>
                      <a:pt x="97" y="0"/>
                    </a:lnTo>
                    <a:lnTo>
                      <a:pt x="116" y="3"/>
                    </a:lnTo>
                    <a:lnTo>
                      <a:pt x="134" y="3"/>
                    </a:lnTo>
                    <a:lnTo>
                      <a:pt x="156" y="8"/>
                    </a:lnTo>
                    <a:lnTo>
                      <a:pt x="174" y="10"/>
                    </a:lnTo>
                    <a:lnTo>
                      <a:pt x="193" y="18"/>
                    </a:lnTo>
                    <a:lnTo>
                      <a:pt x="209" y="26"/>
                    </a:lnTo>
                    <a:lnTo>
                      <a:pt x="225" y="34"/>
                    </a:lnTo>
                    <a:lnTo>
                      <a:pt x="236" y="44"/>
                    </a:lnTo>
                    <a:lnTo>
                      <a:pt x="247" y="55"/>
                    </a:lnTo>
                    <a:lnTo>
                      <a:pt x="255" y="68"/>
                    </a:lnTo>
                    <a:lnTo>
                      <a:pt x="263" y="81"/>
                    </a:lnTo>
                    <a:lnTo>
                      <a:pt x="271" y="92"/>
                    </a:lnTo>
                    <a:lnTo>
                      <a:pt x="276" y="105"/>
                    </a:lnTo>
                    <a:lnTo>
                      <a:pt x="279" y="115"/>
                    </a:lnTo>
                    <a:lnTo>
                      <a:pt x="279" y="123"/>
                    </a:lnTo>
                    <a:lnTo>
                      <a:pt x="279" y="131"/>
                    </a:lnTo>
                    <a:lnTo>
                      <a:pt x="274" y="139"/>
                    </a:lnTo>
                    <a:lnTo>
                      <a:pt x="268" y="144"/>
                    </a:lnTo>
                    <a:lnTo>
                      <a:pt x="258" y="149"/>
                    </a:lnTo>
                    <a:lnTo>
                      <a:pt x="244" y="154"/>
                    </a:lnTo>
                    <a:lnTo>
                      <a:pt x="228" y="160"/>
                    </a:lnTo>
                    <a:lnTo>
                      <a:pt x="209" y="162"/>
                    </a:lnTo>
                    <a:lnTo>
                      <a:pt x="191" y="162"/>
                    </a:lnTo>
                    <a:lnTo>
                      <a:pt x="169" y="160"/>
                    </a:lnTo>
                    <a:lnTo>
                      <a:pt x="148" y="157"/>
                    </a:lnTo>
                    <a:lnTo>
                      <a:pt x="129" y="152"/>
                    </a:lnTo>
                    <a:lnTo>
                      <a:pt x="110" y="149"/>
                    </a:lnTo>
                    <a:lnTo>
                      <a:pt x="94" y="144"/>
                    </a:lnTo>
                    <a:lnTo>
                      <a:pt x="81" y="136"/>
                    </a:lnTo>
                    <a:lnTo>
                      <a:pt x="67" y="131"/>
                    </a:lnTo>
                    <a:lnTo>
                      <a:pt x="54" y="126"/>
                    </a:lnTo>
                    <a:lnTo>
                      <a:pt x="40" y="118"/>
                    </a:lnTo>
                    <a:lnTo>
                      <a:pt x="30" y="110"/>
                    </a:lnTo>
                    <a:lnTo>
                      <a:pt x="19" y="99"/>
                    </a:lnTo>
                    <a:lnTo>
                      <a:pt x="14" y="92"/>
                    </a:lnTo>
                    <a:lnTo>
                      <a:pt x="8" y="81"/>
                    </a:lnTo>
                    <a:lnTo>
                      <a:pt x="6" y="73"/>
                    </a:lnTo>
                    <a:lnTo>
                      <a:pt x="3" y="65"/>
                    </a:lnTo>
                    <a:lnTo>
                      <a:pt x="3" y="63"/>
                    </a:lnTo>
                    <a:lnTo>
                      <a:pt x="0" y="60"/>
                    </a:lnTo>
                    <a:lnTo>
                      <a:pt x="16" y="26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27" name="Freeform 36"/>
              <p:cNvSpPr>
                <a:spLocks/>
              </p:cNvSpPr>
              <p:nvPr/>
            </p:nvSpPr>
            <p:spPr bwMode="auto">
              <a:xfrm>
                <a:off x="4577" y="2635"/>
                <a:ext cx="423" cy="542"/>
              </a:xfrm>
              <a:custGeom>
                <a:avLst/>
                <a:gdLst>
                  <a:gd name="T0" fmla="*/ 212 w 423"/>
                  <a:gd name="T1" fmla="*/ 0 h 542"/>
                  <a:gd name="T2" fmla="*/ 230 w 423"/>
                  <a:gd name="T3" fmla="*/ 5 h 542"/>
                  <a:gd name="T4" fmla="*/ 263 w 423"/>
                  <a:gd name="T5" fmla="*/ 18 h 542"/>
                  <a:gd name="T6" fmla="*/ 300 w 423"/>
                  <a:gd name="T7" fmla="*/ 36 h 542"/>
                  <a:gd name="T8" fmla="*/ 332 w 423"/>
                  <a:gd name="T9" fmla="*/ 65 h 542"/>
                  <a:gd name="T10" fmla="*/ 367 w 423"/>
                  <a:gd name="T11" fmla="*/ 102 h 542"/>
                  <a:gd name="T12" fmla="*/ 399 w 423"/>
                  <a:gd name="T13" fmla="*/ 141 h 542"/>
                  <a:gd name="T14" fmla="*/ 418 w 423"/>
                  <a:gd name="T15" fmla="*/ 178 h 542"/>
                  <a:gd name="T16" fmla="*/ 423 w 423"/>
                  <a:gd name="T17" fmla="*/ 209 h 542"/>
                  <a:gd name="T18" fmla="*/ 423 w 423"/>
                  <a:gd name="T19" fmla="*/ 243 h 542"/>
                  <a:gd name="T20" fmla="*/ 418 w 423"/>
                  <a:gd name="T21" fmla="*/ 280 h 542"/>
                  <a:gd name="T22" fmla="*/ 405 w 423"/>
                  <a:gd name="T23" fmla="*/ 314 h 542"/>
                  <a:gd name="T24" fmla="*/ 386 w 423"/>
                  <a:gd name="T25" fmla="*/ 338 h 542"/>
                  <a:gd name="T26" fmla="*/ 362 w 423"/>
                  <a:gd name="T27" fmla="*/ 358 h 542"/>
                  <a:gd name="T28" fmla="*/ 335 w 423"/>
                  <a:gd name="T29" fmla="*/ 372 h 542"/>
                  <a:gd name="T30" fmla="*/ 308 w 423"/>
                  <a:gd name="T31" fmla="*/ 379 h 542"/>
                  <a:gd name="T32" fmla="*/ 287 w 423"/>
                  <a:gd name="T33" fmla="*/ 382 h 542"/>
                  <a:gd name="T34" fmla="*/ 265 w 423"/>
                  <a:gd name="T35" fmla="*/ 382 h 542"/>
                  <a:gd name="T36" fmla="*/ 249 w 423"/>
                  <a:gd name="T37" fmla="*/ 382 h 542"/>
                  <a:gd name="T38" fmla="*/ 238 w 423"/>
                  <a:gd name="T39" fmla="*/ 385 h 542"/>
                  <a:gd name="T40" fmla="*/ 236 w 423"/>
                  <a:gd name="T41" fmla="*/ 387 h 542"/>
                  <a:gd name="T42" fmla="*/ 236 w 423"/>
                  <a:gd name="T43" fmla="*/ 421 h 542"/>
                  <a:gd name="T44" fmla="*/ 230 w 423"/>
                  <a:gd name="T45" fmla="*/ 468 h 542"/>
                  <a:gd name="T46" fmla="*/ 217 w 423"/>
                  <a:gd name="T47" fmla="*/ 502 h 542"/>
                  <a:gd name="T48" fmla="*/ 206 w 423"/>
                  <a:gd name="T49" fmla="*/ 521 h 542"/>
                  <a:gd name="T50" fmla="*/ 190 w 423"/>
                  <a:gd name="T51" fmla="*/ 534 h 542"/>
                  <a:gd name="T52" fmla="*/ 169 w 423"/>
                  <a:gd name="T53" fmla="*/ 539 h 542"/>
                  <a:gd name="T54" fmla="*/ 137 w 423"/>
                  <a:gd name="T55" fmla="*/ 539 h 542"/>
                  <a:gd name="T56" fmla="*/ 94 w 423"/>
                  <a:gd name="T57" fmla="*/ 526 h 542"/>
                  <a:gd name="T58" fmla="*/ 59 w 423"/>
                  <a:gd name="T59" fmla="*/ 502 h 542"/>
                  <a:gd name="T60" fmla="*/ 40 w 423"/>
                  <a:gd name="T61" fmla="*/ 471 h 542"/>
                  <a:gd name="T62" fmla="*/ 24 w 423"/>
                  <a:gd name="T63" fmla="*/ 432 h 542"/>
                  <a:gd name="T64" fmla="*/ 11 w 423"/>
                  <a:gd name="T65" fmla="*/ 385 h 542"/>
                  <a:gd name="T66" fmla="*/ 0 w 423"/>
                  <a:gd name="T67" fmla="*/ 345 h 542"/>
                  <a:gd name="T68" fmla="*/ 0 w 423"/>
                  <a:gd name="T69" fmla="*/ 314 h 542"/>
                  <a:gd name="T70" fmla="*/ 5 w 423"/>
                  <a:gd name="T71" fmla="*/ 259 h 542"/>
                  <a:gd name="T72" fmla="*/ 16 w 423"/>
                  <a:gd name="T73" fmla="*/ 196 h 542"/>
                  <a:gd name="T74" fmla="*/ 21 w 423"/>
                  <a:gd name="T75" fmla="*/ 154 h 542"/>
                  <a:gd name="T76" fmla="*/ 104 w 423"/>
                  <a:gd name="T77" fmla="*/ 89 h 542"/>
                  <a:gd name="T78" fmla="*/ 118 w 423"/>
                  <a:gd name="T79" fmla="*/ 94 h 542"/>
                  <a:gd name="T80" fmla="*/ 147 w 423"/>
                  <a:gd name="T81" fmla="*/ 102 h 542"/>
                  <a:gd name="T82" fmla="*/ 177 w 423"/>
                  <a:gd name="T83" fmla="*/ 104 h 542"/>
                  <a:gd name="T84" fmla="*/ 187 w 423"/>
                  <a:gd name="T85" fmla="*/ 102 h 542"/>
                  <a:gd name="T86" fmla="*/ 190 w 423"/>
                  <a:gd name="T87" fmla="*/ 94 h 542"/>
                  <a:gd name="T88" fmla="*/ 187 w 423"/>
                  <a:gd name="T89" fmla="*/ 76 h 542"/>
                  <a:gd name="T90" fmla="*/ 177 w 423"/>
                  <a:gd name="T91" fmla="*/ 57 h 542"/>
                  <a:gd name="T92" fmla="*/ 166 w 423"/>
                  <a:gd name="T93" fmla="*/ 44 h 542"/>
                  <a:gd name="T94" fmla="*/ 161 w 423"/>
                  <a:gd name="T95" fmla="*/ 39 h 542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23"/>
                  <a:gd name="T145" fmla="*/ 0 h 542"/>
                  <a:gd name="T146" fmla="*/ 423 w 423"/>
                  <a:gd name="T147" fmla="*/ 542 h 542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23" h="542">
                    <a:moveTo>
                      <a:pt x="206" y="0"/>
                    </a:moveTo>
                    <a:lnTo>
                      <a:pt x="212" y="0"/>
                    </a:lnTo>
                    <a:lnTo>
                      <a:pt x="220" y="2"/>
                    </a:lnTo>
                    <a:lnTo>
                      <a:pt x="230" y="5"/>
                    </a:lnTo>
                    <a:lnTo>
                      <a:pt x="246" y="10"/>
                    </a:lnTo>
                    <a:lnTo>
                      <a:pt x="263" y="18"/>
                    </a:lnTo>
                    <a:lnTo>
                      <a:pt x="281" y="26"/>
                    </a:lnTo>
                    <a:lnTo>
                      <a:pt x="300" y="36"/>
                    </a:lnTo>
                    <a:lnTo>
                      <a:pt x="316" y="50"/>
                    </a:lnTo>
                    <a:lnTo>
                      <a:pt x="332" y="65"/>
                    </a:lnTo>
                    <a:lnTo>
                      <a:pt x="351" y="81"/>
                    </a:lnTo>
                    <a:lnTo>
                      <a:pt x="367" y="102"/>
                    </a:lnTo>
                    <a:lnTo>
                      <a:pt x="383" y="120"/>
                    </a:lnTo>
                    <a:lnTo>
                      <a:pt x="399" y="141"/>
                    </a:lnTo>
                    <a:lnTo>
                      <a:pt x="410" y="159"/>
                    </a:lnTo>
                    <a:lnTo>
                      <a:pt x="418" y="178"/>
                    </a:lnTo>
                    <a:lnTo>
                      <a:pt x="423" y="194"/>
                    </a:lnTo>
                    <a:lnTo>
                      <a:pt x="423" y="209"/>
                    </a:lnTo>
                    <a:lnTo>
                      <a:pt x="423" y="225"/>
                    </a:lnTo>
                    <a:lnTo>
                      <a:pt x="423" y="243"/>
                    </a:lnTo>
                    <a:lnTo>
                      <a:pt x="421" y="262"/>
                    </a:lnTo>
                    <a:lnTo>
                      <a:pt x="418" y="280"/>
                    </a:lnTo>
                    <a:lnTo>
                      <a:pt x="413" y="298"/>
                    </a:lnTo>
                    <a:lnTo>
                      <a:pt x="405" y="314"/>
                    </a:lnTo>
                    <a:lnTo>
                      <a:pt x="397" y="327"/>
                    </a:lnTo>
                    <a:lnTo>
                      <a:pt x="386" y="338"/>
                    </a:lnTo>
                    <a:lnTo>
                      <a:pt x="375" y="351"/>
                    </a:lnTo>
                    <a:lnTo>
                      <a:pt x="362" y="358"/>
                    </a:lnTo>
                    <a:lnTo>
                      <a:pt x="348" y="366"/>
                    </a:lnTo>
                    <a:lnTo>
                      <a:pt x="335" y="372"/>
                    </a:lnTo>
                    <a:lnTo>
                      <a:pt x="322" y="377"/>
                    </a:lnTo>
                    <a:lnTo>
                      <a:pt x="308" y="379"/>
                    </a:lnTo>
                    <a:lnTo>
                      <a:pt x="297" y="382"/>
                    </a:lnTo>
                    <a:lnTo>
                      <a:pt x="287" y="382"/>
                    </a:lnTo>
                    <a:lnTo>
                      <a:pt x="276" y="382"/>
                    </a:lnTo>
                    <a:lnTo>
                      <a:pt x="265" y="382"/>
                    </a:lnTo>
                    <a:lnTo>
                      <a:pt x="257" y="382"/>
                    </a:lnTo>
                    <a:lnTo>
                      <a:pt x="249" y="382"/>
                    </a:lnTo>
                    <a:lnTo>
                      <a:pt x="241" y="382"/>
                    </a:lnTo>
                    <a:lnTo>
                      <a:pt x="238" y="385"/>
                    </a:lnTo>
                    <a:lnTo>
                      <a:pt x="236" y="385"/>
                    </a:lnTo>
                    <a:lnTo>
                      <a:pt x="236" y="387"/>
                    </a:lnTo>
                    <a:lnTo>
                      <a:pt x="236" y="403"/>
                    </a:lnTo>
                    <a:lnTo>
                      <a:pt x="236" y="421"/>
                    </a:lnTo>
                    <a:lnTo>
                      <a:pt x="233" y="445"/>
                    </a:lnTo>
                    <a:lnTo>
                      <a:pt x="230" y="468"/>
                    </a:lnTo>
                    <a:lnTo>
                      <a:pt x="222" y="492"/>
                    </a:lnTo>
                    <a:lnTo>
                      <a:pt x="217" y="502"/>
                    </a:lnTo>
                    <a:lnTo>
                      <a:pt x="212" y="513"/>
                    </a:lnTo>
                    <a:lnTo>
                      <a:pt x="206" y="521"/>
                    </a:lnTo>
                    <a:lnTo>
                      <a:pt x="198" y="529"/>
                    </a:lnTo>
                    <a:lnTo>
                      <a:pt x="190" y="534"/>
                    </a:lnTo>
                    <a:lnTo>
                      <a:pt x="179" y="536"/>
                    </a:lnTo>
                    <a:lnTo>
                      <a:pt x="169" y="539"/>
                    </a:lnTo>
                    <a:lnTo>
                      <a:pt x="158" y="542"/>
                    </a:lnTo>
                    <a:lnTo>
                      <a:pt x="137" y="539"/>
                    </a:lnTo>
                    <a:lnTo>
                      <a:pt x="115" y="534"/>
                    </a:lnTo>
                    <a:lnTo>
                      <a:pt x="94" y="526"/>
                    </a:lnTo>
                    <a:lnTo>
                      <a:pt x="75" y="513"/>
                    </a:lnTo>
                    <a:lnTo>
                      <a:pt x="59" y="502"/>
                    </a:lnTo>
                    <a:lnTo>
                      <a:pt x="48" y="487"/>
                    </a:lnTo>
                    <a:lnTo>
                      <a:pt x="40" y="471"/>
                    </a:lnTo>
                    <a:lnTo>
                      <a:pt x="32" y="453"/>
                    </a:lnTo>
                    <a:lnTo>
                      <a:pt x="24" y="432"/>
                    </a:lnTo>
                    <a:lnTo>
                      <a:pt x="16" y="408"/>
                    </a:lnTo>
                    <a:lnTo>
                      <a:pt x="11" y="385"/>
                    </a:lnTo>
                    <a:lnTo>
                      <a:pt x="5" y="364"/>
                    </a:lnTo>
                    <a:lnTo>
                      <a:pt x="0" y="345"/>
                    </a:lnTo>
                    <a:lnTo>
                      <a:pt x="0" y="332"/>
                    </a:lnTo>
                    <a:lnTo>
                      <a:pt x="0" y="314"/>
                    </a:lnTo>
                    <a:lnTo>
                      <a:pt x="2" y="288"/>
                    </a:lnTo>
                    <a:lnTo>
                      <a:pt x="5" y="259"/>
                    </a:lnTo>
                    <a:lnTo>
                      <a:pt x="11" y="228"/>
                    </a:lnTo>
                    <a:lnTo>
                      <a:pt x="16" y="196"/>
                    </a:lnTo>
                    <a:lnTo>
                      <a:pt x="19" y="173"/>
                    </a:lnTo>
                    <a:lnTo>
                      <a:pt x="21" y="154"/>
                    </a:lnTo>
                    <a:lnTo>
                      <a:pt x="24" y="146"/>
                    </a:lnTo>
                    <a:lnTo>
                      <a:pt x="104" y="89"/>
                    </a:lnTo>
                    <a:lnTo>
                      <a:pt x="110" y="91"/>
                    </a:lnTo>
                    <a:lnTo>
                      <a:pt x="118" y="94"/>
                    </a:lnTo>
                    <a:lnTo>
                      <a:pt x="131" y="97"/>
                    </a:lnTo>
                    <a:lnTo>
                      <a:pt x="147" y="102"/>
                    </a:lnTo>
                    <a:lnTo>
                      <a:pt x="163" y="104"/>
                    </a:lnTo>
                    <a:lnTo>
                      <a:pt x="177" y="104"/>
                    </a:lnTo>
                    <a:lnTo>
                      <a:pt x="182" y="102"/>
                    </a:lnTo>
                    <a:lnTo>
                      <a:pt x="187" y="102"/>
                    </a:lnTo>
                    <a:lnTo>
                      <a:pt x="190" y="99"/>
                    </a:lnTo>
                    <a:lnTo>
                      <a:pt x="190" y="94"/>
                    </a:lnTo>
                    <a:lnTo>
                      <a:pt x="190" y="84"/>
                    </a:lnTo>
                    <a:lnTo>
                      <a:pt x="187" y="76"/>
                    </a:lnTo>
                    <a:lnTo>
                      <a:pt x="182" y="65"/>
                    </a:lnTo>
                    <a:lnTo>
                      <a:pt x="177" y="57"/>
                    </a:lnTo>
                    <a:lnTo>
                      <a:pt x="171" y="50"/>
                    </a:lnTo>
                    <a:lnTo>
                      <a:pt x="166" y="44"/>
                    </a:lnTo>
                    <a:lnTo>
                      <a:pt x="161" y="42"/>
                    </a:lnTo>
                    <a:lnTo>
                      <a:pt x="161" y="39"/>
                    </a:lnTo>
                    <a:lnTo>
                      <a:pt x="206" y="0"/>
                    </a:lnTo>
                    <a:close/>
                  </a:path>
                </a:pathLst>
              </a:custGeom>
              <a:solidFill>
                <a:srgbClr val="FF96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28" name="Freeform 37"/>
              <p:cNvSpPr>
                <a:spLocks/>
              </p:cNvSpPr>
              <p:nvPr/>
            </p:nvSpPr>
            <p:spPr bwMode="auto">
              <a:xfrm>
                <a:off x="4582" y="2637"/>
                <a:ext cx="413" cy="527"/>
              </a:xfrm>
              <a:custGeom>
                <a:avLst/>
                <a:gdLst>
                  <a:gd name="T0" fmla="*/ 207 w 413"/>
                  <a:gd name="T1" fmla="*/ 0 h 527"/>
                  <a:gd name="T2" fmla="*/ 225 w 413"/>
                  <a:gd name="T3" fmla="*/ 6 h 527"/>
                  <a:gd name="T4" fmla="*/ 258 w 413"/>
                  <a:gd name="T5" fmla="*/ 16 h 527"/>
                  <a:gd name="T6" fmla="*/ 292 w 413"/>
                  <a:gd name="T7" fmla="*/ 34 h 527"/>
                  <a:gd name="T8" fmla="*/ 325 w 413"/>
                  <a:gd name="T9" fmla="*/ 63 h 527"/>
                  <a:gd name="T10" fmla="*/ 357 w 413"/>
                  <a:gd name="T11" fmla="*/ 97 h 527"/>
                  <a:gd name="T12" fmla="*/ 389 w 413"/>
                  <a:gd name="T13" fmla="*/ 137 h 527"/>
                  <a:gd name="T14" fmla="*/ 408 w 413"/>
                  <a:gd name="T15" fmla="*/ 173 h 527"/>
                  <a:gd name="T16" fmla="*/ 413 w 413"/>
                  <a:gd name="T17" fmla="*/ 202 h 527"/>
                  <a:gd name="T18" fmla="*/ 413 w 413"/>
                  <a:gd name="T19" fmla="*/ 236 h 527"/>
                  <a:gd name="T20" fmla="*/ 408 w 413"/>
                  <a:gd name="T21" fmla="*/ 273 h 527"/>
                  <a:gd name="T22" fmla="*/ 394 w 413"/>
                  <a:gd name="T23" fmla="*/ 304 h 527"/>
                  <a:gd name="T24" fmla="*/ 376 w 413"/>
                  <a:gd name="T25" fmla="*/ 330 h 527"/>
                  <a:gd name="T26" fmla="*/ 351 w 413"/>
                  <a:gd name="T27" fmla="*/ 349 h 527"/>
                  <a:gd name="T28" fmla="*/ 325 w 413"/>
                  <a:gd name="T29" fmla="*/ 362 h 527"/>
                  <a:gd name="T30" fmla="*/ 300 w 413"/>
                  <a:gd name="T31" fmla="*/ 370 h 527"/>
                  <a:gd name="T32" fmla="*/ 279 w 413"/>
                  <a:gd name="T33" fmla="*/ 370 h 527"/>
                  <a:gd name="T34" fmla="*/ 260 w 413"/>
                  <a:gd name="T35" fmla="*/ 372 h 527"/>
                  <a:gd name="T36" fmla="*/ 241 w 413"/>
                  <a:gd name="T37" fmla="*/ 372 h 527"/>
                  <a:gd name="T38" fmla="*/ 233 w 413"/>
                  <a:gd name="T39" fmla="*/ 372 h 527"/>
                  <a:gd name="T40" fmla="*/ 231 w 413"/>
                  <a:gd name="T41" fmla="*/ 377 h 527"/>
                  <a:gd name="T42" fmla="*/ 231 w 413"/>
                  <a:gd name="T43" fmla="*/ 409 h 527"/>
                  <a:gd name="T44" fmla="*/ 223 w 413"/>
                  <a:gd name="T45" fmla="*/ 456 h 527"/>
                  <a:gd name="T46" fmla="*/ 212 w 413"/>
                  <a:gd name="T47" fmla="*/ 490 h 527"/>
                  <a:gd name="T48" fmla="*/ 201 w 413"/>
                  <a:gd name="T49" fmla="*/ 506 h 527"/>
                  <a:gd name="T50" fmla="*/ 185 w 413"/>
                  <a:gd name="T51" fmla="*/ 519 h 527"/>
                  <a:gd name="T52" fmla="*/ 166 w 413"/>
                  <a:gd name="T53" fmla="*/ 524 h 527"/>
                  <a:gd name="T54" fmla="*/ 134 w 413"/>
                  <a:gd name="T55" fmla="*/ 524 h 527"/>
                  <a:gd name="T56" fmla="*/ 91 w 413"/>
                  <a:gd name="T57" fmla="*/ 511 h 527"/>
                  <a:gd name="T58" fmla="*/ 59 w 413"/>
                  <a:gd name="T59" fmla="*/ 487 h 527"/>
                  <a:gd name="T60" fmla="*/ 40 w 413"/>
                  <a:gd name="T61" fmla="*/ 459 h 527"/>
                  <a:gd name="T62" fmla="*/ 24 w 413"/>
                  <a:gd name="T63" fmla="*/ 419 h 527"/>
                  <a:gd name="T64" fmla="*/ 11 w 413"/>
                  <a:gd name="T65" fmla="*/ 375 h 527"/>
                  <a:gd name="T66" fmla="*/ 3 w 413"/>
                  <a:gd name="T67" fmla="*/ 336 h 527"/>
                  <a:gd name="T68" fmla="*/ 0 w 413"/>
                  <a:gd name="T69" fmla="*/ 304 h 527"/>
                  <a:gd name="T70" fmla="*/ 6 w 413"/>
                  <a:gd name="T71" fmla="*/ 252 h 527"/>
                  <a:gd name="T72" fmla="*/ 16 w 413"/>
                  <a:gd name="T73" fmla="*/ 192 h 527"/>
                  <a:gd name="T74" fmla="*/ 22 w 413"/>
                  <a:gd name="T75" fmla="*/ 150 h 527"/>
                  <a:gd name="T76" fmla="*/ 105 w 413"/>
                  <a:gd name="T77" fmla="*/ 87 h 527"/>
                  <a:gd name="T78" fmla="*/ 115 w 413"/>
                  <a:gd name="T79" fmla="*/ 92 h 527"/>
                  <a:gd name="T80" fmla="*/ 145 w 413"/>
                  <a:gd name="T81" fmla="*/ 97 h 527"/>
                  <a:gd name="T82" fmla="*/ 172 w 413"/>
                  <a:gd name="T83" fmla="*/ 100 h 527"/>
                  <a:gd name="T84" fmla="*/ 182 w 413"/>
                  <a:gd name="T85" fmla="*/ 97 h 527"/>
                  <a:gd name="T86" fmla="*/ 188 w 413"/>
                  <a:gd name="T87" fmla="*/ 92 h 527"/>
                  <a:gd name="T88" fmla="*/ 182 w 413"/>
                  <a:gd name="T89" fmla="*/ 74 h 527"/>
                  <a:gd name="T90" fmla="*/ 172 w 413"/>
                  <a:gd name="T91" fmla="*/ 55 h 527"/>
                  <a:gd name="T92" fmla="*/ 161 w 413"/>
                  <a:gd name="T93" fmla="*/ 45 h 527"/>
                  <a:gd name="T94" fmla="*/ 156 w 413"/>
                  <a:gd name="T95" fmla="*/ 40 h 527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w 413"/>
                  <a:gd name="T145" fmla="*/ 0 h 527"/>
                  <a:gd name="T146" fmla="*/ 413 w 413"/>
                  <a:gd name="T147" fmla="*/ 527 h 527"/>
                </a:gdLst>
                <a:ahLst/>
                <a:cxnLst>
                  <a:cxn ang="T96">
                    <a:pos x="T0" y="T1"/>
                  </a:cxn>
                  <a:cxn ang="T97">
                    <a:pos x="T2" y="T3"/>
                  </a:cxn>
                  <a:cxn ang="T98">
                    <a:pos x="T4" y="T5"/>
                  </a:cxn>
                  <a:cxn ang="T99">
                    <a:pos x="T6" y="T7"/>
                  </a:cxn>
                  <a:cxn ang="T100">
                    <a:pos x="T8" y="T9"/>
                  </a:cxn>
                  <a:cxn ang="T101">
                    <a:pos x="T10" y="T11"/>
                  </a:cxn>
                  <a:cxn ang="T102">
                    <a:pos x="T12" y="T13"/>
                  </a:cxn>
                  <a:cxn ang="T103">
                    <a:pos x="T14" y="T15"/>
                  </a:cxn>
                  <a:cxn ang="T104">
                    <a:pos x="T16" y="T17"/>
                  </a:cxn>
                  <a:cxn ang="T105">
                    <a:pos x="T18" y="T19"/>
                  </a:cxn>
                  <a:cxn ang="T106">
                    <a:pos x="T20" y="T21"/>
                  </a:cxn>
                  <a:cxn ang="T107">
                    <a:pos x="T22" y="T23"/>
                  </a:cxn>
                  <a:cxn ang="T108">
                    <a:pos x="T24" y="T25"/>
                  </a:cxn>
                  <a:cxn ang="T109">
                    <a:pos x="T26" y="T27"/>
                  </a:cxn>
                  <a:cxn ang="T110">
                    <a:pos x="T28" y="T29"/>
                  </a:cxn>
                  <a:cxn ang="T111">
                    <a:pos x="T30" y="T31"/>
                  </a:cxn>
                  <a:cxn ang="T112">
                    <a:pos x="T32" y="T33"/>
                  </a:cxn>
                  <a:cxn ang="T113">
                    <a:pos x="T34" y="T35"/>
                  </a:cxn>
                  <a:cxn ang="T114">
                    <a:pos x="T36" y="T37"/>
                  </a:cxn>
                  <a:cxn ang="T115">
                    <a:pos x="T38" y="T39"/>
                  </a:cxn>
                  <a:cxn ang="T116">
                    <a:pos x="T40" y="T41"/>
                  </a:cxn>
                  <a:cxn ang="T117">
                    <a:pos x="T42" y="T43"/>
                  </a:cxn>
                  <a:cxn ang="T118">
                    <a:pos x="T44" y="T45"/>
                  </a:cxn>
                  <a:cxn ang="T119">
                    <a:pos x="T46" y="T47"/>
                  </a:cxn>
                  <a:cxn ang="T120">
                    <a:pos x="T48" y="T49"/>
                  </a:cxn>
                  <a:cxn ang="T121">
                    <a:pos x="T50" y="T51"/>
                  </a:cxn>
                  <a:cxn ang="T122">
                    <a:pos x="T52" y="T53"/>
                  </a:cxn>
                  <a:cxn ang="T123">
                    <a:pos x="T54" y="T55"/>
                  </a:cxn>
                  <a:cxn ang="T124">
                    <a:pos x="T56" y="T57"/>
                  </a:cxn>
                  <a:cxn ang="T125">
                    <a:pos x="T58" y="T59"/>
                  </a:cxn>
                  <a:cxn ang="T126">
                    <a:pos x="T60" y="T61"/>
                  </a:cxn>
                  <a:cxn ang="T127">
                    <a:pos x="T62" y="T63"/>
                  </a:cxn>
                  <a:cxn ang="T128">
                    <a:pos x="T64" y="T65"/>
                  </a:cxn>
                  <a:cxn ang="T129">
                    <a:pos x="T66" y="T67"/>
                  </a:cxn>
                  <a:cxn ang="T130">
                    <a:pos x="T68" y="T69"/>
                  </a:cxn>
                  <a:cxn ang="T131">
                    <a:pos x="T70" y="T71"/>
                  </a:cxn>
                  <a:cxn ang="T132">
                    <a:pos x="T72" y="T73"/>
                  </a:cxn>
                  <a:cxn ang="T133">
                    <a:pos x="T74" y="T75"/>
                  </a:cxn>
                  <a:cxn ang="T134">
                    <a:pos x="T76" y="T77"/>
                  </a:cxn>
                  <a:cxn ang="T135">
                    <a:pos x="T78" y="T79"/>
                  </a:cxn>
                  <a:cxn ang="T136">
                    <a:pos x="T80" y="T81"/>
                  </a:cxn>
                  <a:cxn ang="T137">
                    <a:pos x="T82" y="T83"/>
                  </a:cxn>
                  <a:cxn ang="T138">
                    <a:pos x="T84" y="T85"/>
                  </a:cxn>
                  <a:cxn ang="T139">
                    <a:pos x="T86" y="T87"/>
                  </a:cxn>
                  <a:cxn ang="T140">
                    <a:pos x="T88" y="T89"/>
                  </a:cxn>
                  <a:cxn ang="T141">
                    <a:pos x="T90" y="T91"/>
                  </a:cxn>
                  <a:cxn ang="T142">
                    <a:pos x="T92" y="T93"/>
                  </a:cxn>
                  <a:cxn ang="T143">
                    <a:pos x="T94" y="T95"/>
                  </a:cxn>
                </a:cxnLst>
                <a:rect l="T144" t="T145" r="T146" b="T147"/>
                <a:pathLst>
                  <a:path w="413" h="527">
                    <a:moveTo>
                      <a:pt x="204" y="0"/>
                    </a:moveTo>
                    <a:lnTo>
                      <a:pt x="207" y="0"/>
                    </a:lnTo>
                    <a:lnTo>
                      <a:pt x="215" y="3"/>
                    </a:lnTo>
                    <a:lnTo>
                      <a:pt x="225" y="6"/>
                    </a:lnTo>
                    <a:lnTo>
                      <a:pt x="239" y="11"/>
                    </a:lnTo>
                    <a:lnTo>
                      <a:pt x="258" y="16"/>
                    </a:lnTo>
                    <a:lnTo>
                      <a:pt x="274" y="24"/>
                    </a:lnTo>
                    <a:lnTo>
                      <a:pt x="292" y="34"/>
                    </a:lnTo>
                    <a:lnTo>
                      <a:pt x="308" y="48"/>
                    </a:lnTo>
                    <a:lnTo>
                      <a:pt x="325" y="63"/>
                    </a:lnTo>
                    <a:lnTo>
                      <a:pt x="341" y="79"/>
                    </a:lnTo>
                    <a:lnTo>
                      <a:pt x="357" y="97"/>
                    </a:lnTo>
                    <a:lnTo>
                      <a:pt x="373" y="118"/>
                    </a:lnTo>
                    <a:lnTo>
                      <a:pt x="389" y="137"/>
                    </a:lnTo>
                    <a:lnTo>
                      <a:pt x="400" y="155"/>
                    </a:lnTo>
                    <a:lnTo>
                      <a:pt x="408" y="173"/>
                    </a:lnTo>
                    <a:lnTo>
                      <a:pt x="413" y="189"/>
                    </a:lnTo>
                    <a:lnTo>
                      <a:pt x="413" y="202"/>
                    </a:lnTo>
                    <a:lnTo>
                      <a:pt x="413" y="218"/>
                    </a:lnTo>
                    <a:lnTo>
                      <a:pt x="413" y="236"/>
                    </a:lnTo>
                    <a:lnTo>
                      <a:pt x="410" y="254"/>
                    </a:lnTo>
                    <a:lnTo>
                      <a:pt x="408" y="273"/>
                    </a:lnTo>
                    <a:lnTo>
                      <a:pt x="402" y="288"/>
                    </a:lnTo>
                    <a:lnTo>
                      <a:pt x="394" y="304"/>
                    </a:lnTo>
                    <a:lnTo>
                      <a:pt x="386" y="317"/>
                    </a:lnTo>
                    <a:lnTo>
                      <a:pt x="376" y="330"/>
                    </a:lnTo>
                    <a:lnTo>
                      <a:pt x="365" y="338"/>
                    </a:lnTo>
                    <a:lnTo>
                      <a:pt x="351" y="349"/>
                    </a:lnTo>
                    <a:lnTo>
                      <a:pt x="338" y="356"/>
                    </a:lnTo>
                    <a:lnTo>
                      <a:pt x="325" y="362"/>
                    </a:lnTo>
                    <a:lnTo>
                      <a:pt x="311" y="367"/>
                    </a:lnTo>
                    <a:lnTo>
                      <a:pt x="300" y="370"/>
                    </a:lnTo>
                    <a:lnTo>
                      <a:pt x="290" y="370"/>
                    </a:lnTo>
                    <a:lnTo>
                      <a:pt x="279" y="370"/>
                    </a:lnTo>
                    <a:lnTo>
                      <a:pt x="268" y="372"/>
                    </a:lnTo>
                    <a:lnTo>
                      <a:pt x="260" y="372"/>
                    </a:lnTo>
                    <a:lnTo>
                      <a:pt x="250" y="372"/>
                    </a:lnTo>
                    <a:lnTo>
                      <a:pt x="241" y="372"/>
                    </a:lnTo>
                    <a:lnTo>
                      <a:pt x="236" y="372"/>
                    </a:lnTo>
                    <a:lnTo>
                      <a:pt x="233" y="372"/>
                    </a:lnTo>
                    <a:lnTo>
                      <a:pt x="231" y="372"/>
                    </a:lnTo>
                    <a:lnTo>
                      <a:pt x="231" y="377"/>
                    </a:lnTo>
                    <a:lnTo>
                      <a:pt x="231" y="390"/>
                    </a:lnTo>
                    <a:lnTo>
                      <a:pt x="231" y="409"/>
                    </a:lnTo>
                    <a:lnTo>
                      <a:pt x="228" y="432"/>
                    </a:lnTo>
                    <a:lnTo>
                      <a:pt x="223" y="456"/>
                    </a:lnTo>
                    <a:lnTo>
                      <a:pt x="217" y="480"/>
                    </a:lnTo>
                    <a:lnTo>
                      <a:pt x="212" y="490"/>
                    </a:lnTo>
                    <a:lnTo>
                      <a:pt x="207" y="498"/>
                    </a:lnTo>
                    <a:lnTo>
                      <a:pt x="201" y="506"/>
                    </a:lnTo>
                    <a:lnTo>
                      <a:pt x="193" y="514"/>
                    </a:lnTo>
                    <a:lnTo>
                      <a:pt x="185" y="519"/>
                    </a:lnTo>
                    <a:lnTo>
                      <a:pt x="177" y="521"/>
                    </a:lnTo>
                    <a:lnTo>
                      <a:pt x="166" y="524"/>
                    </a:lnTo>
                    <a:lnTo>
                      <a:pt x="156" y="527"/>
                    </a:lnTo>
                    <a:lnTo>
                      <a:pt x="134" y="524"/>
                    </a:lnTo>
                    <a:lnTo>
                      <a:pt x="113" y="519"/>
                    </a:lnTo>
                    <a:lnTo>
                      <a:pt x="91" y="511"/>
                    </a:lnTo>
                    <a:lnTo>
                      <a:pt x="73" y="500"/>
                    </a:lnTo>
                    <a:lnTo>
                      <a:pt x="59" y="487"/>
                    </a:lnTo>
                    <a:lnTo>
                      <a:pt x="48" y="474"/>
                    </a:lnTo>
                    <a:lnTo>
                      <a:pt x="40" y="459"/>
                    </a:lnTo>
                    <a:lnTo>
                      <a:pt x="32" y="440"/>
                    </a:lnTo>
                    <a:lnTo>
                      <a:pt x="24" y="419"/>
                    </a:lnTo>
                    <a:lnTo>
                      <a:pt x="16" y="396"/>
                    </a:lnTo>
                    <a:lnTo>
                      <a:pt x="11" y="375"/>
                    </a:lnTo>
                    <a:lnTo>
                      <a:pt x="6" y="354"/>
                    </a:lnTo>
                    <a:lnTo>
                      <a:pt x="3" y="336"/>
                    </a:lnTo>
                    <a:lnTo>
                      <a:pt x="0" y="322"/>
                    </a:lnTo>
                    <a:lnTo>
                      <a:pt x="0" y="304"/>
                    </a:lnTo>
                    <a:lnTo>
                      <a:pt x="3" y="281"/>
                    </a:lnTo>
                    <a:lnTo>
                      <a:pt x="6" y="252"/>
                    </a:lnTo>
                    <a:lnTo>
                      <a:pt x="11" y="220"/>
                    </a:lnTo>
                    <a:lnTo>
                      <a:pt x="16" y="192"/>
                    </a:lnTo>
                    <a:lnTo>
                      <a:pt x="19" y="168"/>
                    </a:lnTo>
                    <a:lnTo>
                      <a:pt x="22" y="150"/>
                    </a:lnTo>
                    <a:lnTo>
                      <a:pt x="24" y="144"/>
                    </a:lnTo>
                    <a:lnTo>
                      <a:pt x="105" y="87"/>
                    </a:lnTo>
                    <a:lnTo>
                      <a:pt x="107" y="89"/>
                    </a:lnTo>
                    <a:lnTo>
                      <a:pt x="115" y="92"/>
                    </a:lnTo>
                    <a:lnTo>
                      <a:pt x="129" y="95"/>
                    </a:lnTo>
                    <a:lnTo>
                      <a:pt x="145" y="97"/>
                    </a:lnTo>
                    <a:lnTo>
                      <a:pt x="158" y="100"/>
                    </a:lnTo>
                    <a:lnTo>
                      <a:pt x="172" y="100"/>
                    </a:lnTo>
                    <a:lnTo>
                      <a:pt x="177" y="100"/>
                    </a:lnTo>
                    <a:lnTo>
                      <a:pt x="182" y="97"/>
                    </a:lnTo>
                    <a:lnTo>
                      <a:pt x="185" y="95"/>
                    </a:lnTo>
                    <a:lnTo>
                      <a:pt x="188" y="92"/>
                    </a:lnTo>
                    <a:lnTo>
                      <a:pt x="185" y="82"/>
                    </a:lnTo>
                    <a:lnTo>
                      <a:pt x="182" y="74"/>
                    </a:lnTo>
                    <a:lnTo>
                      <a:pt x="177" y="63"/>
                    </a:lnTo>
                    <a:lnTo>
                      <a:pt x="172" y="55"/>
                    </a:lnTo>
                    <a:lnTo>
                      <a:pt x="166" y="50"/>
                    </a:lnTo>
                    <a:lnTo>
                      <a:pt x="161" y="45"/>
                    </a:lnTo>
                    <a:lnTo>
                      <a:pt x="158" y="40"/>
                    </a:lnTo>
                    <a:lnTo>
                      <a:pt x="156" y="40"/>
                    </a:lnTo>
                    <a:lnTo>
                      <a:pt x="204" y="0"/>
                    </a:lnTo>
                    <a:close/>
                  </a:path>
                </a:pathLst>
              </a:custGeom>
              <a:solidFill>
                <a:srgbClr val="FF8F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29" name="Freeform 38"/>
              <p:cNvSpPr>
                <a:spLocks/>
              </p:cNvSpPr>
              <p:nvPr/>
            </p:nvSpPr>
            <p:spPr bwMode="auto">
              <a:xfrm>
                <a:off x="4588" y="2640"/>
                <a:ext cx="402" cy="508"/>
              </a:xfrm>
              <a:custGeom>
                <a:avLst/>
                <a:gdLst>
                  <a:gd name="T0" fmla="*/ 201 w 402"/>
                  <a:gd name="T1" fmla="*/ 0 h 508"/>
                  <a:gd name="T2" fmla="*/ 219 w 402"/>
                  <a:gd name="T3" fmla="*/ 5 h 508"/>
                  <a:gd name="T4" fmla="*/ 249 w 402"/>
                  <a:gd name="T5" fmla="*/ 16 h 508"/>
                  <a:gd name="T6" fmla="*/ 284 w 402"/>
                  <a:gd name="T7" fmla="*/ 34 h 508"/>
                  <a:gd name="T8" fmla="*/ 316 w 402"/>
                  <a:gd name="T9" fmla="*/ 60 h 508"/>
                  <a:gd name="T10" fmla="*/ 348 w 402"/>
                  <a:gd name="T11" fmla="*/ 94 h 508"/>
                  <a:gd name="T12" fmla="*/ 378 w 402"/>
                  <a:gd name="T13" fmla="*/ 131 h 508"/>
                  <a:gd name="T14" fmla="*/ 396 w 402"/>
                  <a:gd name="T15" fmla="*/ 168 h 508"/>
                  <a:gd name="T16" fmla="*/ 402 w 402"/>
                  <a:gd name="T17" fmla="*/ 196 h 508"/>
                  <a:gd name="T18" fmla="*/ 402 w 402"/>
                  <a:gd name="T19" fmla="*/ 228 h 508"/>
                  <a:gd name="T20" fmla="*/ 394 w 402"/>
                  <a:gd name="T21" fmla="*/ 262 h 508"/>
                  <a:gd name="T22" fmla="*/ 383 w 402"/>
                  <a:gd name="T23" fmla="*/ 293 h 508"/>
                  <a:gd name="T24" fmla="*/ 367 w 402"/>
                  <a:gd name="T25" fmla="*/ 319 h 508"/>
                  <a:gd name="T26" fmla="*/ 343 w 402"/>
                  <a:gd name="T27" fmla="*/ 338 h 508"/>
                  <a:gd name="T28" fmla="*/ 316 w 402"/>
                  <a:gd name="T29" fmla="*/ 351 h 508"/>
                  <a:gd name="T30" fmla="*/ 292 w 402"/>
                  <a:gd name="T31" fmla="*/ 359 h 508"/>
                  <a:gd name="T32" fmla="*/ 270 w 402"/>
                  <a:gd name="T33" fmla="*/ 359 h 508"/>
                  <a:gd name="T34" fmla="*/ 252 w 402"/>
                  <a:gd name="T35" fmla="*/ 359 h 508"/>
                  <a:gd name="T36" fmla="*/ 235 w 402"/>
                  <a:gd name="T37" fmla="*/ 361 h 508"/>
                  <a:gd name="T38" fmla="*/ 225 w 402"/>
                  <a:gd name="T39" fmla="*/ 361 h 508"/>
                  <a:gd name="T40" fmla="*/ 225 w 402"/>
                  <a:gd name="T41" fmla="*/ 367 h 508"/>
                  <a:gd name="T42" fmla="*/ 225 w 402"/>
                  <a:gd name="T43" fmla="*/ 395 h 508"/>
                  <a:gd name="T44" fmla="*/ 217 w 402"/>
                  <a:gd name="T45" fmla="*/ 442 h 508"/>
                  <a:gd name="T46" fmla="*/ 206 w 402"/>
                  <a:gd name="T47" fmla="*/ 474 h 508"/>
                  <a:gd name="T48" fmla="*/ 195 w 402"/>
                  <a:gd name="T49" fmla="*/ 492 h 508"/>
                  <a:gd name="T50" fmla="*/ 171 w 402"/>
                  <a:gd name="T51" fmla="*/ 505 h 508"/>
                  <a:gd name="T52" fmla="*/ 131 w 402"/>
                  <a:gd name="T53" fmla="*/ 508 h 508"/>
                  <a:gd name="T54" fmla="*/ 88 w 402"/>
                  <a:gd name="T55" fmla="*/ 495 h 508"/>
                  <a:gd name="T56" fmla="*/ 56 w 402"/>
                  <a:gd name="T57" fmla="*/ 471 h 508"/>
                  <a:gd name="T58" fmla="*/ 40 w 402"/>
                  <a:gd name="T59" fmla="*/ 442 h 508"/>
                  <a:gd name="T60" fmla="*/ 24 w 402"/>
                  <a:gd name="T61" fmla="*/ 406 h 508"/>
                  <a:gd name="T62" fmla="*/ 10 w 402"/>
                  <a:gd name="T63" fmla="*/ 364 h 508"/>
                  <a:gd name="T64" fmla="*/ 2 w 402"/>
                  <a:gd name="T65" fmla="*/ 325 h 508"/>
                  <a:gd name="T66" fmla="*/ 0 w 402"/>
                  <a:gd name="T67" fmla="*/ 296 h 508"/>
                  <a:gd name="T68" fmla="*/ 8 w 402"/>
                  <a:gd name="T69" fmla="*/ 243 h 508"/>
                  <a:gd name="T70" fmla="*/ 16 w 402"/>
                  <a:gd name="T71" fmla="*/ 186 h 508"/>
                  <a:gd name="T72" fmla="*/ 21 w 402"/>
                  <a:gd name="T73" fmla="*/ 144 h 508"/>
                  <a:gd name="T74" fmla="*/ 101 w 402"/>
                  <a:gd name="T75" fmla="*/ 84 h 508"/>
                  <a:gd name="T76" fmla="*/ 112 w 402"/>
                  <a:gd name="T77" fmla="*/ 89 h 508"/>
                  <a:gd name="T78" fmla="*/ 139 w 402"/>
                  <a:gd name="T79" fmla="*/ 94 h 508"/>
                  <a:gd name="T80" fmla="*/ 168 w 402"/>
                  <a:gd name="T81" fmla="*/ 97 h 508"/>
                  <a:gd name="T82" fmla="*/ 176 w 402"/>
                  <a:gd name="T83" fmla="*/ 94 h 508"/>
                  <a:gd name="T84" fmla="*/ 182 w 402"/>
                  <a:gd name="T85" fmla="*/ 89 h 508"/>
                  <a:gd name="T86" fmla="*/ 176 w 402"/>
                  <a:gd name="T87" fmla="*/ 71 h 508"/>
                  <a:gd name="T88" fmla="*/ 168 w 402"/>
                  <a:gd name="T89" fmla="*/ 55 h 508"/>
                  <a:gd name="T90" fmla="*/ 158 w 402"/>
                  <a:gd name="T91" fmla="*/ 42 h 508"/>
                  <a:gd name="T92" fmla="*/ 152 w 402"/>
                  <a:gd name="T93" fmla="*/ 37 h 508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402"/>
                  <a:gd name="T142" fmla="*/ 0 h 508"/>
                  <a:gd name="T143" fmla="*/ 402 w 402"/>
                  <a:gd name="T144" fmla="*/ 508 h 508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402" h="508">
                    <a:moveTo>
                      <a:pt x="198" y="0"/>
                    </a:moveTo>
                    <a:lnTo>
                      <a:pt x="201" y="0"/>
                    </a:lnTo>
                    <a:lnTo>
                      <a:pt x="206" y="3"/>
                    </a:lnTo>
                    <a:lnTo>
                      <a:pt x="219" y="5"/>
                    </a:lnTo>
                    <a:lnTo>
                      <a:pt x="233" y="10"/>
                    </a:lnTo>
                    <a:lnTo>
                      <a:pt x="249" y="16"/>
                    </a:lnTo>
                    <a:lnTo>
                      <a:pt x="265" y="24"/>
                    </a:lnTo>
                    <a:lnTo>
                      <a:pt x="284" y="34"/>
                    </a:lnTo>
                    <a:lnTo>
                      <a:pt x="300" y="45"/>
                    </a:lnTo>
                    <a:lnTo>
                      <a:pt x="316" y="60"/>
                    </a:lnTo>
                    <a:lnTo>
                      <a:pt x="332" y="76"/>
                    </a:lnTo>
                    <a:lnTo>
                      <a:pt x="348" y="94"/>
                    </a:lnTo>
                    <a:lnTo>
                      <a:pt x="364" y="113"/>
                    </a:lnTo>
                    <a:lnTo>
                      <a:pt x="378" y="131"/>
                    </a:lnTo>
                    <a:lnTo>
                      <a:pt x="388" y="149"/>
                    </a:lnTo>
                    <a:lnTo>
                      <a:pt x="396" y="168"/>
                    </a:lnTo>
                    <a:lnTo>
                      <a:pt x="399" y="181"/>
                    </a:lnTo>
                    <a:lnTo>
                      <a:pt x="402" y="196"/>
                    </a:lnTo>
                    <a:lnTo>
                      <a:pt x="402" y="212"/>
                    </a:lnTo>
                    <a:lnTo>
                      <a:pt x="402" y="228"/>
                    </a:lnTo>
                    <a:lnTo>
                      <a:pt x="399" y="246"/>
                    </a:lnTo>
                    <a:lnTo>
                      <a:pt x="394" y="262"/>
                    </a:lnTo>
                    <a:lnTo>
                      <a:pt x="391" y="280"/>
                    </a:lnTo>
                    <a:lnTo>
                      <a:pt x="383" y="293"/>
                    </a:lnTo>
                    <a:lnTo>
                      <a:pt x="375" y="306"/>
                    </a:lnTo>
                    <a:lnTo>
                      <a:pt x="367" y="319"/>
                    </a:lnTo>
                    <a:lnTo>
                      <a:pt x="353" y="330"/>
                    </a:lnTo>
                    <a:lnTo>
                      <a:pt x="343" y="338"/>
                    </a:lnTo>
                    <a:lnTo>
                      <a:pt x="329" y="346"/>
                    </a:lnTo>
                    <a:lnTo>
                      <a:pt x="316" y="351"/>
                    </a:lnTo>
                    <a:lnTo>
                      <a:pt x="302" y="353"/>
                    </a:lnTo>
                    <a:lnTo>
                      <a:pt x="292" y="359"/>
                    </a:lnTo>
                    <a:lnTo>
                      <a:pt x="281" y="359"/>
                    </a:lnTo>
                    <a:lnTo>
                      <a:pt x="270" y="359"/>
                    </a:lnTo>
                    <a:lnTo>
                      <a:pt x="262" y="359"/>
                    </a:lnTo>
                    <a:lnTo>
                      <a:pt x="252" y="359"/>
                    </a:lnTo>
                    <a:lnTo>
                      <a:pt x="244" y="361"/>
                    </a:lnTo>
                    <a:lnTo>
                      <a:pt x="235" y="361"/>
                    </a:lnTo>
                    <a:lnTo>
                      <a:pt x="230" y="361"/>
                    </a:lnTo>
                    <a:lnTo>
                      <a:pt x="225" y="361"/>
                    </a:lnTo>
                    <a:lnTo>
                      <a:pt x="225" y="367"/>
                    </a:lnTo>
                    <a:lnTo>
                      <a:pt x="225" y="377"/>
                    </a:lnTo>
                    <a:lnTo>
                      <a:pt x="225" y="395"/>
                    </a:lnTo>
                    <a:lnTo>
                      <a:pt x="222" y="419"/>
                    </a:lnTo>
                    <a:lnTo>
                      <a:pt x="217" y="442"/>
                    </a:lnTo>
                    <a:lnTo>
                      <a:pt x="211" y="463"/>
                    </a:lnTo>
                    <a:lnTo>
                      <a:pt x="206" y="474"/>
                    </a:lnTo>
                    <a:lnTo>
                      <a:pt x="201" y="484"/>
                    </a:lnTo>
                    <a:lnTo>
                      <a:pt x="195" y="492"/>
                    </a:lnTo>
                    <a:lnTo>
                      <a:pt x="187" y="497"/>
                    </a:lnTo>
                    <a:lnTo>
                      <a:pt x="171" y="505"/>
                    </a:lnTo>
                    <a:lnTo>
                      <a:pt x="152" y="508"/>
                    </a:lnTo>
                    <a:lnTo>
                      <a:pt x="131" y="508"/>
                    </a:lnTo>
                    <a:lnTo>
                      <a:pt x="109" y="503"/>
                    </a:lnTo>
                    <a:lnTo>
                      <a:pt x="88" y="495"/>
                    </a:lnTo>
                    <a:lnTo>
                      <a:pt x="72" y="484"/>
                    </a:lnTo>
                    <a:lnTo>
                      <a:pt x="56" y="471"/>
                    </a:lnTo>
                    <a:lnTo>
                      <a:pt x="48" y="458"/>
                    </a:lnTo>
                    <a:lnTo>
                      <a:pt x="40" y="442"/>
                    </a:lnTo>
                    <a:lnTo>
                      <a:pt x="32" y="427"/>
                    </a:lnTo>
                    <a:lnTo>
                      <a:pt x="24" y="406"/>
                    </a:lnTo>
                    <a:lnTo>
                      <a:pt x="16" y="385"/>
                    </a:lnTo>
                    <a:lnTo>
                      <a:pt x="10" y="364"/>
                    </a:lnTo>
                    <a:lnTo>
                      <a:pt x="5" y="343"/>
                    </a:lnTo>
                    <a:lnTo>
                      <a:pt x="2" y="325"/>
                    </a:lnTo>
                    <a:lnTo>
                      <a:pt x="0" y="312"/>
                    </a:lnTo>
                    <a:lnTo>
                      <a:pt x="0" y="296"/>
                    </a:lnTo>
                    <a:lnTo>
                      <a:pt x="2" y="272"/>
                    </a:lnTo>
                    <a:lnTo>
                      <a:pt x="8" y="243"/>
                    </a:lnTo>
                    <a:lnTo>
                      <a:pt x="10" y="215"/>
                    </a:lnTo>
                    <a:lnTo>
                      <a:pt x="16" y="186"/>
                    </a:lnTo>
                    <a:lnTo>
                      <a:pt x="18" y="162"/>
                    </a:lnTo>
                    <a:lnTo>
                      <a:pt x="21" y="144"/>
                    </a:lnTo>
                    <a:lnTo>
                      <a:pt x="24" y="139"/>
                    </a:lnTo>
                    <a:lnTo>
                      <a:pt x="101" y="84"/>
                    </a:lnTo>
                    <a:lnTo>
                      <a:pt x="104" y="84"/>
                    </a:lnTo>
                    <a:lnTo>
                      <a:pt x="112" y="89"/>
                    </a:lnTo>
                    <a:lnTo>
                      <a:pt x="126" y="92"/>
                    </a:lnTo>
                    <a:lnTo>
                      <a:pt x="139" y="94"/>
                    </a:lnTo>
                    <a:lnTo>
                      <a:pt x="155" y="97"/>
                    </a:lnTo>
                    <a:lnTo>
                      <a:pt x="168" y="97"/>
                    </a:lnTo>
                    <a:lnTo>
                      <a:pt x="174" y="97"/>
                    </a:lnTo>
                    <a:lnTo>
                      <a:pt x="176" y="94"/>
                    </a:lnTo>
                    <a:lnTo>
                      <a:pt x="179" y="92"/>
                    </a:lnTo>
                    <a:lnTo>
                      <a:pt x="182" y="89"/>
                    </a:lnTo>
                    <a:lnTo>
                      <a:pt x="182" y="79"/>
                    </a:lnTo>
                    <a:lnTo>
                      <a:pt x="176" y="71"/>
                    </a:lnTo>
                    <a:lnTo>
                      <a:pt x="174" y="63"/>
                    </a:lnTo>
                    <a:lnTo>
                      <a:pt x="168" y="55"/>
                    </a:lnTo>
                    <a:lnTo>
                      <a:pt x="160" y="47"/>
                    </a:lnTo>
                    <a:lnTo>
                      <a:pt x="158" y="42"/>
                    </a:lnTo>
                    <a:lnTo>
                      <a:pt x="152" y="39"/>
                    </a:lnTo>
                    <a:lnTo>
                      <a:pt x="152" y="37"/>
                    </a:lnTo>
                    <a:lnTo>
                      <a:pt x="198" y="0"/>
                    </a:lnTo>
                    <a:close/>
                  </a:path>
                </a:pathLst>
              </a:custGeom>
              <a:solidFill>
                <a:srgbClr val="FF87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30" name="Freeform 39"/>
              <p:cNvSpPr>
                <a:spLocks/>
              </p:cNvSpPr>
              <p:nvPr/>
            </p:nvSpPr>
            <p:spPr bwMode="auto">
              <a:xfrm>
                <a:off x="4596" y="2643"/>
                <a:ext cx="388" cy="492"/>
              </a:xfrm>
              <a:custGeom>
                <a:avLst/>
                <a:gdLst>
                  <a:gd name="T0" fmla="*/ 193 w 388"/>
                  <a:gd name="T1" fmla="*/ 0 h 492"/>
                  <a:gd name="T2" fmla="*/ 211 w 388"/>
                  <a:gd name="T3" fmla="*/ 5 h 492"/>
                  <a:gd name="T4" fmla="*/ 241 w 388"/>
                  <a:gd name="T5" fmla="*/ 15 h 492"/>
                  <a:gd name="T6" fmla="*/ 273 w 388"/>
                  <a:gd name="T7" fmla="*/ 31 h 492"/>
                  <a:gd name="T8" fmla="*/ 303 w 388"/>
                  <a:gd name="T9" fmla="*/ 57 h 492"/>
                  <a:gd name="T10" fmla="*/ 335 w 388"/>
                  <a:gd name="T11" fmla="*/ 91 h 492"/>
                  <a:gd name="T12" fmla="*/ 364 w 388"/>
                  <a:gd name="T13" fmla="*/ 128 h 492"/>
                  <a:gd name="T14" fmla="*/ 383 w 388"/>
                  <a:gd name="T15" fmla="*/ 162 h 492"/>
                  <a:gd name="T16" fmla="*/ 388 w 388"/>
                  <a:gd name="T17" fmla="*/ 188 h 492"/>
                  <a:gd name="T18" fmla="*/ 386 w 388"/>
                  <a:gd name="T19" fmla="*/ 220 h 492"/>
                  <a:gd name="T20" fmla="*/ 380 w 388"/>
                  <a:gd name="T21" fmla="*/ 254 h 492"/>
                  <a:gd name="T22" fmla="*/ 370 w 388"/>
                  <a:gd name="T23" fmla="*/ 285 h 492"/>
                  <a:gd name="T24" fmla="*/ 353 w 388"/>
                  <a:gd name="T25" fmla="*/ 309 h 492"/>
                  <a:gd name="T26" fmla="*/ 329 w 388"/>
                  <a:gd name="T27" fmla="*/ 327 h 492"/>
                  <a:gd name="T28" fmla="*/ 305 w 388"/>
                  <a:gd name="T29" fmla="*/ 340 h 492"/>
                  <a:gd name="T30" fmla="*/ 281 w 388"/>
                  <a:gd name="T31" fmla="*/ 345 h 492"/>
                  <a:gd name="T32" fmla="*/ 262 w 388"/>
                  <a:gd name="T33" fmla="*/ 348 h 492"/>
                  <a:gd name="T34" fmla="*/ 244 w 388"/>
                  <a:gd name="T35" fmla="*/ 348 h 492"/>
                  <a:gd name="T36" fmla="*/ 227 w 388"/>
                  <a:gd name="T37" fmla="*/ 348 h 492"/>
                  <a:gd name="T38" fmla="*/ 217 w 388"/>
                  <a:gd name="T39" fmla="*/ 348 h 492"/>
                  <a:gd name="T40" fmla="*/ 217 w 388"/>
                  <a:gd name="T41" fmla="*/ 353 h 492"/>
                  <a:gd name="T42" fmla="*/ 214 w 388"/>
                  <a:gd name="T43" fmla="*/ 384 h 492"/>
                  <a:gd name="T44" fmla="*/ 209 w 388"/>
                  <a:gd name="T45" fmla="*/ 426 h 492"/>
                  <a:gd name="T46" fmla="*/ 193 w 388"/>
                  <a:gd name="T47" fmla="*/ 468 h 492"/>
                  <a:gd name="T48" fmla="*/ 163 w 388"/>
                  <a:gd name="T49" fmla="*/ 489 h 492"/>
                  <a:gd name="T50" fmla="*/ 126 w 388"/>
                  <a:gd name="T51" fmla="*/ 492 h 492"/>
                  <a:gd name="T52" fmla="*/ 85 w 388"/>
                  <a:gd name="T53" fmla="*/ 479 h 492"/>
                  <a:gd name="T54" fmla="*/ 53 w 388"/>
                  <a:gd name="T55" fmla="*/ 458 h 492"/>
                  <a:gd name="T56" fmla="*/ 37 w 388"/>
                  <a:gd name="T57" fmla="*/ 429 h 492"/>
                  <a:gd name="T58" fmla="*/ 21 w 388"/>
                  <a:gd name="T59" fmla="*/ 392 h 492"/>
                  <a:gd name="T60" fmla="*/ 8 w 388"/>
                  <a:gd name="T61" fmla="*/ 350 h 492"/>
                  <a:gd name="T62" fmla="*/ 0 w 388"/>
                  <a:gd name="T63" fmla="*/ 314 h 492"/>
                  <a:gd name="T64" fmla="*/ 0 w 388"/>
                  <a:gd name="T65" fmla="*/ 285 h 492"/>
                  <a:gd name="T66" fmla="*/ 5 w 388"/>
                  <a:gd name="T67" fmla="*/ 235 h 492"/>
                  <a:gd name="T68" fmla="*/ 13 w 388"/>
                  <a:gd name="T69" fmla="*/ 178 h 492"/>
                  <a:gd name="T70" fmla="*/ 18 w 388"/>
                  <a:gd name="T71" fmla="*/ 138 h 492"/>
                  <a:gd name="T72" fmla="*/ 96 w 388"/>
                  <a:gd name="T73" fmla="*/ 81 h 492"/>
                  <a:gd name="T74" fmla="*/ 107 w 388"/>
                  <a:gd name="T75" fmla="*/ 83 h 492"/>
                  <a:gd name="T76" fmla="*/ 134 w 388"/>
                  <a:gd name="T77" fmla="*/ 91 h 492"/>
                  <a:gd name="T78" fmla="*/ 160 w 388"/>
                  <a:gd name="T79" fmla="*/ 94 h 492"/>
                  <a:gd name="T80" fmla="*/ 171 w 388"/>
                  <a:gd name="T81" fmla="*/ 91 h 492"/>
                  <a:gd name="T82" fmla="*/ 174 w 388"/>
                  <a:gd name="T83" fmla="*/ 83 h 492"/>
                  <a:gd name="T84" fmla="*/ 171 w 388"/>
                  <a:gd name="T85" fmla="*/ 68 h 492"/>
                  <a:gd name="T86" fmla="*/ 160 w 388"/>
                  <a:gd name="T87" fmla="*/ 52 h 492"/>
                  <a:gd name="T88" fmla="*/ 150 w 388"/>
                  <a:gd name="T89" fmla="*/ 39 h 492"/>
                  <a:gd name="T90" fmla="*/ 144 w 388"/>
                  <a:gd name="T91" fmla="*/ 36 h 492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388"/>
                  <a:gd name="T139" fmla="*/ 0 h 492"/>
                  <a:gd name="T140" fmla="*/ 388 w 388"/>
                  <a:gd name="T141" fmla="*/ 492 h 492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388" h="492">
                    <a:moveTo>
                      <a:pt x="190" y="0"/>
                    </a:moveTo>
                    <a:lnTo>
                      <a:pt x="193" y="0"/>
                    </a:lnTo>
                    <a:lnTo>
                      <a:pt x="198" y="0"/>
                    </a:lnTo>
                    <a:lnTo>
                      <a:pt x="211" y="5"/>
                    </a:lnTo>
                    <a:lnTo>
                      <a:pt x="225" y="7"/>
                    </a:lnTo>
                    <a:lnTo>
                      <a:pt x="241" y="15"/>
                    </a:lnTo>
                    <a:lnTo>
                      <a:pt x="257" y="21"/>
                    </a:lnTo>
                    <a:lnTo>
                      <a:pt x="273" y="31"/>
                    </a:lnTo>
                    <a:lnTo>
                      <a:pt x="289" y="44"/>
                    </a:lnTo>
                    <a:lnTo>
                      <a:pt x="303" y="57"/>
                    </a:lnTo>
                    <a:lnTo>
                      <a:pt x="319" y="73"/>
                    </a:lnTo>
                    <a:lnTo>
                      <a:pt x="335" y="91"/>
                    </a:lnTo>
                    <a:lnTo>
                      <a:pt x="351" y="110"/>
                    </a:lnTo>
                    <a:lnTo>
                      <a:pt x="364" y="128"/>
                    </a:lnTo>
                    <a:lnTo>
                      <a:pt x="375" y="144"/>
                    </a:lnTo>
                    <a:lnTo>
                      <a:pt x="383" y="162"/>
                    </a:lnTo>
                    <a:lnTo>
                      <a:pt x="386" y="175"/>
                    </a:lnTo>
                    <a:lnTo>
                      <a:pt x="388" y="188"/>
                    </a:lnTo>
                    <a:lnTo>
                      <a:pt x="388" y="204"/>
                    </a:lnTo>
                    <a:lnTo>
                      <a:pt x="386" y="220"/>
                    </a:lnTo>
                    <a:lnTo>
                      <a:pt x="386" y="238"/>
                    </a:lnTo>
                    <a:lnTo>
                      <a:pt x="380" y="254"/>
                    </a:lnTo>
                    <a:lnTo>
                      <a:pt x="375" y="269"/>
                    </a:lnTo>
                    <a:lnTo>
                      <a:pt x="370" y="285"/>
                    </a:lnTo>
                    <a:lnTo>
                      <a:pt x="362" y="298"/>
                    </a:lnTo>
                    <a:lnTo>
                      <a:pt x="353" y="309"/>
                    </a:lnTo>
                    <a:lnTo>
                      <a:pt x="343" y="316"/>
                    </a:lnTo>
                    <a:lnTo>
                      <a:pt x="329" y="327"/>
                    </a:lnTo>
                    <a:lnTo>
                      <a:pt x="319" y="332"/>
                    </a:lnTo>
                    <a:lnTo>
                      <a:pt x="305" y="340"/>
                    </a:lnTo>
                    <a:lnTo>
                      <a:pt x="292" y="343"/>
                    </a:lnTo>
                    <a:lnTo>
                      <a:pt x="281" y="345"/>
                    </a:lnTo>
                    <a:lnTo>
                      <a:pt x="270" y="348"/>
                    </a:lnTo>
                    <a:lnTo>
                      <a:pt x="262" y="348"/>
                    </a:lnTo>
                    <a:lnTo>
                      <a:pt x="252" y="348"/>
                    </a:lnTo>
                    <a:lnTo>
                      <a:pt x="244" y="348"/>
                    </a:lnTo>
                    <a:lnTo>
                      <a:pt x="233" y="348"/>
                    </a:lnTo>
                    <a:lnTo>
                      <a:pt x="227" y="348"/>
                    </a:lnTo>
                    <a:lnTo>
                      <a:pt x="219" y="348"/>
                    </a:lnTo>
                    <a:lnTo>
                      <a:pt x="217" y="348"/>
                    </a:lnTo>
                    <a:lnTo>
                      <a:pt x="217" y="353"/>
                    </a:lnTo>
                    <a:lnTo>
                      <a:pt x="217" y="366"/>
                    </a:lnTo>
                    <a:lnTo>
                      <a:pt x="214" y="384"/>
                    </a:lnTo>
                    <a:lnTo>
                      <a:pt x="214" y="405"/>
                    </a:lnTo>
                    <a:lnTo>
                      <a:pt x="209" y="426"/>
                    </a:lnTo>
                    <a:lnTo>
                      <a:pt x="203" y="450"/>
                    </a:lnTo>
                    <a:lnTo>
                      <a:pt x="193" y="468"/>
                    </a:lnTo>
                    <a:lnTo>
                      <a:pt x="182" y="481"/>
                    </a:lnTo>
                    <a:lnTo>
                      <a:pt x="163" y="489"/>
                    </a:lnTo>
                    <a:lnTo>
                      <a:pt x="144" y="492"/>
                    </a:lnTo>
                    <a:lnTo>
                      <a:pt x="126" y="492"/>
                    </a:lnTo>
                    <a:lnTo>
                      <a:pt x="104" y="487"/>
                    </a:lnTo>
                    <a:lnTo>
                      <a:pt x="85" y="479"/>
                    </a:lnTo>
                    <a:lnTo>
                      <a:pt x="67" y="468"/>
                    </a:lnTo>
                    <a:lnTo>
                      <a:pt x="53" y="458"/>
                    </a:lnTo>
                    <a:lnTo>
                      <a:pt x="42" y="445"/>
                    </a:lnTo>
                    <a:lnTo>
                      <a:pt x="37" y="429"/>
                    </a:lnTo>
                    <a:lnTo>
                      <a:pt x="29" y="411"/>
                    </a:lnTo>
                    <a:lnTo>
                      <a:pt x="21" y="392"/>
                    </a:lnTo>
                    <a:lnTo>
                      <a:pt x="16" y="371"/>
                    </a:lnTo>
                    <a:lnTo>
                      <a:pt x="8" y="350"/>
                    </a:lnTo>
                    <a:lnTo>
                      <a:pt x="2" y="332"/>
                    </a:lnTo>
                    <a:lnTo>
                      <a:pt x="0" y="314"/>
                    </a:lnTo>
                    <a:lnTo>
                      <a:pt x="0" y="301"/>
                    </a:lnTo>
                    <a:lnTo>
                      <a:pt x="0" y="285"/>
                    </a:lnTo>
                    <a:lnTo>
                      <a:pt x="2" y="261"/>
                    </a:lnTo>
                    <a:lnTo>
                      <a:pt x="5" y="235"/>
                    </a:lnTo>
                    <a:lnTo>
                      <a:pt x="8" y="206"/>
                    </a:lnTo>
                    <a:lnTo>
                      <a:pt x="13" y="178"/>
                    </a:lnTo>
                    <a:lnTo>
                      <a:pt x="16" y="154"/>
                    </a:lnTo>
                    <a:lnTo>
                      <a:pt x="18" y="138"/>
                    </a:lnTo>
                    <a:lnTo>
                      <a:pt x="21" y="133"/>
                    </a:lnTo>
                    <a:lnTo>
                      <a:pt x="96" y="81"/>
                    </a:lnTo>
                    <a:lnTo>
                      <a:pt x="99" y="81"/>
                    </a:lnTo>
                    <a:lnTo>
                      <a:pt x="107" y="83"/>
                    </a:lnTo>
                    <a:lnTo>
                      <a:pt x="120" y="89"/>
                    </a:lnTo>
                    <a:lnTo>
                      <a:pt x="134" y="91"/>
                    </a:lnTo>
                    <a:lnTo>
                      <a:pt x="147" y="94"/>
                    </a:lnTo>
                    <a:lnTo>
                      <a:pt x="160" y="94"/>
                    </a:lnTo>
                    <a:lnTo>
                      <a:pt x="166" y="94"/>
                    </a:lnTo>
                    <a:lnTo>
                      <a:pt x="171" y="91"/>
                    </a:lnTo>
                    <a:lnTo>
                      <a:pt x="174" y="89"/>
                    </a:lnTo>
                    <a:lnTo>
                      <a:pt x="174" y="83"/>
                    </a:lnTo>
                    <a:lnTo>
                      <a:pt x="174" y="76"/>
                    </a:lnTo>
                    <a:lnTo>
                      <a:pt x="171" y="68"/>
                    </a:lnTo>
                    <a:lnTo>
                      <a:pt x="166" y="60"/>
                    </a:lnTo>
                    <a:lnTo>
                      <a:pt x="160" y="52"/>
                    </a:lnTo>
                    <a:lnTo>
                      <a:pt x="155" y="44"/>
                    </a:lnTo>
                    <a:lnTo>
                      <a:pt x="150" y="39"/>
                    </a:lnTo>
                    <a:lnTo>
                      <a:pt x="147" y="36"/>
                    </a:lnTo>
                    <a:lnTo>
                      <a:pt x="144" y="36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FF7F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31" name="Freeform 40"/>
              <p:cNvSpPr>
                <a:spLocks/>
              </p:cNvSpPr>
              <p:nvPr/>
            </p:nvSpPr>
            <p:spPr bwMode="auto">
              <a:xfrm>
                <a:off x="4601" y="2643"/>
                <a:ext cx="378" cy="479"/>
              </a:xfrm>
              <a:custGeom>
                <a:avLst/>
                <a:gdLst>
                  <a:gd name="T0" fmla="*/ 188 w 378"/>
                  <a:gd name="T1" fmla="*/ 2 h 479"/>
                  <a:gd name="T2" fmla="*/ 204 w 378"/>
                  <a:gd name="T3" fmla="*/ 5 h 479"/>
                  <a:gd name="T4" fmla="*/ 233 w 378"/>
                  <a:gd name="T5" fmla="*/ 15 h 479"/>
                  <a:gd name="T6" fmla="*/ 265 w 378"/>
                  <a:gd name="T7" fmla="*/ 34 h 479"/>
                  <a:gd name="T8" fmla="*/ 295 w 378"/>
                  <a:gd name="T9" fmla="*/ 57 h 479"/>
                  <a:gd name="T10" fmla="*/ 327 w 378"/>
                  <a:gd name="T11" fmla="*/ 89 h 479"/>
                  <a:gd name="T12" fmla="*/ 354 w 378"/>
                  <a:gd name="T13" fmla="*/ 125 h 479"/>
                  <a:gd name="T14" fmla="*/ 370 w 378"/>
                  <a:gd name="T15" fmla="*/ 159 h 479"/>
                  <a:gd name="T16" fmla="*/ 375 w 378"/>
                  <a:gd name="T17" fmla="*/ 186 h 479"/>
                  <a:gd name="T18" fmla="*/ 375 w 378"/>
                  <a:gd name="T19" fmla="*/ 217 h 479"/>
                  <a:gd name="T20" fmla="*/ 370 w 378"/>
                  <a:gd name="T21" fmla="*/ 248 h 479"/>
                  <a:gd name="T22" fmla="*/ 359 w 378"/>
                  <a:gd name="T23" fmla="*/ 277 h 479"/>
                  <a:gd name="T24" fmla="*/ 343 w 378"/>
                  <a:gd name="T25" fmla="*/ 301 h 479"/>
                  <a:gd name="T26" fmla="*/ 322 w 378"/>
                  <a:gd name="T27" fmla="*/ 319 h 479"/>
                  <a:gd name="T28" fmla="*/ 298 w 378"/>
                  <a:gd name="T29" fmla="*/ 330 h 479"/>
                  <a:gd name="T30" fmla="*/ 273 w 378"/>
                  <a:gd name="T31" fmla="*/ 337 h 479"/>
                  <a:gd name="T32" fmla="*/ 255 w 378"/>
                  <a:gd name="T33" fmla="*/ 337 h 479"/>
                  <a:gd name="T34" fmla="*/ 236 w 378"/>
                  <a:gd name="T35" fmla="*/ 340 h 479"/>
                  <a:gd name="T36" fmla="*/ 220 w 378"/>
                  <a:gd name="T37" fmla="*/ 340 h 479"/>
                  <a:gd name="T38" fmla="*/ 212 w 378"/>
                  <a:gd name="T39" fmla="*/ 340 h 479"/>
                  <a:gd name="T40" fmla="*/ 209 w 378"/>
                  <a:gd name="T41" fmla="*/ 345 h 479"/>
                  <a:gd name="T42" fmla="*/ 209 w 378"/>
                  <a:gd name="T43" fmla="*/ 374 h 479"/>
                  <a:gd name="T44" fmla="*/ 204 w 378"/>
                  <a:gd name="T45" fmla="*/ 416 h 479"/>
                  <a:gd name="T46" fmla="*/ 188 w 378"/>
                  <a:gd name="T47" fmla="*/ 455 h 479"/>
                  <a:gd name="T48" fmla="*/ 161 w 378"/>
                  <a:gd name="T49" fmla="*/ 476 h 479"/>
                  <a:gd name="T50" fmla="*/ 121 w 378"/>
                  <a:gd name="T51" fmla="*/ 479 h 479"/>
                  <a:gd name="T52" fmla="*/ 83 w 378"/>
                  <a:gd name="T53" fmla="*/ 466 h 479"/>
                  <a:gd name="T54" fmla="*/ 54 w 378"/>
                  <a:gd name="T55" fmla="*/ 445 h 479"/>
                  <a:gd name="T56" fmla="*/ 35 w 378"/>
                  <a:gd name="T57" fmla="*/ 419 h 479"/>
                  <a:gd name="T58" fmla="*/ 21 w 378"/>
                  <a:gd name="T59" fmla="*/ 382 h 479"/>
                  <a:gd name="T60" fmla="*/ 8 w 378"/>
                  <a:gd name="T61" fmla="*/ 343 h 479"/>
                  <a:gd name="T62" fmla="*/ 0 w 378"/>
                  <a:gd name="T63" fmla="*/ 306 h 479"/>
                  <a:gd name="T64" fmla="*/ 0 w 378"/>
                  <a:gd name="T65" fmla="*/ 280 h 479"/>
                  <a:gd name="T66" fmla="*/ 5 w 378"/>
                  <a:gd name="T67" fmla="*/ 230 h 479"/>
                  <a:gd name="T68" fmla="*/ 13 w 378"/>
                  <a:gd name="T69" fmla="*/ 175 h 479"/>
                  <a:gd name="T70" fmla="*/ 19 w 378"/>
                  <a:gd name="T71" fmla="*/ 138 h 479"/>
                  <a:gd name="T72" fmla="*/ 94 w 378"/>
                  <a:gd name="T73" fmla="*/ 81 h 479"/>
                  <a:gd name="T74" fmla="*/ 104 w 378"/>
                  <a:gd name="T75" fmla="*/ 83 h 479"/>
                  <a:gd name="T76" fmla="*/ 131 w 378"/>
                  <a:gd name="T77" fmla="*/ 91 h 479"/>
                  <a:gd name="T78" fmla="*/ 158 w 378"/>
                  <a:gd name="T79" fmla="*/ 94 h 479"/>
                  <a:gd name="T80" fmla="*/ 166 w 378"/>
                  <a:gd name="T81" fmla="*/ 91 h 479"/>
                  <a:gd name="T82" fmla="*/ 169 w 378"/>
                  <a:gd name="T83" fmla="*/ 83 h 479"/>
                  <a:gd name="T84" fmla="*/ 166 w 378"/>
                  <a:gd name="T85" fmla="*/ 68 h 479"/>
                  <a:gd name="T86" fmla="*/ 155 w 378"/>
                  <a:gd name="T87" fmla="*/ 52 h 479"/>
                  <a:gd name="T88" fmla="*/ 147 w 378"/>
                  <a:gd name="T89" fmla="*/ 42 h 479"/>
                  <a:gd name="T90" fmla="*/ 142 w 378"/>
                  <a:gd name="T91" fmla="*/ 36 h 479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w 378"/>
                  <a:gd name="T139" fmla="*/ 0 h 479"/>
                  <a:gd name="T140" fmla="*/ 378 w 378"/>
                  <a:gd name="T141" fmla="*/ 479 h 479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T138" t="T139" r="T140" b="T141"/>
                <a:pathLst>
                  <a:path w="378" h="479">
                    <a:moveTo>
                      <a:pt x="185" y="0"/>
                    </a:moveTo>
                    <a:lnTo>
                      <a:pt x="188" y="2"/>
                    </a:lnTo>
                    <a:lnTo>
                      <a:pt x="193" y="2"/>
                    </a:lnTo>
                    <a:lnTo>
                      <a:pt x="204" y="5"/>
                    </a:lnTo>
                    <a:lnTo>
                      <a:pt x="217" y="10"/>
                    </a:lnTo>
                    <a:lnTo>
                      <a:pt x="233" y="15"/>
                    </a:lnTo>
                    <a:lnTo>
                      <a:pt x="249" y="23"/>
                    </a:lnTo>
                    <a:lnTo>
                      <a:pt x="265" y="34"/>
                    </a:lnTo>
                    <a:lnTo>
                      <a:pt x="281" y="44"/>
                    </a:lnTo>
                    <a:lnTo>
                      <a:pt x="295" y="57"/>
                    </a:lnTo>
                    <a:lnTo>
                      <a:pt x="311" y="73"/>
                    </a:lnTo>
                    <a:lnTo>
                      <a:pt x="327" y="89"/>
                    </a:lnTo>
                    <a:lnTo>
                      <a:pt x="340" y="107"/>
                    </a:lnTo>
                    <a:lnTo>
                      <a:pt x="354" y="125"/>
                    </a:lnTo>
                    <a:lnTo>
                      <a:pt x="365" y="144"/>
                    </a:lnTo>
                    <a:lnTo>
                      <a:pt x="370" y="159"/>
                    </a:lnTo>
                    <a:lnTo>
                      <a:pt x="375" y="172"/>
                    </a:lnTo>
                    <a:lnTo>
                      <a:pt x="375" y="186"/>
                    </a:lnTo>
                    <a:lnTo>
                      <a:pt x="378" y="199"/>
                    </a:lnTo>
                    <a:lnTo>
                      <a:pt x="375" y="217"/>
                    </a:lnTo>
                    <a:lnTo>
                      <a:pt x="373" y="233"/>
                    </a:lnTo>
                    <a:lnTo>
                      <a:pt x="370" y="248"/>
                    </a:lnTo>
                    <a:lnTo>
                      <a:pt x="365" y="264"/>
                    </a:lnTo>
                    <a:lnTo>
                      <a:pt x="359" y="277"/>
                    </a:lnTo>
                    <a:lnTo>
                      <a:pt x="351" y="290"/>
                    </a:lnTo>
                    <a:lnTo>
                      <a:pt x="343" y="301"/>
                    </a:lnTo>
                    <a:lnTo>
                      <a:pt x="332" y="311"/>
                    </a:lnTo>
                    <a:lnTo>
                      <a:pt x="322" y="319"/>
                    </a:lnTo>
                    <a:lnTo>
                      <a:pt x="308" y="324"/>
                    </a:lnTo>
                    <a:lnTo>
                      <a:pt x="298" y="330"/>
                    </a:lnTo>
                    <a:lnTo>
                      <a:pt x="284" y="335"/>
                    </a:lnTo>
                    <a:lnTo>
                      <a:pt x="273" y="337"/>
                    </a:lnTo>
                    <a:lnTo>
                      <a:pt x="263" y="337"/>
                    </a:lnTo>
                    <a:lnTo>
                      <a:pt x="255" y="337"/>
                    </a:lnTo>
                    <a:lnTo>
                      <a:pt x="244" y="340"/>
                    </a:lnTo>
                    <a:lnTo>
                      <a:pt x="236" y="340"/>
                    </a:lnTo>
                    <a:lnTo>
                      <a:pt x="228" y="340"/>
                    </a:lnTo>
                    <a:lnTo>
                      <a:pt x="220" y="340"/>
                    </a:lnTo>
                    <a:lnTo>
                      <a:pt x="214" y="340"/>
                    </a:lnTo>
                    <a:lnTo>
                      <a:pt x="212" y="340"/>
                    </a:lnTo>
                    <a:lnTo>
                      <a:pt x="209" y="340"/>
                    </a:lnTo>
                    <a:lnTo>
                      <a:pt x="209" y="345"/>
                    </a:lnTo>
                    <a:lnTo>
                      <a:pt x="209" y="356"/>
                    </a:lnTo>
                    <a:lnTo>
                      <a:pt x="209" y="374"/>
                    </a:lnTo>
                    <a:lnTo>
                      <a:pt x="206" y="395"/>
                    </a:lnTo>
                    <a:lnTo>
                      <a:pt x="204" y="416"/>
                    </a:lnTo>
                    <a:lnTo>
                      <a:pt x="198" y="437"/>
                    </a:lnTo>
                    <a:lnTo>
                      <a:pt x="188" y="455"/>
                    </a:lnTo>
                    <a:lnTo>
                      <a:pt x="177" y="468"/>
                    </a:lnTo>
                    <a:lnTo>
                      <a:pt x="161" y="476"/>
                    </a:lnTo>
                    <a:lnTo>
                      <a:pt x="142" y="479"/>
                    </a:lnTo>
                    <a:lnTo>
                      <a:pt x="121" y="479"/>
                    </a:lnTo>
                    <a:lnTo>
                      <a:pt x="102" y="474"/>
                    </a:lnTo>
                    <a:lnTo>
                      <a:pt x="83" y="466"/>
                    </a:lnTo>
                    <a:lnTo>
                      <a:pt x="67" y="455"/>
                    </a:lnTo>
                    <a:lnTo>
                      <a:pt x="54" y="445"/>
                    </a:lnTo>
                    <a:lnTo>
                      <a:pt x="43" y="432"/>
                    </a:lnTo>
                    <a:lnTo>
                      <a:pt x="35" y="419"/>
                    </a:lnTo>
                    <a:lnTo>
                      <a:pt x="29" y="400"/>
                    </a:lnTo>
                    <a:lnTo>
                      <a:pt x="21" y="382"/>
                    </a:lnTo>
                    <a:lnTo>
                      <a:pt x="16" y="361"/>
                    </a:lnTo>
                    <a:lnTo>
                      <a:pt x="8" y="343"/>
                    </a:lnTo>
                    <a:lnTo>
                      <a:pt x="5" y="324"/>
                    </a:lnTo>
                    <a:lnTo>
                      <a:pt x="0" y="306"/>
                    </a:lnTo>
                    <a:lnTo>
                      <a:pt x="0" y="295"/>
                    </a:lnTo>
                    <a:lnTo>
                      <a:pt x="0" y="280"/>
                    </a:lnTo>
                    <a:lnTo>
                      <a:pt x="3" y="256"/>
                    </a:lnTo>
                    <a:lnTo>
                      <a:pt x="5" y="230"/>
                    </a:lnTo>
                    <a:lnTo>
                      <a:pt x="11" y="201"/>
                    </a:lnTo>
                    <a:lnTo>
                      <a:pt x="13" y="175"/>
                    </a:lnTo>
                    <a:lnTo>
                      <a:pt x="16" y="154"/>
                    </a:lnTo>
                    <a:lnTo>
                      <a:pt x="19" y="138"/>
                    </a:lnTo>
                    <a:lnTo>
                      <a:pt x="21" y="131"/>
                    </a:lnTo>
                    <a:lnTo>
                      <a:pt x="94" y="81"/>
                    </a:lnTo>
                    <a:lnTo>
                      <a:pt x="96" y="81"/>
                    </a:lnTo>
                    <a:lnTo>
                      <a:pt x="104" y="83"/>
                    </a:lnTo>
                    <a:lnTo>
                      <a:pt x="118" y="86"/>
                    </a:lnTo>
                    <a:lnTo>
                      <a:pt x="131" y="91"/>
                    </a:lnTo>
                    <a:lnTo>
                      <a:pt x="145" y="91"/>
                    </a:lnTo>
                    <a:lnTo>
                      <a:pt x="158" y="94"/>
                    </a:lnTo>
                    <a:lnTo>
                      <a:pt x="161" y="91"/>
                    </a:lnTo>
                    <a:lnTo>
                      <a:pt x="166" y="91"/>
                    </a:lnTo>
                    <a:lnTo>
                      <a:pt x="169" y="89"/>
                    </a:lnTo>
                    <a:lnTo>
                      <a:pt x="169" y="83"/>
                    </a:lnTo>
                    <a:lnTo>
                      <a:pt x="169" y="76"/>
                    </a:lnTo>
                    <a:lnTo>
                      <a:pt x="166" y="68"/>
                    </a:lnTo>
                    <a:lnTo>
                      <a:pt x="161" y="60"/>
                    </a:lnTo>
                    <a:lnTo>
                      <a:pt x="155" y="52"/>
                    </a:lnTo>
                    <a:lnTo>
                      <a:pt x="150" y="44"/>
                    </a:lnTo>
                    <a:lnTo>
                      <a:pt x="147" y="42"/>
                    </a:lnTo>
                    <a:lnTo>
                      <a:pt x="142" y="36"/>
                    </a:lnTo>
                    <a:lnTo>
                      <a:pt x="185" y="0"/>
                    </a:lnTo>
                    <a:close/>
                  </a:path>
                </a:pathLst>
              </a:custGeom>
              <a:solidFill>
                <a:srgbClr val="FF78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32" name="Freeform 41"/>
              <p:cNvSpPr>
                <a:spLocks/>
              </p:cNvSpPr>
              <p:nvPr/>
            </p:nvSpPr>
            <p:spPr bwMode="auto">
              <a:xfrm>
                <a:off x="4606" y="2645"/>
                <a:ext cx="365" cy="464"/>
              </a:xfrm>
              <a:custGeom>
                <a:avLst/>
                <a:gdLst>
                  <a:gd name="T0" fmla="*/ 183 w 365"/>
                  <a:gd name="T1" fmla="*/ 3 h 464"/>
                  <a:gd name="T2" fmla="*/ 199 w 365"/>
                  <a:gd name="T3" fmla="*/ 5 h 464"/>
                  <a:gd name="T4" fmla="*/ 228 w 365"/>
                  <a:gd name="T5" fmla="*/ 16 h 464"/>
                  <a:gd name="T6" fmla="*/ 258 w 365"/>
                  <a:gd name="T7" fmla="*/ 32 h 464"/>
                  <a:gd name="T8" fmla="*/ 287 w 365"/>
                  <a:gd name="T9" fmla="*/ 55 h 464"/>
                  <a:gd name="T10" fmla="*/ 317 w 365"/>
                  <a:gd name="T11" fmla="*/ 87 h 464"/>
                  <a:gd name="T12" fmla="*/ 343 w 365"/>
                  <a:gd name="T13" fmla="*/ 121 h 464"/>
                  <a:gd name="T14" fmla="*/ 360 w 365"/>
                  <a:gd name="T15" fmla="*/ 152 h 464"/>
                  <a:gd name="T16" fmla="*/ 365 w 365"/>
                  <a:gd name="T17" fmla="*/ 178 h 464"/>
                  <a:gd name="T18" fmla="*/ 365 w 365"/>
                  <a:gd name="T19" fmla="*/ 210 h 464"/>
                  <a:gd name="T20" fmla="*/ 360 w 365"/>
                  <a:gd name="T21" fmla="*/ 241 h 464"/>
                  <a:gd name="T22" fmla="*/ 349 w 365"/>
                  <a:gd name="T23" fmla="*/ 270 h 464"/>
                  <a:gd name="T24" fmla="*/ 333 w 365"/>
                  <a:gd name="T25" fmla="*/ 291 h 464"/>
                  <a:gd name="T26" fmla="*/ 311 w 365"/>
                  <a:gd name="T27" fmla="*/ 307 h 464"/>
                  <a:gd name="T28" fmla="*/ 287 w 365"/>
                  <a:gd name="T29" fmla="*/ 320 h 464"/>
                  <a:gd name="T30" fmla="*/ 266 w 365"/>
                  <a:gd name="T31" fmla="*/ 328 h 464"/>
                  <a:gd name="T32" fmla="*/ 247 w 365"/>
                  <a:gd name="T33" fmla="*/ 328 h 464"/>
                  <a:gd name="T34" fmla="*/ 228 w 365"/>
                  <a:gd name="T35" fmla="*/ 328 h 464"/>
                  <a:gd name="T36" fmla="*/ 215 w 365"/>
                  <a:gd name="T37" fmla="*/ 330 h 464"/>
                  <a:gd name="T38" fmla="*/ 207 w 365"/>
                  <a:gd name="T39" fmla="*/ 330 h 464"/>
                  <a:gd name="T40" fmla="*/ 204 w 365"/>
                  <a:gd name="T41" fmla="*/ 333 h 464"/>
                  <a:gd name="T42" fmla="*/ 204 w 365"/>
                  <a:gd name="T43" fmla="*/ 362 h 464"/>
                  <a:gd name="T44" fmla="*/ 199 w 365"/>
                  <a:gd name="T45" fmla="*/ 403 h 464"/>
                  <a:gd name="T46" fmla="*/ 183 w 365"/>
                  <a:gd name="T47" fmla="*/ 440 h 464"/>
                  <a:gd name="T48" fmla="*/ 156 w 365"/>
                  <a:gd name="T49" fmla="*/ 461 h 464"/>
                  <a:gd name="T50" fmla="*/ 118 w 365"/>
                  <a:gd name="T51" fmla="*/ 464 h 464"/>
                  <a:gd name="T52" fmla="*/ 81 w 365"/>
                  <a:gd name="T53" fmla="*/ 451 h 464"/>
                  <a:gd name="T54" fmla="*/ 51 w 365"/>
                  <a:gd name="T55" fmla="*/ 430 h 464"/>
                  <a:gd name="T56" fmla="*/ 35 w 365"/>
                  <a:gd name="T57" fmla="*/ 406 h 464"/>
                  <a:gd name="T58" fmla="*/ 22 w 365"/>
                  <a:gd name="T59" fmla="*/ 369 h 464"/>
                  <a:gd name="T60" fmla="*/ 11 w 365"/>
                  <a:gd name="T61" fmla="*/ 330 h 464"/>
                  <a:gd name="T62" fmla="*/ 3 w 365"/>
                  <a:gd name="T63" fmla="*/ 299 h 464"/>
                  <a:gd name="T64" fmla="*/ 0 w 365"/>
                  <a:gd name="T65" fmla="*/ 270 h 464"/>
                  <a:gd name="T66" fmla="*/ 6 w 365"/>
                  <a:gd name="T67" fmla="*/ 223 h 464"/>
                  <a:gd name="T68" fmla="*/ 14 w 365"/>
                  <a:gd name="T69" fmla="*/ 170 h 464"/>
                  <a:gd name="T70" fmla="*/ 22 w 365"/>
                  <a:gd name="T71" fmla="*/ 134 h 464"/>
                  <a:gd name="T72" fmla="*/ 91 w 365"/>
                  <a:gd name="T73" fmla="*/ 79 h 464"/>
                  <a:gd name="T74" fmla="*/ 102 w 365"/>
                  <a:gd name="T75" fmla="*/ 81 h 464"/>
                  <a:gd name="T76" fmla="*/ 129 w 365"/>
                  <a:gd name="T77" fmla="*/ 87 h 464"/>
                  <a:gd name="T78" fmla="*/ 153 w 365"/>
                  <a:gd name="T79" fmla="*/ 89 h 464"/>
                  <a:gd name="T80" fmla="*/ 167 w 365"/>
                  <a:gd name="T81" fmla="*/ 81 h 464"/>
                  <a:gd name="T82" fmla="*/ 161 w 365"/>
                  <a:gd name="T83" fmla="*/ 66 h 464"/>
                  <a:gd name="T84" fmla="*/ 153 w 365"/>
                  <a:gd name="T85" fmla="*/ 50 h 464"/>
                  <a:gd name="T86" fmla="*/ 142 w 365"/>
                  <a:gd name="T87" fmla="*/ 40 h 464"/>
                  <a:gd name="T88" fmla="*/ 140 w 365"/>
                  <a:gd name="T89" fmla="*/ 34 h 464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365"/>
                  <a:gd name="T136" fmla="*/ 0 h 464"/>
                  <a:gd name="T137" fmla="*/ 365 w 365"/>
                  <a:gd name="T138" fmla="*/ 464 h 464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365" h="464">
                    <a:moveTo>
                      <a:pt x="180" y="0"/>
                    </a:moveTo>
                    <a:lnTo>
                      <a:pt x="183" y="3"/>
                    </a:lnTo>
                    <a:lnTo>
                      <a:pt x="188" y="3"/>
                    </a:lnTo>
                    <a:lnTo>
                      <a:pt x="199" y="5"/>
                    </a:lnTo>
                    <a:lnTo>
                      <a:pt x="212" y="11"/>
                    </a:lnTo>
                    <a:lnTo>
                      <a:pt x="228" y="16"/>
                    </a:lnTo>
                    <a:lnTo>
                      <a:pt x="242" y="24"/>
                    </a:lnTo>
                    <a:lnTo>
                      <a:pt x="258" y="32"/>
                    </a:lnTo>
                    <a:lnTo>
                      <a:pt x="274" y="42"/>
                    </a:lnTo>
                    <a:lnTo>
                      <a:pt x="287" y="55"/>
                    </a:lnTo>
                    <a:lnTo>
                      <a:pt x="301" y="71"/>
                    </a:lnTo>
                    <a:lnTo>
                      <a:pt x="317" y="87"/>
                    </a:lnTo>
                    <a:lnTo>
                      <a:pt x="330" y="105"/>
                    </a:lnTo>
                    <a:lnTo>
                      <a:pt x="343" y="121"/>
                    </a:lnTo>
                    <a:lnTo>
                      <a:pt x="354" y="139"/>
                    </a:lnTo>
                    <a:lnTo>
                      <a:pt x="360" y="152"/>
                    </a:lnTo>
                    <a:lnTo>
                      <a:pt x="365" y="165"/>
                    </a:lnTo>
                    <a:lnTo>
                      <a:pt x="365" y="178"/>
                    </a:lnTo>
                    <a:lnTo>
                      <a:pt x="365" y="194"/>
                    </a:lnTo>
                    <a:lnTo>
                      <a:pt x="365" y="210"/>
                    </a:lnTo>
                    <a:lnTo>
                      <a:pt x="362" y="225"/>
                    </a:lnTo>
                    <a:lnTo>
                      <a:pt x="360" y="241"/>
                    </a:lnTo>
                    <a:lnTo>
                      <a:pt x="354" y="254"/>
                    </a:lnTo>
                    <a:lnTo>
                      <a:pt x="349" y="270"/>
                    </a:lnTo>
                    <a:lnTo>
                      <a:pt x="341" y="280"/>
                    </a:lnTo>
                    <a:lnTo>
                      <a:pt x="333" y="291"/>
                    </a:lnTo>
                    <a:lnTo>
                      <a:pt x="322" y="299"/>
                    </a:lnTo>
                    <a:lnTo>
                      <a:pt x="311" y="307"/>
                    </a:lnTo>
                    <a:lnTo>
                      <a:pt x="301" y="314"/>
                    </a:lnTo>
                    <a:lnTo>
                      <a:pt x="287" y="320"/>
                    </a:lnTo>
                    <a:lnTo>
                      <a:pt x="276" y="325"/>
                    </a:lnTo>
                    <a:lnTo>
                      <a:pt x="266" y="328"/>
                    </a:lnTo>
                    <a:lnTo>
                      <a:pt x="255" y="328"/>
                    </a:lnTo>
                    <a:lnTo>
                      <a:pt x="247" y="328"/>
                    </a:lnTo>
                    <a:lnTo>
                      <a:pt x="239" y="328"/>
                    </a:lnTo>
                    <a:lnTo>
                      <a:pt x="228" y="328"/>
                    </a:lnTo>
                    <a:lnTo>
                      <a:pt x="223" y="328"/>
                    </a:lnTo>
                    <a:lnTo>
                      <a:pt x="215" y="330"/>
                    </a:lnTo>
                    <a:lnTo>
                      <a:pt x="209" y="330"/>
                    </a:lnTo>
                    <a:lnTo>
                      <a:pt x="207" y="330"/>
                    </a:lnTo>
                    <a:lnTo>
                      <a:pt x="204" y="330"/>
                    </a:lnTo>
                    <a:lnTo>
                      <a:pt x="204" y="333"/>
                    </a:lnTo>
                    <a:lnTo>
                      <a:pt x="204" y="346"/>
                    </a:lnTo>
                    <a:lnTo>
                      <a:pt x="204" y="362"/>
                    </a:lnTo>
                    <a:lnTo>
                      <a:pt x="201" y="382"/>
                    </a:lnTo>
                    <a:lnTo>
                      <a:pt x="199" y="403"/>
                    </a:lnTo>
                    <a:lnTo>
                      <a:pt x="193" y="422"/>
                    </a:lnTo>
                    <a:lnTo>
                      <a:pt x="183" y="440"/>
                    </a:lnTo>
                    <a:lnTo>
                      <a:pt x="172" y="453"/>
                    </a:lnTo>
                    <a:lnTo>
                      <a:pt x="156" y="461"/>
                    </a:lnTo>
                    <a:lnTo>
                      <a:pt x="137" y="464"/>
                    </a:lnTo>
                    <a:lnTo>
                      <a:pt x="118" y="464"/>
                    </a:lnTo>
                    <a:lnTo>
                      <a:pt x="99" y="458"/>
                    </a:lnTo>
                    <a:lnTo>
                      <a:pt x="81" y="451"/>
                    </a:lnTo>
                    <a:lnTo>
                      <a:pt x="65" y="440"/>
                    </a:lnTo>
                    <a:lnTo>
                      <a:pt x="51" y="430"/>
                    </a:lnTo>
                    <a:lnTo>
                      <a:pt x="43" y="419"/>
                    </a:lnTo>
                    <a:lnTo>
                      <a:pt x="35" y="406"/>
                    </a:lnTo>
                    <a:lnTo>
                      <a:pt x="30" y="388"/>
                    </a:lnTo>
                    <a:lnTo>
                      <a:pt x="22" y="369"/>
                    </a:lnTo>
                    <a:lnTo>
                      <a:pt x="16" y="351"/>
                    </a:lnTo>
                    <a:lnTo>
                      <a:pt x="11" y="330"/>
                    </a:lnTo>
                    <a:lnTo>
                      <a:pt x="6" y="314"/>
                    </a:lnTo>
                    <a:lnTo>
                      <a:pt x="3" y="299"/>
                    </a:lnTo>
                    <a:lnTo>
                      <a:pt x="0" y="286"/>
                    </a:lnTo>
                    <a:lnTo>
                      <a:pt x="0" y="270"/>
                    </a:lnTo>
                    <a:lnTo>
                      <a:pt x="3" y="249"/>
                    </a:lnTo>
                    <a:lnTo>
                      <a:pt x="6" y="223"/>
                    </a:lnTo>
                    <a:lnTo>
                      <a:pt x="11" y="197"/>
                    </a:lnTo>
                    <a:lnTo>
                      <a:pt x="14" y="170"/>
                    </a:lnTo>
                    <a:lnTo>
                      <a:pt x="19" y="147"/>
                    </a:lnTo>
                    <a:lnTo>
                      <a:pt x="22" y="134"/>
                    </a:lnTo>
                    <a:lnTo>
                      <a:pt x="22" y="129"/>
                    </a:lnTo>
                    <a:lnTo>
                      <a:pt x="91" y="79"/>
                    </a:lnTo>
                    <a:lnTo>
                      <a:pt x="94" y="79"/>
                    </a:lnTo>
                    <a:lnTo>
                      <a:pt x="102" y="81"/>
                    </a:lnTo>
                    <a:lnTo>
                      <a:pt x="116" y="84"/>
                    </a:lnTo>
                    <a:lnTo>
                      <a:pt x="129" y="87"/>
                    </a:lnTo>
                    <a:lnTo>
                      <a:pt x="140" y="89"/>
                    </a:lnTo>
                    <a:lnTo>
                      <a:pt x="153" y="89"/>
                    </a:lnTo>
                    <a:lnTo>
                      <a:pt x="161" y="87"/>
                    </a:lnTo>
                    <a:lnTo>
                      <a:pt x="167" y="81"/>
                    </a:lnTo>
                    <a:lnTo>
                      <a:pt x="164" y="74"/>
                    </a:lnTo>
                    <a:lnTo>
                      <a:pt x="161" y="66"/>
                    </a:lnTo>
                    <a:lnTo>
                      <a:pt x="158" y="58"/>
                    </a:lnTo>
                    <a:lnTo>
                      <a:pt x="153" y="50"/>
                    </a:lnTo>
                    <a:lnTo>
                      <a:pt x="148" y="45"/>
                    </a:lnTo>
                    <a:lnTo>
                      <a:pt x="142" y="40"/>
                    </a:lnTo>
                    <a:lnTo>
                      <a:pt x="140" y="37"/>
                    </a:lnTo>
                    <a:lnTo>
                      <a:pt x="140" y="34"/>
                    </a:lnTo>
                    <a:lnTo>
                      <a:pt x="180" y="0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33" name="Freeform 42"/>
              <p:cNvSpPr>
                <a:spLocks/>
              </p:cNvSpPr>
              <p:nvPr/>
            </p:nvSpPr>
            <p:spPr bwMode="auto">
              <a:xfrm>
                <a:off x="4400" y="2815"/>
                <a:ext cx="212" cy="427"/>
              </a:xfrm>
              <a:custGeom>
                <a:avLst/>
                <a:gdLst>
                  <a:gd name="T0" fmla="*/ 163 w 212"/>
                  <a:gd name="T1" fmla="*/ 0 h 427"/>
                  <a:gd name="T2" fmla="*/ 166 w 212"/>
                  <a:gd name="T3" fmla="*/ 6 h 427"/>
                  <a:gd name="T4" fmla="*/ 171 w 212"/>
                  <a:gd name="T5" fmla="*/ 21 h 427"/>
                  <a:gd name="T6" fmla="*/ 177 w 212"/>
                  <a:gd name="T7" fmla="*/ 42 h 427"/>
                  <a:gd name="T8" fmla="*/ 188 w 212"/>
                  <a:gd name="T9" fmla="*/ 68 h 427"/>
                  <a:gd name="T10" fmla="*/ 196 w 212"/>
                  <a:gd name="T11" fmla="*/ 100 h 427"/>
                  <a:gd name="T12" fmla="*/ 204 w 212"/>
                  <a:gd name="T13" fmla="*/ 134 h 427"/>
                  <a:gd name="T14" fmla="*/ 209 w 212"/>
                  <a:gd name="T15" fmla="*/ 168 h 427"/>
                  <a:gd name="T16" fmla="*/ 212 w 212"/>
                  <a:gd name="T17" fmla="*/ 199 h 427"/>
                  <a:gd name="T18" fmla="*/ 212 w 212"/>
                  <a:gd name="T19" fmla="*/ 231 h 427"/>
                  <a:gd name="T20" fmla="*/ 209 w 212"/>
                  <a:gd name="T21" fmla="*/ 262 h 427"/>
                  <a:gd name="T22" fmla="*/ 204 w 212"/>
                  <a:gd name="T23" fmla="*/ 288 h 427"/>
                  <a:gd name="T24" fmla="*/ 198 w 212"/>
                  <a:gd name="T25" fmla="*/ 315 h 427"/>
                  <a:gd name="T26" fmla="*/ 190 w 212"/>
                  <a:gd name="T27" fmla="*/ 338 h 427"/>
                  <a:gd name="T28" fmla="*/ 182 w 212"/>
                  <a:gd name="T29" fmla="*/ 359 h 427"/>
                  <a:gd name="T30" fmla="*/ 174 w 212"/>
                  <a:gd name="T31" fmla="*/ 377 h 427"/>
                  <a:gd name="T32" fmla="*/ 166 w 212"/>
                  <a:gd name="T33" fmla="*/ 393 h 427"/>
                  <a:gd name="T34" fmla="*/ 155 w 212"/>
                  <a:gd name="T35" fmla="*/ 404 h 427"/>
                  <a:gd name="T36" fmla="*/ 145 w 212"/>
                  <a:gd name="T37" fmla="*/ 414 h 427"/>
                  <a:gd name="T38" fmla="*/ 137 w 212"/>
                  <a:gd name="T39" fmla="*/ 419 h 427"/>
                  <a:gd name="T40" fmla="*/ 126 w 212"/>
                  <a:gd name="T41" fmla="*/ 425 h 427"/>
                  <a:gd name="T42" fmla="*/ 115 w 212"/>
                  <a:gd name="T43" fmla="*/ 427 h 427"/>
                  <a:gd name="T44" fmla="*/ 104 w 212"/>
                  <a:gd name="T45" fmla="*/ 427 h 427"/>
                  <a:gd name="T46" fmla="*/ 94 w 212"/>
                  <a:gd name="T47" fmla="*/ 425 h 427"/>
                  <a:gd name="T48" fmla="*/ 86 w 212"/>
                  <a:gd name="T49" fmla="*/ 419 h 427"/>
                  <a:gd name="T50" fmla="*/ 75 w 212"/>
                  <a:gd name="T51" fmla="*/ 411 h 427"/>
                  <a:gd name="T52" fmla="*/ 61 w 212"/>
                  <a:gd name="T53" fmla="*/ 398 h 427"/>
                  <a:gd name="T54" fmla="*/ 48 w 212"/>
                  <a:gd name="T55" fmla="*/ 383 h 427"/>
                  <a:gd name="T56" fmla="*/ 37 w 212"/>
                  <a:gd name="T57" fmla="*/ 364 h 427"/>
                  <a:gd name="T58" fmla="*/ 24 w 212"/>
                  <a:gd name="T59" fmla="*/ 343 h 427"/>
                  <a:gd name="T60" fmla="*/ 13 w 212"/>
                  <a:gd name="T61" fmla="*/ 320 h 427"/>
                  <a:gd name="T62" fmla="*/ 8 w 212"/>
                  <a:gd name="T63" fmla="*/ 299 h 427"/>
                  <a:gd name="T64" fmla="*/ 2 w 212"/>
                  <a:gd name="T65" fmla="*/ 275 h 427"/>
                  <a:gd name="T66" fmla="*/ 0 w 212"/>
                  <a:gd name="T67" fmla="*/ 252 h 427"/>
                  <a:gd name="T68" fmla="*/ 2 w 212"/>
                  <a:gd name="T69" fmla="*/ 223 h 427"/>
                  <a:gd name="T70" fmla="*/ 11 w 212"/>
                  <a:gd name="T71" fmla="*/ 192 h 427"/>
                  <a:gd name="T72" fmla="*/ 16 w 212"/>
                  <a:gd name="T73" fmla="*/ 160 h 427"/>
                  <a:gd name="T74" fmla="*/ 27 w 212"/>
                  <a:gd name="T75" fmla="*/ 131 h 427"/>
                  <a:gd name="T76" fmla="*/ 35 w 212"/>
                  <a:gd name="T77" fmla="*/ 108 h 427"/>
                  <a:gd name="T78" fmla="*/ 43 w 212"/>
                  <a:gd name="T79" fmla="*/ 87 h 427"/>
                  <a:gd name="T80" fmla="*/ 48 w 212"/>
                  <a:gd name="T81" fmla="*/ 76 h 427"/>
                  <a:gd name="T82" fmla="*/ 56 w 212"/>
                  <a:gd name="T83" fmla="*/ 68 h 427"/>
                  <a:gd name="T84" fmla="*/ 64 w 212"/>
                  <a:gd name="T85" fmla="*/ 58 h 427"/>
                  <a:gd name="T86" fmla="*/ 75 w 212"/>
                  <a:gd name="T87" fmla="*/ 48 h 427"/>
                  <a:gd name="T88" fmla="*/ 86 w 212"/>
                  <a:gd name="T89" fmla="*/ 37 h 427"/>
                  <a:gd name="T90" fmla="*/ 96 w 212"/>
                  <a:gd name="T91" fmla="*/ 27 h 427"/>
                  <a:gd name="T92" fmla="*/ 107 w 212"/>
                  <a:gd name="T93" fmla="*/ 19 h 427"/>
                  <a:gd name="T94" fmla="*/ 112 w 212"/>
                  <a:gd name="T95" fmla="*/ 14 h 427"/>
                  <a:gd name="T96" fmla="*/ 115 w 212"/>
                  <a:gd name="T97" fmla="*/ 11 h 427"/>
                  <a:gd name="T98" fmla="*/ 163 w 212"/>
                  <a:gd name="T99" fmla="*/ 0 h 427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12"/>
                  <a:gd name="T151" fmla="*/ 0 h 427"/>
                  <a:gd name="T152" fmla="*/ 212 w 212"/>
                  <a:gd name="T153" fmla="*/ 427 h 427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12" h="427">
                    <a:moveTo>
                      <a:pt x="163" y="0"/>
                    </a:moveTo>
                    <a:lnTo>
                      <a:pt x="166" y="6"/>
                    </a:lnTo>
                    <a:lnTo>
                      <a:pt x="171" y="21"/>
                    </a:lnTo>
                    <a:lnTo>
                      <a:pt x="177" y="42"/>
                    </a:lnTo>
                    <a:lnTo>
                      <a:pt x="188" y="68"/>
                    </a:lnTo>
                    <a:lnTo>
                      <a:pt x="196" y="100"/>
                    </a:lnTo>
                    <a:lnTo>
                      <a:pt x="204" y="134"/>
                    </a:lnTo>
                    <a:lnTo>
                      <a:pt x="209" y="168"/>
                    </a:lnTo>
                    <a:lnTo>
                      <a:pt x="212" y="199"/>
                    </a:lnTo>
                    <a:lnTo>
                      <a:pt x="212" y="231"/>
                    </a:lnTo>
                    <a:lnTo>
                      <a:pt x="209" y="262"/>
                    </a:lnTo>
                    <a:lnTo>
                      <a:pt x="204" y="288"/>
                    </a:lnTo>
                    <a:lnTo>
                      <a:pt x="198" y="315"/>
                    </a:lnTo>
                    <a:lnTo>
                      <a:pt x="190" y="338"/>
                    </a:lnTo>
                    <a:lnTo>
                      <a:pt x="182" y="359"/>
                    </a:lnTo>
                    <a:lnTo>
                      <a:pt x="174" y="377"/>
                    </a:lnTo>
                    <a:lnTo>
                      <a:pt x="166" y="393"/>
                    </a:lnTo>
                    <a:lnTo>
                      <a:pt x="155" y="404"/>
                    </a:lnTo>
                    <a:lnTo>
                      <a:pt x="145" y="414"/>
                    </a:lnTo>
                    <a:lnTo>
                      <a:pt x="137" y="419"/>
                    </a:lnTo>
                    <a:lnTo>
                      <a:pt x="126" y="425"/>
                    </a:lnTo>
                    <a:lnTo>
                      <a:pt x="115" y="427"/>
                    </a:lnTo>
                    <a:lnTo>
                      <a:pt x="104" y="427"/>
                    </a:lnTo>
                    <a:lnTo>
                      <a:pt x="94" y="425"/>
                    </a:lnTo>
                    <a:lnTo>
                      <a:pt x="86" y="419"/>
                    </a:lnTo>
                    <a:lnTo>
                      <a:pt x="75" y="411"/>
                    </a:lnTo>
                    <a:lnTo>
                      <a:pt x="61" y="398"/>
                    </a:lnTo>
                    <a:lnTo>
                      <a:pt x="48" y="383"/>
                    </a:lnTo>
                    <a:lnTo>
                      <a:pt x="37" y="364"/>
                    </a:lnTo>
                    <a:lnTo>
                      <a:pt x="24" y="343"/>
                    </a:lnTo>
                    <a:lnTo>
                      <a:pt x="13" y="320"/>
                    </a:lnTo>
                    <a:lnTo>
                      <a:pt x="8" y="299"/>
                    </a:lnTo>
                    <a:lnTo>
                      <a:pt x="2" y="275"/>
                    </a:lnTo>
                    <a:lnTo>
                      <a:pt x="0" y="252"/>
                    </a:lnTo>
                    <a:lnTo>
                      <a:pt x="2" y="223"/>
                    </a:lnTo>
                    <a:lnTo>
                      <a:pt x="11" y="192"/>
                    </a:lnTo>
                    <a:lnTo>
                      <a:pt x="16" y="160"/>
                    </a:lnTo>
                    <a:lnTo>
                      <a:pt x="27" y="131"/>
                    </a:lnTo>
                    <a:lnTo>
                      <a:pt x="35" y="108"/>
                    </a:lnTo>
                    <a:lnTo>
                      <a:pt x="43" y="87"/>
                    </a:lnTo>
                    <a:lnTo>
                      <a:pt x="48" y="76"/>
                    </a:lnTo>
                    <a:lnTo>
                      <a:pt x="56" y="68"/>
                    </a:lnTo>
                    <a:lnTo>
                      <a:pt x="64" y="58"/>
                    </a:lnTo>
                    <a:lnTo>
                      <a:pt x="75" y="48"/>
                    </a:lnTo>
                    <a:lnTo>
                      <a:pt x="86" y="37"/>
                    </a:lnTo>
                    <a:lnTo>
                      <a:pt x="96" y="27"/>
                    </a:lnTo>
                    <a:lnTo>
                      <a:pt x="107" y="19"/>
                    </a:lnTo>
                    <a:lnTo>
                      <a:pt x="112" y="14"/>
                    </a:lnTo>
                    <a:lnTo>
                      <a:pt x="115" y="11"/>
                    </a:lnTo>
                    <a:lnTo>
                      <a:pt x="163" y="0"/>
                    </a:lnTo>
                    <a:close/>
                  </a:path>
                </a:pathLst>
              </a:custGeom>
              <a:solidFill>
                <a:srgbClr val="FF96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34" name="Freeform 43"/>
              <p:cNvSpPr>
                <a:spLocks/>
              </p:cNvSpPr>
              <p:nvPr/>
            </p:nvSpPr>
            <p:spPr bwMode="auto">
              <a:xfrm>
                <a:off x="4405" y="2821"/>
                <a:ext cx="204" cy="416"/>
              </a:xfrm>
              <a:custGeom>
                <a:avLst/>
                <a:gdLst>
                  <a:gd name="T0" fmla="*/ 158 w 204"/>
                  <a:gd name="T1" fmla="*/ 0 h 416"/>
                  <a:gd name="T2" fmla="*/ 161 w 204"/>
                  <a:gd name="T3" fmla="*/ 5 h 416"/>
                  <a:gd name="T4" fmla="*/ 164 w 204"/>
                  <a:gd name="T5" fmla="*/ 18 h 416"/>
                  <a:gd name="T6" fmla="*/ 172 w 204"/>
                  <a:gd name="T7" fmla="*/ 39 h 416"/>
                  <a:gd name="T8" fmla="*/ 180 w 204"/>
                  <a:gd name="T9" fmla="*/ 65 h 416"/>
                  <a:gd name="T10" fmla="*/ 188 w 204"/>
                  <a:gd name="T11" fmla="*/ 97 h 416"/>
                  <a:gd name="T12" fmla="*/ 196 w 204"/>
                  <a:gd name="T13" fmla="*/ 128 h 416"/>
                  <a:gd name="T14" fmla="*/ 201 w 204"/>
                  <a:gd name="T15" fmla="*/ 162 h 416"/>
                  <a:gd name="T16" fmla="*/ 204 w 204"/>
                  <a:gd name="T17" fmla="*/ 193 h 416"/>
                  <a:gd name="T18" fmla="*/ 204 w 204"/>
                  <a:gd name="T19" fmla="*/ 225 h 416"/>
                  <a:gd name="T20" fmla="*/ 201 w 204"/>
                  <a:gd name="T21" fmla="*/ 254 h 416"/>
                  <a:gd name="T22" fmla="*/ 196 w 204"/>
                  <a:gd name="T23" fmla="*/ 280 h 416"/>
                  <a:gd name="T24" fmla="*/ 191 w 204"/>
                  <a:gd name="T25" fmla="*/ 306 h 416"/>
                  <a:gd name="T26" fmla="*/ 185 w 204"/>
                  <a:gd name="T27" fmla="*/ 330 h 416"/>
                  <a:gd name="T28" fmla="*/ 177 w 204"/>
                  <a:gd name="T29" fmla="*/ 350 h 416"/>
                  <a:gd name="T30" fmla="*/ 166 w 204"/>
                  <a:gd name="T31" fmla="*/ 366 h 416"/>
                  <a:gd name="T32" fmla="*/ 158 w 204"/>
                  <a:gd name="T33" fmla="*/ 379 h 416"/>
                  <a:gd name="T34" fmla="*/ 150 w 204"/>
                  <a:gd name="T35" fmla="*/ 392 h 416"/>
                  <a:gd name="T36" fmla="*/ 140 w 204"/>
                  <a:gd name="T37" fmla="*/ 400 h 416"/>
                  <a:gd name="T38" fmla="*/ 129 w 204"/>
                  <a:gd name="T39" fmla="*/ 408 h 416"/>
                  <a:gd name="T40" fmla="*/ 121 w 204"/>
                  <a:gd name="T41" fmla="*/ 413 h 416"/>
                  <a:gd name="T42" fmla="*/ 110 w 204"/>
                  <a:gd name="T43" fmla="*/ 416 h 416"/>
                  <a:gd name="T44" fmla="*/ 99 w 204"/>
                  <a:gd name="T45" fmla="*/ 416 h 416"/>
                  <a:gd name="T46" fmla="*/ 91 w 204"/>
                  <a:gd name="T47" fmla="*/ 413 h 416"/>
                  <a:gd name="T48" fmla="*/ 81 w 204"/>
                  <a:gd name="T49" fmla="*/ 408 h 416"/>
                  <a:gd name="T50" fmla="*/ 70 w 204"/>
                  <a:gd name="T51" fmla="*/ 400 h 416"/>
                  <a:gd name="T52" fmla="*/ 59 w 204"/>
                  <a:gd name="T53" fmla="*/ 387 h 416"/>
                  <a:gd name="T54" fmla="*/ 46 w 204"/>
                  <a:gd name="T55" fmla="*/ 371 h 416"/>
                  <a:gd name="T56" fmla="*/ 35 w 204"/>
                  <a:gd name="T57" fmla="*/ 353 h 416"/>
                  <a:gd name="T58" fmla="*/ 22 w 204"/>
                  <a:gd name="T59" fmla="*/ 332 h 416"/>
                  <a:gd name="T60" fmla="*/ 14 w 204"/>
                  <a:gd name="T61" fmla="*/ 311 h 416"/>
                  <a:gd name="T62" fmla="*/ 6 w 204"/>
                  <a:gd name="T63" fmla="*/ 290 h 416"/>
                  <a:gd name="T64" fmla="*/ 0 w 204"/>
                  <a:gd name="T65" fmla="*/ 267 h 416"/>
                  <a:gd name="T66" fmla="*/ 0 w 204"/>
                  <a:gd name="T67" fmla="*/ 243 h 416"/>
                  <a:gd name="T68" fmla="*/ 3 w 204"/>
                  <a:gd name="T69" fmla="*/ 214 h 416"/>
                  <a:gd name="T70" fmla="*/ 8 w 204"/>
                  <a:gd name="T71" fmla="*/ 186 h 416"/>
                  <a:gd name="T72" fmla="*/ 16 w 204"/>
                  <a:gd name="T73" fmla="*/ 157 h 416"/>
                  <a:gd name="T74" fmla="*/ 24 w 204"/>
                  <a:gd name="T75" fmla="*/ 128 h 416"/>
                  <a:gd name="T76" fmla="*/ 32 w 204"/>
                  <a:gd name="T77" fmla="*/ 104 h 416"/>
                  <a:gd name="T78" fmla="*/ 40 w 204"/>
                  <a:gd name="T79" fmla="*/ 86 h 416"/>
                  <a:gd name="T80" fmla="*/ 46 w 204"/>
                  <a:gd name="T81" fmla="*/ 73 h 416"/>
                  <a:gd name="T82" fmla="*/ 51 w 204"/>
                  <a:gd name="T83" fmla="*/ 65 h 416"/>
                  <a:gd name="T84" fmla="*/ 62 w 204"/>
                  <a:gd name="T85" fmla="*/ 55 h 416"/>
                  <a:gd name="T86" fmla="*/ 73 w 204"/>
                  <a:gd name="T87" fmla="*/ 47 h 416"/>
                  <a:gd name="T88" fmla="*/ 83 w 204"/>
                  <a:gd name="T89" fmla="*/ 36 h 416"/>
                  <a:gd name="T90" fmla="*/ 94 w 204"/>
                  <a:gd name="T91" fmla="*/ 26 h 416"/>
                  <a:gd name="T92" fmla="*/ 102 w 204"/>
                  <a:gd name="T93" fmla="*/ 18 h 416"/>
                  <a:gd name="T94" fmla="*/ 107 w 204"/>
                  <a:gd name="T95" fmla="*/ 13 h 416"/>
                  <a:gd name="T96" fmla="*/ 110 w 204"/>
                  <a:gd name="T97" fmla="*/ 13 h 416"/>
                  <a:gd name="T98" fmla="*/ 158 w 204"/>
                  <a:gd name="T99" fmla="*/ 0 h 41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204"/>
                  <a:gd name="T151" fmla="*/ 0 h 416"/>
                  <a:gd name="T152" fmla="*/ 204 w 204"/>
                  <a:gd name="T153" fmla="*/ 416 h 416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204" h="416">
                    <a:moveTo>
                      <a:pt x="158" y="0"/>
                    </a:moveTo>
                    <a:lnTo>
                      <a:pt x="161" y="5"/>
                    </a:lnTo>
                    <a:lnTo>
                      <a:pt x="164" y="18"/>
                    </a:lnTo>
                    <a:lnTo>
                      <a:pt x="172" y="39"/>
                    </a:lnTo>
                    <a:lnTo>
                      <a:pt x="180" y="65"/>
                    </a:lnTo>
                    <a:lnTo>
                      <a:pt x="188" y="97"/>
                    </a:lnTo>
                    <a:lnTo>
                      <a:pt x="196" y="128"/>
                    </a:lnTo>
                    <a:lnTo>
                      <a:pt x="201" y="162"/>
                    </a:lnTo>
                    <a:lnTo>
                      <a:pt x="204" y="193"/>
                    </a:lnTo>
                    <a:lnTo>
                      <a:pt x="204" y="225"/>
                    </a:lnTo>
                    <a:lnTo>
                      <a:pt x="201" y="254"/>
                    </a:lnTo>
                    <a:lnTo>
                      <a:pt x="196" y="280"/>
                    </a:lnTo>
                    <a:lnTo>
                      <a:pt x="191" y="306"/>
                    </a:lnTo>
                    <a:lnTo>
                      <a:pt x="185" y="330"/>
                    </a:lnTo>
                    <a:lnTo>
                      <a:pt x="177" y="350"/>
                    </a:lnTo>
                    <a:lnTo>
                      <a:pt x="166" y="366"/>
                    </a:lnTo>
                    <a:lnTo>
                      <a:pt x="158" y="379"/>
                    </a:lnTo>
                    <a:lnTo>
                      <a:pt x="150" y="392"/>
                    </a:lnTo>
                    <a:lnTo>
                      <a:pt x="140" y="400"/>
                    </a:lnTo>
                    <a:lnTo>
                      <a:pt x="129" y="408"/>
                    </a:lnTo>
                    <a:lnTo>
                      <a:pt x="121" y="413"/>
                    </a:lnTo>
                    <a:lnTo>
                      <a:pt x="110" y="416"/>
                    </a:lnTo>
                    <a:lnTo>
                      <a:pt x="99" y="416"/>
                    </a:lnTo>
                    <a:lnTo>
                      <a:pt x="91" y="413"/>
                    </a:lnTo>
                    <a:lnTo>
                      <a:pt x="81" y="408"/>
                    </a:lnTo>
                    <a:lnTo>
                      <a:pt x="70" y="400"/>
                    </a:lnTo>
                    <a:lnTo>
                      <a:pt x="59" y="387"/>
                    </a:lnTo>
                    <a:lnTo>
                      <a:pt x="46" y="371"/>
                    </a:lnTo>
                    <a:lnTo>
                      <a:pt x="35" y="353"/>
                    </a:lnTo>
                    <a:lnTo>
                      <a:pt x="22" y="332"/>
                    </a:lnTo>
                    <a:lnTo>
                      <a:pt x="14" y="311"/>
                    </a:lnTo>
                    <a:lnTo>
                      <a:pt x="6" y="290"/>
                    </a:lnTo>
                    <a:lnTo>
                      <a:pt x="0" y="267"/>
                    </a:lnTo>
                    <a:lnTo>
                      <a:pt x="0" y="243"/>
                    </a:lnTo>
                    <a:lnTo>
                      <a:pt x="3" y="214"/>
                    </a:lnTo>
                    <a:lnTo>
                      <a:pt x="8" y="186"/>
                    </a:lnTo>
                    <a:lnTo>
                      <a:pt x="16" y="157"/>
                    </a:lnTo>
                    <a:lnTo>
                      <a:pt x="24" y="128"/>
                    </a:lnTo>
                    <a:lnTo>
                      <a:pt x="32" y="104"/>
                    </a:lnTo>
                    <a:lnTo>
                      <a:pt x="40" y="86"/>
                    </a:lnTo>
                    <a:lnTo>
                      <a:pt x="46" y="73"/>
                    </a:lnTo>
                    <a:lnTo>
                      <a:pt x="51" y="65"/>
                    </a:lnTo>
                    <a:lnTo>
                      <a:pt x="62" y="55"/>
                    </a:lnTo>
                    <a:lnTo>
                      <a:pt x="73" y="47"/>
                    </a:lnTo>
                    <a:lnTo>
                      <a:pt x="83" y="36"/>
                    </a:lnTo>
                    <a:lnTo>
                      <a:pt x="94" y="26"/>
                    </a:lnTo>
                    <a:lnTo>
                      <a:pt x="102" y="18"/>
                    </a:lnTo>
                    <a:lnTo>
                      <a:pt x="107" y="13"/>
                    </a:lnTo>
                    <a:lnTo>
                      <a:pt x="110" y="13"/>
                    </a:lnTo>
                    <a:lnTo>
                      <a:pt x="158" y="0"/>
                    </a:lnTo>
                    <a:close/>
                  </a:path>
                </a:pathLst>
              </a:custGeom>
              <a:solidFill>
                <a:srgbClr val="FF8F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35" name="Freeform 44"/>
              <p:cNvSpPr>
                <a:spLocks/>
              </p:cNvSpPr>
              <p:nvPr/>
            </p:nvSpPr>
            <p:spPr bwMode="auto">
              <a:xfrm>
                <a:off x="4408" y="2826"/>
                <a:ext cx="198" cy="403"/>
              </a:xfrm>
              <a:custGeom>
                <a:avLst/>
                <a:gdLst>
                  <a:gd name="T0" fmla="*/ 153 w 198"/>
                  <a:gd name="T1" fmla="*/ 0 h 403"/>
                  <a:gd name="T2" fmla="*/ 155 w 198"/>
                  <a:gd name="T3" fmla="*/ 5 h 403"/>
                  <a:gd name="T4" fmla="*/ 161 w 198"/>
                  <a:gd name="T5" fmla="*/ 18 h 403"/>
                  <a:gd name="T6" fmla="*/ 166 w 198"/>
                  <a:gd name="T7" fmla="*/ 39 h 403"/>
                  <a:gd name="T8" fmla="*/ 174 w 198"/>
                  <a:gd name="T9" fmla="*/ 65 h 403"/>
                  <a:gd name="T10" fmla="*/ 182 w 198"/>
                  <a:gd name="T11" fmla="*/ 94 h 403"/>
                  <a:gd name="T12" fmla="*/ 190 w 198"/>
                  <a:gd name="T13" fmla="*/ 126 h 403"/>
                  <a:gd name="T14" fmla="*/ 196 w 198"/>
                  <a:gd name="T15" fmla="*/ 157 h 403"/>
                  <a:gd name="T16" fmla="*/ 198 w 198"/>
                  <a:gd name="T17" fmla="*/ 188 h 403"/>
                  <a:gd name="T18" fmla="*/ 198 w 198"/>
                  <a:gd name="T19" fmla="*/ 217 h 403"/>
                  <a:gd name="T20" fmla="*/ 196 w 198"/>
                  <a:gd name="T21" fmla="*/ 246 h 403"/>
                  <a:gd name="T22" fmla="*/ 193 w 198"/>
                  <a:gd name="T23" fmla="*/ 272 h 403"/>
                  <a:gd name="T24" fmla="*/ 188 w 198"/>
                  <a:gd name="T25" fmla="*/ 298 h 403"/>
                  <a:gd name="T26" fmla="*/ 180 w 198"/>
                  <a:gd name="T27" fmla="*/ 319 h 403"/>
                  <a:gd name="T28" fmla="*/ 171 w 198"/>
                  <a:gd name="T29" fmla="*/ 340 h 403"/>
                  <a:gd name="T30" fmla="*/ 163 w 198"/>
                  <a:gd name="T31" fmla="*/ 356 h 403"/>
                  <a:gd name="T32" fmla="*/ 155 w 198"/>
                  <a:gd name="T33" fmla="*/ 369 h 403"/>
                  <a:gd name="T34" fmla="*/ 147 w 198"/>
                  <a:gd name="T35" fmla="*/ 380 h 403"/>
                  <a:gd name="T36" fmla="*/ 137 w 198"/>
                  <a:gd name="T37" fmla="*/ 390 h 403"/>
                  <a:gd name="T38" fmla="*/ 126 w 198"/>
                  <a:gd name="T39" fmla="*/ 395 h 403"/>
                  <a:gd name="T40" fmla="*/ 118 w 198"/>
                  <a:gd name="T41" fmla="*/ 400 h 403"/>
                  <a:gd name="T42" fmla="*/ 107 w 198"/>
                  <a:gd name="T43" fmla="*/ 403 h 403"/>
                  <a:gd name="T44" fmla="*/ 96 w 198"/>
                  <a:gd name="T45" fmla="*/ 403 h 403"/>
                  <a:gd name="T46" fmla="*/ 88 w 198"/>
                  <a:gd name="T47" fmla="*/ 400 h 403"/>
                  <a:gd name="T48" fmla="*/ 78 w 198"/>
                  <a:gd name="T49" fmla="*/ 395 h 403"/>
                  <a:gd name="T50" fmla="*/ 70 w 198"/>
                  <a:gd name="T51" fmla="*/ 387 h 403"/>
                  <a:gd name="T52" fmla="*/ 59 w 198"/>
                  <a:gd name="T53" fmla="*/ 377 h 403"/>
                  <a:gd name="T54" fmla="*/ 45 w 198"/>
                  <a:gd name="T55" fmla="*/ 361 h 403"/>
                  <a:gd name="T56" fmla="*/ 35 w 198"/>
                  <a:gd name="T57" fmla="*/ 343 h 403"/>
                  <a:gd name="T58" fmla="*/ 21 w 198"/>
                  <a:gd name="T59" fmla="*/ 325 h 403"/>
                  <a:gd name="T60" fmla="*/ 13 w 198"/>
                  <a:gd name="T61" fmla="*/ 304 h 403"/>
                  <a:gd name="T62" fmla="*/ 5 w 198"/>
                  <a:gd name="T63" fmla="*/ 283 h 403"/>
                  <a:gd name="T64" fmla="*/ 0 w 198"/>
                  <a:gd name="T65" fmla="*/ 259 h 403"/>
                  <a:gd name="T66" fmla="*/ 0 w 198"/>
                  <a:gd name="T67" fmla="*/ 236 h 403"/>
                  <a:gd name="T68" fmla="*/ 3 w 198"/>
                  <a:gd name="T69" fmla="*/ 209 h 403"/>
                  <a:gd name="T70" fmla="*/ 8 w 198"/>
                  <a:gd name="T71" fmla="*/ 181 h 403"/>
                  <a:gd name="T72" fmla="*/ 16 w 198"/>
                  <a:gd name="T73" fmla="*/ 152 h 403"/>
                  <a:gd name="T74" fmla="*/ 24 w 198"/>
                  <a:gd name="T75" fmla="*/ 126 h 403"/>
                  <a:gd name="T76" fmla="*/ 32 w 198"/>
                  <a:gd name="T77" fmla="*/ 102 h 403"/>
                  <a:gd name="T78" fmla="*/ 40 w 198"/>
                  <a:gd name="T79" fmla="*/ 84 h 403"/>
                  <a:gd name="T80" fmla="*/ 45 w 198"/>
                  <a:gd name="T81" fmla="*/ 73 h 403"/>
                  <a:gd name="T82" fmla="*/ 51 w 198"/>
                  <a:gd name="T83" fmla="*/ 65 h 403"/>
                  <a:gd name="T84" fmla="*/ 59 w 198"/>
                  <a:gd name="T85" fmla="*/ 55 h 403"/>
                  <a:gd name="T86" fmla="*/ 70 w 198"/>
                  <a:gd name="T87" fmla="*/ 44 h 403"/>
                  <a:gd name="T88" fmla="*/ 80 w 198"/>
                  <a:gd name="T89" fmla="*/ 34 h 403"/>
                  <a:gd name="T90" fmla="*/ 91 w 198"/>
                  <a:gd name="T91" fmla="*/ 26 h 403"/>
                  <a:gd name="T92" fmla="*/ 99 w 198"/>
                  <a:gd name="T93" fmla="*/ 18 h 403"/>
                  <a:gd name="T94" fmla="*/ 104 w 198"/>
                  <a:gd name="T95" fmla="*/ 13 h 403"/>
                  <a:gd name="T96" fmla="*/ 107 w 198"/>
                  <a:gd name="T97" fmla="*/ 13 h 403"/>
                  <a:gd name="T98" fmla="*/ 153 w 198"/>
                  <a:gd name="T99" fmla="*/ 0 h 403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98"/>
                  <a:gd name="T151" fmla="*/ 0 h 403"/>
                  <a:gd name="T152" fmla="*/ 198 w 198"/>
                  <a:gd name="T153" fmla="*/ 403 h 403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98" h="403">
                    <a:moveTo>
                      <a:pt x="153" y="0"/>
                    </a:moveTo>
                    <a:lnTo>
                      <a:pt x="155" y="5"/>
                    </a:lnTo>
                    <a:lnTo>
                      <a:pt x="161" y="18"/>
                    </a:lnTo>
                    <a:lnTo>
                      <a:pt x="166" y="39"/>
                    </a:lnTo>
                    <a:lnTo>
                      <a:pt x="174" y="65"/>
                    </a:lnTo>
                    <a:lnTo>
                      <a:pt x="182" y="94"/>
                    </a:lnTo>
                    <a:lnTo>
                      <a:pt x="190" y="126"/>
                    </a:lnTo>
                    <a:lnTo>
                      <a:pt x="196" y="157"/>
                    </a:lnTo>
                    <a:lnTo>
                      <a:pt x="198" y="188"/>
                    </a:lnTo>
                    <a:lnTo>
                      <a:pt x="198" y="217"/>
                    </a:lnTo>
                    <a:lnTo>
                      <a:pt x="196" y="246"/>
                    </a:lnTo>
                    <a:lnTo>
                      <a:pt x="193" y="272"/>
                    </a:lnTo>
                    <a:lnTo>
                      <a:pt x="188" y="298"/>
                    </a:lnTo>
                    <a:lnTo>
                      <a:pt x="180" y="319"/>
                    </a:lnTo>
                    <a:lnTo>
                      <a:pt x="171" y="340"/>
                    </a:lnTo>
                    <a:lnTo>
                      <a:pt x="163" y="356"/>
                    </a:lnTo>
                    <a:lnTo>
                      <a:pt x="155" y="369"/>
                    </a:lnTo>
                    <a:lnTo>
                      <a:pt x="147" y="380"/>
                    </a:lnTo>
                    <a:lnTo>
                      <a:pt x="137" y="390"/>
                    </a:lnTo>
                    <a:lnTo>
                      <a:pt x="126" y="395"/>
                    </a:lnTo>
                    <a:lnTo>
                      <a:pt x="118" y="400"/>
                    </a:lnTo>
                    <a:lnTo>
                      <a:pt x="107" y="403"/>
                    </a:lnTo>
                    <a:lnTo>
                      <a:pt x="96" y="403"/>
                    </a:lnTo>
                    <a:lnTo>
                      <a:pt x="88" y="400"/>
                    </a:lnTo>
                    <a:lnTo>
                      <a:pt x="78" y="395"/>
                    </a:lnTo>
                    <a:lnTo>
                      <a:pt x="70" y="387"/>
                    </a:lnTo>
                    <a:lnTo>
                      <a:pt x="59" y="377"/>
                    </a:lnTo>
                    <a:lnTo>
                      <a:pt x="45" y="361"/>
                    </a:lnTo>
                    <a:lnTo>
                      <a:pt x="35" y="343"/>
                    </a:lnTo>
                    <a:lnTo>
                      <a:pt x="21" y="325"/>
                    </a:lnTo>
                    <a:lnTo>
                      <a:pt x="13" y="304"/>
                    </a:lnTo>
                    <a:lnTo>
                      <a:pt x="5" y="283"/>
                    </a:lnTo>
                    <a:lnTo>
                      <a:pt x="0" y="259"/>
                    </a:lnTo>
                    <a:lnTo>
                      <a:pt x="0" y="236"/>
                    </a:lnTo>
                    <a:lnTo>
                      <a:pt x="3" y="209"/>
                    </a:lnTo>
                    <a:lnTo>
                      <a:pt x="8" y="181"/>
                    </a:lnTo>
                    <a:lnTo>
                      <a:pt x="16" y="152"/>
                    </a:lnTo>
                    <a:lnTo>
                      <a:pt x="24" y="126"/>
                    </a:lnTo>
                    <a:lnTo>
                      <a:pt x="32" y="102"/>
                    </a:lnTo>
                    <a:lnTo>
                      <a:pt x="40" y="84"/>
                    </a:lnTo>
                    <a:lnTo>
                      <a:pt x="45" y="73"/>
                    </a:lnTo>
                    <a:lnTo>
                      <a:pt x="51" y="65"/>
                    </a:lnTo>
                    <a:lnTo>
                      <a:pt x="59" y="55"/>
                    </a:lnTo>
                    <a:lnTo>
                      <a:pt x="70" y="44"/>
                    </a:lnTo>
                    <a:lnTo>
                      <a:pt x="80" y="34"/>
                    </a:lnTo>
                    <a:lnTo>
                      <a:pt x="91" y="26"/>
                    </a:lnTo>
                    <a:lnTo>
                      <a:pt x="99" y="18"/>
                    </a:lnTo>
                    <a:lnTo>
                      <a:pt x="104" y="13"/>
                    </a:lnTo>
                    <a:lnTo>
                      <a:pt x="107" y="13"/>
                    </a:lnTo>
                    <a:lnTo>
                      <a:pt x="153" y="0"/>
                    </a:lnTo>
                    <a:close/>
                  </a:path>
                </a:pathLst>
              </a:custGeom>
              <a:solidFill>
                <a:srgbClr val="FF87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36" name="Freeform 45"/>
              <p:cNvSpPr>
                <a:spLocks/>
              </p:cNvSpPr>
              <p:nvPr/>
            </p:nvSpPr>
            <p:spPr bwMode="auto">
              <a:xfrm>
                <a:off x="4411" y="2834"/>
                <a:ext cx="193" cy="390"/>
              </a:xfrm>
              <a:custGeom>
                <a:avLst/>
                <a:gdLst>
                  <a:gd name="T0" fmla="*/ 150 w 193"/>
                  <a:gd name="T1" fmla="*/ 0 h 390"/>
                  <a:gd name="T2" fmla="*/ 152 w 193"/>
                  <a:gd name="T3" fmla="*/ 2 h 390"/>
                  <a:gd name="T4" fmla="*/ 155 w 193"/>
                  <a:gd name="T5" fmla="*/ 15 h 390"/>
                  <a:gd name="T6" fmla="*/ 163 w 193"/>
                  <a:gd name="T7" fmla="*/ 36 h 390"/>
                  <a:gd name="T8" fmla="*/ 171 w 193"/>
                  <a:gd name="T9" fmla="*/ 60 h 390"/>
                  <a:gd name="T10" fmla="*/ 177 w 193"/>
                  <a:gd name="T11" fmla="*/ 89 h 390"/>
                  <a:gd name="T12" fmla="*/ 185 w 193"/>
                  <a:gd name="T13" fmla="*/ 120 h 390"/>
                  <a:gd name="T14" fmla="*/ 190 w 193"/>
                  <a:gd name="T15" fmla="*/ 152 h 390"/>
                  <a:gd name="T16" fmla="*/ 193 w 193"/>
                  <a:gd name="T17" fmla="*/ 180 h 390"/>
                  <a:gd name="T18" fmla="*/ 193 w 193"/>
                  <a:gd name="T19" fmla="*/ 209 h 390"/>
                  <a:gd name="T20" fmla="*/ 190 w 193"/>
                  <a:gd name="T21" fmla="*/ 238 h 390"/>
                  <a:gd name="T22" fmla="*/ 187 w 193"/>
                  <a:gd name="T23" fmla="*/ 262 h 390"/>
                  <a:gd name="T24" fmla="*/ 182 w 193"/>
                  <a:gd name="T25" fmla="*/ 285 h 390"/>
                  <a:gd name="T26" fmla="*/ 174 w 193"/>
                  <a:gd name="T27" fmla="*/ 309 h 390"/>
                  <a:gd name="T28" fmla="*/ 168 w 193"/>
                  <a:gd name="T29" fmla="*/ 327 h 390"/>
                  <a:gd name="T30" fmla="*/ 160 w 193"/>
                  <a:gd name="T31" fmla="*/ 343 h 390"/>
                  <a:gd name="T32" fmla="*/ 150 w 193"/>
                  <a:gd name="T33" fmla="*/ 356 h 390"/>
                  <a:gd name="T34" fmla="*/ 142 w 193"/>
                  <a:gd name="T35" fmla="*/ 366 h 390"/>
                  <a:gd name="T36" fmla="*/ 134 w 193"/>
                  <a:gd name="T37" fmla="*/ 374 h 390"/>
                  <a:gd name="T38" fmla="*/ 123 w 193"/>
                  <a:gd name="T39" fmla="*/ 382 h 390"/>
                  <a:gd name="T40" fmla="*/ 115 w 193"/>
                  <a:gd name="T41" fmla="*/ 387 h 390"/>
                  <a:gd name="T42" fmla="*/ 104 w 193"/>
                  <a:gd name="T43" fmla="*/ 390 h 390"/>
                  <a:gd name="T44" fmla="*/ 96 w 193"/>
                  <a:gd name="T45" fmla="*/ 390 h 390"/>
                  <a:gd name="T46" fmla="*/ 85 w 193"/>
                  <a:gd name="T47" fmla="*/ 387 h 390"/>
                  <a:gd name="T48" fmla="*/ 77 w 193"/>
                  <a:gd name="T49" fmla="*/ 382 h 390"/>
                  <a:gd name="T50" fmla="*/ 67 w 193"/>
                  <a:gd name="T51" fmla="*/ 374 h 390"/>
                  <a:gd name="T52" fmla="*/ 56 w 193"/>
                  <a:gd name="T53" fmla="*/ 361 h 390"/>
                  <a:gd name="T54" fmla="*/ 45 w 193"/>
                  <a:gd name="T55" fmla="*/ 348 h 390"/>
                  <a:gd name="T56" fmla="*/ 34 w 193"/>
                  <a:gd name="T57" fmla="*/ 330 h 390"/>
                  <a:gd name="T58" fmla="*/ 24 w 193"/>
                  <a:gd name="T59" fmla="*/ 311 h 390"/>
                  <a:gd name="T60" fmla="*/ 13 w 193"/>
                  <a:gd name="T61" fmla="*/ 290 h 390"/>
                  <a:gd name="T62" fmla="*/ 5 w 193"/>
                  <a:gd name="T63" fmla="*/ 269 h 390"/>
                  <a:gd name="T64" fmla="*/ 2 w 193"/>
                  <a:gd name="T65" fmla="*/ 251 h 390"/>
                  <a:gd name="T66" fmla="*/ 0 w 193"/>
                  <a:gd name="T67" fmla="*/ 228 h 390"/>
                  <a:gd name="T68" fmla="*/ 2 w 193"/>
                  <a:gd name="T69" fmla="*/ 201 h 390"/>
                  <a:gd name="T70" fmla="*/ 8 w 193"/>
                  <a:gd name="T71" fmla="*/ 173 h 390"/>
                  <a:gd name="T72" fmla="*/ 16 w 193"/>
                  <a:gd name="T73" fmla="*/ 146 h 390"/>
                  <a:gd name="T74" fmla="*/ 24 w 193"/>
                  <a:gd name="T75" fmla="*/ 118 h 390"/>
                  <a:gd name="T76" fmla="*/ 32 w 193"/>
                  <a:gd name="T77" fmla="*/ 97 h 390"/>
                  <a:gd name="T78" fmla="*/ 40 w 193"/>
                  <a:gd name="T79" fmla="*/ 78 h 390"/>
                  <a:gd name="T80" fmla="*/ 45 w 193"/>
                  <a:gd name="T81" fmla="*/ 68 h 390"/>
                  <a:gd name="T82" fmla="*/ 50 w 193"/>
                  <a:gd name="T83" fmla="*/ 60 h 390"/>
                  <a:gd name="T84" fmla="*/ 59 w 193"/>
                  <a:gd name="T85" fmla="*/ 49 h 390"/>
                  <a:gd name="T86" fmla="*/ 69 w 193"/>
                  <a:gd name="T87" fmla="*/ 42 h 390"/>
                  <a:gd name="T88" fmla="*/ 80 w 193"/>
                  <a:gd name="T89" fmla="*/ 31 h 390"/>
                  <a:gd name="T90" fmla="*/ 88 w 193"/>
                  <a:gd name="T91" fmla="*/ 23 h 390"/>
                  <a:gd name="T92" fmla="*/ 96 w 193"/>
                  <a:gd name="T93" fmla="*/ 15 h 390"/>
                  <a:gd name="T94" fmla="*/ 101 w 193"/>
                  <a:gd name="T95" fmla="*/ 10 h 390"/>
                  <a:gd name="T96" fmla="*/ 104 w 193"/>
                  <a:gd name="T97" fmla="*/ 10 h 390"/>
                  <a:gd name="T98" fmla="*/ 150 w 193"/>
                  <a:gd name="T99" fmla="*/ 0 h 39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93"/>
                  <a:gd name="T151" fmla="*/ 0 h 390"/>
                  <a:gd name="T152" fmla="*/ 193 w 193"/>
                  <a:gd name="T153" fmla="*/ 390 h 39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93" h="390">
                    <a:moveTo>
                      <a:pt x="150" y="0"/>
                    </a:moveTo>
                    <a:lnTo>
                      <a:pt x="152" y="2"/>
                    </a:lnTo>
                    <a:lnTo>
                      <a:pt x="155" y="15"/>
                    </a:lnTo>
                    <a:lnTo>
                      <a:pt x="163" y="36"/>
                    </a:lnTo>
                    <a:lnTo>
                      <a:pt x="171" y="60"/>
                    </a:lnTo>
                    <a:lnTo>
                      <a:pt x="177" y="89"/>
                    </a:lnTo>
                    <a:lnTo>
                      <a:pt x="185" y="120"/>
                    </a:lnTo>
                    <a:lnTo>
                      <a:pt x="190" y="152"/>
                    </a:lnTo>
                    <a:lnTo>
                      <a:pt x="193" y="180"/>
                    </a:lnTo>
                    <a:lnTo>
                      <a:pt x="193" y="209"/>
                    </a:lnTo>
                    <a:lnTo>
                      <a:pt x="190" y="238"/>
                    </a:lnTo>
                    <a:lnTo>
                      <a:pt x="187" y="262"/>
                    </a:lnTo>
                    <a:lnTo>
                      <a:pt x="182" y="285"/>
                    </a:lnTo>
                    <a:lnTo>
                      <a:pt x="174" y="309"/>
                    </a:lnTo>
                    <a:lnTo>
                      <a:pt x="168" y="327"/>
                    </a:lnTo>
                    <a:lnTo>
                      <a:pt x="160" y="343"/>
                    </a:lnTo>
                    <a:lnTo>
                      <a:pt x="150" y="356"/>
                    </a:lnTo>
                    <a:lnTo>
                      <a:pt x="142" y="366"/>
                    </a:lnTo>
                    <a:lnTo>
                      <a:pt x="134" y="374"/>
                    </a:lnTo>
                    <a:lnTo>
                      <a:pt x="123" y="382"/>
                    </a:lnTo>
                    <a:lnTo>
                      <a:pt x="115" y="387"/>
                    </a:lnTo>
                    <a:lnTo>
                      <a:pt x="104" y="390"/>
                    </a:lnTo>
                    <a:lnTo>
                      <a:pt x="96" y="390"/>
                    </a:lnTo>
                    <a:lnTo>
                      <a:pt x="85" y="387"/>
                    </a:lnTo>
                    <a:lnTo>
                      <a:pt x="77" y="382"/>
                    </a:lnTo>
                    <a:lnTo>
                      <a:pt x="67" y="374"/>
                    </a:lnTo>
                    <a:lnTo>
                      <a:pt x="56" y="361"/>
                    </a:lnTo>
                    <a:lnTo>
                      <a:pt x="45" y="348"/>
                    </a:lnTo>
                    <a:lnTo>
                      <a:pt x="34" y="330"/>
                    </a:lnTo>
                    <a:lnTo>
                      <a:pt x="24" y="311"/>
                    </a:lnTo>
                    <a:lnTo>
                      <a:pt x="13" y="290"/>
                    </a:lnTo>
                    <a:lnTo>
                      <a:pt x="5" y="269"/>
                    </a:lnTo>
                    <a:lnTo>
                      <a:pt x="2" y="251"/>
                    </a:lnTo>
                    <a:lnTo>
                      <a:pt x="0" y="228"/>
                    </a:lnTo>
                    <a:lnTo>
                      <a:pt x="2" y="201"/>
                    </a:lnTo>
                    <a:lnTo>
                      <a:pt x="8" y="173"/>
                    </a:lnTo>
                    <a:lnTo>
                      <a:pt x="16" y="146"/>
                    </a:lnTo>
                    <a:lnTo>
                      <a:pt x="24" y="118"/>
                    </a:lnTo>
                    <a:lnTo>
                      <a:pt x="32" y="97"/>
                    </a:lnTo>
                    <a:lnTo>
                      <a:pt x="40" y="78"/>
                    </a:lnTo>
                    <a:lnTo>
                      <a:pt x="45" y="68"/>
                    </a:lnTo>
                    <a:lnTo>
                      <a:pt x="50" y="60"/>
                    </a:lnTo>
                    <a:lnTo>
                      <a:pt x="59" y="49"/>
                    </a:lnTo>
                    <a:lnTo>
                      <a:pt x="69" y="42"/>
                    </a:lnTo>
                    <a:lnTo>
                      <a:pt x="80" y="31"/>
                    </a:lnTo>
                    <a:lnTo>
                      <a:pt x="88" y="23"/>
                    </a:lnTo>
                    <a:lnTo>
                      <a:pt x="96" y="15"/>
                    </a:lnTo>
                    <a:lnTo>
                      <a:pt x="101" y="10"/>
                    </a:lnTo>
                    <a:lnTo>
                      <a:pt x="104" y="10"/>
                    </a:lnTo>
                    <a:lnTo>
                      <a:pt x="150" y="0"/>
                    </a:lnTo>
                    <a:close/>
                  </a:path>
                </a:pathLst>
              </a:custGeom>
              <a:solidFill>
                <a:srgbClr val="FF7F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37" name="Freeform 46"/>
              <p:cNvSpPr>
                <a:spLocks/>
              </p:cNvSpPr>
              <p:nvPr/>
            </p:nvSpPr>
            <p:spPr bwMode="auto">
              <a:xfrm>
                <a:off x="4416" y="2839"/>
                <a:ext cx="185" cy="377"/>
              </a:xfrm>
              <a:custGeom>
                <a:avLst/>
                <a:gdLst>
                  <a:gd name="T0" fmla="*/ 142 w 185"/>
                  <a:gd name="T1" fmla="*/ 0 h 377"/>
                  <a:gd name="T2" fmla="*/ 145 w 185"/>
                  <a:gd name="T3" fmla="*/ 3 h 377"/>
                  <a:gd name="T4" fmla="*/ 150 w 185"/>
                  <a:gd name="T5" fmla="*/ 16 h 377"/>
                  <a:gd name="T6" fmla="*/ 155 w 185"/>
                  <a:gd name="T7" fmla="*/ 34 h 377"/>
                  <a:gd name="T8" fmla="*/ 163 w 185"/>
                  <a:gd name="T9" fmla="*/ 60 h 377"/>
                  <a:gd name="T10" fmla="*/ 172 w 185"/>
                  <a:gd name="T11" fmla="*/ 86 h 377"/>
                  <a:gd name="T12" fmla="*/ 177 w 185"/>
                  <a:gd name="T13" fmla="*/ 115 h 377"/>
                  <a:gd name="T14" fmla="*/ 182 w 185"/>
                  <a:gd name="T15" fmla="*/ 147 h 377"/>
                  <a:gd name="T16" fmla="*/ 185 w 185"/>
                  <a:gd name="T17" fmla="*/ 175 h 377"/>
                  <a:gd name="T18" fmla="*/ 185 w 185"/>
                  <a:gd name="T19" fmla="*/ 204 h 377"/>
                  <a:gd name="T20" fmla="*/ 182 w 185"/>
                  <a:gd name="T21" fmla="*/ 230 h 377"/>
                  <a:gd name="T22" fmla="*/ 180 w 185"/>
                  <a:gd name="T23" fmla="*/ 254 h 377"/>
                  <a:gd name="T24" fmla="*/ 174 w 185"/>
                  <a:gd name="T25" fmla="*/ 278 h 377"/>
                  <a:gd name="T26" fmla="*/ 169 w 185"/>
                  <a:gd name="T27" fmla="*/ 298 h 377"/>
                  <a:gd name="T28" fmla="*/ 161 w 185"/>
                  <a:gd name="T29" fmla="*/ 317 h 377"/>
                  <a:gd name="T30" fmla="*/ 153 w 185"/>
                  <a:gd name="T31" fmla="*/ 332 h 377"/>
                  <a:gd name="T32" fmla="*/ 145 w 185"/>
                  <a:gd name="T33" fmla="*/ 346 h 377"/>
                  <a:gd name="T34" fmla="*/ 137 w 185"/>
                  <a:gd name="T35" fmla="*/ 356 h 377"/>
                  <a:gd name="T36" fmla="*/ 129 w 185"/>
                  <a:gd name="T37" fmla="*/ 364 h 377"/>
                  <a:gd name="T38" fmla="*/ 118 w 185"/>
                  <a:gd name="T39" fmla="*/ 372 h 377"/>
                  <a:gd name="T40" fmla="*/ 110 w 185"/>
                  <a:gd name="T41" fmla="*/ 374 h 377"/>
                  <a:gd name="T42" fmla="*/ 99 w 185"/>
                  <a:gd name="T43" fmla="*/ 377 h 377"/>
                  <a:gd name="T44" fmla="*/ 91 w 185"/>
                  <a:gd name="T45" fmla="*/ 377 h 377"/>
                  <a:gd name="T46" fmla="*/ 83 w 185"/>
                  <a:gd name="T47" fmla="*/ 374 h 377"/>
                  <a:gd name="T48" fmla="*/ 72 w 185"/>
                  <a:gd name="T49" fmla="*/ 372 h 377"/>
                  <a:gd name="T50" fmla="*/ 64 w 185"/>
                  <a:gd name="T51" fmla="*/ 364 h 377"/>
                  <a:gd name="T52" fmla="*/ 54 w 185"/>
                  <a:gd name="T53" fmla="*/ 351 h 377"/>
                  <a:gd name="T54" fmla="*/ 43 w 185"/>
                  <a:gd name="T55" fmla="*/ 338 h 377"/>
                  <a:gd name="T56" fmla="*/ 29 w 185"/>
                  <a:gd name="T57" fmla="*/ 319 h 377"/>
                  <a:gd name="T58" fmla="*/ 21 w 185"/>
                  <a:gd name="T59" fmla="*/ 301 h 377"/>
                  <a:gd name="T60" fmla="*/ 11 w 185"/>
                  <a:gd name="T61" fmla="*/ 283 h 377"/>
                  <a:gd name="T62" fmla="*/ 5 w 185"/>
                  <a:gd name="T63" fmla="*/ 262 h 377"/>
                  <a:gd name="T64" fmla="*/ 0 w 185"/>
                  <a:gd name="T65" fmla="*/ 243 h 377"/>
                  <a:gd name="T66" fmla="*/ 0 w 185"/>
                  <a:gd name="T67" fmla="*/ 220 h 377"/>
                  <a:gd name="T68" fmla="*/ 3 w 185"/>
                  <a:gd name="T69" fmla="*/ 196 h 377"/>
                  <a:gd name="T70" fmla="*/ 8 w 185"/>
                  <a:gd name="T71" fmla="*/ 168 h 377"/>
                  <a:gd name="T72" fmla="*/ 13 w 185"/>
                  <a:gd name="T73" fmla="*/ 141 h 377"/>
                  <a:gd name="T74" fmla="*/ 21 w 185"/>
                  <a:gd name="T75" fmla="*/ 115 h 377"/>
                  <a:gd name="T76" fmla="*/ 29 w 185"/>
                  <a:gd name="T77" fmla="*/ 94 h 377"/>
                  <a:gd name="T78" fmla="*/ 35 w 185"/>
                  <a:gd name="T79" fmla="*/ 76 h 377"/>
                  <a:gd name="T80" fmla="*/ 43 w 185"/>
                  <a:gd name="T81" fmla="*/ 65 h 377"/>
                  <a:gd name="T82" fmla="*/ 48 w 185"/>
                  <a:gd name="T83" fmla="*/ 58 h 377"/>
                  <a:gd name="T84" fmla="*/ 56 w 185"/>
                  <a:gd name="T85" fmla="*/ 50 h 377"/>
                  <a:gd name="T86" fmla="*/ 64 w 185"/>
                  <a:gd name="T87" fmla="*/ 39 h 377"/>
                  <a:gd name="T88" fmla="*/ 75 w 185"/>
                  <a:gd name="T89" fmla="*/ 31 h 377"/>
                  <a:gd name="T90" fmla="*/ 86 w 185"/>
                  <a:gd name="T91" fmla="*/ 24 h 377"/>
                  <a:gd name="T92" fmla="*/ 91 w 185"/>
                  <a:gd name="T93" fmla="*/ 16 h 377"/>
                  <a:gd name="T94" fmla="*/ 99 w 185"/>
                  <a:gd name="T95" fmla="*/ 10 h 377"/>
                  <a:gd name="T96" fmla="*/ 99 w 185"/>
                  <a:gd name="T97" fmla="*/ 10 h 377"/>
                  <a:gd name="T98" fmla="*/ 104 w 185"/>
                  <a:gd name="T99" fmla="*/ 8 h 377"/>
                  <a:gd name="T100" fmla="*/ 110 w 185"/>
                  <a:gd name="T101" fmla="*/ 8 h 377"/>
                  <a:gd name="T102" fmla="*/ 115 w 185"/>
                  <a:gd name="T103" fmla="*/ 5 h 377"/>
                  <a:gd name="T104" fmla="*/ 121 w 185"/>
                  <a:gd name="T105" fmla="*/ 5 h 377"/>
                  <a:gd name="T106" fmla="*/ 126 w 185"/>
                  <a:gd name="T107" fmla="*/ 3 h 377"/>
                  <a:gd name="T108" fmla="*/ 131 w 185"/>
                  <a:gd name="T109" fmla="*/ 3 h 377"/>
                  <a:gd name="T110" fmla="*/ 137 w 185"/>
                  <a:gd name="T111" fmla="*/ 0 h 377"/>
                  <a:gd name="T112" fmla="*/ 142 w 185"/>
                  <a:gd name="T113" fmla="*/ 0 h 37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85"/>
                  <a:gd name="T172" fmla="*/ 0 h 377"/>
                  <a:gd name="T173" fmla="*/ 185 w 185"/>
                  <a:gd name="T174" fmla="*/ 377 h 377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85" h="377">
                    <a:moveTo>
                      <a:pt x="142" y="0"/>
                    </a:moveTo>
                    <a:lnTo>
                      <a:pt x="145" y="3"/>
                    </a:lnTo>
                    <a:lnTo>
                      <a:pt x="150" y="16"/>
                    </a:lnTo>
                    <a:lnTo>
                      <a:pt x="155" y="34"/>
                    </a:lnTo>
                    <a:lnTo>
                      <a:pt x="163" y="60"/>
                    </a:lnTo>
                    <a:lnTo>
                      <a:pt x="172" y="86"/>
                    </a:lnTo>
                    <a:lnTo>
                      <a:pt x="177" y="115"/>
                    </a:lnTo>
                    <a:lnTo>
                      <a:pt x="182" y="147"/>
                    </a:lnTo>
                    <a:lnTo>
                      <a:pt x="185" y="175"/>
                    </a:lnTo>
                    <a:lnTo>
                      <a:pt x="185" y="204"/>
                    </a:lnTo>
                    <a:lnTo>
                      <a:pt x="182" y="230"/>
                    </a:lnTo>
                    <a:lnTo>
                      <a:pt x="180" y="254"/>
                    </a:lnTo>
                    <a:lnTo>
                      <a:pt x="174" y="278"/>
                    </a:lnTo>
                    <a:lnTo>
                      <a:pt x="169" y="298"/>
                    </a:lnTo>
                    <a:lnTo>
                      <a:pt x="161" y="317"/>
                    </a:lnTo>
                    <a:lnTo>
                      <a:pt x="153" y="332"/>
                    </a:lnTo>
                    <a:lnTo>
                      <a:pt x="145" y="346"/>
                    </a:lnTo>
                    <a:lnTo>
                      <a:pt x="137" y="356"/>
                    </a:lnTo>
                    <a:lnTo>
                      <a:pt x="129" y="364"/>
                    </a:lnTo>
                    <a:lnTo>
                      <a:pt x="118" y="372"/>
                    </a:lnTo>
                    <a:lnTo>
                      <a:pt x="110" y="374"/>
                    </a:lnTo>
                    <a:lnTo>
                      <a:pt x="99" y="377"/>
                    </a:lnTo>
                    <a:lnTo>
                      <a:pt x="91" y="377"/>
                    </a:lnTo>
                    <a:lnTo>
                      <a:pt x="83" y="374"/>
                    </a:lnTo>
                    <a:lnTo>
                      <a:pt x="72" y="372"/>
                    </a:lnTo>
                    <a:lnTo>
                      <a:pt x="64" y="364"/>
                    </a:lnTo>
                    <a:lnTo>
                      <a:pt x="54" y="351"/>
                    </a:lnTo>
                    <a:lnTo>
                      <a:pt x="43" y="338"/>
                    </a:lnTo>
                    <a:lnTo>
                      <a:pt x="29" y="319"/>
                    </a:lnTo>
                    <a:lnTo>
                      <a:pt x="21" y="301"/>
                    </a:lnTo>
                    <a:lnTo>
                      <a:pt x="11" y="283"/>
                    </a:lnTo>
                    <a:lnTo>
                      <a:pt x="5" y="262"/>
                    </a:lnTo>
                    <a:lnTo>
                      <a:pt x="0" y="243"/>
                    </a:lnTo>
                    <a:lnTo>
                      <a:pt x="0" y="220"/>
                    </a:lnTo>
                    <a:lnTo>
                      <a:pt x="3" y="196"/>
                    </a:lnTo>
                    <a:lnTo>
                      <a:pt x="8" y="168"/>
                    </a:lnTo>
                    <a:lnTo>
                      <a:pt x="13" y="141"/>
                    </a:lnTo>
                    <a:lnTo>
                      <a:pt x="21" y="115"/>
                    </a:lnTo>
                    <a:lnTo>
                      <a:pt x="29" y="94"/>
                    </a:lnTo>
                    <a:lnTo>
                      <a:pt x="35" y="76"/>
                    </a:lnTo>
                    <a:lnTo>
                      <a:pt x="43" y="65"/>
                    </a:lnTo>
                    <a:lnTo>
                      <a:pt x="48" y="58"/>
                    </a:lnTo>
                    <a:lnTo>
                      <a:pt x="56" y="50"/>
                    </a:lnTo>
                    <a:lnTo>
                      <a:pt x="64" y="39"/>
                    </a:lnTo>
                    <a:lnTo>
                      <a:pt x="75" y="31"/>
                    </a:lnTo>
                    <a:lnTo>
                      <a:pt x="86" y="24"/>
                    </a:lnTo>
                    <a:lnTo>
                      <a:pt x="91" y="16"/>
                    </a:lnTo>
                    <a:lnTo>
                      <a:pt x="99" y="10"/>
                    </a:lnTo>
                    <a:lnTo>
                      <a:pt x="104" y="8"/>
                    </a:lnTo>
                    <a:lnTo>
                      <a:pt x="110" y="8"/>
                    </a:lnTo>
                    <a:lnTo>
                      <a:pt x="115" y="5"/>
                    </a:lnTo>
                    <a:lnTo>
                      <a:pt x="121" y="5"/>
                    </a:lnTo>
                    <a:lnTo>
                      <a:pt x="126" y="3"/>
                    </a:lnTo>
                    <a:lnTo>
                      <a:pt x="131" y="3"/>
                    </a:lnTo>
                    <a:lnTo>
                      <a:pt x="137" y="0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FF78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38" name="Freeform 47"/>
              <p:cNvSpPr>
                <a:spLocks/>
              </p:cNvSpPr>
              <p:nvPr/>
            </p:nvSpPr>
            <p:spPr bwMode="auto">
              <a:xfrm>
                <a:off x="4419" y="2844"/>
                <a:ext cx="179" cy="367"/>
              </a:xfrm>
              <a:custGeom>
                <a:avLst/>
                <a:gdLst>
                  <a:gd name="T0" fmla="*/ 139 w 179"/>
                  <a:gd name="T1" fmla="*/ 0 h 367"/>
                  <a:gd name="T2" fmla="*/ 142 w 179"/>
                  <a:gd name="T3" fmla="*/ 5 h 367"/>
                  <a:gd name="T4" fmla="*/ 144 w 179"/>
                  <a:gd name="T5" fmla="*/ 16 h 367"/>
                  <a:gd name="T6" fmla="*/ 152 w 179"/>
                  <a:gd name="T7" fmla="*/ 34 h 367"/>
                  <a:gd name="T8" fmla="*/ 158 w 179"/>
                  <a:gd name="T9" fmla="*/ 58 h 367"/>
                  <a:gd name="T10" fmla="*/ 166 w 179"/>
                  <a:gd name="T11" fmla="*/ 84 h 367"/>
                  <a:gd name="T12" fmla="*/ 174 w 179"/>
                  <a:gd name="T13" fmla="*/ 113 h 367"/>
                  <a:gd name="T14" fmla="*/ 177 w 179"/>
                  <a:gd name="T15" fmla="*/ 142 h 367"/>
                  <a:gd name="T16" fmla="*/ 179 w 179"/>
                  <a:gd name="T17" fmla="*/ 170 h 367"/>
                  <a:gd name="T18" fmla="*/ 179 w 179"/>
                  <a:gd name="T19" fmla="*/ 197 h 367"/>
                  <a:gd name="T20" fmla="*/ 179 w 179"/>
                  <a:gd name="T21" fmla="*/ 223 h 367"/>
                  <a:gd name="T22" fmla="*/ 174 w 179"/>
                  <a:gd name="T23" fmla="*/ 246 h 367"/>
                  <a:gd name="T24" fmla="*/ 169 w 179"/>
                  <a:gd name="T25" fmla="*/ 270 h 367"/>
                  <a:gd name="T26" fmla="*/ 163 w 179"/>
                  <a:gd name="T27" fmla="*/ 291 h 367"/>
                  <a:gd name="T28" fmla="*/ 155 w 179"/>
                  <a:gd name="T29" fmla="*/ 307 h 367"/>
                  <a:gd name="T30" fmla="*/ 147 w 179"/>
                  <a:gd name="T31" fmla="*/ 322 h 367"/>
                  <a:gd name="T32" fmla="*/ 139 w 179"/>
                  <a:gd name="T33" fmla="*/ 335 h 367"/>
                  <a:gd name="T34" fmla="*/ 131 w 179"/>
                  <a:gd name="T35" fmla="*/ 343 h 367"/>
                  <a:gd name="T36" fmla="*/ 123 w 179"/>
                  <a:gd name="T37" fmla="*/ 354 h 367"/>
                  <a:gd name="T38" fmla="*/ 115 w 179"/>
                  <a:gd name="T39" fmla="*/ 359 h 367"/>
                  <a:gd name="T40" fmla="*/ 107 w 179"/>
                  <a:gd name="T41" fmla="*/ 364 h 367"/>
                  <a:gd name="T42" fmla="*/ 96 w 179"/>
                  <a:gd name="T43" fmla="*/ 364 h 367"/>
                  <a:gd name="T44" fmla="*/ 88 w 179"/>
                  <a:gd name="T45" fmla="*/ 367 h 367"/>
                  <a:gd name="T46" fmla="*/ 80 w 179"/>
                  <a:gd name="T47" fmla="*/ 364 h 367"/>
                  <a:gd name="T48" fmla="*/ 72 w 179"/>
                  <a:gd name="T49" fmla="*/ 359 h 367"/>
                  <a:gd name="T50" fmla="*/ 61 w 179"/>
                  <a:gd name="T51" fmla="*/ 351 h 367"/>
                  <a:gd name="T52" fmla="*/ 53 w 179"/>
                  <a:gd name="T53" fmla="*/ 341 h 367"/>
                  <a:gd name="T54" fmla="*/ 42 w 179"/>
                  <a:gd name="T55" fmla="*/ 327 h 367"/>
                  <a:gd name="T56" fmla="*/ 32 w 179"/>
                  <a:gd name="T57" fmla="*/ 312 h 367"/>
                  <a:gd name="T58" fmla="*/ 21 w 179"/>
                  <a:gd name="T59" fmla="*/ 293 h 367"/>
                  <a:gd name="T60" fmla="*/ 10 w 179"/>
                  <a:gd name="T61" fmla="*/ 275 h 367"/>
                  <a:gd name="T62" fmla="*/ 5 w 179"/>
                  <a:gd name="T63" fmla="*/ 254 h 367"/>
                  <a:gd name="T64" fmla="*/ 0 w 179"/>
                  <a:gd name="T65" fmla="*/ 236 h 367"/>
                  <a:gd name="T66" fmla="*/ 0 w 179"/>
                  <a:gd name="T67" fmla="*/ 215 h 367"/>
                  <a:gd name="T68" fmla="*/ 2 w 179"/>
                  <a:gd name="T69" fmla="*/ 189 h 367"/>
                  <a:gd name="T70" fmla="*/ 8 w 179"/>
                  <a:gd name="T71" fmla="*/ 163 h 367"/>
                  <a:gd name="T72" fmla="*/ 13 w 179"/>
                  <a:gd name="T73" fmla="*/ 136 h 367"/>
                  <a:gd name="T74" fmla="*/ 21 w 179"/>
                  <a:gd name="T75" fmla="*/ 113 h 367"/>
                  <a:gd name="T76" fmla="*/ 29 w 179"/>
                  <a:gd name="T77" fmla="*/ 92 h 367"/>
                  <a:gd name="T78" fmla="*/ 34 w 179"/>
                  <a:gd name="T79" fmla="*/ 74 h 367"/>
                  <a:gd name="T80" fmla="*/ 40 w 179"/>
                  <a:gd name="T81" fmla="*/ 63 h 367"/>
                  <a:gd name="T82" fmla="*/ 45 w 179"/>
                  <a:gd name="T83" fmla="*/ 58 h 367"/>
                  <a:gd name="T84" fmla="*/ 53 w 179"/>
                  <a:gd name="T85" fmla="*/ 47 h 367"/>
                  <a:gd name="T86" fmla="*/ 64 w 179"/>
                  <a:gd name="T87" fmla="*/ 39 h 367"/>
                  <a:gd name="T88" fmla="*/ 72 w 179"/>
                  <a:gd name="T89" fmla="*/ 32 h 367"/>
                  <a:gd name="T90" fmla="*/ 83 w 179"/>
                  <a:gd name="T91" fmla="*/ 24 h 367"/>
                  <a:gd name="T92" fmla="*/ 91 w 179"/>
                  <a:gd name="T93" fmla="*/ 16 h 367"/>
                  <a:gd name="T94" fmla="*/ 96 w 179"/>
                  <a:gd name="T95" fmla="*/ 11 h 367"/>
                  <a:gd name="T96" fmla="*/ 96 w 179"/>
                  <a:gd name="T97" fmla="*/ 11 h 367"/>
                  <a:gd name="T98" fmla="*/ 101 w 179"/>
                  <a:gd name="T99" fmla="*/ 8 h 367"/>
                  <a:gd name="T100" fmla="*/ 107 w 179"/>
                  <a:gd name="T101" fmla="*/ 8 h 367"/>
                  <a:gd name="T102" fmla="*/ 112 w 179"/>
                  <a:gd name="T103" fmla="*/ 5 h 367"/>
                  <a:gd name="T104" fmla="*/ 118 w 179"/>
                  <a:gd name="T105" fmla="*/ 5 h 367"/>
                  <a:gd name="T106" fmla="*/ 123 w 179"/>
                  <a:gd name="T107" fmla="*/ 3 h 367"/>
                  <a:gd name="T108" fmla="*/ 128 w 179"/>
                  <a:gd name="T109" fmla="*/ 3 h 367"/>
                  <a:gd name="T110" fmla="*/ 134 w 179"/>
                  <a:gd name="T111" fmla="*/ 0 h 367"/>
                  <a:gd name="T112" fmla="*/ 139 w 179"/>
                  <a:gd name="T113" fmla="*/ 0 h 36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79"/>
                  <a:gd name="T172" fmla="*/ 0 h 367"/>
                  <a:gd name="T173" fmla="*/ 179 w 179"/>
                  <a:gd name="T174" fmla="*/ 367 h 367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79" h="367">
                    <a:moveTo>
                      <a:pt x="139" y="0"/>
                    </a:moveTo>
                    <a:lnTo>
                      <a:pt x="142" y="5"/>
                    </a:lnTo>
                    <a:lnTo>
                      <a:pt x="144" y="16"/>
                    </a:lnTo>
                    <a:lnTo>
                      <a:pt x="152" y="34"/>
                    </a:lnTo>
                    <a:lnTo>
                      <a:pt x="158" y="58"/>
                    </a:lnTo>
                    <a:lnTo>
                      <a:pt x="166" y="84"/>
                    </a:lnTo>
                    <a:lnTo>
                      <a:pt x="174" y="113"/>
                    </a:lnTo>
                    <a:lnTo>
                      <a:pt x="177" y="142"/>
                    </a:lnTo>
                    <a:lnTo>
                      <a:pt x="179" y="170"/>
                    </a:lnTo>
                    <a:lnTo>
                      <a:pt x="179" y="197"/>
                    </a:lnTo>
                    <a:lnTo>
                      <a:pt x="179" y="223"/>
                    </a:lnTo>
                    <a:lnTo>
                      <a:pt x="174" y="246"/>
                    </a:lnTo>
                    <a:lnTo>
                      <a:pt x="169" y="270"/>
                    </a:lnTo>
                    <a:lnTo>
                      <a:pt x="163" y="291"/>
                    </a:lnTo>
                    <a:lnTo>
                      <a:pt x="155" y="307"/>
                    </a:lnTo>
                    <a:lnTo>
                      <a:pt x="147" y="322"/>
                    </a:lnTo>
                    <a:lnTo>
                      <a:pt x="139" y="335"/>
                    </a:lnTo>
                    <a:lnTo>
                      <a:pt x="131" y="343"/>
                    </a:lnTo>
                    <a:lnTo>
                      <a:pt x="123" y="354"/>
                    </a:lnTo>
                    <a:lnTo>
                      <a:pt x="115" y="359"/>
                    </a:lnTo>
                    <a:lnTo>
                      <a:pt x="107" y="364"/>
                    </a:lnTo>
                    <a:lnTo>
                      <a:pt x="96" y="364"/>
                    </a:lnTo>
                    <a:lnTo>
                      <a:pt x="88" y="367"/>
                    </a:lnTo>
                    <a:lnTo>
                      <a:pt x="80" y="364"/>
                    </a:lnTo>
                    <a:lnTo>
                      <a:pt x="72" y="359"/>
                    </a:lnTo>
                    <a:lnTo>
                      <a:pt x="61" y="351"/>
                    </a:lnTo>
                    <a:lnTo>
                      <a:pt x="53" y="341"/>
                    </a:lnTo>
                    <a:lnTo>
                      <a:pt x="42" y="327"/>
                    </a:lnTo>
                    <a:lnTo>
                      <a:pt x="32" y="312"/>
                    </a:lnTo>
                    <a:lnTo>
                      <a:pt x="21" y="293"/>
                    </a:lnTo>
                    <a:lnTo>
                      <a:pt x="10" y="275"/>
                    </a:lnTo>
                    <a:lnTo>
                      <a:pt x="5" y="254"/>
                    </a:lnTo>
                    <a:lnTo>
                      <a:pt x="0" y="236"/>
                    </a:lnTo>
                    <a:lnTo>
                      <a:pt x="0" y="215"/>
                    </a:lnTo>
                    <a:lnTo>
                      <a:pt x="2" y="189"/>
                    </a:lnTo>
                    <a:lnTo>
                      <a:pt x="8" y="163"/>
                    </a:lnTo>
                    <a:lnTo>
                      <a:pt x="13" y="136"/>
                    </a:lnTo>
                    <a:lnTo>
                      <a:pt x="21" y="113"/>
                    </a:lnTo>
                    <a:lnTo>
                      <a:pt x="29" y="92"/>
                    </a:lnTo>
                    <a:lnTo>
                      <a:pt x="34" y="74"/>
                    </a:lnTo>
                    <a:lnTo>
                      <a:pt x="40" y="63"/>
                    </a:lnTo>
                    <a:lnTo>
                      <a:pt x="45" y="58"/>
                    </a:lnTo>
                    <a:lnTo>
                      <a:pt x="53" y="47"/>
                    </a:lnTo>
                    <a:lnTo>
                      <a:pt x="64" y="39"/>
                    </a:lnTo>
                    <a:lnTo>
                      <a:pt x="72" y="32"/>
                    </a:lnTo>
                    <a:lnTo>
                      <a:pt x="83" y="24"/>
                    </a:lnTo>
                    <a:lnTo>
                      <a:pt x="91" y="16"/>
                    </a:lnTo>
                    <a:lnTo>
                      <a:pt x="96" y="11"/>
                    </a:lnTo>
                    <a:lnTo>
                      <a:pt x="101" y="8"/>
                    </a:lnTo>
                    <a:lnTo>
                      <a:pt x="107" y="8"/>
                    </a:lnTo>
                    <a:lnTo>
                      <a:pt x="112" y="5"/>
                    </a:lnTo>
                    <a:lnTo>
                      <a:pt x="118" y="5"/>
                    </a:lnTo>
                    <a:lnTo>
                      <a:pt x="123" y="3"/>
                    </a:lnTo>
                    <a:lnTo>
                      <a:pt x="128" y="3"/>
                    </a:lnTo>
                    <a:lnTo>
                      <a:pt x="134" y="0"/>
                    </a:lnTo>
                    <a:lnTo>
                      <a:pt x="139" y="0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39" name="Freeform 48"/>
              <p:cNvSpPr>
                <a:spLocks/>
              </p:cNvSpPr>
              <p:nvPr/>
            </p:nvSpPr>
            <p:spPr bwMode="auto">
              <a:xfrm>
                <a:off x="4301" y="2810"/>
                <a:ext cx="177" cy="186"/>
              </a:xfrm>
              <a:custGeom>
                <a:avLst/>
                <a:gdLst>
                  <a:gd name="T0" fmla="*/ 163 w 177"/>
                  <a:gd name="T1" fmla="*/ 3 h 186"/>
                  <a:gd name="T2" fmla="*/ 160 w 177"/>
                  <a:gd name="T3" fmla="*/ 3 h 186"/>
                  <a:gd name="T4" fmla="*/ 152 w 177"/>
                  <a:gd name="T5" fmla="*/ 0 h 186"/>
                  <a:gd name="T6" fmla="*/ 136 w 177"/>
                  <a:gd name="T7" fmla="*/ 0 h 186"/>
                  <a:gd name="T8" fmla="*/ 120 w 177"/>
                  <a:gd name="T9" fmla="*/ 0 h 186"/>
                  <a:gd name="T10" fmla="*/ 104 w 177"/>
                  <a:gd name="T11" fmla="*/ 0 h 186"/>
                  <a:gd name="T12" fmla="*/ 85 w 177"/>
                  <a:gd name="T13" fmla="*/ 3 h 186"/>
                  <a:gd name="T14" fmla="*/ 72 w 177"/>
                  <a:gd name="T15" fmla="*/ 5 h 186"/>
                  <a:gd name="T16" fmla="*/ 61 w 177"/>
                  <a:gd name="T17" fmla="*/ 8 h 186"/>
                  <a:gd name="T18" fmla="*/ 51 w 177"/>
                  <a:gd name="T19" fmla="*/ 16 h 186"/>
                  <a:gd name="T20" fmla="*/ 43 w 177"/>
                  <a:gd name="T21" fmla="*/ 21 h 186"/>
                  <a:gd name="T22" fmla="*/ 34 w 177"/>
                  <a:gd name="T23" fmla="*/ 32 h 186"/>
                  <a:gd name="T24" fmla="*/ 26 w 177"/>
                  <a:gd name="T25" fmla="*/ 39 h 186"/>
                  <a:gd name="T26" fmla="*/ 18 w 177"/>
                  <a:gd name="T27" fmla="*/ 50 h 186"/>
                  <a:gd name="T28" fmla="*/ 13 w 177"/>
                  <a:gd name="T29" fmla="*/ 63 h 186"/>
                  <a:gd name="T30" fmla="*/ 8 w 177"/>
                  <a:gd name="T31" fmla="*/ 76 h 186"/>
                  <a:gd name="T32" fmla="*/ 5 w 177"/>
                  <a:gd name="T33" fmla="*/ 92 h 186"/>
                  <a:gd name="T34" fmla="*/ 2 w 177"/>
                  <a:gd name="T35" fmla="*/ 105 h 186"/>
                  <a:gd name="T36" fmla="*/ 2 w 177"/>
                  <a:gd name="T37" fmla="*/ 118 h 186"/>
                  <a:gd name="T38" fmla="*/ 0 w 177"/>
                  <a:gd name="T39" fmla="*/ 128 h 186"/>
                  <a:gd name="T40" fmla="*/ 0 w 177"/>
                  <a:gd name="T41" fmla="*/ 139 h 186"/>
                  <a:gd name="T42" fmla="*/ 2 w 177"/>
                  <a:gd name="T43" fmla="*/ 149 h 186"/>
                  <a:gd name="T44" fmla="*/ 5 w 177"/>
                  <a:gd name="T45" fmla="*/ 157 h 186"/>
                  <a:gd name="T46" fmla="*/ 13 w 177"/>
                  <a:gd name="T47" fmla="*/ 165 h 186"/>
                  <a:gd name="T48" fmla="*/ 21 w 177"/>
                  <a:gd name="T49" fmla="*/ 173 h 186"/>
                  <a:gd name="T50" fmla="*/ 34 w 177"/>
                  <a:gd name="T51" fmla="*/ 178 h 186"/>
                  <a:gd name="T52" fmla="*/ 48 w 177"/>
                  <a:gd name="T53" fmla="*/ 183 h 186"/>
                  <a:gd name="T54" fmla="*/ 61 w 177"/>
                  <a:gd name="T55" fmla="*/ 186 h 186"/>
                  <a:gd name="T56" fmla="*/ 75 w 177"/>
                  <a:gd name="T57" fmla="*/ 186 h 186"/>
                  <a:gd name="T58" fmla="*/ 88 w 177"/>
                  <a:gd name="T59" fmla="*/ 183 h 186"/>
                  <a:gd name="T60" fmla="*/ 101 w 177"/>
                  <a:gd name="T61" fmla="*/ 178 h 186"/>
                  <a:gd name="T62" fmla="*/ 112 w 177"/>
                  <a:gd name="T63" fmla="*/ 173 h 186"/>
                  <a:gd name="T64" fmla="*/ 120 w 177"/>
                  <a:gd name="T65" fmla="*/ 163 h 186"/>
                  <a:gd name="T66" fmla="*/ 128 w 177"/>
                  <a:gd name="T67" fmla="*/ 147 h 186"/>
                  <a:gd name="T68" fmla="*/ 139 w 177"/>
                  <a:gd name="T69" fmla="*/ 128 h 186"/>
                  <a:gd name="T70" fmla="*/ 147 w 177"/>
                  <a:gd name="T71" fmla="*/ 110 h 186"/>
                  <a:gd name="T72" fmla="*/ 155 w 177"/>
                  <a:gd name="T73" fmla="*/ 92 h 186"/>
                  <a:gd name="T74" fmla="*/ 163 w 177"/>
                  <a:gd name="T75" fmla="*/ 73 h 186"/>
                  <a:gd name="T76" fmla="*/ 171 w 177"/>
                  <a:gd name="T77" fmla="*/ 58 h 186"/>
                  <a:gd name="T78" fmla="*/ 174 w 177"/>
                  <a:gd name="T79" fmla="*/ 47 h 186"/>
                  <a:gd name="T80" fmla="*/ 177 w 177"/>
                  <a:gd name="T81" fmla="*/ 45 h 186"/>
                  <a:gd name="T82" fmla="*/ 174 w 177"/>
                  <a:gd name="T83" fmla="*/ 45 h 186"/>
                  <a:gd name="T84" fmla="*/ 171 w 177"/>
                  <a:gd name="T85" fmla="*/ 45 h 186"/>
                  <a:gd name="T86" fmla="*/ 169 w 177"/>
                  <a:gd name="T87" fmla="*/ 45 h 186"/>
                  <a:gd name="T88" fmla="*/ 163 w 177"/>
                  <a:gd name="T89" fmla="*/ 45 h 186"/>
                  <a:gd name="T90" fmla="*/ 158 w 177"/>
                  <a:gd name="T91" fmla="*/ 45 h 186"/>
                  <a:gd name="T92" fmla="*/ 152 w 177"/>
                  <a:gd name="T93" fmla="*/ 42 h 186"/>
                  <a:gd name="T94" fmla="*/ 150 w 177"/>
                  <a:gd name="T95" fmla="*/ 39 h 186"/>
                  <a:gd name="T96" fmla="*/ 147 w 177"/>
                  <a:gd name="T97" fmla="*/ 37 h 186"/>
                  <a:gd name="T98" fmla="*/ 147 w 177"/>
                  <a:gd name="T99" fmla="*/ 34 h 186"/>
                  <a:gd name="T100" fmla="*/ 147 w 177"/>
                  <a:gd name="T101" fmla="*/ 29 h 186"/>
                  <a:gd name="T102" fmla="*/ 150 w 177"/>
                  <a:gd name="T103" fmla="*/ 21 h 186"/>
                  <a:gd name="T104" fmla="*/ 155 w 177"/>
                  <a:gd name="T105" fmla="*/ 16 h 186"/>
                  <a:gd name="T106" fmla="*/ 158 w 177"/>
                  <a:gd name="T107" fmla="*/ 11 h 186"/>
                  <a:gd name="T108" fmla="*/ 160 w 177"/>
                  <a:gd name="T109" fmla="*/ 5 h 186"/>
                  <a:gd name="T110" fmla="*/ 163 w 177"/>
                  <a:gd name="T111" fmla="*/ 3 h 186"/>
                  <a:gd name="T112" fmla="*/ 163 w 177"/>
                  <a:gd name="T113" fmla="*/ 3 h 18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77"/>
                  <a:gd name="T172" fmla="*/ 0 h 186"/>
                  <a:gd name="T173" fmla="*/ 177 w 177"/>
                  <a:gd name="T174" fmla="*/ 186 h 18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77" h="186">
                    <a:moveTo>
                      <a:pt x="163" y="3"/>
                    </a:moveTo>
                    <a:lnTo>
                      <a:pt x="160" y="3"/>
                    </a:lnTo>
                    <a:lnTo>
                      <a:pt x="152" y="0"/>
                    </a:lnTo>
                    <a:lnTo>
                      <a:pt x="136" y="0"/>
                    </a:lnTo>
                    <a:lnTo>
                      <a:pt x="120" y="0"/>
                    </a:lnTo>
                    <a:lnTo>
                      <a:pt x="104" y="0"/>
                    </a:lnTo>
                    <a:lnTo>
                      <a:pt x="85" y="3"/>
                    </a:lnTo>
                    <a:lnTo>
                      <a:pt x="72" y="5"/>
                    </a:lnTo>
                    <a:lnTo>
                      <a:pt x="61" y="8"/>
                    </a:lnTo>
                    <a:lnTo>
                      <a:pt x="51" y="16"/>
                    </a:lnTo>
                    <a:lnTo>
                      <a:pt x="43" y="21"/>
                    </a:lnTo>
                    <a:lnTo>
                      <a:pt x="34" y="32"/>
                    </a:lnTo>
                    <a:lnTo>
                      <a:pt x="26" y="39"/>
                    </a:lnTo>
                    <a:lnTo>
                      <a:pt x="18" y="50"/>
                    </a:lnTo>
                    <a:lnTo>
                      <a:pt x="13" y="63"/>
                    </a:lnTo>
                    <a:lnTo>
                      <a:pt x="8" y="76"/>
                    </a:lnTo>
                    <a:lnTo>
                      <a:pt x="5" y="92"/>
                    </a:lnTo>
                    <a:lnTo>
                      <a:pt x="2" y="105"/>
                    </a:lnTo>
                    <a:lnTo>
                      <a:pt x="2" y="118"/>
                    </a:lnTo>
                    <a:lnTo>
                      <a:pt x="0" y="128"/>
                    </a:lnTo>
                    <a:lnTo>
                      <a:pt x="0" y="139"/>
                    </a:lnTo>
                    <a:lnTo>
                      <a:pt x="2" y="149"/>
                    </a:lnTo>
                    <a:lnTo>
                      <a:pt x="5" y="157"/>
                    </a:lnTo>
                    <a:lnTo>
                      <a:pt x="13" y="165"/>
                    </a:lnTo>
                    <a:lnTo>
                      <a:pt x="21" y="173"/>
                    </a:lnTo>
                    <a:lnTo>
                      <a:pt x="34" y="178"/>
                    </a:lnTo>
                    <a:lnTo>
                      <a:pt x="48" y="183"/>
                    </a:lnTo>
                    <a:lnTo>
                      <a:pt x="61" y="186"/>
                    </a:lnTo>
                    <a:lnTo>
                      <a:pt x="75" y="186"/>
                    </a:lnTo>
                    <a:lnTo>
                      <a:pt x="88" y="183"/>
                    </a:lnTo>
                    <a:lnTo>
                      <a:pt x="101" y="178"/>
                    </a:lnTo>
                    <a:lnTo>
                      <a:pt x="112" y="173"/>
                    </a:lnTo>
                    <a:lnTo>
                      <a:pt x="120" y="163"/>
                    </a:lnTo>
                    <a:lnTo>
                      <a:pt x="128" y="147"/>
                    </a:lnTo>
                    <a:lnTo>
                      <a:pt x="139" y="128"/>
                    </a:lnTo>
                    <a:lnTo>
                      <a:pt x="147" y="110"/>
                    </a:lnTo>
                    <a:lnTo>
                      <a:pt x="155" y="92"/>
                    </a:lnTo>
                    <a:lnTo>
                      <a:pt x="163" y="73"/>
                    </a:lnTo>
                    <a:lnTo>
                      <a:pt x="171" y="58"/>
                    </a:lnTo>
                    <a:lnTo>
                      <a:pt x="174" y="47"/>
                    </a:lnTo>
                    <a:lnTo>
                      <a:pt x="177" y="45"/>
                    </a:lnTo>
                    <a:lnTo>
                      <a:pt x="174" y="45"/>
                    </a:lnTo>
                    <a:lnTo>
                      <a:pt x="171" y="45"/>
                    </a:lnTo>
                    <a:lnTo>
                      <a:pt x="169" y="45"/>
                    </a:lnTo>
                    <a:lnTo>
                      <a:pt x="163" y="45"/>
                    </a:lnTo>
                    <a:lnTo>
                      <a:pt x="158" y="45"/>
                    </a:lnTo>
                    <a:lnTo>
                      <a:pt x="152" y="42"/>
                    </a:lnTo>
                    <a:lnTo>
                      <a:pt x="150" y="39"/>
                    </a:lnTo>
                    <a:lnTo>
                      <a:pt x="147" y="37"/>
                    </a:lnTo>
                    <a:lnTo>
                      <a:pt x="147" y="34"/>
                    </a:lnTo>
                    <a:lnTo>
                      <a:pt x="147" y="29"/>
                    </a:lnTo>
                    <a:lnTo>
                      <a:pt x="150" y="21"/>
                    </a:lnTo>
                    <a:lnTo>
                      <a:pt x="155" y="16"/>
                    </a:lnTo>
                    <a:lnTo>
                      <a:pt x="158" y="11"/>
                    </a:lnTo>
                    <a:lnTo>
                      <a:pt x="160" y="5"/>
                    </a:lnTo>
                    <a:lnTo>
                      <a:pt x="163" y="3"/>
                    </a:lnTo>
                    <a:close/>
                  </a:path>
                </a:pathLst>
              </a:custGeom>
              <a:solidFill>
                <a:srgbClr val="FF96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40" name="Freeform 49"/>
              <p:cNvSpPr>
                <a:spLocks/>
              </p:cNvSpPr>
              <p:nvPr/>
            </p:nvSpPr>
            <p:spPr bwMode="auto">
              <a:xfrm>
                <a:off x="4306" y="2813"/>
                <a:ext cx="169" cy="180"/>
              </a:xfrm>
              <a:custGeom>
                <a:avLst/>
                <a:gdLst>
                  <a:gd name="T0" fmla="*/ 158 w 169"/>
                  <a:gd name="T1" fmla="*/ 2 h 180"/>
                  <a:gd name="T2" fmla="*/ 155 w 169"/>
                  <a:gd name="T3" fmla="*/ 2 h 180"/>
                  <a:gd name="T4" fmla="*/ 145 w 169"/>
                  <a:gd name="T5" fmla="*/ 2 h 180"/>
                  <a:gd name="T6" fmla="*/ 131 w 169"/>
                  <a:gd name="T7" fmla="*/ 0 h 180"/>
                  <a:gd name="T8" fmla="*/ 115 w 169"/>
                  <a:gd name="T9" fmla="*/ 0 h 180"/>
                  <a:gd name="T10" fmla="*/ 99 w 169"/>
                  <a:gd name="T11" fmla="*/ 0 h 180"/>
                  <a:gd name="T12" fmla="*/ 83 w 169"/>
                  <a:gd name="T13" fmla="*/ 2 h 180"/>
                  <a:gd name="T14" fmla="*/ 67 w 169"/>
                  <a:gd name="T15" fmla="*/ 5 h 180"/>
                  <a:gd name="T16" fmla="*/ 56 w 169"/>
                  <a:gd name="T17" fmla="*/ 10 h 180"/>
                  <a:gd name="T18" fmla="*/ 48 w 169"/>
                  <a:gd name="T19" fmla="*/ 16 h 180"/>
                  <a:gd name="T20" fmla="*/ 40 w 169"/>
                  <a:gd name="T21" fmla="*/ 21 h 180"/>
                  <a:gd name="T22" fmla="*/ 32 w 169"/>
                  <a:gd name="T23" fmla="*/ 31 h 180"/>
                  <a:gd name="T24" fmla="*/ 24 w 169"/>
                  <a:gd name="T25" fmla="*/ 39 h 180"/>
                  <a:gd name="T26" fmla="*/ 16 w 169"/>
                  <a:gd name="T27" fmla="*/ 50 h 180"/>
                  <a:gd name="T28" fmla="*/ 11 w 169"/>
                  <a:gd name="T29" fmla="*/ 63 h 180"/>
                  <a:gd name="T30" fmla="*/ 5 w 169"/>
                  <a:gd name="T31" fmla="*/ 76 h 180"/>
                  <a:gd name="T32" fmla="*/ 3 w 169"/>
                  <a:gd name="T33" fmla="*/ 89 h 180"/>
                  <a:gd name="T34" fmla="*/ 3 w 169"/>
                  <a:gd name="T35" fmla="*/ 102 h 180"/>
                  <a:gd name="T36" fmla="*/ 0 w 169"/>
                  <a:gd name="T37" fmla="*/ 115 h 180"/>
                  <a:gd name="T38" fmla="*/ 0 w 169"/>
                  <a:gd name="T39" fmla="*/ 125 h 180"/>
                  <a:gd name="T40" fmla="*/ 0 w 169"/>
                  <a:gd name="T41" fmla="*/ 136 h 180"/>
                  <a:gd name="T42" fmla="*/ 0 w 169"/>
                  <a:gd name="T43" fmla="*/ 144 h 180"/>
                  <a:gd name="T44" fmla="*/ 5 w 169"/>
                  <a:gd name="T45" fmla="*/ 154 h 180"/>
                  <a:gd name="T46" fmla="*/ 11 w 169"/>
                  <a:gd name="T47" fmla="*/ 160 h 180"/>
                  <a:gd name="T48" fmla="*/ 19 w 169"/>
                  <a:gd name="T49" fmla="*/ 167 h 180"/>
                  <a:gd name="T50" fmla="*/ 32 w 169"/>
                  <a:gd name="T51" fmla="*/ 175 h 180"/>
                  <a:gd name="T52" fmla="*/ 46 w 169"/>
                  <a:gd name="T53" fmla="*/ 178 h 180"/>
                  <a:gd name="T54" fmla="*/ 59 w 169"/>
                  <a:gd name="T55" fmla="*/ 180 h 180"/>
                  <a:gd name="T56" fmla="*/ 72 w 169"/>
                  <a:gd name="T57" fmla="*/ 180 h 180"/>
                  <a:gd name="T58" fmla="*/ 86 w 169"/>
                  <a:gd name="T59" fmla="*/ 180 h 180"/>
                  <a:gd name="T60" fmla="*/ 96 w 169"/>
                  <a:gd name="T61" fmla="*/ 175 h 180"/>
                  <a:gd name="T62" fmla="*/ 107 w 169"/>
                  <a:gd name="T63" fmla="*/ 167 h 180"/>
                  <a:gd name="T64" fmla="*/ 115 w 169"/>
                  <a:gd name="T65" fmla="*/ 157 h 180"/>
                  <a:gd name="T66" fmla="*/ 123 w 169"/>
                  <a:gd name="T67" fmla="*/ 144 h 180"/>
                  <a:gd name="T68" fmla="*/ 134 w 169"/>
                  <a:gd name="T69" fmla="*/ 125 h 180"/>
                  <a:gd name="T70" fmla="*/ 142 w 169"/>
                  <a:gd name="T71" fmla="*/ 107 h 180"/>
                  <a:gd name="T72" fmla="*/ 150 w 169"/>
                  <a:gd name="T73" fmla="*/ 89 h 180"/>
                  <a:gd name="T74" fmla="*/ 158 w 169"/>
                  <a:gd name="T75" fmla="*/ 70 h 180"/>
                  <a:gd name="T76" fmla="*/ 164 w 169"/>
                  <a:gd name="T77" fmla="*/ 57 h 180"/>
                  <a:gd name="T78" fmla="*/ 169 w 169"/>
                  <a:gd name="T79" fmla="*/ 47 h 180"/>
                  <a:gd name="T80" fmla="*/ 169 w 169"/>
                  <a:gd name="T81" fmla="*/ 44 h 180"/>
                  <a:gd name="T82" fmla="*/ 169 w 169"/>
                  <a:gd name="T83" fmla="*/ 44 h 180"/>
                  <a:gd name="T84" fmla="*/ 166 w 169"/>
                  <a:gd name="T85" fmla="*/ 44 h 180"/>
                  <a:gd name="T86" fmla="*/ 161 w 169"/>
                  <a:gd name="T87" fmla="*/ 44 h 180"/>
                  <a:gd name="T88" fmla="*/ 158 w 169"/>
                  <a:gd name="T89" fmla="*/ 44 h 180"/>
                  <a:gd name="T90" fmla="*/ 153 w 169"/>
                  <a:gd name="T91" fmla="*/ 42 h 180"/>
                  <a:gd name="T92" fmla="*/ 147 w 169"/>
                  <a:gd name="T93" fmla="*/ 42 h 180"/>
                  <a:gd name="T94" fmla="*/ 145 w 169"/>
                  <a:gd name="T95" fmla="*/ 39 h 180"/>
                  <a:gd name="T96" fmla="*/ 142 w 169"/>
                  <a:gd name="T97" fmla="*/ 36 h 180"/>
                  <a:gd name="T98" fmla="*/ 142 w 169"/>
                  <a:gd name="T99" fmla="*/ 34 h 180"/>
                  <a:gd name="T100" fmla="*/ 142 w 169"/>
                  <a:gd name="T101" fmla="*/ 29 h 180"/>
                  <a:gd name="T102" fmla="*/ 145 w 169"/>
                  <a:gd name="T103" fmla="*/ 21 h 180"/>
                  <a:gd name="T104" fmla="*/ 147 w 169"/>
                  <a:gd name="T105" fmla="*/ 16 h 180"/>
                  <a:gd name="T106" fmla="*/ 153 w 169"/>
                  <a:gd name="T107" fmla="*/ 10 h 180"/>
                  <a:gd name="T108" fmla="*/ 155 w 169"/>
                  <a:gd name="T109" fmla="*/ 8 h 180"/>
                  <a:gd name="T110" fmla="*/ 158 w 169"/>
                  <a:gd name="T111" fmla="*/ 5 h 180"/>
                  <a:gd name="T112" fmla="*/ 158 w 169"/>
                  <a:gd name="T113" fmla="*/ 2 h 18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69"/>
                  <a:gd name="T172" fmla="*/ 0 h 180"/>
                  <a:gd name="T173" fmla="*/ 169 w 169"/>
                  <a:gd name="T174" fmla="*/ 180 h 18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69" h="180">
                    <a:moveTo>
                      <a:pt x="158" y="2"/>
                    </a:moveTo>
                    <a:lnTo>
                      <a:pt x="155" y="2"/>
                    </a:lnTo>
                    <a:lnTo>
                      <a:pt x="145" y="2"/>
                    </a:lnTo>
                    <a:lnTo>
                      <a:pt x="131" y="0"/>
                    </a:lnTo>
                    <a:lnTo>
                      <a:pt x="115" y="0"/>
                    </a:lnTo>
                    <a:lnTo>
                      <a:pt x="99" y="0"/>
                    </a:lnTo>
                    <a:lnTo>
                      <a:pt x="83" y="2"/>
                    </a:lnTo>
                    <a:lnTo>
                      <a:pt x="67" y="5"/>
                    </a:lnTo>
                    <a:lnTo>
                      <a:pt x="56" y="10"/>
                    </a:lnTo>
                    <a:lnTo>
                      <a:pt x="48" y="16"/>
                    </a:lnTo>
                    <a:lnTo>
                      <a:pt x="40" y="21"/>
                    </a:lnTo>
                    <a:lnTo>
                      <a:pt x="32" y="31"/>
                    </a:lnTo>
                    <a:lnTo>
                      <a:pt x="24" y="39"/>
                    </a:lnTo>
                    <a:lnTo>
                      <a:pt x="16" y="50"/>
                    </a:lnTo>
                    <a:lnTo>
                      <a:pt x="11" y="63"/>
                    </a:lnTo>
                    <a:lnTo>
                      <a:pt x="5" y="76"/>
                    </a:lnTo>
                    <a:lnTo>
                      <a:pt x="3" y="89"/>
                    </a:lnTo>
                    <a:lnTo>
                      <a:pt x="3" y="102"/>
                    </a:lnTo>
                    <a:lnTo>
                      <a:pt x="0" y="115"/>
                    </a:lnTo>
                    <a:lnTo>
                      <a:pt x="0" y="125"/>
                    </a:lnTo>
                    <a:lnTo>
                      <a:pt x="0" y="136"/>
                    </a:lnTo>
                    <a:lnTo>
                      <a:pt x="0" y="144"/>
                    </a:lnTo>
                    <a:lnTo>
                      <a:pt x="5" y="154"/>
                    </a:lnTo>
                    <a:lnTo>
                      <a:pt x="11" y="160"/>
                    </a:lnTo>
                    <a:lnTo>
                      <a:pt x="19" y="167"/>
                    </a:lnTo>
                    <a:lnTo>
                      <a:pt x="32" y="175"/>
                    </a:lnTo>
                    <a:lnTo>
                      <a:pt x="46" y="178"/>
                    </a:lnTo>
                    <a:lnTo>
                      <a:pt x="59" y="180"/>
                    </a:lnTo>
                    <a:lnTo>
                      <a:pt x="72" y="180"/>
                    </a:lnTo>
                    <a:lnTo>
                      <a:pt x="86" y="180"/>
                    </a:lnTo>
                    <a:lnTo>
                      <a:pt x="96" y="175"/>
                    </a:lnTo>
                    <a:lnTo>
                      <a:pt x="107" y="167"/>
                    </a:lnTo>
                    <a:lnTo>
                      <a:pt x="115" y="157"/>
                    </a:lnTo>
                    <a:lnTo>
                      <a:pt x="123" y="144"/>
                    </a:lnTo>
                    <a:lnTo>
                      <a:pt x="134" y="125"/>
                    </a:lnTo>
                    <a:lnTo>
                      <a:pt x="142" y="107"/>
                    </a:lnTo>
                    <a:lnTo>
                      <a:pt x="150" y="89"/>
                    </a:lnTo>
                    <a:lnTo>
                      <a:pt x="158" y="70"/>
                    </a:lnTo>
                    <a:lnTo>
                      <a:pt x="164" y="57"/>
                    </a:lnTo>
                    <a:lnTo>
                      <a:pt x="169" y="47"/>
                    </a:lnTo>
                    <a:lnTo>
                      <a:pt x="169" y="44"/>
                    </a:lnTo>
                    <a:lnTo>
                      <a:pt x="166" y="44"/>
                    </a:lnTo>
                    <a:lnTo>
                      <a:pt x="161" y="44"/>
                    </a:lnTo>
                    <a:lnTo>
                      <a:pt x="158" y="44"/>
                    </a:lnTo>
                    <a:lnTo>
                      <a:pt x="153" y="42"/>
                    </a:lnTo>
                    <a:lnTo>
                      <a:pt x="147" y="42"/>
                    </a:lnTo>
                    <a:lnTo>
                      <a:pt x="145" y="39"/>
                    </a:lnTo>
                    <a:lnTo>
                      <a:pt x="142" y="36"/>
                    </a:lnTo>
                    <a:lnTo>
                      <a:pt x="142" y="34"/>
                    </a:lnTo>
                    <a:lnTo>
                      <a:pt x="142" y="29"/>
                    </a:lnTo>
                    <a:lnTo>
                      <a:pt x="145" y="21"/>
                    </a:lnTo>
                    <a:lnTo>
                      <a:pt x="147" y="16"/>
                    </a:lnTo>
                    <a:lnTo>
                      <a:pt x="153" y="10"/>
                    </a:lnTo>
                    <a:lnTo>
                      <a:pt x="155" y="8"/>
                    </a:lnTo>
                    <a:lnTo>
                      <a:pt x="158" y="5"/>
                    </a:lnTo>
                    <a:lnTo>
                      <a:pt x="158" y="2"/>
                    </a:lnTo>
                    <a:close/>
                  </a:path>
                </a:pathLst>
              </a:custGeom>
              <a:solidFill>
                <a:srgbClr val="FF8F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41" name="Freeform 50"/>
              <p:cNvSpPr>
                <a:spLocks/>
              </p:cNvSpPr>
              <p:nvPr/>
            </p:nvSpPr>
            <p:spPr bwMode="auto">
              <a:xfrm>
                <a:off x="4309" y="2815"/>
                <a:ext cx="166" cy="176"/>
              </a:xfrm>
              <a:custGeom>
                <a:avLst/>
                <a:gdLst>
                  <a:gd name="T0" fmla="*/ 155 w 166"/>
                  <a:gd name="T1" fmla="*/ 3 h 176"/>
                  <a:gd name="T2" fmla="*/ 150 w 166"/>
                  <a:gd name="T3" fmla="*/ 3 h 176"/>
                  <a:gd name="T4" fmla="*/ 142 w 166"/>
                  <a:gd name="T5" fmla="*/ 3 h 176"/>
                  <a:gd name="T6" fmla="*/ 128 w 166"/>
                  <a:gd name="T7" fmla="*/ 3 h 176"/>
                  <a:gd name="T8" fmla="*/ 112 w 166"/>
                  <a:gd name="T9" fmla="*/ 0 h 176"/>
                  <a:gd name="T10" fmla="*/ 96 w 166"/>
                  <a:gd name="T11" fmla="*/ 3 h 176"/>
                  <a:gd name="T12" fmla="*/ 80 w 166"/>
                  <a:gd name="T13" fmla="*/ 3 h 176"/>
                  <a:gd name="T14" fmla="*/ 67 w 166"/>
                  <a:gd name="T15" fmla="*/ 6 h 176"/>
                  <a:gd name="T16" fmla="*/ 56 w 166"/>
                  <a:gd name="T17" fmla="*/ 11 h 176"/>
                  <a:gd name="T18" fmla="*/ 48 w 166"/>
                  <a:gd name="T19" fmla="*/ 16 h 176"/>
                  <a:gd name="T20" fmla="*/ 40 w 166"/>
                  <a:gd name="T21" fmla="*/ 21 h 176"/>
                  <a:gd name="T22" fmla="*/ 32 w 166"/>
                  <a:gd name="T23" fmla="*/ 29 h 176"/>
                  <a:gd name="T24" fmla="*/ 24 w 166"/>
                  <a:gd name="T25" fmla="*/ 40 h 176"/>
                  <a:gd name="T26" fmla="*/ 16 w 166"/>
                  <a:gd name="T27" fmla="*/ 50 h 176"/>
                  <a:gd name="T28" fmla="*/ 10 w 166"/>
                  <a:gd name="T29" fmla="*/ 61 h 176"/>
                  <a:gd name="T30" fmla="*/ 8 w 166"/>
                  <a:gd name="T31" fmla="*/ 74 h 176"/>
                  <a:gd name="T32" fmla="*/ 5 w 166"/>
                  <a:gd name="T33" fmla="*/ 87 h 176"/>
                  <a:gd name="T34" fmla="*/ 2 w 166"/>
                  <a:gd name="T35" fmla="*/ 100 h 176"/>
                  <a:gd name="T36" fmla="*/ 2 w 166"/>
                  <a:gd name="T37" fmla="*/ 113 h 176"/>
                  <a:gd name="T38" fmla="*/ 0 w 166"/>
                  <a:gd name="T39" fmla="*/ 123 h 176"/>
                  <a:gd name="T40" fmla="*/ 0 w 166"/>
                  <a:gd name="T41" fmla="*/ 134 h 176"/>
                  <a:gd name="T42" fmla="*/ 2 w 166"/>
                  <a:gd name="T43" fmla="*/ 142 h 176"/>
                  <a:gd name="T44" fmla="*/ 5 w 166"/>
                  <a:gd name="T45" fmla="*/ 150 h 176"/>
                  <a:gd name="T46" fmla="*/ 10 w 166"/>
                  <a:gd name="T47" fmla="*/ 158 h 176"/>
                  <a:gd name="T48" fmla="*/ 18 w 166"/>
                  <a:gd name="T49" fmla="*/ 165 h 176"/>
                  <a:gd name="T50" fmla="*/ 32 w 166"/>
                  <a:gd name="T51" fmla="*/ 171 h 176"/>
                  <a:gd name="T52" fmla="*/ 43 w 166"/>
                  <a:gd name="T53" fmla="*/ 173 h 176"/>
                  <a:gd name="T54" fmla="*/ 56 w 166"/>
                  <a:gd name="T55" fmla="*/ 176 h 176"/>
                  <a:gd name="T56" fmla="*/ 69 w 166"/>
                  <a:gd name="T57" fmla="*/ 176 h 176"/>
                  <a:gd name="T58" fmla="*/ 83 w 166"/>
                  <a:gd name="T59" fmla="*/ 176 h 176"/>
                  <a:gd name="T60" fmla="*/ 96 w 166"/>
                  <a:gd name="T61" fmla="*/ 171 h 176"/>
                  <a:gd name="T62" fmla="*/ 104 w 166"/>
                  <a:gd name="T63" fmla="*/ 163 h 176"/>
                  <a:gd name="T64" fmla="*/ 112 w 166"/>
                  <a:gd name="T65" fmla="*/ 155 h 176"/>
                  <a:gd name="T66" fmla="*/ 120 w 166"/>
                  <a:gd name="T67" fmla="*/ 139 h 176"/>
                  <a:gd name="T68" fmla="*/ 128 w 166"/>
                  <a:gd name="T69" fmla="*/ 123 h 176"/>
                  <a:gd name="T70" fmla="*/ 139 w 166"/>
                  <a:gd name="T71" fmla="*/ 105 h 176"/>
                  <a:gd name="T72" fmla="*/ 147 w 166"/>
                  <a:gd name="T73" fmla="*/ 87 h 176"/>
                  <a:gd name="T74" fmla="*/ 155 w 166"/>
                  <a:gd name="T75" fmla="*/ 71 h 176"/>
                  <a:gd name="T76" fmla="*/ 161 w 166"/>
                  <a:gd name="T77" fmla="*/ 55 h 176"/>
                  <a:gd name="T78" fmla="*/ 163 w 166"/>
                  <a:gd name="T79" fmla="*/ 48 h 176"/>
                  <a:gd name="T80" fmla="*/ 166 w 166"/>
                  <a:gd name="T81" fmla="*/ 42 h 176"/>
                  <a:gd name="T82" fmla="*/ 163 w 166"/>
                  <a:gd name="T83" fmla="*/ 42 h 176"/>
                  <a:gd name="T84" fmla="*/ 161 w 166"/>
                  <a:gd name="T85" fmla="*/ 45 h 176"/>
                  <a:gd name="T86" fmla="*/ 158 w 166"/>
                  <a:gd name="T87" fmla="*/ 45 h 176"/>
                  <a:gd name="T88" fmla="*/ 152 w 166"/>
                  <a:gd name="T89" fmla="*/ 42 h 176"/>
                  <a:gd name="T90" fmla="*/ 147 w 166"/>
                  <a:gd name="T91" fmla="*/ 42 h 176"/>
                  <a:gd name="T92" fmla="*/ 144 w 166"/>
                  <a:gd name="T93" fmla="*/ 42 h 176"/>
                  <a:gd name="T94" fmla="*/ 142 w 166"/>
                  <a:gd name="T95" fmla="*/ 40 h 176"/>
                  <a:gd name="T96" fmla="*/ 139 w 166"/>
                  <a:gd name="T97" fmla="*/ 37 h 176"/>
                  <a:gd name="T98" fmla="*/ 139 w 166"/>
                  <a:gd name="T99" fmla="*/ 32 h 176"/>
                  <a:gd name="T100" fmla="*/ 139 w 166"/>
                  <a:gd name="T101" fmla="*/ 29 h 176"/>
                  <a:gd name="T102" fmla="*/ 142 w 166"/>
                  <a:gd name="T103" fmla="*/ 21 h 176"/>
                  <a:gd name="T104" fmla="*/ 144 w 166"/>
                  <a:gd name="T105" fmla="*/ 16 h 176"/>
                  <a:gd name="T106" fmla="*/ 147 w 166"/>
                  <a:gd name="T107" fmla="*/ 11 h 176"/>
                  <a:gd name="T108" fmla="*/ 152 w 166"/>
                  <a:gd name="T109" fmla="*/ 8 h 176"/>
                  <a:gd name="T110" fmla="*/ 152 w 166"/>
                  <a:gd name="T111" fmla="*/ 6 h 176"/>
                  <a:gd name="T112" fmla="*/ 155 w 166"/>
                  <a:gd name="T113" fmla="*/ 3 h 17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66"/>
                  <a:gd name="T172" fmla="*/ 0 h 176"/>
                  <a:gd name="T173" fmla="*/ 166 w 166"/>
                  <a:gd name="T174" fmla="*/ 176 h 17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66" h="176">
                    <a:moveTo>
                      <a:pt x="155" y="3"/>
                    </a:moveTo>
                    <a:lnTo>
                      <a:pt x="150" y="3"/>
                    </a:lnTo>
                    <a:lnTo>
                      <a:pt x="142" y="3"/>
                    </a:lnTo>
                    <a:lnTo>
                      <a:pt x="128" y="3"/>
                    </a:lnTo>
                    <a:lnTo>
                      <a:pt x="112" y="0"/>
                    </a:lnTo>
                    <a:lnTo>
                      <a:pt x="96" y="3"/>
                    </a:lnTo>
                    <a:lnTo>
                      <a:pt x="80" y="3"/>
                    </a:lnTo>
                    <a:lnTo>
                      <a:pt x="67" y="6"/>
                    </a:lnTo>
                    <a:lnTo>
                      <a:pt x="56" y="11"/>
                    </a:lnTo>
                    <a:lnTo>
                      <a:pt x="48" y="16"/>
                    </a:lnTo>
                    <a:lnTo>
                      <a:pt x="40" y="21"/>
                    </a:lnTo>
                    <a:lnTo>
                      <a:pt x="32" y="29"/>
                    </a:lnTo>
                    <a:lnTo>
                      <a:pt x="24" y="40"/>
                    </a:lnTo>
                    <a:lnTo>
                      <a:pt x="16" y="50"/>
                    </a:lnTo>
                    <a:lnTo>
                      <a:pt x="10" y="61"/>
                    </a:lnTo>
                    <a:lnTo>
                      <a:pt x="8" y="74"/>
                    </a:lnTo>
                    <a:lnTo>
                      <a:pt x="5" y="87"/>
                    </a:lnTo>
                    <a:lnTo>
                      <a:pt x="2" y="100"/>
                    </a:lnTo>
                    <a:lnTo>
                      <a:pt x="2" y="113"/>
                    </a:lnTo>
                    <a:lnTo>
                      <a:pt x="0" y="123"/>
                    </a:lnTo>
                    <a:lnTo>
                      <a:pt x="0" y="134"/>
                    </a:lnTo>
                    <a:lnTo>
                      <a:pt x="2" y="142"/>
                    </a:lnTo>
                    <a:lnTo>
                      <a:pt x="5" y="150"/>
                    </a:lnTo>
                    <a:lnTo>
                      <a:pt x="10" y="158"/>
                    </a:lnTo>
                    <a:lnTo>
                      <a:pt x="18" y="165"/>
                    </a:lnTo>
                    <a:lnTo>
                      <a:pt x="32" y="171"/>
                    </a:lnTo>
                    <a:lnTo>
                      <a:pt x="43" y="173"/>
                    </a:lnTo>
                    <a:lnTo>
                      <a:pt x="56" y="176"/>
                    </a:lnTo>
                    <a:lnTo>
                      <a:pt x="69" y="176"/>
                    </a:lnTo>
                    <a:lnTo>
                      <a:pt x="83" y="176"/>
                    </a:lnTo>
                    <a:lnTo>
                      <a:pt x="96" y="171"/>
                    </a:lnTo>
                    <a:lnTo>
                      <a:pt x="104" y="163"/>
                    </a:lnTo>
                    <a:lnTo>
                      <a:pt x="112" y="155"/>
                    </a:lnTo>
                    <a:lnTo>
                      <a:pt x="120" y="139"/>
                    </a:lnTo>
                    <a:lnTo>
                      <a:pt x="128" y="123"/>
                    </a:lnTo>
                    <a:lnTo>
                      <a:pt x="139" y="105"/>
                    </a:lnTo>
                    <a:lnTo>
                      <a:pt x="147" y="87"/>
                    </a:lnTo>
                    <a:lnTo>
                      <a:pt x="155" y="71"/>
                    </a:lnTo>
                    <a:lnTo>
                      <a:pt x="161" y="55"/>
                    </a:lnTo>
                    <a:lnTo>
                      <a:pt x="163" y="48"/>
                    </a:lnTo>
                    <a:lnTo>
                      <a:pt x="166" y="42"/>
                    </a:lnTo>
                    <a:lnTo>
                      <a:pt x="163" y="42"/>
                    </a:lnTo>
                    <a:lnTo>
                      <a:pt x="161" y="45"/>
                    </a:lnTo>
                    <a:lnTo>
                      <a:pt x="158" y="45"/>
                    </a:lnTo>
                    <a:lnTo>
                      <a:pt x="152" y="42"/>
                    </a:lnTo>
                    <a:lnTo>
                      <a:pt x="147" y="42"/>
                    </a:lnTo>
                    <a:lnTo>
                      <a:pt x="144" y="42"/>
                    </a:lnTo>
                    <a:lnTo>
                      <a:pt x="142" y="40"/>
                    </a:lnTo>
                    <a:lnTo>
                      <a:pt x="139" y="37"/>
                    </a:lnTo>
                    <a:lnTo>
                      <a:pt x="139" y="32"/>
                    </a:lnTo>
                    <a:lnTo>
                      <a:pt x="139" y="29"/>
                    </a:lnTo>
                    <a:lnTo>
                      <a:pt x="142" y="21"/>
                    </a:lnTo>
                    <a:lnTo>
                      <a:pt x="144" y="16"/>
                    </a:lnTo>
                    <a:lnTo>
                      <a:pt x="147" y="11"/>
                    </a:lnTo>
                    <a:lnTo>
                      <a:pt x="152" y="8"/>
                    </a:lnTo>
                    <a:lnTo>
                      <a:pt x="152" y="6"/>
                    </a:lnTo>
                    <a:lnTo>
                      <a:pt x="155" y="3"/>
                    </a:lnTo>
                    <a:close/>
                  </a:path>
                </a:pathLst>
              </a:custGeom>
              <a:solidFill>
                <a:srgbClr val="FF87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42" name="Freeform 51"/>
              <p:cNvSpPr>
                <a:spLocks/>
              </p:cNvSpPr>
              <p:nvPr/>
            </p:nvSpPr>
            <p:spPr bwMode="auto">
              <a:xfrm>
                <a:off x="4314" y="2821"/>
                <a:ext cx="158" cy="170"/>
              </a:xfrm>
              <a:custGeom>
                <a:avLst/>
                <a:gdLst>
                  <a:gd name="T0" fmla="*/ 147 w 158"/>
                  <a:gd name="T1" fmla="*/ 2 h 170"/>
                  <a:gd name="T2" fmla="*/ 145 w 158"/>
                  <a:gd name="T3" fmla="*/ 0 h 170"/>
                  <a:gd name="T4" fmla="*/ 137 w 158"/>
                  <a:gd name="T5" fmla="*/ 0 h 170"/>
                  <a:gd name="T6" fmla="*/ 123 w 158"/>
                  <a:gd name="T7" fmla="*/ 0 h 170"/>
                  <a:gd name="T8" fmla="*/ 107 w 158"/>
                  <a:gd name="T9" fmla="*/ 0 h 170"/>
                  <a:gd name="T10" fmla="*/ 91 w 158"/>
                  <a:gd name="T11" fmla="*/ 0 h 170"/>
                  <a:gd name="T12" fmla="*/ 78 w 158"/>
                  <a:gd name="T13" fmla="*/ 0 h 170"/>
                  <a:gd name="T14" fmla="*/ 64 w 158"/>
                  <a:gd name="T15" fmla="*/ 2 h 170"/>
                  <a:gd name="T16" fmla="*/ 54 w 158"/>
                  <a:gd name="T17" fmla="*/ 8 h 170"/>
                  <a:gd name="T18" fmla="*/ 46 w 158"/>
                  <a:gd name="T19" fmla="*/ 13 h 170"/>
                  <a:gd name="T20" fmla="*/ 38 w 158"/>
                  <a:gd name="T21" fmla="*/ 18 h 170"/>
                  <a:gd name="T22" fmla="*/ 30 w 158"/>
                  <a:gd name="T23" fmla="*/ 26 h 170"/>
                  <a:gd name="T24" fmla="*/ 21 w 158"/>
                  <a:gd name="T25" fmla="*/ 36 h 170"/>
                  <a:gd name="T26" fmla="*/ 16 w 158"/>
                  <a:gd name="T27" fmla="*/ 47 h 170"/>
                  <a:gd name="T28" fmla="*/ 8 w 158"/>
                  <a:gd name="T29" fmla="*/ 57 h 170"/>
                  <a:gd name="T30" fmla="*/ 5 w 158"/>
                  <a:gd name="T31" fmla="*/ 68 h 170"/>
                  <a:gd name="T32" fmla="*/ 3 w 158"/>
                  <a:gd name="T33" fmla="*/ 83 h 170"/>
                  <a:gd name="T34" fmla="*/ 3 w 158"/>
                  <a:gd name="T35" fmla="*/ 97 h 170"/>
                  <a:gd name="T36" fmla="*/ 0 w 158"/>
                  <a:gd name="T37" fmla="*/ 107 h 170"/>
                  <a:gd name="T38" fmla="*/ 0 w 158"/>
                  <a:gd name="T39" fmla="*/ 117 h 170"/>
                  <a:gd name="T40" fmla="*/ 0 w 158"/>
                  <a:gd name="T41" fmla="*/ 128 h 170"/>
                  <a:gd name="T42" fmla="*/ 0 w 158"/>
                  <a:gd name="T43" fmla="*/ 136 h 170"/>
                  <a:gd name="T44" fmla="*/ 3 w 158"/>
                  <a:gd name="T45" fmla="*/ 144 h 170"/>
                  <a:gd name="T46" fmla="*/ 8 w 158"/>
                  <a:gd name="T47" fmla="*/ 149 h 170"/>
                  <a:gd name="T48" fmla="*/ 19 w 158"/>
                  <a:gd name="T49" fmla="*/ 157 h 170"/>
                  <a:gd name="T50" fmla="*/ 30 w 158"/>
                  <a:gd name="T51" fmla="*/ 162 h 170"/>
                  <a:gd name="T52" fmla="*/ 40 w 158"/>
                  <a:gd name="T53" fmla="*/ 167 h 170"/>
                  <a:gd name="T54" fmla="*/ 54 w 158"/>
                  <a:gd name="T55" fmla="*/ 170 h 170"/>
                  <a:gd name="T56" fmla="*/ 67 w 158"/>
                  <a:gd name="T57" fmla="*/ 170 h 170"/>
                  <a:gd name="T58" fmla="*/ 80 w 158"/>
                  <a:gd name="T59" fmla="*/ 167 h 170"/>
                  <a:gd name="T60" fmla="*/ 91 w 158"/>
                  <a:gd name="T61" fmla="*/ 162 h 170"/>
                  <a:gd name="T62" fmla="*/ 102 w 158"/>
                  <a:gd name="T63" fmla="*/ 157 h 170"/>
                  <a:gd name="T64" fmla="*/ 110 w 158"/>
                  <a:gd name="T65" fmla="*/ 146 h 170"/>
                  <a:gd name="T66" fmla="*/ 115 w 158"/>
                  <a:gd name="T67" fmla="*/ 133 h 170"/>
                  <a:gd name="T68" fmla="*/ 123 w 158"/>
                  <a:gd name="T69" fmla="*/ 117 h 170"/>
                  <a:gd name="T70" fmla="*/ 131 w 158"/>
                  <a:gd name="T71" fmla="*/ 99 h 170"/>
                  <a:gd name="T72" fmla="*/ 139 w 158"/>
                  <a:gd name="T73" fmla="*/ 81 h 170"/>
                  <a:gd name="T74" fmla="*/ 147 w 158"/>
                  <a:gd name="T75" fmla="*/ 65 h 170"/>
                  <a:gd name="T76" fmla="*/ 153 w 158"/>
                  <a:gd name="T77" fmla="*/ 52 h 170"/>
                  <a:gd name="T78" fmla="*/ 158 w 158"/>
                  <a:gd name="T79" fmla="*/ 44 h 170"/>
                  <a:gd name="T80" fmla="*/ 158 w 158"/>
                  <a:gd name="T81" fmla="*/ 39 h 170"/>
                  <a:gd name="T82" fmla="*/ 158 w 158"/>
                  <a:gd name="T83" fmla="*/ 39 h 170"/>
                  <a:gd name="T84" fmla="*/ 156 w 158"/>
                  <a:gd name="T85" fmla="*/ 39 h 170"/>
                  <a:gd name="T86" fmla="*/ 153 w 158"/>
                  <a:gd name="T87" fmla="*/ 39 h 170"/>
                  <a:gd name="T88" fmla="*/ 147 w 158"/>
                  <a:gd name="T89" fmla="*/ 39 h 170"/>
                  <a:gd name="T90" fmla="*/ 142 w 158"/>
                  <a:gd name="T91" fmla="*/ 39 h 170"/>
                  <a:gd name="T92" fmla="*/ 139 w 158"/>
                  <a:gd name="T93" fmla="*/ 39 h 170"/>
                  <a:gd name="T94" fmla="*/ 134 w 158"/>
                  <a:gd name="T95" fmla="*/ 36 h 170"/>
                  <a:gd name="T96" fmla="*/ 131 w 158"/>
                  <a:gd name="T97" fmla="*/ 34 h 170"/>
                  <a:gd name="T98" fmla="*/ 131 w 158"/>
                  <a:gd name="T99" fmla="*/ 28 h 170"/>
                  <a:gd name="T100" fmla="*/ 134 w 158"/>
                  <a:gd name="T101" fmla="*/ 23 h 170"/>
                  <a:gd name="T102" fmla="*/ 137 w 158"/>
                  <a:gd name="T103" fmla="*/ 18 h 170"/>
                  <a:gd name="T104" fmla="*/ 139 w 158"/>
                  <a:gd name="T105" fmla="*/ 13 h 170"/>
                  <a:gd name="T106" fmla="*/ 142 w 158"/>
                  <a:gd name="T107" fmla="*/ 10 h 170"/>
                  <a:gd name="T108" fmla="*/ 145 w 158"/>
                  <a:gd name="T109" fmla="*/ 5 h 170"/>
                  <a:gd name="T110" fmla="*/ 147 w 158"/>
                  <a:gd name="T111" fmla="*/ 2 h 170"/>
                  <a:gd name="T112" fmla="*/ 147 w 158"/>
                  <a:gd name="T113" fmla="*/ 2 h 17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58"/>
                  <a:gd name="T172" fmla="*/ 0 h 170"/>
                  <a:gd name="T173" fmla="*/ 158 w 158"/>
                  <a:gd name="T174" fmla="*/ 170 h 17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58" h="170">
                    <a:moveTo>
                      <a:pt x="147" y="2"/>
                    </a:moveTo>
                    <a:lnTo>
                      <a:pt x="145" y="0"/>
                    </a:lnTo>
                    <a:lnTo>
                      <a:pt x="137" y="0"/>
                    </a:lnTo>
                    <a:lnTo>
                      <a:pt x="123" y="0"/>
                    </a:lnTo>
                    <a:lnTo>
                      <a:pt x="107" y="0"/>
                    </a:lnTo>
                    <a:lnTo>
                      <a:pt x="91" y="0"/>
                    </a:lnTo>
                    <a:lnTo>
                      <a:pt x="78" y="0"/>
                    </a:lnTo>
                    <a:lnTo>
                      <a:pt x="64" y="2"/>
                    </a:lnTo>
                    <a:lnTo>
                      <a:pt x="54" y="8"/>
                    </a:lnTo>
                    <a:lnTo>
                      <a:pt x="46" y="13"/>
                    </a:lnTo>
                    <a:lnTo>
                      <a:pt x="38" y="18"/>
                    </a:lnTo>
                    <a:lnTo>
                      <a:pt x="30" y="26"/>
                    </a:lnTo>
                    <a:lnTo>
                      <a:pt x="21" y="36"/>
                    </a:lnTo>
                    <a:lnTo>
                      <a:pt x="16" y="47"/>
                    </a:lnTo>
                    <a:lnTo>
                      <a:pt x="8" y="57"/>
                    </a:lnTo>
                    <a:lnTo>
                      <a:pt x="5" y="68"/>
                    </a:lnTo>
                    <a:lnTo>
                      <a:pt x="3" y="83"/>
                    </a:lnTo>
                    <a:lnTo>
                      <a:pt x="3" y="97"/>
                    </a:lnTo>
                    <a:lnTo>
                      <a:pt x="0" y="107"/>
                    </a:lnTo>
                    <a:lnTo>
                      <a:pt x="0" y="117"/>
                    </a:lnTo>
                    <a:lnTo>
                      <a:pt x="0" y="128"/>
                    </a:lnTo>
                    <a:lnTo>
                      <a:pt x="0" y="136"/>
                    </a:lnTo>
                    <a:lnTo>
                      <a:pt x="3" y="144"/>
                    </a:lnTo>
                    <a:lnTo>
                      <a:pt x="8" y="149"/>
                    </a:lnTo>
                    <a:lnTo>
                      <a:pt x="19" y="157"/>
                    </a:lnTo>
                    <a:lnTo>
                      <a:pt x="30" y="162"/>
                    </a:lnTo>
                    <a:lnTo>
                      <a:pt x="40" y="167"/>
                    </a:lnTo>
                    <a:lnTo>
                      <a:pt x="54" y="170"/>
                    </a:lnTo>
                    <a:lnTo>
                      <a:pt x="67" y="170"/>
                    </a:lnTo>
                    <a:lnTo>
                      <a:pt x="80" y="167"/>
                    </a:lnTo>
                    <a:lnTo>
                      <a:pt x="91" y="162"/>
                    </a:lnTo>
                    <a:lnTo>
                      <a:pt x="102" y="157"/>
                    </a:lnTo>
                    <a:lnTo>
                      <a:pt x="110" y="146"/>
                    </a:lnTo>
                    <a:lnTo>
                      <a:pt x="115" y="133"/>
                    </a:lnTo>
                    <a:lnTo>
                      <a:pt x="123" y="117"/>
                    </a:lnTo>
                    <a:lnTo>
                      <a:pt x="131" y="99"/>
                    </a:lnTo>
                    <a:lnTo>
                      <a:pt x="139" y="81"/>
                    </a:lnTo>
                    <a:lnTo>
                      <a:pt x="147" y="65"/>
                    </a:lnTo>
                    <a:lnTo>
                      <a:pt x="153" y="52"/>
                    </a:lnTo>
                    <a:lnTo>
                      <a:pt x="158" y="44"/>
                    </a:lnTo>
                    <a:lnTo>
                      <a:pt x="158" y="39"/>
                    </a:lnTo>
                    <a:lnTo>
                      <a:pt x="156" y="39"/>
                    </a:lnTo>
                    <a:lnTo>
                      <a:pt x="153" y="39"/>
                    </a:lnTo>
                    <a:lnTo>
                      <a:pt x="147" y="39"/>
                    </a:lnTo>
                    <a:lnTo>
                      <a:pt x="142" y="39"/>
                    </a:lnTo>
                    <a:lnTo>
                      <a:pt x="139" y="39"/>
                    </a:lnTo>
                    <a:lnTo>
                      <a:pt x="134" y="36"/>
                    </a:lnTo>
                    <a:lnTo>
                      <a:pt x="131" y="34"/>
                    </a:lnTo>
                    <a:lnTo>
                      <a:pt x="131" y="28"/>
                    </a:lnTo>
                    <a:lnTo>
                      <a:pt x="134" y="23"/>
                    </a:lnTo>
                    <a:lnTo>
                      <a:pt x="137" y="18"/>
                    </a:lnTo>
                    <a:lnTo>
                      <a:pt x="139" y="13"/>
                    </a:lnTo>
                    <a:lnTo>
                      <a:pt x="142" y="10"/>
                    </a:lnTo>
                    <a:lnTo>
                      <a:pt x="145" y="5"/>
                    </a:lnTo>
                    <a:lnTo>
                      <a:pt x="147" y="2"/>
                    </a:lnTo>
                    <a:close/>
                  </a:path>
                </a:pathLst>
              </a:custGeom>
              <a:solidFill>
                <a:srgbClr val="FF7F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43" name="Freeform 52"/>
              <p:cNvSpPr>
                <a:spLocks/>
              </p:cNvSpPr>
              <p:nvPr/>
            </p:nvSpPr>
            <p:spPr bwMode="auto">
              <a:xfrm>
                <a:off x="4317" y="2823"/>
                <a:ext cx="155" cy="165"/>
              </a:xfrm>
              <a:custGeom>
                <a:avLst/>
                <a:gdLst>
                  <a:gd name="T0" fmla="*/ 144 w 155"/>
                  <a:gd name="T1" fmla="*/ 3 h 165"/>
                  <a:gd name="T2" fmla="*/ 142 w 155"/>
                  <a:gd name="T3" fmla="*/ 3 h 165"/>
                  <a:gd name="T4" fmla="*/ 134 w 155"/>
                  <a:gd name="T5" fmla="*/ 0 h 165"/>
                  <a:gd name="T6" fmla="*/ 120 w 155"/>
                  <a:gd name="T7" fmla="*/ 0 h 165"/>
                  <a:gd name="T8" fmla="*/ 107 w 155"/>
                  <a:gd name="T9" fmla="*/ 0 h 165"/>
                  <a:gd name="T10" fmla="*/ 91 w 155"/>
                  <a:gd name="T11" fmla="*/ 0 h 165"/>
                  <a:gd name="T12" fmla="*/ 75 w 155"/>
                  <a:gd name="T13" fmla="*/ 0 h 165"/>
                  <a:gd name="T14" fmla="*/ 61 w 155"/>
                  <a:gd name="T15" fmla="*/ 3 h 165"/>
                  <a:gd name="T16" fmla="*/ 53 w 155"/>
                  <a:gd name="T17" fmla="*/ 8 h 165"/>
                  <a:gd name="T18" fmla="*/ 45 w 155"/>
                  <a:gd name="T19" fmla="*/ 13 h 165"/>
                  <a:gd name="T20" fmla="*/ 37 w 155"/>
                  <a:gd name="T21" fmla="*/ 19 h 165"/>
                  <a:gd name="T22" fmla="*/ 29 w 155"/>
                  <a:gd name="T23" fmla="*/ 26 h 165"/>
                  <a:gd name="T24" fmla="*/ 21 w 155"/>
                  <a:gd name="T25" fmla="*/ 37 h 165"/>
                  <a:gd name="T26" fmla="*/ 16 w 155"/>
                  <a:gd name="T27" fmla="*/ 45 h 165"/>
                  <a:gd name="T28" fmla="*/ 10 w 155"/>
                  <a:gd name="T29" fmla="*/ 55 h 165"/>
                  <a:gd name="T30" fmla="*/ 5 w 155"/>
                  <a:gd name="T31" fmla="*/ 68 h 165"/>
                  <a:gd name="T32" fmla="*/ 2 w 155"/>
                  <a:gd name="T33" fmla="*/ 81 h 165"/>
                  <a:gd name="T34" fmla="*/ 2 w 155"/>
                  <a:gd name="T35" fmla="*/ 95 h 165"/>
                  <a:gd name="T36" fmla="*/ 0 w 155"/>
                  <a:gd name="T37" fmla="*/ 105 h 165"/>
                  <a:gd name="T38" fmla="*/ 0 w 155"/>
                  <a:gd name="T39" fmla="*/ 115 h 165"/>
                  <a:gd name="T40" fmla="*/ 0 w 155"/>
                  <a:gd name="T41" fmla="*/ 123 h 165"/>
                  <a:gd name="T42" fmla="*/ 0 w 155"/>
                  <a:gd name="T43" fmla="*/ 131 h 165"/>
                  <a:gd name="T44" fmla="*/ 5 w 155"/>
                  <a:gd name="T45" fmla="*/ 139 h 165"/>
                  <a:gd name="T46" fmla="*/ 10 w 155"/>
                  <a:gd name="T47" fmla="*/ 147 h 165"/>
                  <a:gd name="T48" fmla="*/ 18 w 155"/>
                  <a:gd name="T49" fmla="*/ 152 h 165"/>
                  <a:gd name="T50" fmla="*/ 29 w 155"/>
                  <a:gd name="T51" fmla="*/ 160 h 165"/>
                  <a:gd name="T52" fmla="*/ 40 w 155"/>
                  <a:gd name="T53" fmla="*/ 163 h 165"/>
                  <a:gd name="T54" fmla="*/ 53 w 155"/>
                  <a:gd name="T55" fmla="*/ 165 h 165"/>
                  <a:gd name="T56" fmla="*/ 64 w 155"/>
                  <a:gd name="T57" fmla="*/ 165 h 165"/>
                  <a:gd name="T58" fmla="*/ 77 w 155"/>
                  <a:gd name="T59" fmla="*/ 163 h 165"/>
                  <a:gd name="T60" fmla="*/ 88 w 155"/>
                  <a:gd name="T61" fmla="*/ 160 h 165"/>
                  <a:gd name="T62" fmla="*/ 99 w 155"/>
                  <a:gd name="T63" fmla="*/ 152 h 165"/>
                  <a:gd name="T64" fmla="*/ 107 w 155"/>
                  <a:gd name="T65" fmla="*/ 144 h 165"/>
                  <a:gd name="T66" fmla="*/ 112 w 155"/>
                  <a:gd name="T67" fmla="*/ 131 h 165"/>
                  <a:gd name="T68" fmla="*/ 120 w 155"/>
                  <a:gd name="T69" fmla="*/ 115 h 165"/>
                  <a:gd name="T70" fmla="*/ 128 w 155"/>
                  <a:gd name="T71" fmla="*/ 97 h 165"/>
                  <a:gd name="T72" fmla="*/ 136 w 155"/>
                  <a:gd name="T73" fmla="*/ 81 h 165"/>
                  <a:gd name="T74" fmla="*/ 144 w 155"/>
                  <a:gd name="T75" fmla="*/ 66 h 165"/>
                  <a:gd name="T76" fmla="*/ 150 w 155"/>
                  <a:gd name="T77" fmla="*/ 53 h 165"/>
                  <a:gd name="T78" fmla="*/ 153 w 155"/>
                  <a:gd name="T79" fmla="*/ 42 h 165"/>
                  <a:gd name="T80" fmla="*/ 155 w 155"/>
                  <a:gd name="T81" fmla="*/ 40 h 165"/>
                  <a:gd name="T82" fmla="*/ 155 w 155"/>
                  <a:gd name="T83" fmla="*/ 40 h 165"/>
                  <a:gd name="T84" fmla="*/ 153 w 155"/>
                  <a:gd name="T85" fmla="*/ 40 h 165"/>
                  <a:gd name="T86" fmla="*/ 147 w 155"/>
                  <a:gd name="T87" fmla="*/ 40 h 165"/>
                  <a:gd name="T88" fmla="*/ 144 w 155"/>
                  <a:gd name="T89" fmla="*/ 40 h 165"/>
                  <a:gd name="T90" fmla="*/ 139 w 155"/>
                  <a:gd name="T91" fmla="*/ 40 h 165"/>
                  <a:gd name="T92" fmla="*/ 134 w 155"/>
                  <a:gd name="T93" fmla="*/ 37 h 165"/>
                  <a:gd name="T94" fmla="*/ 131 w 155"/>
                  <a:gd name="T95" fmla="*/ 37 h 165"/>
                  <a:gd name="T96" fmla="*/ 128 w 155"/>
                  <a:gd name="T97" fmla="*/ 34 h 165"/>
                  <a:gd name="T98" fmla="*/ 128 w 155"/>
                  <a:gd name="T99" fmla="*/ 29 h 165"/>
                  <a:gd name="T100" fmla="*/ 131 w 155"/>
                  <a:gd name="T101" fmla="*/ 24 h 165"/>
                  <a:gd name="T102" fmla="*/ 134 w 155"/>
                  <a:gd name="T103" fmla="*/ 21 h 165"/>
                  <a:gd name="T104" fmla="*/ 136 w 155"/>
                  <a:gd name="T105" fmla="*/ 16 h 165"/>
                  <a:gd name="T106" fmla="*/ 139 w 155"/>
                  <a:gd name="T107" fmla="*/ 11 h 165"/>
                  <a:gd name="T108" fmla="*/ 142 w 155"/>
                  <a:gd name="T109" fmla="*/ 6 h 165"/>
                  <a:gd name="T110" fmla="*/ 144 w 155"/>
                  <a:gd name="T111" fmla="*/ 3 h 165"/>
                  <a:gd name="T112" fmla="*/ 144 w 155"/>
                  <a:gd name="T113" fmla="*/ 3 h 16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55"/>
                  <a:gd name="T172" fmla="*/ 0 h 165"/>
                  <a:gd name="T173" fmla="*/ 155 w 155"/>
                  <a:gd name="T174" fmla="*/ 165 h 16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55" h="165">
                    <a:moveTo>
                      <a:pt x="144" y="3"/>
                    </a:moveTo>
                    <a:lnTo>
                      <a:pt x="142" y="3"/>
                    </a:lnTo>
                    <a:lnTo>
                      <a:pt x="134" y="0"/>
                    </a:lnTo>
                    <a:lnTo>
                      <a:pt x="120" y="0"/>
                    </a:lnTo>
                    <a:lnTo>
                      <a:pt x="107" y="0"/>
                    </a:lnTo>
                    <a:lnTo>
                      <a:pt x="91" y="0"/>
                    </a:lnTo>
                    <a:lnTo>
                      <a:pt x="75" y="0"/>
                    </a:lnTo>
                    <a:lnTo>
                      <a:pt x="61" y="3"/>
                    </a:lnTo>
                    <a:lnTo>
                      <a:pt x="53" y="8"/>
                    </a:lnTo>
                    <a:lnTo>
                      <a:pt x="45" y="13"/>
                    </a:lnTo>
                    <a:lnTo>
                      <a:pt x="37" y="19"/>
                    </a:lnTo>
                    <a:lnTo>
                      <a:pt x="29" y="26"/>
                    </a:lnTo>
                    <a:lnTo>
                      <a:pt x="21" y="37"/>
                    </a:lnTo>
                    <a:lnTo>
                      <a:pt x="16" y="45"/>
                    </a:lnTo>
                    <a:lnTo>
                      <a:pt x="10" y="55"/>
                    </a:lnTo>
                    <a:lnTo>
                      <a:pt x="5" y="68"/>
                    </a:lnTo>
                    <a:lnTo>
                      <a:pt x="2" y="81"/>
                    </a:lnTo>
                    <a:lnTo>
                      <a:pt x="2" y="95"/>
                    </a:lnTo>
                    <a:lnTo>
                      <a:pt x="0" y="105"/>
                    </a:lnTo>
                    <a:lnTo>
                      <a:pt x="0" y="115"/>
                    </a:lnTo>
                    <a:lnTo>
                      <a:pt x="0" y="123"/>
                    </a:lnTo>
                    <a:lnTo>
                      <a:pt x="0" y="131"/>
                    </a:lnTo>
                    <a:lnTo>
                      <a:pt x="5" y="139"/>
                    </a:lnTo>
                    <a:lnTo>
                      <a:pt x="10" y="147"/>
                    </a:lnTo>
                    <a:lnTo>
                      <a:pt x="18" y="152"/>
                    </a:lnTo>
                    <a:lnTo>
                      <a:pt x="29" y="160"/>
                    </a:lnTo>
                    <a:lnTo>
                      <a:pt x="40" y="163"/>
                    </a:lnTo>
                    <a:lnTo>
                      <a:pt x="53" y="165"/>
                    </a:lnTo>
                    <a:lnTo>
                      <a:pt x="64" y="165"/>
                    </a:lnTo>
                    <a:lnTo>
                      <a:pt x="77" y="163"/>
                    </a:lnTo>
                    <a:lnTo>
                      <a:pt x="88" y="160"/>
                    </a:lnTo>
                    <a:lnTo>
                      <a:pt x="99" y="152"/>
                    </a:lnTo>
                    <a:lnTo>
                      <a:pt x="107" y="144"/>
                    </a:lnTo>
                    <a:lnTo>
                      <a:pt x="112" y="131"/>
                    </a:lnTo>
                    <a:lnTo>
                      <a:pt x="120" y="115"/>
                    </a:lnTo>
                    <a:lnTo>
                      <a:pt x="128" y="97"/>
                    </a:lnTo>
                    <a:lnTo>
                      <a:pt x="136" y="81"/>
                    </a:lnTo>
                    <a:lnTo>
                      <a:pt x="144" y="66"/>
                    </a:lnTo>
                    <a:lnTo>
                      <a:pt x="150" y="53"/>
                    </a:lnTo>
                    <a:lnTo>
                      <a:pt x="153" y="42"/>
                    </a:lnTo>
                    <a:lnTo>
                      <a:pt x="155" y="40"/>
                    </a:lnTo>
                    <a:lnTo>
                      <a:pt x="153" y="40"/>
                    </a:lnTo>
                    <a:lnTo>
                      <a:pt x="147" y="40"/>
                    </a:lnTo>
                    <a:lnTo>
                      <a:pt x="144" y="40"/>
                    </a:lnTo>
                    <a:lnTo>
                      <a:pt x="139" y="40"/>
                    </a:lnTo>
                    <a:lnTo>
                      <a:pt x="134" y="37"/>
                    </a:lnTo>
                    <a:lnTo>
                      <a:pt x="131" y="37"/>
                    </a:lnTo>
                    <a:lnTo>
                      <a:pt x="128" y="34"/>
                    </a:lnTo>
                    <a:lnTo>
                      <a:pt x="128" y="29"/>
                    </a:lnTo>
                    <a:lnTo>
                      <a:pt x="131" y="24"/>
                    </a:lnTo>
                    <a:lnTo>
                      <a:pt x="134" y="21"/>
                    </a:lnTo>
                    <a:lnTo>
                      <a:pt x="136" y="16"/>
                    </a:lnTo>
                    <a:lnTo>
                      <a:pt x="139" y="11"/>
                    </a:lnTo>
                    <a:lnTo>
                      <a:pt x="142" y="6"/>
                    </a:lnTo>
                    <a:lnTo>
                      <a:pt x="144" y="3"/>
                    </a:lnTo>
                    <a:close/>
                  </a:path>
                </a:pathLst>
              </a:custGeom>
              <a:solidFill>
                <a:srgbClr val="FF78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44" name="Freeform 53"/>
              <p:cNvSpPr>
                <a:spLocks/>
              </p:cNvSpPr>
              <p:nvPr/>
            </p:nvSpPr>
            <p:spPr bwMode="auto">
              <a:xfrm>
                <a:off x="4319" y="2826"/>
                <a:ext cx="151" cy="160"/>
              </a:xfrm>
              <a:custGeom>
                <a:avLst/>
                <a:gdLst>
                  <a:gd name="T0" fmla="*/ 142 w 151"/>
                  <a:gd name="T1" fmla="*/ 3 h 160"/>
                  <a:gd name="T2" fmla="*/ 137 w 151"/>
                  <a:gd name="T3" fmla="*/ 3 h 160"/>
                  <a:gd name="T4" fmla="*/ 129 w 151"/>
                  <a:gd name="T5" fmla="*/ 3 h 160"/>
                  <a:gd name="T6" fmla="*/ 118 w 151"/>
                  <a:gd name="T7" fmla="*/ 0 h 160"/>
                  <a:gd name="T8" fmla="*/ 105 w 151"/>
                  <a:gd name="T9" fmla="*/ 0 h 160"/>
                  <a:gd name="T10" fmla="*/ 89 w 151"/>
                  <a:gd name="T11" fmla="*/ 0 h 160"/>
                  <a:gd name="T12" fmla="*/ 75 w 151"/>
                  <a:gd name="T13" fmla="*/ 3 h 160"/>
                  <a:gd name="T14" fmla="*/ 62 w 151"/>
                  <a:gd name="T15" fmla="*/ 5 h 160"/>
                  <a:gd name="T16" fmla="*/ 51 w 151"/>
                  <a:gd name="T17" fmla="*/ 8 h 160"/>
                  <a:gd name="T18" fmla="*/ 46 w 151"/>
                  <a:gd name="T19" fmla="*/ 13 h 160"/>
                  <a:gd name="T20" fmla="*/ 38 w 151"/>
                  <a:gd name="T21" fmla="*/ 18 h 160"/>
                  <a:gd name="T22" fmla="*/ 30 w 151"/>
                  <a:gd name="T23" fmla="*/ 26 h 160"/>
                  <a:gd name="T24" fmla="*/ 22 w 151"/>
                  <a:gd name="T25" fmla="*/ 34 h 160"/>
                  <a:gd name="T26" fmla="*/ 16 w 151"/>
                  <a:gd name="T27" fmla="*/ 44 h 160"/>
                  <a:gd name="T28" fmla="*/ 11 w 151"/>
                  <a:gd name="T29" fmla="*/ 55 h 160"/>
                  <a:gd name="T30" fmla="*/ 6 w 151"/>
                  <a:gd name="T31" fmla="*/ 65 h 160"/>
                  <a:gd name="T32" fmla="*/ 6 w 151"/>
                  <a:gd name="T33" fmla="*/ 78 h 160"/>
                  <a:gd name="T34" fmla="*/ 3 w 151"/>
                  <a:gd name="T35" fmla="*/ 92 h 160"/>
                  <a:gd name="T36" fmla="*/ 3 w 151"/>
                  <a:gd name="T37" fmla="*/ 102 h 160"/>
                  <a:gd name="T38" fmla="*/ 0 w 151"/>
                  <a:gd name="T39" fmla="*/ 112 h 160"/>
                  <a:gd name="T40" fmla="*/ 0 w 151"/>
                  <a:gd name="T41" fmla="*/ 120 h 160"/>
                  <a:gd name="T42" fmla="*/ 3 w 151"/>
                  <a:gd name="T43" fmla="*/ 128 h 160"/>
                  <a:gd name="T44" fmla="*/ 6 w 151"/>
                  <a:gd name="T45" fmla="*/ 136 h 160"/>
                  <a:gd name="T46" fmla="*/ 11 w 151"/>
                  <a:gd name="T47" fmla="*/ 141 h 160"/>
                  <a:gd name="T48" fmla="*/ 19 w 151"/>
                  <a:gd name="T49" fmla="*/ 149 h 160"/>
                  <a:gd name="T50" fmla="*/ 30 w 151"/>
                  <a:gd name="T51" fmla="*/ 154 h 160"/>
                  <a:gd name="T52" fmla="*/ 41 w 151"/>
                  <a:gd name="T53" fmla="*/ 157 h 160"/>
                  <a:gd name="T54" fmla="*/ 51 w 151"/>
                  <a:gd name="T55" fmla="*/ 160 h 160"/>
                  <a:gd name="T56" fmla="*/ 65 w 151"/>
                  <a:gd name="T57" fmla="*/ 160 h 160"/>
                  <a:gd name="T58" fmla="*/ 75 w 151"/>
                  <a:gd name="T59" fmla="*/ 160 h 160"/>
                  <a:gd name="T60" fmla="*/ 86 w 151"/>
                  <a:gd name="T61" fmla="*/ 154 h 160"/>
                  <a:gd name="T62" fmla="*/ 97 w 151"/>
                  <a:gd name="T63" fmla="*/ 149 h 160"/>
                  <a:gd name="T64" fmla="*/ 105 w 151"/>
                  <a:gd name="T65" fmla="*/ 139 h 160"/>
                  <a:gd name="T66" fmla="*/ 110 w 151"/>
                  <a:gd name="T67" fmla="*/ 126 h 160"/>
                  <a:gd name="T68" fmla="*/ 118 w 151"/>
                  <a:gd name="T69" fmla="*/ 112 h 160"/>
                  <a:gd name="T70" fmla="*/ 126 w 151"/>
                  <a:gd name="T71" fmla="*/ 94 h 160"/>
                  <a:gd name="T72" fmla="*/ 134 w 151"/>
                  <a:gd name="T73" fmla="*/ 78 h 160"/>
                  <a:gd name="T74" fmla="*/ 140 w 151"/>
                  <a:gd name="T75" fmla="*/ 63 h 160"/>
                  <a:gd name="T76" fmla="*/ 145 w 151"/>
                  <a:gd name="T77" fmla="*/ 50 h 160"/>
                  <a:gd name="T78" fmla="*/ 151 w 151"/>
                  <a:gd name="T79" fmla="*/ 42 h 160"/>
                  <a:gd name="T80" fmla="*/ 151 w 151"/>
                  <a:gd name="T81" fmla="*/ 39 h 160"/>
                  <a:gd name="T82" fmla="*/ 151 w 151"/>
                  <a:gd name="T83" fmla="*/ 39 h 160"/>
                  <a:gd name="T84" fmla="*/ 148 w 151"/>
                  <a:gd name="T85" fmla="*/ 39 h 160"/>
                  <a:gd name="T86" fmla="*/ 145 w 151"/>
                  <a:gd name="T87" fmla="*/ 39 h 160"/>
                  <a:gd name="T88" fmla="*/ 140 w 151"/>
                  <a:gd name="T89" fmla="*/ 39 h 160"/>
                  <a:gd name="T90" fmla="*/ 137 w 151"/>
                  <a:gd name="T91" fmla="*/ 39 h 160"/>
                  <a:gd name="T92" fmla="*/ 132 w 151"/>
                  <a:gd name="T93" fmla="*/ 37 h 160"/>
                  <a:gd name="T94" fmla="*/ 129 w 151"/>
                  <a:gd name="T95" fmla="*/ 34 h 160"/>
                  <a:gd name="T96" fmla="*/ 126 w 151"/>
                  <a:gd name="T97" fmla="*/ 31 h 160"/>
                  <a:gd name="T98" fmla="*/ 126 w 151"/>
                  <a:gd name="T99" fmla="*/ 29 h 160"/>
                  <a:gd name="T100" fmla="*/ 129 w 151"/>
                  <a:gd name="T101" fmla="*/ 23 h 160"/>
                  <a:gd name="T102" fmla="*/ 129 w 151"/>
                  <a:gd name="T103" fmla="*/ 21 h 160"/>
                  <a:gd name="T104" fmla="*/ 132 w 151"/>
                  <a:gd name="T105" fmla="*/ 16 h 160"/>
                  <a:gd name="T106" fmla="*/ 137 w 151"/>
                  <a:gd name="T107" fmla="*/ 10 h 160"/>
                  <a:gd name="T108" fmla="*/ 140 w 151"/>
                  <a:gd name="T109" fmla="*/ 5 h 160"/>
                  <a:gd name="T110" fmla="*/ 140 w 151"/>
                  <a:gd name="T111" fmla="*/ 3 h 160"/>
                  <a:gd name="T112" fmla="*/ 142 w 151"/>
                  <a:gd name="T113" fmla="*/ 3 h 16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51"/>
                  <a:gd name="T172" fmla="*/ 0 h 160"/>
                  <a:gd name="T173" fmla="*/ 151 w 151"/>
                  <a:gd name="T174" fmla="*/ 160 h 160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51" h="160">
                    <a:moveTo>
                      <a:pt x="142" y="3"/>
                    </a:moveTo>
                    <a:lnTo>
                      <a:pt x="137" y="3"/>
                    </a:lnTo>
                    <a:lnTo>
                      <a:pt x="129" y="3"/>
                    </a:lnTo>
                    <a:lnTo>
                      <a:pt x="118" y="0"/>
                    </a:lnTo>
                    <a:lnTo>
                      <a:pt x="105" y="0"/>
                    </a:lnTo>
                    <a:lnTo>
                      <a:pt x="89" y="0"/>
                    </a:lnTo>
                    <a:lnTo>
                      <a:pt x="75" y="3"/>
                    </a:lnTo>
                    <a:lnTo>
                      <a:pt x="62" y="5"/>
                    </a:lnTo>
                    <a:lnTo>
                      <a:pt x="51" y="8"/>
                    </a:lnTo>
                    <a:lnTo>
                      <a:pt x="46" y="13"/>
                    </a:lnTo>
                    <a:lnTo>
                      <a:pt x="38" y="18"/>
                    </a:lnTo>
                    <a:lnTo>
                      <a:pt x="30" y="26"/>
                    </a:lnTo>
                    <a:lnTo>
                      <a:pt x="22" y="34"/>
                    </a:lnTo>
                    <a:lnTo>
                      <a:pt x="16" y="44"/>
                    </a:lnTo>
                    <a:lnTo>
                      <a:pt x="11" y="55"/>
                    </a:lnTo>
                    <a:lnTo>
                      <a:pt x="6" y="65"/>
                    </a:lnTo>
                    <a:lnTo>
                      <a:pt x="6" y="78"/>
                    </a:lnTo>
                    <a:lnTo>
                      <a:pt x="3" y="92"/>
                    </a:lnTo>
                    <a:lnTo>
                      <a:pt x="3" y="102"/>
                    </a:lnTo>
                    <a:lnTo>
                      <a:pt x="0" y="112"/>
                    </a:lnTo>
                    <a:lnTo>
                      <a:pt x="0" y="120"/>
                    </a:lnTo>
                    <a:lnTo>
                      <a:pt x="3" y="128"/>
                    </a:lnTo>
                    <a:lnTo>
                      <a:pt x="6" y="136"/>
                    </a:lnTo>
                    <a:lnTo>
                      <a:pt x="11" y="141"/>
                    </a:lnTo>
                    <a:lnTo>
                      <a:pt x="19" y="149"/>
                    </a:lnTo>
                    <a:lnTo>
                      <a:pt x="30" y="154"/>
                    </a:lnTo>
                    <a:lnTo>
                      <a:pt x="41" y="157"/>
                    </a:lnTo>
                    <a:lnTo>
                      <a:pt x="51" y="160"/>
                    </a:lnTo>
                    <a:lnTo>
                      <a:pt x="65" y="160"/>
                    </a:lnTo>
                    <a:lnTo>
                      <a:pt x="75" y="160"/>
                    </a:lnTo>
                    <a:lnTo>
                      <a:pt x="86" y="154"/>
                    </a:lnTo>
                    <a:lnTo>
                      <a:pt x="97" y="149"/>
                    </a:lnTo>
                    <a:lnTo>
                      <a:pt x="105" y="139"/>
                    </a:lnTo>
                    <a:lnTo>
                      <a:pt x="110" y="126"/>
                    </a:lnTo>
                    <a:lnTo>
                      <a:pt x="118" y="112"/>
                    </a:lnTo>
                    <a:lnTo>
                      <a:pt x="126" y="94"/>
                    </a:lnTo>
                    <a:lnTo>
                      <a:pt x="134" y="78"/>
                    </a:lnTo>
                    <a:lnTo>
                      <a:pt x="140" y="63"/>
                    </a:lnTo>
                    <a:lnTo>
                      <a:pt x="145" y="50"/>
                    </a:lnTo>
                    <a:lnTo>
                      <a:pt x="151" y="42"/>
                    </a:lnTo>
                    <a:lnTo>
                      <a:pt x="151" y="39"/>
                    </a:lnTo>
                    <a:lnTo>
                      <a:pt x="148" y="39"/>
                    </a:lnTo>
                    <a:lnTo>
                      <a:pt x="145" y="39"/>
                    </a:lnTo>
                    <a:lnTo>
                      <a:pt x="140" y="39"/>
                    </a:lnTo>
                    <a:lnTo>
                      <a:pt x="137" y="39"/>
                    </a:lnTo>
                    <a:lnTo>
                      <a:pt x="132" y="37"/>
                    </a:lnTo>
                    <a:lnTo>
                      <a:pt x="129" y="34"/>
                    </a:lnTo>
                    <a:lnTo>
                      <a:pt x="126" y="31"/>
                    </a:lnTo>
                    <a:lnTo>
                      <a:pt x="126" y="29"/>
                    </a:lnTo>
                    <a:lnTo>
                      <a:pt x="129" y="23"/>
                    </a:lnTo>
                    <a:lnTo>
                      <a:pt x="129" y="21"/>
                    </a:lnTo>
                    <a:lnTo>
                      <a:pt x="132" y="16"/>
                    </a:lnTo>
                    <a:lnTo>
                      <a:pt x="137" y="10"/>
                    </a:lnTo>
                    <a:lnTo>
                      <a:pt x="140" y="5"/>
                    </a:lnTo>
                    <a:lnTo>
                      <a:pt x="140" y="3"/>
                    </a:lnTo>
                    <a:lnTo>
                      <a:pt x="142" y="3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45" name="Freeform 54"/>
              <p:cNvSpPr>
                <a:spLocks/>
              </p:cNvSpPr>
              <p:nvPr/>
            </p:nvSpPr>
            <p:spPr bwMode="auto">
              <a:xfrm>
                <a:off x="4250" y="1915"/>
                <a:ext cx="270" cy="272"/>
              </a:xfrm>
              <a:custGeom>
                <a:avLst/>
                <a:gdLst>
                  <a:gd name="T0" fmla="*/ 270 w 270"/>
                  <a:gd name="T1" fmla="*/ 225 h 272"/>
                  <a:gd name="T2" fmla="*/ 268 w 270"/>
                  <a:gd name="T3" fmla="*/ 220 h 272"/>
                  <a:gd name="T4" fmla="*/ 265 w 270"/>
                  <a:gd name="T5" fmla="*/ 204 h 272"/>
                  <a:gd name="T6" fmla="*/ 257 w 270"/>
                  <a:gd name="T7" fmla="*/ 180 h 272"/>
                  <a:gd name="T8" fmla="*/ 249 w 270"/>
                  <a:gd name="T9" fmla="*/ 154 h 272"/>
                  <a:gd name="T10" fmla="*/ 241 w 270"/>
                  <a:gd name="T11" fmla="*/ 125 h 272"/>
                  <a:gd name="T12" fmla="*/ 230 w 270"/>
                  <a:gd name="T13" fmla="*/ 99 h 272"/>
                  <a:gd name="T14" fmla="*/ 222 w 270"/>
                  <a:gd name="T15" fmla="*/ 78 h 272"/>
                  <a:gd name="T16" fmla="*/ 211 w 270"/>
                  <a:gd name="T17" fmla="*/ 63 h 272"/>
                  <a:gd name="T18" fmla="*/ 201 w 270"/>
                  <a:gd name="T19" fmla="*/ 52 h 272"/>
                  <a:gd name="T20" fmla="*/ 187 w 270"/>
                  <a:gd name="T21" fmla="*/ 42 h 272"/>
                  <a:gd name="T22" fmla="*/ 174 w 270"/>
                  <a:gd name="T23" fmla="*/ 31 h 272"/>
                  <a:gd name="T24" fmla="*/ 158 w 270"/>
                  <a:gd name="T25" fmla="*/ 21 h 272"/>
                  <a:gd name="T26" fmla="*/ 139 w 270"/>
                  <a:gd name="T27" fmla="*/ 10 h 272"/>
                  <a:gd name="T28" fmla="*/ 123 w 270"/>
                  <a:gd name="T29" fmla="*/ 5 h 272"/>
                  <a:gd name="T30" fmla="*/ 107 w 270"/>
                  <a:gd name="T31" fmla="*/ 0 h 272"/>
                  <a:gd name="T32" fmla="*/ 94 w 270"/>
                  <a:gd name="T33" fmla="*/ 2 h 272"/>
                  <a:gd name="T34" fmla="*/ 80 w 270"/>
                  <a:gd name="T35" fmla="*/ 5 h 272"/>
                  <a:gd name="T36" fmla="*/ 64 w 270"/>
                  <a:gd name="T37" fmla="*/ 10 h 272"/>
                  <a:gd name="T38" fmla="*/ 51 w 270"/>
                  <a:gd name="T39" fmla="*/ 18 h 272"/>
                  <a:gd name="T40" fmla="*/ 37 w 270"/>
                  <a:gd name="T41" fmla="*/ 29 h 272"/>
                  <a:gd name="T42" fmla="*/ 24 w 270"/>
                  <a:gd name="T43" fmla="*/ 42 h 272"/>
                  <a:gd name="T44" fmla="*/ 16 w 270"/>
                  <a:gd name="T45" fmla="*/ 55 h 272"/>
                  <a:gd name="T46" fmla="*/ 8 w 270"/>
                  <a:gd name="T47" fmla="*/ 73 h 272"/>
                  <a:gd name="T48" fmla="*/ 2 w 270"/>
                  <a:gd name="T49" fmla="*/ 94 h 272"/>
                  <a:gd name="T50" fmla="*/ 0 w 270"/>
                  <a:gd name="T51" fmla="*/ 118 h 272"/>
                  <a:gd name="T52" fmla="*/ 2 w 270"/>
                  <a:gd name="T53" fmla="*/ 139 h 272"/>
                  <a:gd name="T54" fmla="*/ 5 w 270"/>
                  <a:gd name="T55" fmla="*/ 162 h 272"/>
                  <a:gd name="T56" fmla="*/ 10 w 270"/>
                  <a:gd name="T57" fmla="*/ 180 h 272"/>
                  <a:gd name="T58" fmla="*/ 18 w 270"/>
                  <a:gd name="T59" fmla="*/ 199 h 272"/>
                  <a:gd name="T60" fmla="*/ 32 w 270"/>
                  <a:gd name="T61" fmla="*/ 214 h 272"/>
                  <a:gd name="T62" fmla="*/ 45 w 270"/>
                  <a:gd name="T63" fmla="*/ 230 h 272"/>
                  <a:gd name="T64" fmla="*/ 61 w 270"/>
                  <a:gd name="T65" fmla="*/ 241 h 272"/>
                  <a:gd name="T66" fmla="*/ 80 w 270"/>
                  <a:gd name="T67" fmla="*/ 251 h 272"/>
                  <a:gd name="T68" fmla="*/ 104 w 270"/>
                  <a:gd name="T69" fmla="*/ 256 h 272"/>
                  <a:gd name="T70" fmla="*/ 131 w 270"/>
                  <a:gd name="T71" fmla="*/ 264 h 272"/>
                  <a:gd name="T72" fmla="*/ 155 w 270"/>
                  <a:gd name="T73" fmla="*/ 267 h 272"/>
                  <a:gd name="T74" fmla="*/ 179 w 270"/>
                  <a:gd name="T75" fmla="*/ 269 h 272"/>
                  <a:gd name="T76" fmla="*/ 195 w 270"/>
                  <a:gd name="T77" fmla="*/ 272 h 272"/>
                  <a:gd name="T78" fmla="*/ 209 w 270"/>
                  <a:gd name="T79" fmla="*/ 272 h 272"/>
                  <a:gd name="T80" fmla="*/ 214 w 270"/>
                  <a:gd name="T81" fmla="*/ 272 h 272"/>
                  <a:gd name="T82" fmla="*/ 214 w 270"/>
                  <a:gd name="T83" fmla="*/ 272 h 272"/>
                  <a:gd name="T84" fmla="*/ 214 w 270"/>
                  <a:gd name="T85" fmla="*/ 269 h 272"/>
                  <a:gd name="T86" fmla="*/ 214 w 270"/>
                  <a:gd name="T87" fmla="*/ 264 h 272"/>
                  <a:gd name="T88" fmla="*/ 214 w 270"/>
                  <a:gd name="T89" fmla="*/ 256 h 272"/>
                  <a:gd name="T90" fmla="*/ 214 w 270"/>
                  <a:gd name="T91" fmla="*/ 251 h 272"/>
                  <a:gd name="T92" fmla="*/ 214 w 270"/>
                  <a:gd name="T93" fmla="*/ 243 h 272"/>
                  <a:gd name="T94" fmla="*/ 217 w 270"/>
                  <a:gd name="T95" fmla="*/ 238 h 272"/>
                  <a:gd name="T96" fmla="*/ 222 w 270"/>
                  <a:gd name="T97" fmla="*/ 233 h 272"/>
                  <a:gd name="T98" fmla="*/ 225 w 270"/>
                  <a:gd name="T99" fmla="*/ 230 h 272"/>
                  <a:gd name="T100" fmla="*/ 233 w 270"/>
                  <a:gd name="T101" fmla="*/ 228 h 272"/>
                  <a:gd name="T102" fmla="*/ 241 w 270"/>
                  <a:gd name="T103" fmla="*/ 228 h 272"/>
                  <a:gd name="T104" fmla="*/ 249 w 270"/>
                  <a:gd name="T105" fmla="*/ 225 h 272"/>
                  <a:gd name="T106" fmla="*/ 257 w 270"/>
                  <a:gd name="T107" fmla="*/ 225 h 272"/>
                  <a:gd name="T108" fmla="*/ 265 w 270"/>
                  <a:gd name="T109" fmla="*/ 225 h 272"/>
                  <a:gd name="T110" fmla="*/ 268 w 270"/>
                  <a:gd name="T111" fmla="*/ 225 h 272"/>
                  <a:gd name="T112" fmla="*/ 270 w 270"/>
                  <a:gd name="T113" fmla="*/ 225 h 272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70"/>
                  <a:gd name="T172" fmla="*/ 0 h 272"/>
                  <a:gd name="T173" fmla="*/ 270 w 270"/>
                  <a:gd name="T174" fmla="*/ 272 h 272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70" h="272">
                    <a:moveTo>
                      <a:pt x="270" y="225"/>
                    </a:moveTo>
                    <a:lnTo>
                      <a:pt x="268" y="220"/>
                    </a:lnTo>
                    <a:lnTo>
                      <a:pt x="265" y="204"/>
                    </a:lnTo>
                    <a:lnTo>
                      <a:pt x="257" y="180"/>
                    </a:lnTo>
                    <a:lnTo>
                      <a:pt x="249" y="154"/>
                    </a:lnTo>
                    <a:lnTo>
                      <a:pt x="241" y="125"/>
                    </a:lnTo>
                    <a:lnTo>
                      <a:pt x="230" y="99"/>
                    </a:lnTo>
                    <a:lnTo>
                      <a:pt x="222" y="78"/>
                    </a:lnTo>
                    <a:lnTo>
                      <a:pt x="211" y="63"/>
                    </a:lnTo>
                    <a:lnTo>
                      <a:pt x="201" y="52"/>
                    </a:lnTo>
                    <a:lnTo>
                      <a:pt x="187" y="42"/>
                    </a:lnTo>
                    <a:lnTo>
                      <a:pt x="174" y="31"/>
                    </a:lnTo>
                    <a:lnTo>
                      <a:pt x="158" y="21"/>
                    </a:lnTo>
                    <a:lnTo>
                      <a:pt x="139" y="10"/>
                    </a:lnTo>
                    <a:lnTo>
                      <a:pt x="123" y="5"/>
                    </a:lnTo>
                    <a:lnTo>
                      <a:pt x="107" y="0"/>
                    </a:lnTo>
                    <a:lnTo>
                      <a:pt x="94" y="2"/>
                    </a:lnTo>
                    <a:lnTo>
                      <a:pt x="80" y="5"/>
                    </a:lnTo>
                    <a:lnTo>
                      <a:pt x="64" y="10"/>
                    </a:lnTo>
                    <a:lnTo>
                      <a:pt x="51" y="18"/>
                    </a:lnTo>
                    <a:lnTo>
                      <a:pt x="37" y="29"/>
                    </a:lnTo>
                    <a:lnTo>
                      <a:pt x="24" y="42"/>
                    </a:lnTo>
                    <a:lnTo>
                      <a:pt x="16" y="55"/>
                    </a:lnTo>
                    <a:lnTo>
                      <a:pt x="8" y="73"/>
                    </a:lnTo>
                    <a:lnTo>
                      <a:pt x="2" y="94"/>
                    </a:lnTo>
                    <a:lnTo>
                      <a:pt x="0" y="118"/>
                    </a:lnTo>
                    <a:lnTo>
                      <a:pt x="2" y="139"/>
                    </a:lnTo>
                    <a:lnTo>
                      <a:pt x="5" y="162"/>
                    </a:lnTo>
                    <a:lnTo>
                      <a:pt x="10" y="180"/>
                    </a:lnTo>
                    <a:lnTo>
                      <a:pt x="18" y="199"/>
                    </a:lnTo>
                    <a:lnTo>
                      <a:pt x="32" y="214"/>
                    </a:lnTo>
                    <a:lnTo>
                      <a:pt x="45" y="230"/>
                    </a:lnTo>
                    <a:lnTo>
                      <a:pt x="61" y="241"/>
                    </a:lnTo>
                    <a:lnTo>
                      <a:pt x="80" y="251"/>
                    </a:lnTo>
                    <a:lnTo>
                      <a:pt x="104" y="256"/>
                    </a:lnTo>
                    <a:lnTo>
                      <a:pt x="131" y="264"/>
                    </a:lnTo>
                    <a:lnTo>
                      <a:pt x="155" y="267"/>
                    </a:lnTo>
                    <a:lnTo>
                      <a:pt x="179" y="269"/>
                    </a:lnTo>
                    <a:lnTo>
                      <a:pt x="195" y="272"/>
                    </a:lnTo>
                    <a:lnTo>
                      <a:pt x="209" y="272"/>
                    </a:lnTo>
                    <a:lnTo>
                      <a:pt x="214" y="272"/>
                    </a:lnTo>
                    <a:lnTo>
                      <a:pt x="214" y="269"/>
                    </a:lnTo>
                    <a:lnTo>
                      <a:pt x="214" y="264"/>
                    </a:lnTo>
                    <a:lnTo>
                      <a:pt x="214" y="256"/>
                    </a:lnTo>
                    <a:lnTo>
                      <a:pt x="214" y="251"/>
                    </a:lnTo>
                    <a:lnTo>
                      <a:pt x="214" y="243"/>
                    </a:lnTo>
                    <a:lnTo>
                      <a:pt x="217" y="238"/>
                    </a:lnTo>
                    <a:lnTo>
                      <a:pt x="222" y="233"/>
                    </a:lnTo>
                    <a:lnTo>
                      <a:pt x="225" y="230"/>
                    </a:lnTo>
                    <a:lnTo>
                      <a:pt x="233" y="228"/>
                    </a:lnTo>
                    <a:lnTo>
                      <a:pt x="241" y="228"/>
                    </a:lnTo>
                    <a:lnTo>
                      <a:pt x="249" y="225"/>
                    </a:lnTo>
                    <a:lnTo>
                      <a:pt x="257" y="225"/>
                    </a:lnTo>
                    <a:lnTo>
                      <a:pt x="265" y="225"/>
                    </a:lnTo>
                    <a:lnTo>
                      <a:pt x="268" y="225"/>
                    </a:lnTo>
                    <a:lnTo>
                      <a:pt x="270" y="225"/>
                    </a:lnTo>
                    <a:close/>
                  </a:path>
                </a:pathLst>
              </a:custGeom>
              <a:solidFill>
                <a:srgbClr val="FF9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46" name="Freeform 55"/>
              <p:cNvSpPr>
                <a:spLocks/>
              </p:cNvSpPr>
              <p:nvPr/>
            </p:nvSpPr>
            <p:spPr bwMode="auto">
              <a:xfrm>
                <a:off x="4255" y="1920"/>
                <a:ext cx="260" cy="264"/>
              </a:xfrm>
              <a:custGeom>
                <a:avLst/>
                <a:gdLst>
                  <a:gd name="T0" fmla="*/ 260 w 260"/>
                  <a:gd name="T1" fmla="*/ 217 h 264"/>
                  <a:gd name="T2" fmla="*/ 260 w 260"/>
                  <a:gd name="T3" fmla="*/ 212 h 264"/>
                  <a:gd name="T4" fmla="*/ 255 w 260"/>
                  <a:gd name="T5" fmla="*/ 196 h 264"/>
                  <a:gd name="T6" fmla="*/ 249 w 260"/>
                  <a:gd name="T7" fmla="*/ 175 h 264"/>
                  <a:gd name="T8" fmla="*/ 241 w 260"/>
                  <a:gd name="T9" fmla="*/ 149 h 264"/>
                  <a:gd name="T10" fmla="*/ 233 w 260"/>
                  <a:gd name="T11" fmla="*/ 120 h 264"/>
                  <a:gd name="T12" fmla="*/ 223 w 260"/>
                  <a:gd name="T13" fmla="*/ 97 h 264"/>
                  <a:gd name="T14" fmla="*/ 215 w 260"/>
                  <a:gd name="T15" fmla="*/ 76 h 264"/>
                  <a:gd name="T16" fmla="*/ 204 w 260"/>
                  <a:gd name="T17" fmla="*/ 60 h 264"/>
                  <a:gd name="T18" fmla="*/ 193 w 260"/>
                  <a:gd name="T19" fmla="*/ 50 h 264"/>
                  <a:gd name="T20" fmla="*/ 182 w 260"/>
                  <a:gd name="T21" fmla="*/ 39 h 264"/>
                  <a:gd name="T22" fmla="*/ 166 w 260"/>
                  <a:gd name="T23" fmla="*/ 29 h 264"/>
                  <a:gd name="T24" fmla="*/ 150 w 260"/>
                  <a:gd name="T25" fmla="*/ 18 h 264"/>
                  <a:gd name="T26" fmla="*/ 134 w 260"/>
                  <a:gd name="T27" fmla="*/ 10 h 264"/>
                  <a:gd name="T28" fmla="*/ 118 w 260"/>
                  <a:gd name="T29" fmla="*/ 3 h 264"/>
                  <a:gd name="T30" fmla="*/ 105 w 260"/>
                  <a:gd name="T31" fmla="*/ 0 h 264"/>
                  <a:gd name="T32" fmla="*/ 89 w 260"/>
                  <a:gd name="T33" fmla="*/ 0 h 264"/>
                  <a:gd name="T34" fmla="*/ 75 w 260"/>
                  <a:gd name="T35" fmla="*/ 5 h 264"/>
                  <a:gd name="T36" fmla="*/ 62 w 260"/>
                  <a:gd name="T37" fmla="*/ 10 h 264"/>
                  <a:gd name="T38" fmla="*/ 48 w 260"/>
                  <a:gd name="T39" fmla="*/ 16 h 264"/>
                  <a:gd name="T40" fmla="*/ 35 w 260"/>
                  <a:gd name="T41" fmla="*/ 26 h 264"/>
                  <a:gd name="T42" fmla="*/ 24 w 260"/>
                  <a:gd name="T43" fmla="*/ 39 h 264"/>
                  <a:gd name="T44" fmla="*/ 13 w 260"/>
                  <a:gd name="T45" fmla="*/ 52 h 264"/>
                  <a:gd name="T46" fmla="*/ 5 w 260"/>
                  <a:gd name="T47" fmla="*/ 71 h 264"/>
                  <a:gd name="T48" fmla="*/ 3 w 260"/>
                  <a:gd name="T49" fmla="*/ 92 h 264"/>
                  <a:gd name="T50" fmla="*/ 0 w 260"/>
                  <a:gd name="T51" fmla="*/ 113 h 264"/>
                  <a:gd name="T52" fmla="*/ 0 w 260"/>
                  <a:gd name="T53" fmla="*/ 134 h 264"/>
                  <a:gd name="T54" fmla="*/ 3 w 260"/>
                  <a:gd name="T55" fmla="*/ 154 h 264"/>
                  <a:gd name="T56" fmla="*/ 11 w 260"/>
                  <a:gd name="T57" fmla="*/ 175 h 264"/>
                  <a:gd name="T58" fmla="*/ 19 w 260"/>
                  <a:gd name="T59" fmla="*/ 191 h 264"/>
                  <a:gd name="T60" fmla="*/ 30 w 260"/>
                  <a:gd name="T61" fmla="*/ 207 h 264"/>
                  <a:gd name="T62" fmla="*/ 43 w 260"/>
                  <a:gd name="T63" fmla="*/ 223 h 264"/>
                  <a:gd name="T64" fmla="*/ 59 w 260"/>
                  <a:gd name="T65" fmla="*/ 233 h 264"/>
                  <a:gd name="T66" fmla="*/ 78 w 260"/>
                  <a:gd name="T67" fmla="*/ 243 h 264"/>
                  <a:gd name="T68" fmla="*/ 102 w 260"/>
                  <a:gd name="T69" fmla="*/ 249 h 264"/>
                  <a:gd name="T70" fmla="*/ 126 w 260"/>
                  <a:gd name="T71" fmla="*/ 254 h 264"/>
                  <a:gd name="T72" fmla="*/ 150 w 260"/>
                  <a:gd name="T73" fmla="*/ 259 h 264"/>
                  <a:gd name="T74" fmla="*/ 172 w 260"/>
                  <a:gd name="T75" fmla="*/ 262 h 264"/>
                  <a:gd name="T76" fmla="*/ 190 w 260"/>
                  <a:gd name="T77" fmla="*/ 264 h 264"/>
                  <a:gd name="T78" fmla="*/ 201 w 260"/>
                  <a:gd name="T79" fmla="*/ 264 h 264"/>
                  <a:gd name="T80" fmla="*/ 206 w 260"/>
                  <a:gd name="T81" fmla="*/ 264 h 264"/>
                  <a:gd name="T82" fmla="*/ 206 w 260"/>
                  <a:gd name="T83" fmla="*/ 262 h 264"/>
                  <a:gd name="T84" fmla="*/ 206 w 260"/>
                  <a:gd name="T85" fmla="*/ 259 h 264"/>
                  <a:gd name="T86" fmla="*/ 206 w 260"/>
                  <a:gd name="T87" fmla="*/ 254 h 264"/>
                  <a:gd name="T88" fmla="*/ 206 w 260"/>
                  <a:gd name="T89" fmla="*/ 249 h 264"/>
                  <a:gd name="T90" fmla="*/ 206 w 260"/>
                  <a:gd name="T91" fmla="*/ 243 h 264"/>
                  <a:gd name="T92" fmla="*/ 209 w 260"/>
                  <a:gd name="T93" fmla="*/ 236 h 264"/>
                  <a:gd name="T94" fmla="*/ 209 w 260"/>
                  <a:gd name="T95" fmla="*/ 230 h 264"/>
                  <a:gd name="T96" fmla="*/ 215 w 260"/>
                  <a:gd name="T97" fmla="*/ 225 h 264"/>
                  <a:gd name="T98" fmla="*/ 220 w 260"/>
                  <a:gd name="T99" fmla="*/ 223 h 264"/>
                  <a:gd name="T100" fmla="*/ 225 w 260"/>
                  <a:gd name="T101" fmla="*/ 220 h 264"/>
                  <a:gd name="T102" fmla="*/ 233 w 260"/>
                  <a:gd name="T103" fmla="*/ 220 h 264"/>
                  <a:gd name="T104" fmla="*/ 241 w 260"/>
                  <a:gd name="T105" fmla="*/ 217 h 264"/>
                  <a:gd name="T106" fmla="*/ 249 w 260"/>
                  <a:gd name="T107" fmla="*/ 217 h 264"/>
                  <a:gd name="T108" fmla="*/ 255 w 260"/>
                  <a:gd name="T109" fmla="*/ 217 h 264"/>
                  <a:gd name="T110" fmla="*/ 260 w 260"/>
                  <a:gd name="T111" fmla="*/ 217 h 264"/>
                  <a:gd name="T112" fmla="*/ 260 w 260"/>
                  <a:gd name="T113" fmla="*/ 217 h 26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60"/>
                  <a:gd name="T172" fmla="*/ 0 h 264"/>
                  <a:gd name="T173" fmla="*/ 260 w 260"/>
                  <a:gd name="T174" fmla="*/ 264 h 26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60" h="264">
                    <a:moveTo>
                      <a:pt x="260" y="217"/>
                    </a:moveTo>
                    <a:lnTo>
                      <a:pt x="260" y="212"/>
                    </a:lnTo>
                    <a:lnTo>
                      <a:pt x="255" y="196"/>
                    </a:lnTo>
                    <a:lnTo>
                      <a:pt x="249" y="175"/>
                    </a:lnTo>
                    <a:lnTo>
                      <a:pt x="241" y="149"/>
                    </a:lnTo>
                    <a:lnTo>
                      <a:pt x="233" y="120"/>
                    </a:lnTo>
                    <a:lnTo>
                      <a:pt x="223" y="97"/>
                    </a:lnTo>
                    <a:lnTo>
                      <a:pt x="215" y="76"/>
                    </a:lnTo>
                    <a:lnTo>
                      <a:pt x="204" y="60"/>
                    </a:lnTo>
                    <a:lnTo>
                      <a:pt x="193" y="50"/>
                    </a:lnTo>
                    <a:lnTo>
                      <a:pt x="182" y="39"/>
                    </a:lnTo>
                    <a:lnTo>
                      <a:pt x="166" y="29"/>
                    </a:lnTo>
                    <a:lnTo>
                      <a:pt x="150" y="18"/>
                    </a:lnTo>
                    <a:lnTo>
                      <a:pt x="134" y="10"/>
                    </a:lnTo>
                    <a:lnTo>
                      <a:pt x="118" y="3"/>
                    </a:lnTo>
                    <a:lnTo>
                      <a:pt x="105" y="0"/>
                    </a:lnTo>
                    <a:lnTo>
                      <a:pt x="89" y="0"/>
                    </a:lnTo>
                    <a:lnTo>
                      <a:pt x="75" y="5"/>
                    </a:lnTo>
                    <a:lnTo>
                      <a:pt x="62" y="10"/>
                    </a:lnTo>
                    <a:lnTo>
                      <a:pt x="48" y="16"/>
                    </a:lnTo>
                    <a:lnTo>
                      <a:pt x="35" y="26"/>
                    </a:lnTo>
                    <a:lnTo>
                      <a:pt x="24" y="39"/>
                    </a:lnTo>
                    <a:lnTo>
                      <a:pt x="13" y="52"/>
                    </a:lnTo>
                    <a:lnTo>
                      <a:pt x="5" y="71"/>
                    </a:lnTo>
                    <a:lnTo>
                      <a:pt x="3" y="92"/>
                    </a:lnTo>
                    <a:lnTo>
                      <a:pt x="0" y="113"/>
                    </a:lnTo>
                    <a:lnTo>
                      <a:pt x="0" y="134"/>
                    </a:lnTo>
                    <a:lnTo>
                      <a:pt x="3" y="154"/>
                    </a:lnTo>
                    <a:lnTo>
                      <a:pt x="11" y="175"/>
                    </a:lnTo>
                    <a:lnTo>
                      <a:pt x="19" y="191"/>
                    </a:lnTo>
                    <a:lnTo>
                      <a:pt x="30" y="207"/>
                    </a:lnTo>
                    <a:lnTo>
                      <a:pt x="43" y="223"/>
                    </a:lnTo>
                    <a:lnTo>
                      <a:pt x="59" y="233"/>
                    </a:lnTo>
                    <a:lnTo>
                      <a:pt x="78" y="243"/>
                    </a:lnTo>
                    <a:lnTo>
                      <a:pt x="102" y="249"/>
                    </a:lnTo>
                    <a:lnTo>
                      <a:pt x="126" y="254"/>
                    </a:lnTo>
                    <a:lnTo>
                      <a:pt x="150" y="259"/>
                    </a:lnTo>
                    <a:lnTo>
                      <a:pt x="172" y="262"/>
                    </a:lnTo>
                    <a:lnTo>
                      <a:pt x="190" y="264"/>
                    </a:lnTo>
                    <a:lnTo>
                      <a:pt x="201" y="264"/>
                    </a:lnTo>
                    <a:lnTo>
                      <a:pt x="206" y="264"/>
                    </a:lnTo>
                    <a:lnTo>
                      <a:pt x="206" y="262"/>
                    </a:lnTo>
                    <a:lnTo>
                      <a:pt x="206" y="259"/>
                    </a:lnTo>
                    <a:lnTo>
                      <a:pt x="206" y="254"/>
                    </a:lnTo>
                    <a:lnTo>
                      <a:pt x="206" y="249"/>
                    </a:lnTo>
                    <a:lnTo>
                      <a:pt x="206" y="243"/>
                    </a:lnTo>
                    <a:lnTo>
                      <a:pt x="209" y="236"/>
                    </a:lnTo>
                    <a:lnTo>
                      <a:pt x="209" y="230"/>
                    </a:lnTo>
                    <a:lnTo>
                      <a:pt x="215" y="225"/>
                    </a:lnTo>
                    <a:lnTo>
                      <a:pt x="220" y="223"/>
                    </a:lnTo>
                    <a:lnTo>
                      <a:pt x="225" y="220"/>
                    </a:lnTo>
                    <a:lnTo>
                      <a:pt x="233" y="220"/>
                    </a:lnTo>
                    <a:lnTo>
                      <a:pt x="241" y="217"/>
                    </a:lnTo>
                    <a:lnTo>
                      <a:pt x="249" y="217"/>
                    </a:lnTo>
                    <a:lnTo>
                      <a:pt x="255" y="217"/>
                    </a:lnTo>
                    <a:lnTo>
                      <a:pt x="260" y="217"/>
                    </a:lnTo>
                    <a:close/>
                  </a:path>
                </a:pathLst>
              </a:custGeom>
              <a:solidFill>
                <a:srgbClr val="FF96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47" name="Freeform 56"/>
              <p:cNvSpPr>
                <a:spLocks/>
              </p:cNvSpPr>
              <p:nvPr/>
            </p:nvSpPr>
            <p:spPr bwMode="auto">
              <a:xfrm>
                <a:off x="4258" y="1925"/>
                <a:ext cx="254" cy="257"/>
              </a:xfrm>
              <a:custGeom>
                <a:avLst/>
                <a:gdLst>
                  <a:gd name="T0" fmla="*/ 254 w 254"/>
                  <a:gd name="T1" fmla="*/ 210 h 257"/>
                  <a:gd name="T2" fmla="*/ 252 w 254"/>
                  <a:gd name="T3" fmla="*/ 204 h 257"/>
                  <a:gd name="T4" fmla="*/ 249 w 254"/>
                  <a:gd name="T5" fmla="*/ 189 h 257"/>
                  <a:gd name="T6" fmla="*/ 244 w 254"/>
                  <a:gd name="T7" fmla="*/ 168 h 257"/>
                  <a:gd name="T8" fmla="*/ 236 w 254"/>
                  <a:gd name="T9" fmla="*/ 144 h 257"/>
                  <a:gd name="T10" fmla="*/ 228 w 254"/>
                  <a:gd name="T11" fmla="*/ 118 h 257"/>
                  <a:gd name="T12" fmla="*/ 217 w 254"/>
                  <a:gd name="T13" fmla="*/ 92 h 257"/>
                  <a:gd name="T14" fmla="*/ 209 w 254"/>
                  <a:gd name="T15" fmla="*/ 71 h 257"/>
                  <a:gd name="T16" fmla="*/ 198 w 254"/>
                  <a:gd name="T17" fmla="*/ 58 h 257"/>
                  <a:gd name="T18" fmla="*/ 190 w 254"/>
                  <a:gd name="T19" fmla="*/ 47 h 257"/>
                  <a:gd name="T20" fmla="*/ 177 w 254"/>
                  <a:gd name="T21" fmla="*/ 37 h 257"/>
                  <a:gd name="T22" fmla="*/ 163 w 254"/>
                  <a:gd name="T23" fmla="*/ 26 h 257"/>
                  <a:gd name="T24" fmla="*/ 147 w 254"/>
                  <a:gd name="T25" fmla="*/ 16 h 257"/>
                  <a:gd name="T26" fmla="*/ 131 w 254"/>
                  <a:gd name="T27" fmla="*/ 8 h 257"/>
                  <a:gd name="T28" fmla="*/ 115 w 254"/>
                  <a:gd name="T29" fmla="*/ 3 h 257"/>
                  <a:gd name="T30" fmla="*/ 102 w 254"/>
                  <a:gd name="T31" fmla="*/ 0 h 257"/>
                  <a:gd name="T32" fmla="*/ 88 w 254"/>
                  <a:gd name="T33" fmla="*/ 0 h 257"/>
                  <a:gd name="T34" fmla="*/ 75 w 254"/>
                  <a:gd name="T35" fmla="*/ 3 h 257"/>
                  <a:gd name="T36" fmla="*/ 61 w 254"/>
                  <a:gd name="T37" fmla="*/ 8 h 257"/>
                  <a:gd name="T38" fmla="*/ 48 w 254"/>
                  <a:gd name="T39" fmla="*/ 16 h 257"/>
                  <a:gd name="T40" fmla="*/ 35 w 254"/>
                  <a:gd name="T41" fmla="*/ 24 h 257"/>
                  <a:gd name="T42" fmla="*/ 24 w 254"/>
                  <a:gd name="T43" fmla="*/ 37 h 257"/>
                  <a:gd name="T44" fmla="*/ 13 w 254"/>
                  <a:gd name="T45" fmla="*/ 50 h 257"/>
                  <a:gd name="T46" fmla="*/ 5 w 254"/>
                  <a:gd name="T47" fmla="*/ 68 h 257"/>
                  <a:gd name="T48" fmla="*/ 2 w 254"/>
                  <a:gd name="T49" fmla="*/ 87 h 257"/>
                  <a:gd name="T50" fmla="*/ 0 w 254"/>
                  <a:gd name="T51" fmla="*/ 110 h 257"/>
                  <a:gd name="T52" fmla="*/ 2 w 254"/>
                  <a:gd name="T53" fmla="*/ 131 h 257"/>
                  <a:gd name="T54" fmla="*/ 5 w 254"/>
                  <a:gd name="T55" fmla="*/ 149 h 257"/>
                  <a:gd name="T56" fmla="*/ 10 w 254"/>
                  <a:gd name="T57" fmla="*/ 168 h 257"/>
                  <a:gd name="T58" fmla="*/ 18 w 254"/>
                  <a:gd name="T59" fmla="*/ 186 h 257"/>
                  <a:gd name="T60" fmla="*/ 29 w 254"/>
                  <a:gd name="T61" fmla="*/ 202 h 257"/>
                  <a:gd name="T62" fmla="*/ 43 w 254"/>
                  <a:gd name="T63" fmla="*/ 215 h 257"/>
                  <a:gd name="T64" fmla="*/ 56 w 254"/>
                  <a:gd name="T65" fmla="*/ 225 h 257"/>
                  <a:gd name="T66" fmla="*/ 75 w 254"/>
                  <a:gd name="T67" fmla="*/ 233 h 257"/>
                  <a:gd name="T68" fmla="*/ 99 w 254"/>
                  <a:gd name="T69" fmla="*/ 241 h 257"/>
                  <a:gd name="T70" fmla="*/ 123 w 254"/>
                  <a:gd name="T71" fmla="*/ 246 h 257"/>
                  <a:gd name="T72" fmla="*/ 147 w 254"/>
                  <a:gd name="T73" fmla="*/ 252 h 257"/>
                  <a:gd name="T74" fmla="*/ 169 w 254"/>
                  <a:gd name="T75" fmla="*/ 254 h 257"/>
                  <a:gd name="T76" fmla="*/ 185 w 254"/>
                  <a:gd name="T77" fmla="*/ 254 h 257"/>
                  <a:gd name="T78" fmla="*/ 198 w 254"/>
                  <a:gd name="T79" fmla="*/ 254 h 257"/>
                  <a:gd name="T80" fmla="*/ 201 w 254"/>
                  <a:gd name="T81" fmla="*/ 257 h 257"/>
                  <a:gd name="T82" fmla="*/ 201 w 254"/>
                  <a:gd name="T83" fmla="*/ 254 h 257"/>
                  <a:gd name="T84" fmla="*/ 201 w 254"/>
                  <a:gd name="T85" fmla="*/ 252 h 257"/>
                  <a:gd name="T86" fmla="*/ 201 w 254"/>
                  <a:gd name="T87" fmla="*/ 246 h 257"/>
                  <a:gd name="T88" fmla="*/ 201 w 254"/>
                  <a:gd name="T89" fmla="*/ 241 h 257"/>
                  <a:gd name="T90" fmla="*/ 201 w 254"/>
                  <a:gd name="T91" fmla="*/ 233 h 257"/>
                  <a:gd name="T92" fmla="*/ 203 w 254"/>
                  <a:gd name="T93" fmla="*/ 228 h 257"/>
                  <a:gd name="T94" fmla="*/ 206 w 254"/>
                  <a:gd name="T95" fmla="*/ 223 h 257"/>
                  <a:gd name="T96" fmla="*/ 209 w 254"/>
                  <a:gd name="T97" fmla="*/ 218 h 257"/>
                  <a:gd name="T98" fmla="*/ 214 w 254"/>
                  <a:gd name="T99" fmla="*/ 215 h 257"/>
                  <a:gd name="T100" fmla="*/ 220 w 254"/>
                  <a:gd name="T101" fmla="*/ 212 h 257"/>
                  <a:gd name="T102" fmla="*/ 228 w 254"/>
                  <a:gd name="T103" fmla="*/ 212 h 257"/>
                  <a:gd name="T104" fmla="*/ 236 w 254"/>
                  <a:gd name="T105" fmla="*/ 210 h 257"/>
                  <a:gd name="T106" fmla="*/ 241 w 254"/>
                  <a:gd name="T107" fmla="*/ 210 h 257"/>
                  <a:gd name="T108" fmla="*/ 249 w 254"/>
                  <a:gd name="T109" fmla="*/ 210 h 257"/>
                  <a:gd name="T110" fmla="*/ 252 w 254"/>
                  <a:gd name="T111" fmla="*/ 210 h 257"/>
                  <a:gd name="T112" fmla="*/ 254 w 254"/>
                  <a:gd name="T113" fmla="*/ 210 h 257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54"/>
                  <a:gd name="T172" fmla="*/ 0 h 257"/>
                  <a:gd name="T173" fmla="*/ 254 w 254"/>
                  <a:gd name="T174" fmla="*/ 257 h 257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54" h="257">
                    <a:moveTo>
                      <a:pt x="254" y="210"/>
                    </a:moveTo>
                    <a:lnTo>
                      <a:pt x="252" y="204"/>
                    </a:lnTo>
                    <a:lnTo>
                      <a:pt x="249" y="189"/>
                    </a:lnTo>
                    <a:lnTo>
                      <a:pt x="244" y="168"/>
                    </a:lnTo>
                    <a:lnTo>
                      <a:pt x="236" y="144"/>
                    </a:lnTo>
                    <a:lnTo>
                      <a:pt x="228" y="118"/>
                    </a:lnTo>
                    <a:lnTo>
                      <a:pt x="217" y="92"/>
                    </a:lnTo>
                    <a:lnTo>
                      <a:pt x="209" y="71"/>
                    </a:lnTo>
                    <a:lnTo>
                      <a:pt x="198" y="58"/>
                    </a:lnTo>
                    <a:lnTo>
                      <a:pt x="190" y="47"/>
                    </a:lnTo>
                    <a:lnTo>
                      <a:pt x="177" y="37"/>
                    </a:lnTo>
                    <a:lnTo>
                      <a:pt x="163" y="26"/>
                    </a:lnTo>
                    <a:lnTo>
                      <a:pt x="147" y="16"/>
                    </a:lnTo>
                    <a:lnTo>
                      <a:pt x="131" y="8"/>
                    </a:lnTo>
                    <a:lnTo>
                      <a:pt x="115" y="3"/>
                    </a:lnTo>
                    <a:lnTo>
                      <a:pt x="102" y="0"/>
                    </a:lnTo>
                    <a:lnTo>
                      <a:pt x="88" y="0"/>
                    </a:lnTo>
                    <a:lnTo>
                      <a:pt x="75" y="3"/>
                    </a:lnTo>
                    <a:lnTo>
                      <a:pt x="61" y="8"/>
                    </a:lnTo>
                    <a:lnTo>
                      <a:pt x="48" y="16"/>
                    </a:lnTo>
                    <a:lnTo>
                      <a:pt x="35" y="24"/>
                    </a:lnTo>
                    <a:lnTo>
                      <a:pt x="24" y="37"/>
                    </a:lnTo>
                    <a:lnTo>
                      <a:pt x="13" y="50"/>
                    </a:lnTo>
                    <a:lnTo>
                      <a:pt x="5" y="68"/>
                    </a:lnTo>
                    <a:lnTo>
                      <a:pt x="2" y="87"/>
                    </a:lnTo>
                    <a:lnTo>
                      <a:pt x="0" y="110"/>
                    </a:lnTo>
                    <a:lnTo>
                      <a:pt x="2" y="131"/>
                    </a:lnTo>
                    <a:lnTo>
                      <a:pt x="5" y="149"/>
                    </a:lnTo>
                    <a:lnTo>
                      <a:pt x="10" y="168"/>
                    </a:lnTo>
                    <a:lnTo>
                      <a:pt x="18" y="186"/>
                    </a:lnTo>
                    <a:lnTo>
                      <a:pt x="29" y="202"/>
                    </a:lnTo>
                    <a:lnTo>
                      <a:pt x="43" y="215"/>
                    </a:lnTo>
                    <a:lnTo>
                      <a:pt x="56" y="225"/>
                    </a:lnTo>
                    <a:lnTo>
                      <a:pt x="75" y="233"/>
                    </a:lnTo>
                    <a:lnTo>
                      <a:pt x="99" y="241"/>
                    </a:lnTo>
                    <a:lnTo>
                      <a:pt x="123" y="246"/>
                    </a:lnTo>
                    <a:lnTo>
                      <a:pt x="147" y="252"/>
                    </a:lnTo>
                    <a:lnTo>
                      <a:pt x="169" y="254"/>
                    </a:lnTo>
                    <a:lnTo>
                      <a:pt x="185" y="254"/>
                    </a:lnTo>
                    <a:lnTo>
                      <a:pt x="198" y="254"/>
                    </a:lnTo>
                    <a:lnTo>
                      <a:pt x="201" y="257"/>
                    </a:lnTo>
                    <a:lnTo>
                      <a:pt x="201" y="254"/>
                    </a:lnTo>
                    <a:lnTo>
                      <a:pt x="201" y="252"/>
                    </a:lnTo>
                    <a:lnTo>
                      <a:pt x="201" y="246"/>
                    </a:lnTo>
                    <a:lnTo>
                      <a:pt x="201" y="241"/>
                    </a:lnTo>
                    <a:lnTo>
                      <a:pt x="201" y="233"/>
                    </a:lnTo>
                    <a:lnTo>
                      <a:pt x="203" y="228"/>
                    </a:lnTo>
                    <a:lnTo>
                      <a:pt x="206" y="223"/>
                    </a:lnTo>
                    <a:lnTo>
                      <a:pt x="209" y="218"/>
                    </a:lnTo>
                    <a:lnTo>
                      <a:pt x="214" y="215"/>
                    </a:lnTo>
                    <a:lnTo>
                      <a:pt x="220" y="212"/>
                    </a:lnTo>
                    <a:lnTo>
                      <a:pt x="228" y="212"/>
                    </a:lnTo>
                    <a:lnTo>
                      <a:pt x="236" y="210"/>
                    </a:lnTo>
                    <a:lnTo>
                      <a:pt x="241" y="210"/>
                    </a:lnTo>
                    <a:lnTo>
                      <a:pt x="249" y="210"/>
                    </a:lnTo>
                    <a:lnTo>
                      <a:pt x="252" y="210"/>
                    </a:lnTo>
                    <a:lnTo>
                      <a:pt x="254" y="210"/>
                    </a:lnTo>
                    <a:close/>
                  </a:path>
                </a:pathLst>
              </a:custGeom>
              <a:solidFill>
                <a:srgbClr val="FF8F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48" name="Freeform 57"/>
              <p:cNvSpPr>
                <a:spLocks/>
              </p:cNvSpPr>
              <p:nvPr/>
            </p:nvSpPr>
            <p:spPr bwMode="auto">
              <a:xfrm>
                <a:off x="4263" y="1928"/>
                <a:ext cx="244" cy="249"/>
              </a:xfrm>
              <a:custGeom>
                <a:avLst/>
                <a:gdLst>
                  <a:gd name="T0" fmla="*/ 244 w 244"/>
                  <a:gd name="T1" fmla="*/ 204 h 249"/>
                  <a:gd name="T2" fmla="*/ 244 w 244"/>
                  <a:gd name="T3" fmla="*/ 199 h 249"/>
                  <a:gd name="T4" fmla="*/ 241 w 244"/>
                  <a:gd name="T5" fmla="*/ 186 h 249"/>
                  <a:gd name="T6" fmla="*/ 233 w 244"/>
                  <a:gd name="T7" fmla="*/ 165 h 249"/>
                  <a:gd name="T8" fmla="*/ 228 w 244"/>
                  <a:gd name="T9" fmla="*/ 141 h 249"/>
                  <a:gd name="T10" fmla="*/ 220 w 244"/>
                  <a:gd name="T11" fmla="*/ 115 h 249"/>
                  <a:gd name="T12" fmla="*/ 209 w 244"/>
                  <a:gd name="T13" fmla="*/ 91 h 249"/>
                  <a:gd name="T14" fmla="*/ 201 w 244"/>
                  <a:gd name="T15" fmla="*/ 71 h 249"/>
                  <a:gd name="T16" fmla="*/ 193 w 244"/>
                  <a:gd name="T17" fmla="*/ 57 h 249"/>
                  <a:gd name="T18" fmla="*/ 182 w 244"/>
                  <a:gd name="T19" fmla="*/ 47 h 249"/>
                  <a:gd name="T20" fmla="*/ 169 w 244"/>
                  <a:gd name="T21" fmla="*/ 37 h 249"/>
                  <a:gd name="T22" fmla="*/ 156 w 244"/>
                  <a:gd name="T23" fmla="*/ 26 h 249"/>
                  <a:gd name="T24" fmla="*/ 142 w 244"/>
                  <a:gd name="T25" fmla="*/ 18 h 249"/>
                  <a:gd name="T26" fmla="*/ 126 w 244"/>
                  <a:gd name="T27" fmla="*/ 8 h 249"/>
                  <a:gd name="T28" fmla="*/ 110 w 244"/>
                  <a:gd name="T29" fmla="*/ 2 h 249"/>
                  <a:gd name="T30" fmla="*/ 97 w 244"/>
                  <a:gd name="T31" fmla="*/ 0 h 249"/>
                  <a:gd name="T32" fmla="*/ 83 w 244"/>
                  <a:gd name="T33" fmla="*/ 0 h 249"/>
                  <a:gd name="T34" fmla="*/ 70 w 244"/>
                  <a:gd name="T35" fmla="*/ 5 h 249"/>
                  <a:gd name="T36" fmla="*/ 56 w 244"/>
                  <a:gd name="T37" fmla="*/ 8 h 249"/>
                  <a:gd name="T38" fmla="*/ 43 w 244"/>
                  <a:gd name="T39" fmla="*/ 16 h 249"/>
                  <a:gd name="T40" fmla="*/ 32 w 244"/>
                  <a:gd name="T41" fmla="*/ 26 h 249"/>
                  <a:gd name="T42" fmla="*/ 22 w 244"/>
                  <a:gd name="T43" fmla="*/ 37 h 249"/>
                  <a:gd name="T44" fmla="*/ 11 w 244"/>
                  <a:gd name="T45" fmla="*/ 50 h 249"/>
                  <a:gd name="T46" fmla="*/ 5 w 244"/>
                  <a:gd name="T47" fmla="*/ 65 h 249"/>
                  <a:gd name="T48" fmla="*/ 0 w 244"/>
                  <a:gd name="T49" fmla="*/ 86 h 249"/>
                  <a:gd name="T50" fmla="*/ 0 w 244"/>
                  <a:gd name="T51" fmla="*/ 107 h 249"/>
                  <a:gd name="T52" fmla="*/ 0 w 244"/>
                  <a:gd name="T53" fmla="*/ 128 h 249"/>
                  <a:gd name="T54" fmla="*/ 3 w 244"/>
                  <a:gd name="T55" fmla="*/ 146 h 249"/>
                  <a:gd name="T56" fmla="*/ 8 w 244"/>
                  <a:gd name="T57" fmla="*/ 165 h 249"/>
                  <a:gd name="T58" fmla="*/ 16 w 244"/>
                  <a:gd name="T59" fmla="*/ 181 h 249"/>
                  <a:gd name="T60" fmla="*/ 27 w 244"/>
                  <a:gd name="T61" fmla="*/ 196 h 249"/>
                  <a:gd name="T62" fmla="*/ 38 w 244"/>
                  <a:gd name="T63" fmla="*/ 209 h 249"/>
                  <a:gd name="T64" fmla="*/ 54 w 244"/>
                  <a:gd name="T65" fmla="*/ 220 h 249"/>
                  <a:gd name="T66" fmla="*/ 72 w 244"/>
                  <a:gd name="T67" fmla="*/ 228 h 249"/>
                  <a:gd name="T68" fmla="*/ 94 w 244"/>
                  <a:gd name="T69" fmla="*/ 235 h 249"/>
                  <a:gd name="T70" fmla="*/ 118 w 244"/>
                  <a:gd name="T71" fmla="*/ 241 h 249"/>
                  <a:gd name="T72" fmla="*/ 139 w 244"/>
                  <a:gd name="T73" fmla="*/ 243 h 249"/>
                  <a:gd name="T74" fmla="*/ 161 w 244"/>
                  <a:gd name="T75" fmla="*/ 246 h 249"/>
                  <a:gd name="T76" fmla="*/ 180 w 244"/>
                  <a:gd name="T77" fmla="*/ 249 h 249"/>
                  <a:gd name="T78" fmla="*/ 190 w 244"/>
                  <a:gd name="T79" fmla="*/ 249 h 249"/>
                  <a:gd name="T80" fmla="*/ 193 w 244"/>
                  <a:gd name="T81" fmla="*/ 249 h 249"/>
                  <a:gd name="T82" fmla="*/ 193 w 244"/>
                  <a:gd name="T83" fmla="*/ 249 h 249"/>
                  <a:gd name="T84" fmla="*/ 193 w 244"/>
                  <a:gd name="T85" fmla="*/ 246 h 249"/>
                  <a:gd name="T86" fmla="*/ 193 w 244"/>
                  <a:gd name="T87" fmla="*/ 241 h 249"/>
                  <a:gd name="T88" fmla="*/ 193 w 244"/>
                  <a:gd name="T89" fmla="*/ 235 h 249"/>
                  <a:gd name="T90" fmla="*/ 193 w 244"/>
                  <a:gd name="T91" fmla="*/ 228 h 249"/>
                  <a:gd name="T92" fmla="*/ 196 w 244"/>
                  <a:gd name="T93" fmla="*/ 222 h 249"/>
                  <a:gd name="T94" fmla="*/ 198 w 244"/>
                  <a:gd name="T95" fmla="*/ 217 h 249"/>
                  <a:gd name="T96" fmla="*/ 201 w 244"/>
                  <a:gd name="T97" fmla="*/ 215 h 249"/>
                  <a:gd name="T98" fmla="*/ 207 w 244"/>
                  <a:gd name="T99" fmla="*/ 209 h 249"/>
                  <a:gd name="T100" fmla="*/ 212 w 244"/>
                  <a:gd name="T101" fmla="*/ 209 h 249"/>
                  <a:gd name="T102" fmla="*/ 220 w 244"/>
                  <a:gd name="T103" fmla="*/ 207 h 249"/>
                  <a:gd name="T104" fmla="*/ 225 w 244"/>
                  <a:gd name="T105" fmla="*/ 207 h 249"/>
                  <a:gd name="T106" fmla="*/ 233 w 244"/>
                  <a:gd name="T107" fmla="*/ 204 h 249"/>
                  <a:gd name="T108" fmla="*/ 239 w 244"/>
                  <a:gd name="T109" fmla="*/ 204 h 249"/>
                  <a:gd name="T110" fmla="*/ 244 w 244"/>
                  <a:gd name="T111" fmla="*/ 204 h 249"/>
                  <a:gd name="T112" fmla="*/ 244 w 244"/>
                  <a:gd name="T113" fmla="*/ 204 h 249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44"/>
                  <a:gd name="T172" fmla="*/ 0 h 249"/>
                  <a:gd name="T173" fmla="*/ 244 w 244"/>
                  <a:gd name="T174" fmla="*/ 249 h 249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44" h="249">
                    <a:moveTo>
                      <a:pt x="244" y="204"/>
                    </a:moveTo>
                    <a:lnTo>
                      <a:pt x="244" y="199"/>
                    </a:lnTo>
                    <a:lnTo>
                      <a:pt x="241" y="186"/>
                    </a:lnTo>
                    <a:lnTo>
                      <a:pt x="233" y="165"/>
                    </a:lnTo>
                    <a:lnTo>
                      <a:pt x="228" y="141"/>
                    </a:lnTo>
                    <a:lnTo>
                      <a:pt x="220" y="115"/>
                    </a:lnTo>
                    <a:lnTo>
                      <a:pt x="209" y="91"/>
                    </a:lnTo>
                    <a:lnTo>
                      <a:pt x="201" y="71"/>
                    </a:lnTo>
                    <a:lnTo>
                      <a:pt x="193" y="57"/>
                    </a:lnTo>
                    <a:lnTo>
                      <a:pt x="182" y="47"/>
                    </a:lnTo>
                    <a:lnTo>
                      <a:pt x="169" y="37"/>
                    </a:lnTo>
                    <a:lnTo>
                      <a:pt x="156" y="26"/>
                    </a:lnTo>
                    <a:lnTo>
                      <a:pt x="142" y="18"/>
                    </a:lnTo>
                    <a:lnTo>
                      <a:pt x="126" y="8"/>
                    </a:lnTo>
                    <a:lnTo>
                      <a:pt x="110" y="2"/>
                    </a:lnTo>
                    <a:lnTo>
                      <a:pt x="97" y="0"/>
                    </a:lnTo>
                    <a:lnTo>
                      <a:pt x="83" y="0"/>
                    </a:lnTo>
                    <a:lnTo>
                      <a:pt x="70" y="5"/>
                    </a:lnTo>
                    <a:lnTo>
                      <a:pt x="56" y="8"/>
                    </a:lnTo>
                    <a:lnTo>
                      <a:pt x="43" y="16"/>
                    </a:lnTo>
                    <a:lnTo>
                      <a:pt x="32" y="26"/>
                    </a:lnTo>
                    <a:lnTo>
                      <a:pt x="22" y="37"/>
                    </a:lnTo>
                    <a:lnTo>
                      <a:pt x="11" y="50"/>
                    </a:lnTo>
                    <a:lnTo>
                      <a:pt x="5" y="65"/>
                    </a:lnTo>
                    <a:lnTo>
                      <a:pt x="0" y="86"/>
                    </a:lnTo>
                    <a:lnTo>
                      <a:pt x="0" y="107"/>
                    </a:lnTo>
                    <a:lnTo>
                      <a:pt x="0" y="128"/>
                    </a:lnTo>
                    <a:lnTo>
                      <a:pt x="3" y="146"/>
                    </a:lnTo>
                    <a:lnTo>
                      <a:pt x="8" y="165"/>
                    </a:lnTo>
                    <a:lnTo>
                      <a:pt x="16" y="181"/>
                    </a:lnTo>
                    <a:lnTo>
                      <a:pt x="27" y="196"/>
                    </a:lnTo>
                    <a:lnTo>
                      <a:pt x="38" y="209"/>
                    </a:lnTo>
                    <a:lnTo>
                      <a:pt x="54" y="220"/>
                    </a:lnTo>
                    <a:lnTo>
                      <a:pt x="72" y="228"/>
                    </a:lnTo>
                    <a:lnTo>
                      <a:pt x="94" y="235"/>
                    </a:lnTo>
                    <a:lnTo>
                      <a:pt x="118" y="241"/>
                    </a:lnTo>
                    <a:lnTo>
                      <a:pt x="139" y="243"/>
                    </a:lnTo>
                    <a:lnTo>
                      <a:pt x="161" y="246"/>
                    </a:lnTo>
                    <a:lnTo>
                      <a:pt x="180" y="249"/>
                    </a:lnTo>
                    <a:lnTo>
                      <a:pt x="190" y="249"/>
                    </a:lnTo>
                    <a:lnTo>
                      <a:pt x="193" y="249"/>
                    </a:lnTo>
                    <a:lnTo>
                      <a:pt x="193" y="246"/>
                    </a:lnTo>
                    <a:lnTo>
                      <a:pt x="193" y="241"/>
                    </a:lnTo>
                    <a:lnTo>
                      <a:pt x="193" y="235"/>
                    </a:lnTo>
                    <a:lnTo>
                      <a:pt x="193" y="228"/>
                    </a:lnTo>
                    <a:lnTo>
                      <a:pt x="196" y="222"/>
                    </a:lnTo>
                    <a:lnTo>
                      <a:pt x="198" y="217"/>
                    </a:lnTo>
                    <a:lnTo>
                      <a:pt x="201" y="215"/>
                    </a:lnTo>
                    <a:lnTo>
                      <a:pt x="207" y="209"/>
                    </a:lnTo>
                    <a:lnTo>
                      <a:pt x="212" y="209"/>
                    </a:lnTo>
                    <a:lnTo>
                      <a:pt x="220" y="207"/>
                    </a:lnTo>
                    <a:lnTo>
                      <a:pt x="225" y="207"/>
                    </a:lnTo>
                    <a:lnTo>
                      <a:pt x="233" y="204"/>
                    </a:lnTo>
                    <a:lnTo>
                      <a:pt x="239" y="204"/>
                    </a:lnTo>
                    <a:lnTo>
                      <a:pt x="244" y="204"/>
                    </a:lnTo>
                    <a:close/>
                  </a:path>
                </a:pathLst>
              </a:custGeom>
              <a:solidFill>
                <a:srgbClr val="FF87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49" name="Freeform 58"/>
              <p:cNvSpPr>
                <a:spLocks/>
              </p:cNvSpPr>
              <p:nvPr/>
            </p:nvSpPr>
            <p:spPr bwMode="auto">
              <a:xfrm>
                <a:off x="4266" y="1933"/>
                <a:ext cx="238" cy="241"/>
              </a:xfrm>
              <a:custGeom>
                <a:avLst/>
                <a:gdLst>
                  <a:gd name="T0" fmla="*/ 238 w 238"/>
                  <a:gd name="T1" fmla="*/ 196 h 241"/>
                  <a:gd name="T2" fmla="*/ 238 w 238"/>
                  <a:gd name="T3" fmla="*/ 191 h 241"/>
                  <a:gd name="T4" fmla="*/ 233 w 238"/>
                  <a:gd name="T5" fmla="*/ 178 h 241"/>
                  <a:gd name="T6" fmla="*/ 228 w 238"/>
                  <a:gd name="T7" fmla="*/ 157 h 241"/>
                  <a:gd name="T8" fmla="*/ 220 w 238"/>
                  <a:gd name="T9" fmla="*/ 134 h 241"/>
                  <a:gd name="T10" fmla="*/ 212 w 238"/>
                  <a:gd name="T11" fmla="*/ 110 h 241"/>
                  <a:gd name="T12" fmla="*/ 204 w 238"/>
                  <a:gd name="T13" fmla="*/ 86 h 241"/>
                  <a:gd name="T14" fmla="*/ 195 w 238"/>
                  <a:gd name="T15" fmla="*/ 68 h 241"/>
                  <a:gd name="T16" fmla="*/ 187 w 238"/>
                  <a:gd name="T17" fmla="*/ 55 h 241"/>
                  <a:gd name="T18" fmla="*/ 177 w 238"/>
                  <a:gd name="T19" fmla="*/ 45 h 241"/>
                  <a:gd name="T20" fmla="*/ 166 w 238"/>
                  <a:gd name="T21" fmla="*/ 34 h 241"/>
                  <a:gd name="T22" fmla="*/ 153 w 238"/>
                  <a:gd name="T23" fmla="*/ 24 h 241"/>
                  <a:gd name="T24" fmla="*/ 139 w 238"/>
                  <a:gd name="T25" fmla="*/ 16 h 241"/>
                  <a:gd name="T26" fmla="*/ 123 w 238"/>
                  <a:gd name="T27" fmla="*/ 8 h 241"/>
                  <a:gd name="T28" fmla="*/ 110 w 238"/>
                  <a:gd name="T29" fmla="*/ 3 h 241"/>
                  <a:gd name="T30" fmla="*/ 94 w 238"/>
                  <a:gd name="T31" fmla="*/ 0 h 241"/>
                  <a:gd name="T32" fmla="*/ 80 w 238"/>
                  <a:gd name="T33" fmla="*/ 0 h 241"/>
                  <a:gd name="T34" fmla="*/ 69 w 238"/>
                  <a:gd name="T35" fmla="*/ 3 h 241"/>
                  <a:gd name="T36" fmla="*/ 56 w 238"/>
                  <a:gd name="T37" fmla="*/ 8 h 241"/>
                  <a:gd name="T38" fmla="*/ 43 w 238"/>
                  <a:gd name="T39" fmla="*/ 13 h 241"/>
                  <a:gd name="T40" fmla="*/ 32 w 238"/>
                  <a:gd name="T41" fmla="*/ 24 h 241"/>
                  <a:gd name="T42" fmla="*/ 21 w 238"/>
                  <a:gd name="T43" fmla="*/ 34 h 241"/>
                  <a:gd name="T44" fmla="*/ 13 w 238"/>
                  <a:gd name="T45" fmla="*/ 47 h 241"/>
                  <a:gd name="T46" fmla="*/ 5 w 238"/>
                  <a:gd name="T47" fmla="*/ 63 h 241"/>
                  <a:gd name="T48" fmla="*/ 0 w 238"/>
                  <a:gd name="T49" fmla="*/ 81 h 241"/>
                  <a:gd name="T50" fmla="*/ 0 w 238"/>
                  <a:gd name="T51" fmla="*/ 102 h 241"/>
                  <a:gd name="T52" fmla="*/ 0 w 238"/>
                  <a:gd name="T53" fmla="*/ 123 h 241"/>
                  <a:gd name="T54" fmla="*/ 2 w 238"/>
                  <a:gd name="T55" fmla="*/ 141 h 241"/>
                  <a:gd name="T56" fmla="*/ 8 w 238"/>
                  <a:gd name="T57" fmla="*/ 160 h 241"/>
                  <a:gd name="T58" fmla="*/ 16 w 238"/>
                  <a:gd name="T59" fmla="*/ 176 h 241"/>
                  <a:gd name="T60" fmla="*/ 27 w 238"/>
                  <a:gd name="T61" fmla="*/ 189 h 241"/>
                  <a:gd name="T62" fmla="*/ 37 w 238"/>
                  <a:gd name="T63" fmla="*/ 202 h 241"/>
                  <a:gd name="T64" fmla="*/ 53 w 238"/>
                  <a:gd name="T65" fmla="*/ 212 h 241"/>
                  <a:gd name="T66" fmla="*/ 69 w 238"/>
                  <a:gd name="T67" fmla="*/ 220 h 241"/>
                  <a:gd name="T68" fmla="*/ 91 w 238"/>
                  <a:gd name="T69" fmla="*/ 228 h 241"/>
                  <a:gd name="T70" fmla="*/ 115 w 238"/>
                  <a:gd name="T71" fmla="*/ 233 h 241"/>
                  <a:gd name="T72" fmla="*/ 136 w 238"/>
                  <a:gd name="T73" fmla="*/ 236 h 241"/>
                  <a:gd name="T74" fmla="*/ 158 w 238"/>
                  <a:gd name="T75" fmla="*/ 238 h 241"/>
                  <a:gd name="T76" fmla="*/ 174 w 238"/>
                  <a:gd name="T77" fmla="*/ 241 h 241"/>
                  <a:gd name="T78" fmla="*/ 185 w 238"/>
                  <a:gd name="T79" fmla="*/ 241 h 241"/>
                  <a:gd name="T80" fmla="*/ 190 w 238"/>
                  <a:gd name="T81" fmla="*/ 241 h 241"/>
                  <a:gd name="T82" fmla="*/ 187 w 238"/>
                  <a:gd name="T83" fmla="*/ 238 h 241"/>
                  <a:gd name="T84" fmla="*/ 187 w 238"/>
                  <a:gd name="T85" fmla="*/ 236 h 241"/>
                  <a:gd name="T86" fmla="*/ 187 w 238"/>
                  <a:gd name="T87" fmla="*/ 233 h 241"/>
                  <a:gd name="T88" fmla="*/ 187 w 238"/>
                  <a:gd name="T89" fmla="*/ 225 h 241"/>
                  <a:gd name="T90" fmla="*/ 190 w 238"/>
                  <a:gd name="T91" fmla="*/ 220 h 241"/>
                  <a:gd name="T92" fmla="*/ 190 w 238"/>
                  <a:gd name="T93" fmla="*/ 215 h 241"/>
                  <a:gd name="T94" fmla="*/ 193 w 238"/>
                  <a:gd name="T95" fmla="*/ 210 h 241"/>
                  <a:gd name="T96" fmla="*/ 195 w 238"/>
                  <a:gd name="T97" fmla="*/ 207 h 241"/>
                  <a:gd name="T98" fmla="*/ 201 w 238"/>
                  <a:gd name="T99" fmla="*/ 202 h 241"/>
                  <a:gd name="T100" fmla="*/ 206 w 238"/>
                  <a:gd name="T101" fmla="*/ 202 h 241"/>
                  <a:gd name="T102" fmla="*/ 214 w 238"/>
                  <a:gd name="T103" fmla="*/ 199 h 241"/>
                  <a:gd name="T104" fmla="*/ 220 w 238"/>
                  <a:gd name="T105" fmla="*/ 199 h 241"/>
                  <a:gd name="T106" fmla="*/ 228 w 238"/>
                  <a:gd name="T107" fmla="*/ 196 h 241"/>
                  <a:gd name="T108" fmla="*/ 233 w 238"/>
                  <a:gd name="T109" fmla="*/ 196 h 241"/>
                  <a:gd name="T110" fmla="*/ 238 w 238"/>
                  <a:gd name="T111" fmla="*/ 196 h 241"/>
                  <a:gd name="T112" fmla="*/ 238 w 238"/>
                  <a:gd name="T113" fmla="*/ 196 h 241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38"/>
                  <a:gd name="T172" fmla="*/ 0 h 241"/>
                  <a:gd name="T173" fmla="*/ 238 w 238"/>
                  <a:gd name="T174" fmla="*/ 241 h 241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38" h="241">
                    <a:moveTo>
                      <a:pt x="238" y="196"/>
                    </a:moveTo>
                    <a:lnTo>
                      <a:pt x="238" y="191"/>
                    </a:lnTo>
                    <a:lnTo>
                      <a:pt x="233" y="178"/>
                    </a:lnTo>
                    <a:lnTo>
                      <a:pt x="228" y="157"/>
                    </a:lnTo>
                    <a:lnTo>
                      <a:pt x="220" y="134"/>
                    </a:lnTo>
                    <a:lnTo>
                      <a:pt x="212" y="110"/>
                    </a:lnTo>
                    <a:lnTo>
                      <a:pt x="204" y="86"/>
                    </a:lnTo>
                    <a:lnTo>
                      <a:pt x="195" y="68"/>
                    </a:lnTo>
                    <a:lnTo>
                      <a:pt x="187" y="55"/>
                    </a:lnTo>
                    <a:lnTo>
                      <a:pt x="177" y="45"/>
                    </a:lnTo>
                    <a:lnTo>
                      <a:pt x="166" y="34"/>
                    </a:lnTo>
                    <a:lnTo>
                      <a:pt x="153" y="24"/>
                    </a:lnTo>
                    <a:lnTo>
                      <a:pt x="139" y="16"/>
                    </a:lnTo>
                    <a:lnTo>
                      <a:pt x="123" y="8"/>
                    </a:lnTo>
                    <a:lnTo>
                      <a:pt x="110" y="3"/>
                    </a:lnTo>
                    <a:lnTo>
                      <a:pt x="94" y="0"/>
                    </a:lnTo>
                    <a:lnTo>
                      <a:pt x="80" y="0"/>
                    </a:lnTo>
                    <a:lnTo>
                      <a:pt x="69" y="3"/>
                    </a:lnTo>
                    <a:lnTo>
                      <a:pt x="56" y="8"/>
                    </a:lnTo>
                    <a:lnTo>
                      <a:pt x="43" y="13"/>
                    </a:lnTo>
                    <a:lnTo>
                      <a:pt x="32" y="24"/>
                    </a:lnTo>
                    <a:lnTo>
                      <a:pt x="21" y="34"/>
                    </a:lnTo>
                    <a:lnTo>
                      <a:pt x="13" y="47"/>
                    </a:lnTo>
                    <a:lnTo>
                      <a:pt x="5" y="63"/>
                    </a:lnTo>
                    <a:lnTo>
                      <a:pt x="0" y="81"/>
                    </a:lnTo>
                    <a:lnTo>
                      <a:pt x="0" y="102"/>
                    </a:lnTo>
                    <a:lnTo>
                      <a:pt x="0" y="123"/>
                    </a:lnTo>
                    <a:lnTo>
                      <a:pt x="2" y="141"/>
                    </a:lnTo>
                    <a:lnTo>
                      <a:pt x="8" y="160"/>
                    </a:lnTo>
                    <a:lnTo>
                      <a:pt x="16" y="176"/>
                    </a:lnTo>
                    <a:lnTo>
                      <a:pt x="27" y="189"/>
                    </a:lnTo>
                    <a:lnTo>
                      <a:pt x="37" y="202"/>
                    </a:lnTo>
                    <a:lnTo>
                      <a:pt x="53" y="212"/>
                    </a:lnTo>
                    <a:lnTo>
                      <a:pt x="69" y="220"/>
                    </a:lnTo>
                    <a:lnTo>
                      <a:pt x="91" y="228"/>
                    </a:lnTo>
                    <a:lnTo>
                      <a:pt x="115" y="233"/>
                    </a:lnTo>
                    <a:lnTo>
                      <a:pt x="136" y="236"/>
                    </a:lnTo>
                    <a:lnTo>
                      <a:pt x="158" y="238"/>
                    </a:lnTo>
                    <a:lnTo>
                      <a:pt x="174" y="241"/>
                    </a:lnTo>
                    <a:lnTo>
                      <a:pt x="185" y="241"/>
                    </a:lnTo>
                    <a:lnTo>
                      <a:pt x="190" y="241"/>
                    </a:lnTo>
                    <a:lnTo>
                      <a:pt x="187" y="238"/>
                    </a:lnTo>
                    <a:lnTo>
                      <a:pt x="187" y="236"/>
                    </a:lnTo>
                    <a:lnTo>
                      <a:pt x="187" y="233"/>
                    </a:lnTo>
                    <a:lnTo>
                      <a:pt x="187" y="225"/>
                    </a:lnTo>
                    <a:lnTo>
                      <a:pt x="190" y="220"/>
                    </a:lnTo>
                    <a:lnTo>
                      <a:pt x="190" y="215"/>
                    </a:lnTo>
                    <a:lnTo>
                      <a:pt x="193" y="210"/>
                    </a:lnTo>
                    <a:lnTo>
                      <a:pt x="195" y="207"/>
                    </a:lnTo>
                    <a:lnTo>
                      <a:pt x="201" y="202"/>
                    </a:lnTo>
                    <a:lnTo>
                      <a:pt x="206" y="202"/>
                    </a:lnTo>
                    <a:lnTo>
                      <a:pt x="214" y="199"/>
                    </a:lnTo>
                    <a:lnTo>
                      <a:pt x="220" y="199"/>
                    </a:lnTo>
                    <a:lnTo>
                      <a:pt x="228" y="196"/>
                    </a:lnTo>
                    <a:lnTo>
                      <a:pt x="233" y="196"/>
                    </a:lnTo>
                    <a:lnTo>
                      <a:pt x="238" y="196"/>
                    </a:lnTo>
                    <a:close/>
                  </a:path>
                </a:pathLst>
              </a:custGeom>
              <a:solidFill>
                <a:srgbClr val="FF7F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50" name="Freeform 59"/>
              <p:cNvSpPr>
                <a:spLocks/>
              </p:cNvSpPr>
              <p:nvPr/>
            </p:nvSpPr>
            <p:spPr bwMode="auto">
              <a:xfrm>
                <a:off x="4268" y="1936"/>
                <a:ext cx="234" cy="233"/>
              </a:xfrm>
              <a:custGeom>
                <a:avLst/>
                <a:gdLst>
                  <a:gd name="T0" fmla="*/ 234 w 234"/>
                  <a:gd name="T1" fmla="*/ 191 h 233"/>
                  <a:gd name="T2" fmla="*/ 231 w 234"/>
                  <a:gd name="T3" fmla="*/ 188 h 233"/>
                  <a:gd name="T4" fmla="*/ 228 w 234"/>
                  <a:gd name="T5" fmla="*/ 173 h 233"/>
                  <a:gd name="T6" fmla="*/ 223 w 234"/>
                  <a:gd name="T7" fmla="*/ 154 h 233"/>
                  <a:gd name="T8" fmla="*/ 215 w 234"/>
                  <a:gd name="T9" fmla="*/ 131 h 233"/>
                  <a:gd name="T10" fmla="*/ 207 w 234"/>
                  <a:gd name="T11" fmla="*/ 107 h 233"/>
                  <a:gd name="T12" fmla="*/ 199 w 234"/>
                  <a:gd name="T13" fmla="*/ 83 h 233"/>
                  <a:gd name="T14" fmla="*/ 191 w 234"/>
                  <a:gd name="T15" fmla="*/ 65 h 233"/>
                  <a:gd name="T16" fmla="*/ 183 w 234"/>
                  <a:gd name="T17" fmla="*/ 52 h 233"/>
                  <a:gd name="T18" fmla="*/ 172 w 234"/>
                  <a:gd name="T19" fmla="*/ 44 h 233"/>
                  <a:gd name="T20" fmla="*/ 161 w 234"/>
                  <a:gd name="T21" fmla="*/ 34 h 233"/>
                  <a:gd name="T22" fmla="*/ 148 w 234"/>
                  <a:gd name="T23" fmla="*/ 26 h 233"/>
                  <a:gd name="T24" fmla="*/ 134 w 234"/>
                  <a:gd name="T25" fmla="*/ 15 h 233"/>
                  <a:gd name="T26" fmla="*/ 121 w 234"/>
                  <a:gd name="T27" fmla="*/ 8 h 233"/>
                  <a:gd name="T28" fmla="*/ 108 w 234"/>
                  <a:gd name="T29" fmla="*/ 2 h 233"/>
                  <a:gd name="T30" fmla="*/ 92 w 234"/>
                  <a:gd name="T31" fmla="*/ 0 h 233"/>
                  <a:gd name="T32" fmla="*/ 81 w 234"/>
                  <a:gd name="T33" fmla="*/ 0 h 233"/>
                  <a:gd name="T34" fmla="*/ 67 w 234"/>
                  <a:gd name="T35" fmla="*/ 2 h 233"/>
                  <a:gd name="T36" fmla="*/ 57 w 234"/>
                  <a:gd name="T37" fmla="*/ 8 h 233"/>
                  <a:gd name="T38" fmla="*/ 43 w 234"/>
                  <a:gd name="T39" fmla="*/ 15 h 233"/>
                  <a:gd name="T40" fmla="*/ 33 w 234"/>
                  <a:gd name="T41" fmla="*/ 23 h 233"/>
                  <a:gd name="T42" fmla="*/ 22 w 234"/>
                  <a:gd name="T43" fmla="*/ 34 h 233"/>
                  <a:gd name="T44" fmla="*/ 14 w 234"/>
                  <a:gd name="T45" fmla="*/ 47 h 233"/>
                  <a:gd name="T46" fmla="*/ 6 w 234"/>
                  <a:gd name="T47" fmla="*/ 63 h 233"/>
                  <a:gd name="T48" fmla="*/ 3 w 234"/>
                  <a:gd name="T49" fmla="*/ 81 h 233"/>
                  <a:gd name="T50" fmla="*/ 0 w 234"/>
                  <a:gd name="T51" fmla="*/ 99 h 233"/>
                  <a:gd name="T52" fmla="*/ 3 w 234"/>
                  <a:gd name="T53" fmla="*/ 120 h 233"/>
                  <a:gd name="T54" fmla="*/ 6 w 234"/>
                  <a:gd name="T55" fmla="*/ 138 h 233"/>
                  <a:gd name="T56" fmla="*/ 11 w 234"/>
                  <a:gd name="T57" fmla="*/ 154 h 233"/>
                  <a:gd name="T58" fmla="*/ 17 w 234"/>
                  <a:gd name="T59" fmla="*/ 170 h 233"/>
                  <a:gd name="T60" fmla="*/ 27 w 234"/>
                  <a:gd name="T61" fmla="*/ 183 h 233"/>
                  <a:gd name="T62" fmla="*/ 38 w 234"/>
                  <a:gd name="T63" fmla="*/ 196 h 233"/>
                  <a:gd name="T64" fmla="*/ 54 w 234"/>
                  <a:gd name="T65" fmla="*/ 207 h 233"/>
                  <a:gd name="T66" fmla="*/ 70 w 234"/>
                  <a:gd name="T67" fmla="*/ 214 h 233"/>
                  <a:gd name="T68" fmla="*/ 92 w 234"/>
                  <a:gd name="T69" fmla="*/ 220 h 233"/>
                  <a:gd name="T70" fmla="*/ 113 w 234"/>
                  <a:gd name="T71" fmla="*/ 225 h 233"/>
                  <a:gd name="T72" fmla="*/ 134 w 234"/>
                  <a:gd name="T73" fmla="*/ 230 h 233"/>
                  <a:gd name="T74" fmla="*/ 153 w 234"/>
                  <a:gd name="T75" fmla="*/ 233 h 233"/>
                  <a:gd name="T76" fmla="*/ 169 w 234"/>
                  <a:gd name="T77" fmla="*/ 233 h 233"/>
                  <a:gd name="T78" fmla="*/ 180 w 234"/>
                  <a:gd name="T79" fmla="*/ 233 h 233"/>
                  <a:gd name="T80" fmla="*/ 185 w 234"/>
                  <a:gd name="T81" fmla="*/ 233 h 233"/>
                  <a:gd name="T82" fmla="*/ 185 w 234"/>
                  <a:gd name="T83" fmla="*/ 233 h 233"/>
                  <a:gd name="T84" fmla="*/ 185 w 234"/>
                  <a:gd name="T85" fmla="*/ 230 h 233"/>
                  <a:gd name="T86" fmla="*/ 183 w 234"/>
                  <a:gd name="T87" fmla="*/ 225 h 233"/>
                  <a:gd name="T88" fmla="*/ 185 w 234"/>
                  <a:gd name="T89" fmla="*/ 220 h 233"/>
                  <a:gd name="T90" fmla="*/ 185 w 234"/>
                  <a:gd name="T91" fmla="*/ 214 h 233"/>
                  <a:gd name="T92" fmla="*/ 185 w 234"/>
                  <a:gd name="T93" fmla="*/ 209 h 233"/>
                  <a:gd name="T94" fmla="*/ 188 w 234"/>
                  <a:gd name="T95" fmla="*/ 204 h 233"/>
                  <a:gd name="T96" fmla="*/ 191 w 234"/>
                  <a:gd name="T97" fmla="*/ 201 h 233"/>
                  <a:gd name="T98" fmla="*/ 196 w 234"/>
                  <a:gd name="T99" fmla="*/ 199 h 233"/>
                  <a:gd name="T100" fmla="*/ 202 w 234"/>
                  <a:gd name="T101" fmla="*/ 196 h 233"/>
                  <a:gd name="T102" fmla="*/ 207 w 234"/>
                  <a:gd name="T103" fmla="*/ 193 h 233"/>
                  <a:gd name="T104" fmla="*/ 215 w 234"/>
                  <a:gd name="T105" fmla="*/ 193 h 233"/>
                  <a:gd name="T106" fmla="*/ 223 w 234"/>
                  <a:gd name="T107" fmla="*/ 193 h 233"/>
                  <a:gd name="T108" fmla="*/ 228 w 234"/>
                  <a:gd name="T109" fmla="*/ 193 h 233"/>
                  <a:gd name="T110" fmla="*/ 231 w 234"/>
                  <a:gd name="T111" fmla="*/ 191 h 233"/>
                  <a:gd name="T112" fmla="*/ 234 w 234"/>
                  <a:gd name="T113" fmla="*/ 191 h 233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34"/>
                  <a:gd name="T172" fmla="*/ 0 h 233"/>
                  <a:gd name="T173" fmla="*/ 234 w 234"/>
                  <a:gd name="T174" fmla="*/ 233 h 233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34" h="233">
                    <a:moveTo>
                      <a:pt x="234" y="191"/>
                    </a:moveTo>
                    <a:lnTo>
                      <a:pt x="231" y="188"/>
                    </a:lnTo>
                    <a:lnTo>
                      <a:pt x="228" y="173"/>
                    </a:lnTo>
                    <a:lnTo>
                      <a:pt x="223" y="154"/>
                    </a:lnTo>
                    <a:lnTo>
                      <a:pt x="215" y="131"/>
                    </a:lnTo>
                    <a:lnTo>
                      <a:pt x="207" y="107"/>
                    </a:lnTo>
                    <a:lnTo>
                      <a:pt x="199" y="83"/>
                    </a:lnTo>
                    <a:lnTo>
                      <a:pt x="191" y="65"/>
                    </a:lnTo>
                    <a:lnTo>
                      <a:pt x="183" y="52"/>
                    </a:lnTo>
                    <a:lnTo>
                      <a:pt x="172" y="44"/>
                    </a:lnTo>
                    <a:lnTo>
                      <a:pt x="161" y="34"/>
                    </a:lnTo>
                    <a:lnTo>
                      <a:pt x="148" y="26"/>
                    </a:lnTo>
                    <a:lnTo>
                      <a:pt x="134" y="15"/>
                    </a:lnTo>
                    <a:lnTo>
                      <a:pt x="121" y="8"/>
                    </a:lnTo>
                    <a:lnTo>
                      <a:pt x="108" y="2"/>
                    </a:lnTo>
                    <a:lnTo>
                      <a:pt x="92" y="0"/>
                    </a:lnTo>
                    <a:lnTo>
                      <a:pt x="81" y="0"/>
                    </a:lnTo>
                    <a:lnTo>
                      <a:pt x="67" y="2"/>
                    </a:lnTo>
                    <a:lnTo>
                      <a:pt x="57" y="8"/>
                    </a:lnTo>
                    <a:lnTo>
                      <a:pt x="43" y="15"/>
                    </a:lnTo>
                    <a:lnTo>
                      <a:pt x="33" y="23"/>
                    </a:lnTo>
                    <a:lnTo>
                      <a:pt x="22" y="34"/>
                    </a:lnTo>
                    <a:lnTo>
                      <a:pt x="14" y="47"/>
                    </a:lnTo>
                    <a:lnTo>
                      <a:pt x="6" y="63"/>
                    </a:lnTo>
                    <a:lnTo>
                      <a:pt x="3" y="81"/>
                    </a:lnTo>
                    <a:lnTo>
                      <a:pt x="0" y="99"/>
                    </a:lnTo>
                    <a:lnTo>
                      <a:pt x="3" y="120"/>
                    </a:lnTo>
                    <a:lnTo>
                      <a:pt x="6" y="138"/>
                    </a:lnTo>
                    <a:lnTo>
                      <a:pt x="11" y="154"/>
                    </a:lnTo>
                    <a:lnTo>
                      <a:pt x="17" y="170"/>
                    </a:lnTo>
                    <a:lnTo>
                      <a:pt x="27" y="183"/>
                    </a:lnTo>
                    <a:lnTo>
                      <a:pt x="38" y="196"/>
                    </a:lnTo>
                    <a:lnTo>
                      <a:pt x="54" y="207"/>
                    </a:lnTo>
                    <a:lnTo>
                      <a:pt x="70" y="214"/>
                    </a:lnTo>
                    <a:lnTo>
                      <a:pt x="92" y="220"/>
                    </a:lnTo>
                    <a:lnTo>
                      <a:pt x="113" y="225"/>
                    </a:lnTo>
                    <a:lnTo>
                      <a:pt x="134" y="230"/>
                    </a:lnTo>
                    <a:lnTo>
                      <a:pt x="153" y="233"/>
                    </a:lnTo>
                    <a:lnTo>
                      <a:pt x="169" y="233"/>
                    </a:lnTo>
                    <a:lnTo>
                      <a:pt x="180" y="233"/>
                    </a:lnTo>
                    <a:lnTo>
                      <a:pt x="185" y="233"/>
                    </a:lnTo>
                    <a:lnTo>
                      <a:pt x="185" y="230"/>
                    </a:lnTo>
                    <a:lnTo>
                      <a:pt x="183" y="225"/>
                    </a:lnTo>
                    <a:lnTo>
                      <a:pt x="185" y="220"/>
                    </a:lnTo>
                    <a:lnTo>
                      <a:pt x="185" y="214"/>
                    </a:lnTo>
                    <a:lnTo>
                      <a:pt x="185" y="209"/>
                    </a:lnTo>
                    <a:lnTo>
                      <a:pt x="188" y="204"/>
                    </a:lnTo>
                    <a:lnTo>
                      <a:pt x="191" y="201"/>
                    </a:lnTo>
                    <a:lnTo>
                      <a:pt x="196" y="199"/>
                    </a:lnTo>
                    <a:lnTo>
                      <a:pt x="202" y="196"/>
                    </a:lnTo>
                    <a:lnTo>
                      <a:pt x="207" y="193"/>
                    </a:lnTo>
                    <a:lnTo>
                      <a:pt x="215" y="193"/>
                    </a:lnTo>
                    <a:lnTo>
                      <a:pt x="223" y="193"/>
                    </a:lnTo>
                    <a:lnTo>
                      <a:pt x="228" y="193"/>
                    </a:lnTo>
                    <a:lnTo>
                      <a:pt x="231" y="191"/>
                    </a:lnTo>
                    <a:lnTo>
                      <a:pt x="234" y="191"/>
                    </a:lnTo>
                    <a:close/>
                  </a:path>
                </a:pathLst>
              </a:custGeom>
              <a:solidFill>
                <a:srgbClr val="FF78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51" name="Freeform 60"/>
              <p:cNvSpPr>
                <a:spLocks/>
              </p:cNvSpPr>
              <p:nvPr/>
            </p:nvSpPr>
            <p:spPr bwMode="auto">
              <a:xfrm>
                <a:off x="4274" y="1941"/>
                <a:ext cx="222" cy="225"/>
              </a:xfrm>
              <a:custGeom>
                <a:avLst/>
                <a:gdLst>
                  <a:gd name="T0" fmla="*/ 222 w 222"/>
                  <a:gd name="T1" fmla="*/ 186 h 225"/>
                  <a:gd name="T2" fmla="*/ 222 w 222"/>
                  <a:gd name="T3" fmla="*/ 181 h 225"/>
                  <a:gd name="T4" fmla="*/ 217 w 222"/>
                  <a:gd name="T5" fmla="*/ 168 h 225"/>
                  <a:gd name="T6" fmla="*/ 212 w 222"/>
                  <a:gd name="T7" fmla="*/ 149 h 225"/>
                  <a:gd name="T8" fmla="*/ 206 w 222"/>
                  <a:gd name="T9" fmla="*/ 126 h 225"/>
                  <a:gd name="T10" fmla="*/ 198 w 222"/>
                  <a:gd name="T11" fmla="*/ 102 h 225"/>
                  <a:gd name="T12" fmla="*/ 190 w 222"/>
                  <a:gd name="T13" fmla="*/ 81 h 225"/>
                  <a:gd name="T14" fmla="*/ 182 w 222"/>
                  <a:gd name="T15" fmla="*/ 63 h 225"/>
                  <a:gd name="T16" fmla="*/ 174 w 222"/>
                  <a:gd name="T17" fmla="*/ 50 h 225"/>
                  <a:gd name="T18" fmla="*/ 166 w 222"/>
                  <a:gd name="T19" fmla="*/ 42 h 225"/>
                  <a:gd name="T20" fmla="*/ 155 w 222"/>
                  <a:gd name="T21" fmla="*/ 31 h 225"/>
                  <a:gd name="T22" fmla="*/ 142 w 222"/>
                  <a:gd name="T23" fmla="*/ 24 h 225"/>
                  <a:gd name="T24" fmla="*/ 128 w 222"/>
                  <a:gd name="T25" fmla="*/ 16 h 225"/>
                  <a:gd name="T26" fmla="*/ 115 w 222"/>
                  <a:gd name="T27" fmla="*/ 8 h 225"/>
                  <a:gd name="T28" fmla="*/ 102 w 222"/>
                  <a:gd name="T29" fmla="*/ 3 h 225"/>
                  <a:gd name="T30" fmla="*/ 88 w 222"/>
                  <a:gd name="T31" fmla="*/ 0 h 225"/>
                  <a:gd name="T32" fmla="*/ 75 w 222"/>
                  <a:gd name="T33" fmla="*/ 0 h 225"/>
                  <a:gd name="T34" fmla="*/ 64 w 222"/>
                  <a:gd name="T35" fmla="*/ 3 h 225"/>
                  <a:gd name="T36" fmla="*/ 51 w 222"/>
                  <a:gd name="T37" fmla="*/ 8 h 225"/>
                  <a:gd name="T38" fmla="*/ 40 w 222"/>
                  <a:gd name="T39" fmla="*/ 13 h 225"/>
                  <a:gd name="T40" fmla="*/ 29 w 222"/>
                  <a:gd name="T41" fmla="*/ 21 h 225"/>
                  <a:gd name="T42" fmla="*/ 19 w 222"/>
                  <a:gd name="T43" fmla="*/ 31 h 225"/>
                  <a:gd name="T44" fmla="*/ 11 w 222"/>
                  <a:gd name="T45" fmla="*/ 44 h 225"/>
                  <a:gd name="T46" fmla="*/ 5 w 222"/>
                  <a:gd name="T47" fmla="*/ 60 h 225"/>
                  <a:gd name="T48" fmla="*/ 0 w 222"/>
                  <a:gd name="T49" fmla="*/ 78 h 225"/>
                  <a:gd name="T50" fmla="*/ 0 w 222"/>
                  <a:gd name="T51" fmla="*/ 97 h 225"/>
                  <a:gd name="T52" fmla="*/ 0 w 222"/>
                  <a:gd name="T53" fmla="*/ 115 h 225"/>
                  <a:gd name="T54" fmla="*/ 2 w 222"/>
                  <a:gd name="T55" fmla="*/ 131 h 225"/>
                  <a:gd name="T56" fmla="*/ 8 w 222"/>
                  <a:gd name="T57" fmla="*/ 149 h 225"/>
                  <a:gd name="T58" fmla="*/ 13 w 222"/>
                  <a:gd name="T59" fmla="*/ 165 h 225"/>
                  <a:gd name="T60" fmla="*/ 24 w 222"/>
                  <a:gd name="T61" fmla="*/ 178 h 225"/>
                  <a:gd name="T62" fmla="*/ 35 w 222"/>
                  <a:gd name="T63" fmla="*/ 188 h 225"/>
                  <a:gd name="T64" fmla="*/ 48 w 222"/>
                  <a:gd name="T65" fmla="*/ 199 h 225"/>
                  <a:gd name="T66" fmla="*/ 64 w 222"/>
                  <a:gd name="T67" fmla="*/ 207 h 225"/>
                  <a:gd name="T68" fmla="*/ 86 w 222"/>
                  <a:gd name="T69" fmla="*/ 212 h 225"/>
                  <a:gd name="T70" fmla="*/ 107 w 222"/>
                  <a:gd name="T71" fmla="*/ 217 h 225"/>
                  <a:gd name="T72" fmla="*/ 126 w 222"/>
                  <a:gd name="T73" fmla="*/ 220 h 225"/>
                  <a:gd name="T74" fmla="*/ 147 w 222"/>
                  <a:gd name="T75" fmla="*/ 222 h 225"/>
                  <a:gd name="T76" fmla="*/ 161 w 222"/>
                  <a:gd name="T77" fmla="*/ 225 h 225"/>
                  <a:gd name="T78" fmla="*/ 171 w 222"/>
                  <a:gd name="T79" fmla="*/ 225 h 225"/>
                  <a:gd name="T80" fmla="*/ 177 w 222"/>
                  <a:gd name="T81" fmla="*/ 225 h 225"/>
                  <a:gd name="T82" fmla="*/ 177 w 222"/>
                  <a:gd name="T83" fmla="*/ 225 h 225"/>
                  <a:gd name="T84" fmla="*/ 177 w 222"/>
                  <a:gd name="T85" fmla="*/ 222 h 225"/>
                  <a:gd name="T86" fmla="*/ 177 w 222"/>
                  <a:gd name="T87" fmla="*/ 217 h 225"/>
                  <a:gd name="T88" fmla="*/ 177 w 222"/>
                  <a:gd name="T89" fmla="*/ 212 h 225"/>
                  <a:gd name="T90" fmla="*/ 177 w 222"/>
                  <a:gd name="T91" fmla="*/ 207 h 225"/>
                  <a:gd name="T92" fmla="*/ 177 w 222"/>
                  <a:gd name="T93" fmla="*/ 202 h 225"/>
                  <a:gd name="T94" fmla="*/ 179 w 222"/>
                  <a:gd name="T95" fmla="*/ 196 h 225"/>
                  <a:gd name="T96" fmla="*/ 182 w 222"/>
                  <a:gd name="T97" fmla="*/ 194 h 225"/>
                  <a:gd name="T98" fmla="*/ 187 w 222"/>
                  <a:gd name="T99" fmla="*/ 191 h 225"/>
                  <a:gd name="T100" fmla="*/ 193 w 222"/>
                  <a:gd name="T101" fmla="*/ 188 h 225"/>
                  <a:gd name="T102" fmla="*/ 198 w 222"/>
                  <a:gd name="T103" fmla="*/ 186 h 225"/>
                  <a:gd name="T104" fmla="*/ 206 w 222"/>
                  <a:gd name="T105" fmla="*/ 186 h 225"/>
                  <a:gd name="T106" fmla="*/ 212 w 222"/>
                  <a:gd name="T107" fmla="*/ 186 h 225"/>
                  <a:gd name="T108" fmla="*/ 217 w 222"/>
                  <a:gd name="T109" fmla="*/ 186 h 225"/>
                  <a:gd name="T110" fmla="*/ 222 w 222"/>
                  <a:gd name="T111" fmla="*/ 186 h 225"/>
                  <a:gd name="T112" fmla="*/ 222 w 222"/>
                  <a:gd name="T113" fmla="*/ 186 h 22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22"/>
                  <a:gd name="T172" fmla="*/ 0 h 225"/>
                  <a:gd name="T173" fmla="*/ 222 w 222"/>
                  <a:gd name="T174" fmla="*/ 225 h 22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22" h="225">
                    <a:moveTo>
                      <a:pt x="222" y="186"/>
                    </a:moveTo>
                    <a:lnTo>
                      <a:pt x="222" y="181"/>
                    </a:lnTo>
                    <a:lnTo>
                      <a:pt x="217" y="168"/>
                    </a:lnTo>
                    <a:lnTo>
                      <a:pt x="212" y="149"/>
                    </a:lnTo>
                    <a:lnTo>
                      <a:pt x="206" y="126"/>
                    </a:lnTo>
                    <a:lnTo>
                      <a:pt x="198" y="102"/>
                    </a:lnTo>
                    <a:lnTo>
                      <a:pt x="190" y="81"/>
                    </a:lnTo>
                    <a:lnTo>
                      <a:pt x="182" y="63"/>
                    </a:lnTo>
                    <a:lnTo>
                      <a:pt x="174" y="50"/>
                    </a:lnTo>
                    <a:lnTo>
                      <a:pt x="166" y="42"/>
                    </a:lnTo>
                    <a:lnTo>
                      <a:pt x="155" y="31"/>
                    </a:lnTo>
                    <a:lnTo>
                      <a:pt x="142" y="24"/>
                    </a:lnTo>
                    <a:lnTo>
                      <a:pt x="128" y="16"/>
                    </a:lnTo>
                    <a:lnTo>
                      <a:pt x="115" y="8"/>
                    </a:lnTo>
                    <a:lnTo>
                      <a:pt x="102" y="3"/>
                    </a:lnTo>
                    <a:lnTo>
                      <a:pt x="88" y="0"/>
                    </a:lnTo>
                    <a:lnTo>
                      <a:pt x="75" y="0"/>
                    </a:lnTo>
                    <a:lnTo>
                      <a:pt x="64" y="3"/>
                    </a:lnTo>
                    <a:lnTo>
                      <a:pt x="51" y="8"/>
                    </a:lnTo>
                    <a:lnTo>
                      <a:pt x="40" y="13"/>
                    </a:lnTo>
                    <a:lnTo>
                      <a:pt x="29" y="21"/>
                    </a:lnTo>
                    <a:lnTo>
                      <a:pt x="19" y="31"/>
                    </a:lnTo>
                    <a:lnTo>
                      <a:pt x="11" y="44"/>
                    </a:lnTo>
                    <a:lnTo>
                      <a:pt x="5" y="60"/>
                    </a:lnTo>
                    <a:lnTo>
                      <a:pt x="0" y="78"/>
                    </a:lnTo>
                    <a:lnTo>
                      <a:pt x="0" y="97"/>
                    </a:lnTo>
                    <a:lnTo>
                      <a:pt x="0" y="115"/>
                    </a:lnTo>
                    <a:lnTo>
                      <a:pt x="2" y="131"/>
                    </a:lnTo>
                    <a:lnTo>
                      <a:pt x="8" y="149"/>
                    </a:lnTo>
                    <a:lnTo>
                      <a:pt x="13" y="165"/>
                    </a:lnTo>
                    <a:lnTo>
                      <a:pt x="24" y="178"/>
                    </a:lnTo>
                    <a:lnTo>
                      <a:pt x="35" y="188"/>
                    </a:lnTo>
                    <a:lnTo>
                      <a:pt x="48" y="199"/>
                    </a:lnTo>
                    <a:lnTo>
                      <a:pt x="64" y="207"/>
                    </a:lnTo>
                    <a:lnTo>
                      <a:pt x="86" y="212"/>
                    </a:lnTo>
                    <a:lnTo>
                      <a:pt x="107" y="217"/>
                    </a:lnTo>
                    <a:lnTo>
                      <a:pt x="126" y="220"/>
                    </a:lnTo>
                    <a:lnTo>
                      <a:pt x="147" y="222"/>
                    </a:lnTo>
                    <a:lnTo>
                      <a:pt x="161" y="225"/>
                    </a:lnTo>
                    <a:lnTo>
                      <a:pt x="171" y="225"/>
                    </a:lnTo>
                    <a:lnTo>
                      <a:pt x="177" y="225"/>
                    </a:lnTo>
                    <a:lnTo>
                      <a:pt x="177" y="222"/>
                    </a:lnTo>
                    <a:lnTo>
                      <a:pt x="177" y="217"/>
                    </a:lnTo>
                    <a:lnTo>
                      <a:pt x="177" y="212"/>
                    </a:lnTo>
                    <a:lnTo>
                      <a:pt x="177" y="207"/>
                    </a:lnTo>
                    <a:lnTo>
                      <a:pt x="177" y="202"/>
                    </a:lnTo>
                    <a:lnTo>
                      <a:pt x="179" y="196"/>
                    </a:lnTo>
                    <a:lnTo>
                      <a:pt x="182" y="194"/>
                    </a:lnTo>
                    <a:lnTo>
                      <a:pt x="187" y="191"/>
                    </a:lnTo>
                    <a:lnTo>
                      <a:pt x="193" y="188"/>
                    </a:lnTo>
                    <a:lnTo>
                      <a:pt x="198" y="186"/>
                    </a:lnTo>
                    <a:lnTo>
                      <a:pt x="206" y="186"/>
                    </a:lnTo>
                    <a:lnTo>
                      <a:pt x="212" y="186"/>
                    </a:lnTo>
                    <a:lnTo>
                      <a:pt x="217" y="186"/>
                    </a:lnTo>
                    <a:lnTo>
                      <a:pt x="222" y="186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52" name="Freeform 61"/>
              <p:cNvSpPr>
                <a:spLocks/>
              </p:cNvSpPr>
              <p:nvPr/>
            </p:nvSpPr>
            <p:spPr bwMode="auto">
              <a:xfrm>
                <a:off x="4362" y="2245"/>
                <a:ext cx="327" cy="481"/>
              </a:xfrm>
              <a:custGeom>
                <a:avLst/>
                <a:gdLst>
                  <a:gd name="T0" fmla="*/ 295 w 327"/>
                  <a:gd name="T1" fmla="*/ 52 h 481"/>
                  <a:gd name="T2" fmla="*/ 287 w 327"/>
                  <a:gd name="T3" fmla="*/ 102 h 481"/>
                  <a:gd name="T4" fmla="*/ 290 w 327"/>
                  <a:gd name="T5" fmla="*/ 115 h 481"/>
                  <a:gd name="T6" fmla="*/ 295 w 327"/>
                  <a:gd name="T7" fmla="*/ 136 h 481"/>
                  <a:gd name="T8" fmla="*/ 303 w 327"/>
                  <a:gd name="T9" fmla="*/ 159 h 481"/>
                  <a:gd name="T10" fmla="*/ 311 w 327"/>
                  <a:gd name="T11" fmla="*/ 180 h 481"/>
                  <a:gd name="T12" fmla="*/ 319 w 327"/>
                  <a:gd name="T13" fmla="*/ 206 h 481"/>
                  <a:gd name="T14" fmla="*/ 325 w 327"/>
                  <a:gd name="T15" fmla="*/ 235 h 481"/>
                  <a:gd name="T16" fmla="*/ 327 w 327"/>
                  <a:gd name="T17" fmla="*/ 256 h 481"/>
                  <a:gd name="T18" fmla="*/ 306 w 327"/>
                  <a:gd name="T19" fmla="*/ 264 h 481"/>
                  <a:gd name="T20" fmla="*/ 301 w 327"/>
                  <a:gd name="T21" fmla="*/ 264 h 481"/>
                  <a:gd name="T22" fmla="*/ 290 w 327"/>
                  <a:gd name="T23" fmla="*/ 261 h 481"/>
                  <a:gd name="T24" fmla="*/ 276 w 327"/>
                  <a:gd name="T25" fmla="*/ 261 h 481"/>
                  <a:gd name="T26" fmla="*/ 266 w 327"/>
                  <a:gd name="T27" fmla="*/ 264 h 481"/>
                  <a:gd name="T28" fmla="*/ 260 w 327"/>
                  <a:gd name="T29" fmla="*/ 272 h 481"/>
                  <a:gd name="T30" fmla="*/ 255 w 327"/>
                  <a:gd name="T31" fmla="*/ 282 h 481"/>
                  <a:gd name="T32" fmla="*/ 255 w 327"/>
                  <a:gd name="T33" fmla="*/ 290 h 481"/>
                  <a:gd name="T34" fmla="*/ 255 w 327"/>
                  <a:gd name="T35" fmla="*/ 293 h 481"/>
                  <a:gd name="T36" fmla="*/ 266 w 327"/>
                  <a:gd name="T37" fmla="*/ 392 h 481"/>
                  <a:gd name="T38" fmla="*/ 252 w 327"/>
                  <a:gd name="T39" fmla="*/ 392 h 481"/>
                  <a:gd name="T40" fmla="*/ 234 w 327"/>
                  <a:gd name="T41" fmla="*/ 387 h 481"/>
                  <a:gd name="T42" fmla="*/ 217 w 327"/>
                  <a:gd name="T43" fmla="*/ 385 h 481"/>
                  <a:gd name="T44" fmla="*/ 207 w 327"/>
                  <a:gd name="T45" fmla="*/ 379 h 481"/>
                  <a:gd name="T46" fmla="*/ 191 w 327"/>
                  <a:gd name="T47" fmla="*/ 377 h 481"/>
                  <a:gd name="T48" fmla="*/ 175 w 327"/>
                  <a:gd name="T49" fmla="*/ 374 h 481"/>
                  <a:gd name="T50" fmla="*/ 164 w 327"/>
                  <a:gd name="T51" fmla="*/ 374 h 481"/>
                  <a:gd name="T52" fmla="*/ 156 w 327"/>
                  <a:gd name="T53" fmla="*/ 400 h 481"/>
                  <a:gd name="T54" fmla="*/ 110 w 327"/>
                  <a:gd name="T55" fmla="*/ 471 h 481"/>
                  <a:gd name="T56" fmla="*/ 108 w 327"/>
                  <a:gd name="T57" fmla="*/ 466 h 481"/>
                  <a:gd name="T58" fmla="*/ 97 w 327"/>
                  <a:gd name="T59" fmla="*/ 455 h 481"/>
                  <a:gd name="T60" fmla="*/ 86 w 327"/>
                  <a:gd name="T61" fmla="*/ 442 h 481"/>
                  <a:gd name="T62" fmla="*/ 73 w 327"/>
                  <a:gd name="T63" fmla="*/ 432 h 481"/>
                  <a:gd name="T64" fmla="*/ 54 w 327"/>
                  <a:gd name="T65" fmla="*/ 429 h 481"/>
                  <a:gd name="T66" fmla="*/ 32 w 327"/>
                  <a:gd name="T67" fmla="*/ 426 h 481"/>
                  <a:gd name="T68" fmla="*/ 11 w 327"/>
                  <a:gd name="T69" fmla="*/ 421 h 481"/>
                  <a:gd name="T70" fmla="*/ 0 w 327"/>
                  <a:gd name="T71" fmla="*/ 421 h 481"/>
                  <a:gd name="T72" fmla="*/ 0 w 327"/>
                  <a:gd name="T73" fmla="*/ 413 h 481"/>
                  <a:gd name="T74" fmla="*/ 0 w 327"/>
                  <a:gd name="T75" fmla="*/ 398 h 481"/>
                  <a:gd name="T76" fmla="*/ 0 w 327"/>
                  <a:gd name="T77" fmla="*/ 371 h 481"/>
                  <a:gd name="T78" fmla="*/ 8 w 327"/>
                  <a:gd name="T79" fmla="*/ 345 h 481"/>
                  <a:gd name="T80" fmla="*/ 30 w 327"/>
                  <a:gd name="T81" fmla="*/ 309 h 481"/>
                  <a:gd name="T82" fmla="*/ 70 w 327"/>
                  <a:gd name="T83" fmla="*/ 256 h 481"/>
                  <a:gd name="T84" fmla="*/ 108 w 327"/>
                  <a:gd name="T85" fmla="*/ 204 h 481"/>
                  <a:gd name="T86" fmla="*/ 126 w 327"/>
                  <a:gd name="T87" fmla="*/ 165 h 481"/>
                  <a:gd name="T88" fmla="*/ 129 w 327"/>
                  <a:gd name="T89" fmla="*/ 128 h 481"/>
                  <a:gd name="T90" fmla="*/ 129 w 327"/>
                  <a:gd name="T91" fmla="*/ 83 h 481"/>
                  <a:gd name="T92" fmla="*/ 126 w 327"/>
                  <a:gd name="T93" fmla="*/ 47 h 481"/>
                  <a:gd name="T94" fmla="*/ 126 w 327"/>
                  <a:gd name="T95" fmla="*/ 31 h 481"/>
                  <a:gd name="T96" fmla="*/ 137 w 327"/>
                  <a:gd name="T97" fmla="*/ 26 h 481"/>
                  <a:gd name="T98" fmla="*/ 161 w 327"/>
                  <a:gd name="T99" fmla="*/ 13 h 481"/>
                  <a:gd name="T100" fmla="*/ 191 w 327"/>
                  <a:gd name="T101" fmla="*/ 2 h 481"/>
                  <a:gd name="T102" fmla="*/ 217 w 327"/>
                  <a:gd name="T103" fmla="*/ 2 h 481"/>
                  <a:gd name="T104" fmla="*/ 236 w 327"/>
                  <a:gd name="T105" fmla="*/ 8 h 481"/>
                  <a:gd name="T106" fmla="*/ 250 w 327"/>
                  <a:gd name="T107" fmla="*/ 13 h 481"/>
                  <a:gd name="T108" fmla="*/ 258 w 327"/>
                  <a:gd name="T109" fmla="*/ 15 h 481"/>
                  <a:gd name="T110" fmla="*/ 260 w 327"/>
                  <a:gd name="T111" fmla="*/ 15 h 48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327"/>
                  <a:gd name="T169" fmla="*/ 0 h 481"/>
                  <a:gd name="T170" fmla="*/ 327 w 327"/>
                  <a:gd name="T171" fmla="*/ 481 h 481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327" h="481">
                    <a:moveTo>
                      <a:pt x="260" y="15"/>
                    </a:moveTo>
                    <a:lnTo>
                      <a:pt x="295" y="52"/>
                    </a:lnTo>
                    <a:lnTo>
                      <a:pt x="287" y="99"/>
                    </a:lnTo>
                    <a:lnTo>
                      <a:pt x="287" y="102"/>
                    </a:lnTo>
                    <a:lnTo>
                      <a:pt x="287" y="107"/>
                    </a:lnTo>
                    <a:lnTo>
                      <a:pt x="290" y="115"/>
                    </a:lnTo>
                    <a:lnTo>
                      <a:pt x="293" y="125"/>
                    </a:lnTo>
                    <a:lnTo>
                      <a:pt x="295" y="136"/>
                    </a:lnTo>
                    <a:lnTo>
                      <a:pt x="298" y="149"/>
                    </a:lnTo>
                    <a:lnTo>
                      <a:pt x="303" y="159"/>
                    </a:lnTo>
                    <a:lnTo>
                      <a:pt x="309" y="170"/>
                    </a:lnTo>
                    <a:lnTo>
                      <a:pt x="311" y="180"/>
                    </a:lnTo>
                    <a:lnTo>
                      <a:pt x="317" y="193"/>
                    </a:lnTo>
                    <a:lnTo>
                      <a:pt x="319" y="206"/>
                    </a:lnTo>
                    <a:lnTo>
                      <a:pt x="322" y="222"/>
                    </a:lnTo>
                    <a:lnTo>
                      <a:pt x="325" y="235"/>
                    </a:lnTo>
                    <a:lnTo>
                      <a:pt x="327" y="248"/>
                    </a:lnTo>
                    <a:lnTo>
                      <a:pt x="327" y="256"/>
                    </a:lnTo>
                    <a:lnTo>
                      <a:pt x="327" y="259"/>
                    </a:lnTo>
                    <a:lnTo>
                      <a:pt x="306" y="264"/>
                    </a:lnTo>
                    <a:lnTo>
                      <a:pt x="303" y="264"/>
                    </a:lnTo>
                    <a:lnTo>
                      <a:pt x="301" y="264"/>
                    </a:lnTo>
                    <a:lnTo>
                      <a:pt x="295" y="261"/>
                    </a:lnTo>
                    <a:lnTo>
                      <a:pt x="290" y="261"/>
                    </a:lnTo>
                    <a:lnTo>
                      <a:pt x="282" y="261"/>
                    </a:lnTo>
                    <a:lnTo>
                      <a:pt x="276" y="261"/>
                    </a:lnTo>
                    <a:lnTo>
                      <a:pt x="271" y="261"/>
                    </a:lnTo>
                    <a:lnTo>
                      <a:pt x="266" y="264"/>
                    </a:lnTo>
                    <a:lnTo>
                      <a:pt x="263" y="269"/>
                    </a:lnTo>
                    <a:lnTo>
                      <a:pt x="260" y="272"/>
                    </a:lnTo>
                    <a:lnTo>
                      <a:pt x="258" y="277"/>
                    </a:lnTo>
                    <a:lnTo>
                      <a:pt x="255" y="282"/>
                    </a:lnTo>
                    <a:lnTo>
                      <a:pt x="255" y="285"/>
                    </a:lnTo>
                    <a:lnTo>
                      <a:pt x="255" y="290"/>
                    </a:lnTo>
                    <a:lnTo>
                      <a:pt x="255" y="293"/>
                    </a:lnTo>
                    <a:lnTo>
                      <a:pt x="268" y="392"/>
                    </a:lnTo>
                    <a:lnTo>
                      <a:pt x="266" y="392"/>
                    </a:lnTo>
                    <a:lnTo>
                      <a:pt x="260" y="392"/>
                    </a:lnTo>
                    <a:lnTo>
                      <a:pt x="252" y="392"/>
                    </a:lnTo>
                    <a:lnTo>
                      <a:pt x="244" y="390"/>
                    </a:lnTo>
                    <a:lnTo>
                      <a:pt x="234" y="387"/>
                    </a:lnTo>
                    <a:lnTo>
                      <a:pt x="226" y="387"/>
                    </a:lnTo>
                    <a:lnTo>
                      <a:pt x="217" y="385"/>
                    </a:lnTo>
                    <a:lnTo>
                      <a:pt x="212" y="382"/>
                    </a:lnTo>
                    <a:lnTo>
                      <a:pt x="207" y="379"/>
                    </a:lnTo>
                    <a:lnTo>
                      <a:pt x="201" y="377"/>
                    </a:lnTo>
                    <a:lnTo>
                      <a:pt x="191" y="377"/>
                    </a:lnTo>
                    <a:lnTo>
                      <a:pt x="183" y="374"/>
                    </a:lnTo>
                    <a:lnTo>
                      <a:pt x="175" y="374"/>
                    </a:lnTo>
                    <a:lnTo>
                      <a:pt x="169" y="374"/>
                    </a:lnTo>
                    <a:lnTo>
                      <a:pt x="164" y="374"/>
                    </a:lnTo>
                    <a:lnTo>
                      <a:pt x="156" y="400"/>
                    </a:lnTo>
                    <a:lnTo>
                      <a:pt x="167" y="481"/>
                    </a:lnTo>
                    <a:lnTo>
                      <a:pt x="110" y="471"/>
                    </a:lnTo>
                    <a:lnTo>
                      <a:pt x="108" y="466"/>
                    </a:lnTo>
                    <a:lnTo>
                      <a:pt x="102" y="460"/>
                    </a:lnTo>
                    <a:lnTo>
                      <a:pt x="97" y="455"/>
                    </a:lnTo>
                    <a:lnTo>
                      <a:pt x="91" y="447"/>
                    </a:lnTo>
                    <a:lnTo>
                      <a:pt x="86" y="442"/>
                    </a:lnTo>
                    <a:lnTo>
                      <a:pt x="78" y="437"/>
                    </a:lnTo>
                    <a:lnTo>
                      <a:pt x="73" y="432"/>
                    </a:lnTo>
                    <a:lnTo>
                      <a:pt x="65" y="432"/>
                    </a:lnTo>
                    <a:lnTo>
                      <a:pt x="54" y="429"/>
                    </a:lnTo>
                    <a:lnTo>
                      <a:pt x="43" y="426"/>
                    </a:lnTo>
                    <a:lnTo>
                      <a:pt x="32" y="426"/>
                    </a:lnTo>
                    <a:lnTo>
                      <a:pt x="19" y="424"/>
                    </a:lnTo>
                    <a:lnTo>
                      <a:pt x="11" y="421"/>
                    </a:lnTo>
                    <a:lnTo>
                      <a:pt x="3" y="421"/>
                    </a:lnTo>
                    <a:lnTo>
                      <a:pt x="0" y="421"/>
                    </a:lnTo>
                    <a:lnTo>
                      <a:pt x="0" y="419"/>
                    </a:lnTo>
                    <a:lnTo>
                      <a:pt x="0" y="413"/>
                    </a:lnTo>
                    <a:lnTo>
                      <a:pt x="0" y="405"/>
                    </a:lnTo>
                    <a:lnTo>
                      <a:pt x="0" y="398"/>
                    </a:lnTo>
                    <a:lnTo>
                      <a:pt x="0" y="385"/>
                    </a:lnTo>
                    <a:lnTo>
                      <a:pt x="0" y="371"/>
                    </a:lnTo>
                    <a:lnTo>
                      <a:pt x="3" y="358"/>
                    </a:lnTo>
                    <a:lnTo>
                      <a:pt x="8" y="345"/>
                    </a:lnTo>
                    <a:lnTo>
                      <a:pt x="16" y="330"/>
                    </a:lnTo>
                    <a:lnTo>
                      <a:pt x="30" y="309"/>
                    </a:lnTo>
                    <a:lnTo>
                      <a:pt x="49" y="285"/>
                    </a:lnTo>
                    <a:lnTo>
                      <a:pt x="70" y="256"/>
                    </a:lnTo>
                    <a:lnTo>
                      <a:pt x="89" y="230"/>
                    </a:lnTo>
                    <a:lnTo>
                      <a:pt x="108" y="204"/>
                    </a:lnTo>
                    <a:lnTo>
                      <a:pt x="121" y="183"/>
                    </a:lnTo>
                    <a:lnTo>
                      <a:pt x="126" y="165"/>
                    </a:lnTo>
                    <a:lnTo>
                      <a:pt x="129" y="146"/>
                    </a:lnTo>
                    <a:lnTo>
                      <a:pt x="129" y="128"/>
                    </a:lnTo>
                    <a:lnTo>
                      <a:pt x="129" y="104"/>
                    </a:lnTo>
                    <a:lnTo>
                      <a:pt x="129" y="83"/>
                    </a:lnTo>
                    <a:lnTo>
                      <a:pt x="126" y="62"/>
                    </a:lnTo>
                    <a:lnTo>
                      <a:pt x="126" y="47"/>
                    </a:lnTo>
                    <a:lnTo>
                      <a:pt x="126" y="36"/>
                    </a:lnTo>
                    <a:lnTo>
                      <a:pt x="126" y="31"/>
                    </a:lnTo>
                    <a:lnTo>
                      <a:pt x="129" y="31"/>
                    </a:lnTo>
                    <a:lnTo>
                      <a:pt x="137" y="26"/>
                    </a:lnTo>
                    <a:lnTo>
                      <a:pt x="148" y="21"/>
                    </a:lnTo>
                    <a:lnTo>
                      <a:pt x="161" y="13"/>
                    </a:lnTo>
                    <a:lnTo>
                      <a:pt x="177" y="8"/>
                    </a:lnTo>
                    <a:lnTo>
                      <a:pt x="191" y="2"/>
                    </a:lnTo>
                    <a:lnTo>
                      <a:pt x="204" y="0"/>
                    </a:lnTo>
                    <a:lnTo>
                      <a:pt x="217" y="2"/>
                    </a:lnTo>
                    <a:lnTo>
                      <a:pt x="226" y="5"/>
                    </a:lnTo>
                    <a:lnTo>
                      <a:pt x="236" y="8"/>
                    </a:lnTo>
                    <a:lnTo>
                      <a:pt x="242" y="10"/>
                    </a:lnTo>
                    <a:lnTo>
                      <a:pt x="250" y="13"/>
                    </a:lnTo>
                    <a:lnTo>
                      <a:pt x="255" y="13"/>
                    </a:lnTo>
                    <a:lnTo>
                      <a:pt x="258" y="15"/>
                    </a:lnTo>
                    <a:lnTo>
                      <a:pt x="260" y="15"/>
                    </a:lnTo>
                    <a:close/>
                  </a:path>
                </a:pathLst>
              </a:custGeom>
              <a:solidFill>
                <a:srgbClr val="C2B0B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53" name="Freeform 62"/>
              <p:cNvSpPr>
                <a:spLocks/>
              </p:cNvSpPr>
              <p:nvPr/>
            </p:nvSpPr>
            <p:spPr bwMode="auto">
              <a:xfrm>
                <a:off x="4429" y="1729"/>
                <a:ext cx="255" cy="385"/>
              </a:xfrm>
              <a:custGeom>
                <a:avLst/>
                <a:gdLst>
                  <a:gd name="T0" fmla="*/ 193 w 255"/>
                  <a:gd name="T1" fmla="*/ 306 h 385"/>
                  <a:gd name="T2" fmla="*/ 204 w 255"/>
                  <a:gd name="T3" fmla="*/ 290 h 385"/>
                  <a:gd name="T4" fmla="*/ 220 w 255"/>
                  <a:gd name="T5" fmla="*/ 267 h 385"/>
                  <a:gd name="T6" fmla="*/ 236 w 255"/>
                  <a:gd name="T7" fmla="*/ 236 h 385"/>
                  <a:gd name="T8" fmla="*/ 244 w 255"/>
                  <a:gd name="T9" fmla="*/ 204 h 385"/>
                  <a:gd name="T10" fmla="*/ 252 w 255"/>
                  <a:gd name="T11" fmla="*/ 178 h 385"/>
                  <a:gd name="T12" fmla="*/ 255 w 255"/>
                  <a:gd name="T13" fmla="*/ 154 h 385"/>
                  <a:gd name="T14" fmla="*/ 255 w 255"/>
                  <a:gd name="T15" fmla="*/ 136 h 385"/>
                  <a:gd name="T16" fmla="*/ 250 w 255"/>
                  <a:gd name="T17" fmla="*/ 118 h 385"/>
                  <a:gd name="T18" fmla="*/ 244 w 255"/>
                  <a:gd name="T19" fmla="*/ 94 h 385"/>
                  <a:gd name="T20" fmla="*/ 239 w 255"/>
                  <a:gd name="T21" fmla="*/ 73 h 385"/>
                  <a:gd name="T22" fmla="*/ 234 w 255"/>
                  <a:gd name="T23" fmla="*/ 60 h 385"/>
                  <a:gd name="T24" fmla="*/ 231 w 255"/>
                  <a:gd name="T25" fmla="*/ 55 h 385"/>
                  <a:gd name="T26" fmla="*/ 220 w 255"/>
                  <a:gd name="T27" fmla="*/ 39 h 385"/>
                  <a:gd name="T28" fmla="*/ 204 w 255"/>
                  <a:gd name="T29" fmla="*/ 18 h 385"/>
                  <a:gd name="T30" fmla="*/ 183 w 255"/>
                  <a:gd name="T31" fmla="*/ 2 h 385"/>
                  <a:gd name="T32" fmla="*/ 161 w 255"/>
                  <a:gd name="T33" fmla="*/ 0 h 385"/>
                  <a:gd name="T34" fmla="*/ 137 w 255"/>
                  <a:gd name="T35" fmla="*/ 0 h 385"/>
                  <a:gd name="T36" fmla="*/ 113 w 255"/>
                  <a:gd name="T37" fmla="*/ 8 h 385"/>
                  <a:gd name="T38" fmla="*/ 91 w 255"/>
                  <a:gd name="T39" fmla="*/ 16 h 385"/>
                  <a:gd name="T40" fmla="*/ 75 w 255"/>
                  <a:gd name="T41" fmla="*/ 31 h 385"/>
                  <a:gd name="T42" fmla="*/ 54 w 255"/>
                  <a:gd name="T43" fmla="*/ 50 h 385"/>
                  <a:gd name="T44" fmla="*/ 35 w 255"/>
                  <a:gd name="T45" fmla="*/ 76 h 385"/>
                  <a:gd name="T46" fmla="*/ 19 w 255"/>
                  <a:gd name="T47" fmla="*/ 102 h 385"/>
                  <a:gd name="T48" fmla="*/ 11 w 255"/>
                  <a:gd name="T49" fmla="*/ 126 h 385"/>
                  <a:gd name="T50" fmla="*/ 6 w 255"/>
                  <a:gd name="T51" fmla="*/ 146 h 385"/>
                  <a:gd name="T52" fmla="*/ 0 w 255"/>
                  <a:gd name="T53" fmla="*/ 165 h 385"/>
                  <a:gd name="T54" fmla="*/ 0 w 255"/>
                  <a:gd name="T55" fmla="*/ 183 h 385"/>
                  <a:gd name="T56" fmla="*/ 3 w 255"/>
                  <a:gd name="T57" fmla="*/ 201 h 385"/>
                  <a:gd name="T58" fmla="*/ 16 w 255"/>
                  <a:gd name="T59" fmla="*/ 230 h 385"/>
                  <a:gd name="T60" fmla="*/ 38 w 255"/>
                  <a:gd name="T61" fmla="*/ 259 h 385"/>
                  <a:gd name="T62" fmla="*/ 51 w 255"/>
                  <a:gd name="T63" fmla="*/ 283 h 385"/>
                  <a:gd name="T64" fmla="*/ 97 w 255"/>
                  <a:gd name="T65" fmla="*/ 385 h 385"/>
                  <a:gd name="T66" fmla="*/ 142 w 255"/>
                  <a:gd name="T67" fmla="*/ 361 h 38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55"/>
                  <a:gd name="T103" fmla="*/ 0 h 385"/>
                  <a:gd name="T104" fmla="*/ 255 w 255"/>
                  <a:gd name="T105" fmla="*/ 385 h 38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55" h="385">
                    <a:moveTo>
                      <a:pt x="191" y="309"/>
                    </a:moveTo>
                    <a:lnTo>
                      <a:pt x="193" y="306"/>
                    </a:lnTo>
                    <a:lnTo>
                      <a:pt x="199" y="301"/>
                    </a:lnTo>
                    <a:lnTo>
                      <a:pt x="204" y="290"/>
                    </a:lnTo>
                    <a:lnTo>
                      <a:pt x="212" y="280"/>
                    </a:lnTo>
                    <a:lnTo>
                      <a:pt x="220" y="267"/>
                    </a:lnTo>
                    <a:lnTo>
                      <a:pt x="228" y="251"/>
                    </a:lnTo>
                    <a:lnTo>
                      <a:pt x="236" y="236"/>
                    </a:lnTo>
                    <a:lnTo>
                      <a:pt x="242" y="220"/>
                    </a:lnTo>
                    <a:lnTo>
                      <a:pt x="244" y="204"/>
                    </a:lnTo>
                    <a:lnTo>
                      <a:pt x="250" y="191"/>
                    </a:lnTo>
                    <a:lnTo>
                      <a:pt x="252" y="178"/>
                    </a:lnTo>
                    <a:lnTo>
                      <a:pt x="252" y="165"/>
                    </a:lnTo>
                    <a:lnTo>
                      <a:pt x="255" y="154"/>
                    </a:lnTo>
                    <a:lnTo>
                      <a:pt x="255" y="144"/>
                    </a:lnTo>
                    <a:lnTo>
                      <a:pt x="255" y="136"/>
                    </a:lnTo>
                    <a:lnTo>
                      <a:pt x="252" y="126"/>
                    </a:lnTo>
                    <a:lnTo>
                      <a:pt x="250" y="118"/>
                    </a:lnTo>
                    <a:lnTo>
                      <a:pt x="247" y="107"/>
                    </a:lnTo>
                    <a:lnTo>
                      <a:pt x="244" y="94"/>
                    </a:lnTo>
                    <a:lnTo>
                      <a:pt x="242" y="84"/>
                    </a:lnTo>
                    <a:lnTo>
                      <a:pt x="239" y="73"/>
                    </a:lnTo>
                    <a:lnTo>
                      <a:pt x="236" y="65"/>
                    </a:lnTo>
                    <a:lnTo>
                      <a:pt x="234" y="60"/>
                    </a:lnTo>
                    <a:lnTo>
                      <a:pt x="234" y="57"/>
                    </a:lnTo>
                    <a:lnTo>
                      <a:pt x="231" y="55"/>
                    </a:lnTo>
                    <a:lnTo>
                      <a:pt x="228" y="50"/>
                    </a:lnTo>
                    <a:lnTo>
                      <a:pt x="220" y="39"/>
                    </a:lnTo>
                    <a:lnTo>
                      <a:pt x="212" y="29"/>
                    </a:lnTo>
                    <a:lnTo>
                      <a:pt x="204" y="18"/>
                    </a:lnTo>
                    <a:lnTo>
                      <a:pt x="193" y="10"/>
                    </a:lnTo>
                    <a:lnTo>
                      <a:pt x="183" y="2"/>
                    </a:lnTo>
                    <a:lnTo>
                      <a:pt x="172" y="0"/>
                    </a:lnTo>
                    <a:lnTo>
                      <a:pt x="161" y="0"/>
                    </a:lnTo>
                    <a:lnTo>
                      <a:pt x="148" y="0"/>
                    </a:lnTo>
                    <a:lnTo>
                      <a:pt x="137" y="0"/>
                    </a:lnTo>
                    <a:lnTo>
                      <a:pt x="124" y="2"/>
                    </a:lnTo>
                    <a:lnTo>
                      <a:pt x="113" y="8"/>
                    </a:lnTo>
                    <a:lnTo>
                      <a:pt x="102" y="10"/>
                    </a:lnTo>
                    <a:lnTo>
                      <a:pt x="91" y="16"/>
                    </a:lnTo>
                    <a:lnTo>
                      <a:pt x="83" y="23"/>
                    </a:lnTo>
                    <a:lnTo>
                      <a:pt x="75" y="31"/>
                    </a:lnTo>
                    <a:lnTo>
                      <a:pt x="65" y="39"/>
                    </a:lnTo>
                    <a:lnTo>
                      <a:pt x="54" y="50"/>
                    </a:lnTo>
                    <a:lnTo>
                      <a:pt x="46" y="63"/>
                    </a:lnTo>
                    <a:lnTo>
                      <a:pt x="35" y="76"/>
                    </a:lnTo>
                    <a:lnTo>
                      <a:pt x="27" y="89"/>
                    </a:lnTo>
                    <a:lnTo>
                      <a:pt x="19" y="102"/>
                    </a:lnTo>
                    <a:lnTo>
                      <a:pt x="14" y="112"/>
                    </a:lnTo>
                    <a:lnTo>
                      <a:pt x="11" y="126"/>
                    </a:lnTo>
                    <a:lnTo>
                      <a:pt x="8" y="136"/>
                    </a:lnTo>
                    <a:lnTo>
                      <a:pt x="6" y="146"/>
                    </a:lnTo>
                    <a:lnTo>
                      <a:pt x="3" y="157"/>
                    </a:lnTo>
                    <a:lnTo>
                      <a:pt x="0" y="165"/>
                    </a:lnTo>
                    <a:lnTo>
                      <a:pt x="0" y="173"/>
                    </a:lnTo>
                    <a:lnTo>
                      <a:pt x="0" y="183"/>
                    </a:lnTo>
                    <a:lnTo>
                      <a:pt x="0" y="191"/>
                    </a:lnTo>
                    <a:lnTo>
                      <a:pt x="3" y="201"/>
                    </a:lnTo>
                    <a:lnTo>
                      <a:pt x="8" y="215"/>
                    </a:lnTo>
                    <a:lnTo>
                      <a:pt x="16" y="230"/>
                    </a:lnTo>
                    <a:lnTo>
                      <a:pt x="27" y="246"/>
                    </a:lnTo>
                    <a:lnTo>
                      <a:pt x="38" y="259"/>
                    </a:lnTo>
                    <a:lnTo>
                      <a:pt x="46" y="272"/>
                    </a:lnTo>
                    <a:lnTo>
                      <a:pt x="51" y="283"/>
                    </a:lnTo>
                    <a:lnTo>
                      <a:pt x="54" y="285"/>
                    </a:lnTo>
                    <a:lnTo>
                      <a:pt x="97" y="385"/>
                    </a:lnTo>
                    <a:lnTo>
                      <a:pt x="110" y="335"/>
                    </a:lnTo>
                    <a:lnTo>
                      <a:pt x="142" y="361"/>
                    </a:lnTo>
                    <a:lnTo>
                      <a:pt x="191" y="309"/>
                    </a:lnTo>
                    <a:close/>
                  </a:path>
                </a:pathLst>
              </a:custGeom>
              <a:solidFill>
                <a:srgbClr val="FF9E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54" name="Freeform 63"/>
              <p:cNvSpPr>
                <a:spLocks/>
              </p:cNvSpPr>
              <p:nvPr/>
            </p:nvSpPr>
            <p:spPr bwMode="auto">
              <a:xfrm>
                <a:off x="4432" y="1731"/>
                <a:ext cx="247" cy="375"/>
              </a:xfrm>
              <a:custGeom>
                <a:avLst/>
                <a:gdLst>
                  <a:gd name="T0" fmla="*/ 188 w 247"/>
                  <a:gd name="T1" fmla="*/ 299 h 375"/>
                  <a:gd name="T2" fmla="*/ 198 w 247"/>
                  <a:gd name="T3" fmla="*/ 286 h 375"/>
                  <a:gd name="T4" fmla="*/ 214 w 247"/>
                  <a:gd name="T5" fmla="*/ 260 h 375"/>
                  <a:gd name="T6" fmla="*/ 228 w 247"/>
                  <a:gd name="T7" fmla="*/ 231 h 375"/>
                  <a:gd name="T8" fmla="*/ 239 w 247"/>
                  <a:gd name="T9" fmla="*/ 202 h 375"/>
                  <a:gd name="T10" fmla="*/ 244 w 247"/>
                  <a:gd name="T11" fmla="*/ 176 h 375"/>
                  <a:gd name="T12" fmla="*/ 247 w 247"/>
                  <a:gd name="T13" fmla="*/ 152 h 375"/>
                  <a:gd name="T14" fmla="*/ 247 w 247"/>
                  <a:gd name="T15" fmla="*/ 134 h 375"/>
                  <a:gd name="T16" fmla="*/ 241 w 247"/>
                  <a:gd name="T17" fmla="*/ 116 h 375"/>
                  <a:gd name="T18" fmla="*/ 236 w 247"/>
                  <a:gd name="T19" fmla="*/ 95 h 375"/>
                  <a:gd name="T20" fmla="*/ 231 w 247"/>
                  <a:gd name="T21" fmla="*/ 74 h 375"/>
                  <a:gd name="T22" fmla="*/ 228 w 247"/>
                  <a:gd name="T23" fmla="*/ 61 h 375"/>
                  <a:gd name="T24" fmla="*/ 225 w 247"/>
                  <a:gd name="T25" fmla="*/ 58 h 375"/>
                  <a:gd name="T26" fmla="*/ 214 w 247"/>
                  <a:gd name="T27" fmla="*/ 42 h 375"/>
                  <a:gd name="T28" fmla="*/ 196 w 247"/>
                  <a:gd name="T29" fmla="*/ 21 h 375"/>
                  <a:gd name="T30" fmla="*/ 177 w 247"/>
                  <a:gd name="T31" fmla="*/ 6 h 375"/>
                  <a:gd name="T32" fmla="*/ 156 w 247"/>
                  <a:gd name="T33" fmla="*/ 0 h 375"/>
                  <a:gd name="T34" fmla="*/ 131 w 247"/>
                  <a:gd name="T35" fmla="*/ 3 h 375"/>
                  <a:gd name="T36" fmla="*/ 110 w 247"/>
                  <a:gd name="T37" fmla="*/ 11 h 375"/>
                  <a:gd name="T38" fmla="*/ 88 w 247"/>
                  <a:gd name="T39" fmla="*/ 19 h 375"/>
                  <a:gd name="T40" fmla="*/ 72 w 247"/>
                  <a:gd name="T41" fmla="*/ 32 h 375"/>
                  <a:gd name="T42" fmla="*/ 54 w 247"/>
                  <a:gd name="T43" fmla="*/ 50 h 375"/>
                  <a:gd name="T44" fmla="*/ 35 w 247"/>
                  <a:gd name="T45" fmla="*/ 76 h 375"/>
                  <a:gd name="T46" fmla="*/ 19 w 247"/>
                  <a:gd name="T47" fmla="*/ 100 h 375"/>
                  <a:gd name="T48" fmla="*/ 11 w 247"/>
                  <a:gd name="T49" fmla="*/ 124 h 375"/>
                  <a:gd name="T50" fmla="*/ 5 w 247"/>
                  <a:gd name="T51" fmla="*/ 144 h 375"/>
                  <a:gd name="T52" fmla="*/ 0 w 247"/>
                  <a:gd name="T53" fmla="*/ 163 h 375"/>
                  <a:gd name="T54" fmla="*/ 0 w 247"/>
                  <a:gd name="T55" fmla="*/ 179 h 375"/>
                  <a:gd name="T56" fmla="*/ 3 w 247"/>
                  <a:gd name="T57" fmla="*/ 197 h 375"/>
                  <a:gd name="T58" fmla="*/ 16 w 247"/>
                  <a:gd name="T59" fmla="*/ 226 h 375"/>
                  <a:gd name="T60" fmla="*/ 35 w 247"/>
                  <a:gd name="T61" fmla="*/ 254 h 375"/>
                  <a:gd name="T62" fmla="*/ 51 w 247"/>
                  <a:gd name="T63" fmla="*/ 275 h 375"/>
                  <a:gd name="T64" fmla="*/ 94 w 247"/>
                  <a:gd name="T65" fmla="*/ 375 h 375"/>
                  <a:gd name="T66" fmla="*/ 139 w 247"/>
                  <a:gd name="T67" fmla="*/ 354 h 37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47"/>
                  <a:gd name="T103" fmla="*/ 0 h 375"/>
                  <a:gd name="T104" fmla="*/ 247 w 247"/>
                  <a:gd name="T105" fmla="*/ 375 h 37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47" h="375">
                    <a:moveTo>
                      <a:pt x="185" y="302"/>
                    </a:moveTo>
                    <a:lnTo>
                      <a:pt x="188" y="299"/>
                    </a:lnTo>
                    <a:lnTo>
                      <a:pt x="190" y="294"/>
                    </a:lnTo>
                    <a:lnTo>
                      <a:pt x="198" y="286"/>
                    </a:lnTo>
                    <a:lnTo>
                      <a:pt x="206" y="273"/>
                    </a:lnTo>
                    <a:lnTo>
                      <a:pt x="214" y="260"/>
                    </a:lnTo>
                    <a:lnTo>
                      <a:pt x="223" y="247"/>
                    </a:lnTo>
                    <a:lnTo>
                      <a:pt x="228" y="231"/>
                    </a:lnTo>
                    <a:lnTo>
                      <a:pt x="233" y="215"/>
                    </a:lnTo>
                    <a:lnTo>
                      <a:pt x="239" y="202"/>
                    </a:lnTo>
                    <a:lnTo>
                      <a:pt x="241" y="189"/>
                    </a:lnTo>
                    <a:lnTo>
                      <a:pt x="244" y="176"/>
                    </a:lnTo>
                    <a:lnTo>
                      <a:pt x="244" y="163"/>
                    </a:lnTo>
                    <a:lnTo>
                      <a:pt x="247" y="152"/>
                    </a:lnTo>
                    <a:lnTo>
                      <a:pt x="247" y="142"/>
                    </a:lnTo>
                    <a:lnTo>
                      <a:pt x="247" y="134"/>
                    </a:lnTo>
                    <a:lnTo>
                      <a:pt x="244" y="126"/>
                    </a:lnTo>
                    <a:lnTo>
                      <a:pt x="241" y="116"/>
                    </a:lnTo>
                    <a:lnTo>
                      <a:pt x="239" y="105"/>
                    </a:lnTo>
                    <a:lnTo>
                      <a:pt x="236" y="95"/>
                    </a:lnTo>
                    <a:lnTo>
                      <a:pt x="233" y="84"/>
                    </a:lnTo>
                    <a:lnTo>
                      <a:pt x="231" y="74"/>
                    </a:lnTo>
                    <a:lnTo>
                      <a:pt x="228" y="66"/>
                    </a:lnTo>
                    <a:lnTo>
                      <a:pt x="228" y="61"/>
                    </a:lnTo>
                    <a:lnTo>
                      <a:pt x="225" y="58"/>
                    </a:lnTo>
                    <a:lnTo>
                      <a:pt x="220" y="50"/>
                    </a:lnTo>
                    <a:lnTo>
                      <a:pt x="214" y="42"/>
                    </a:lnTo>
                    <a:lnTo>
                      <a:pt x="206" y="32"/>
                    </a:lnTo>
                    <a:lnTo>
                      <a:pt x="196" y="21"/>
                    </a:lnTo>
                    <a:lnTo>
                      <a:pt x="185" y="11"/>
                    </a:lnTo>
                    <a:lnTo>
                      <a:pt x="177" y="6"/>
                    </a:lnTo>
                    <a:lnTo>
                      <a:pt x="166" y="3"/>
                    </a:lnTo>
                    <a:lnTo>
                      <a:pt x="156" y="0"/>
                    </a:lnTo>
                    <a:lnTo>
                      <a:pt x="145" y="3"/>
                    </a:lnTo>
                    <a:lnTo>
                      <a:pt x="131" y="3"/>
                    </a:lnTo>
                    <a:lnTo>
                      <a:pt x="121" y="6"/>
                    </a:lnTo>
                    <a:lnTo>
                      <a:pt x="110" y="11"/>
                    </a:lnTo>
                    <a:lnTo>
                      <a:pt x="99" y="14"/>
                    </a:lnTo>
                    <a:lnTo>
                      <a:pt x="88" y="19"/>
                    </a:lnTo>
                    <a:lnTo>
                      <a:pt x="80" y="24"/>
                    </a:lnTo>
                    <a:lnTo>
                      <a:pt x="72" y="32"/>
                    </a:lnTo>
                    <a:lnTo>
                      <a:pt x="62" y="40"/>
                    </a:lnTo>
                    <a:lnTo>
                      <a:pt x="54" y="50"/>
                    </a:lnTo>
                    <a:lnTo>
                      <a:pt x="43" y="63"/>
                    </a:lnTo>
                    <a:lnTo>
                      <a:pt x="35" y="76"/>
                    </a:lnTo>
                    <a:lnTo>
                      <a:pt x="24" y="87"/>
                    </a:lnTo>
                    <a:lnTo>
                      <a:pt x="19" y="100"/>
                    </a:lnTo>
                    <a:lnTo>
                      <a:pt x="13" y="113"/>
                    </a:lnTo>
                    <a:lnTo>
                      <a:pt x="11" y="124"/>
                    </a:lnTo>
                    <a:lnTo>
                      <a:pt x="5" y="134"/>
                    </a:lnTo>
                    <a:lnTo>
                      <a:pt x="5" y="144"/>
                    </a:lnTo>
                    <a:lnTo>
                      <a:pt x="3" y="155"/>
                    </a:lnTo>
                    <a:lnTo>
                      <a:pt x="0" y="163"/>
                    </a:lnTo>
                    <a:lnTo>
                      <a:pt x="0" y="171"/>
                    </a:lnTo>
                    <a:lnTo>
                      <a:pt x="0" y="179"/>
                    </a:lnTo>
                    <a:lnTo>
                      <a:pt x="0" y="186"/>
                    </a:lnTo>
                    <a:lnTo>
                      <a:pt x="3" y="197"/>
                    </a:lnTo>
                    <a:lnTo>
                      <a:pt x="8" y="210"/>
                    </a:lnTo>
                    <a:lnTo>
                      <a:pt x="16" y="226"/>
                    </a:lnTo>
                    <a:lnTo>
                      <a:pt x="27" y="241"/>
                    </a:lnTo>
                    <a:lnTo>
                      <a:pt x="35" y="254"/>
                    </a:lnTo>
                    <a:lnTo>
                      <a:pt x="46" y="268"/>
                    </a:lnTo>
                    <a:lnTo>
                      <a:pt x="51" y="275"/>
                    </a:lnTo>
                    <a:lnTo>
                      <a:pt x="51" y="278"/>
                    </a:lnTo>
                    <a:lnTo>
                      <a:pt x="94" y="375"/>
                    </a:lnTo>
                    <a:lnTo>
                      <a:pt x="107" y="328"/>
                    </a:lnTo>
                    <a:lnTo>
                      <a:pt x="139" y="354"/>
                    </a:lnTo>
                    <a:lnTo>
                      <a:pt x="185" y="302"/>
                    </a:lnTo>
                    <a:close/>
                  </a:path>
                </a:pathLst>
              </a:custGeom>
              <a:solidFill>
                <a:srgbClr val="FF967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55" name="Freeform 64"/>
              <p:cNvSpPr>
                <a:spLocks/>
              </p:cNvSpPr>
              <p:nvPr/>
            </p:nvSpPr>
            <p:spPr bwMode="auto">
              <a:xfrm>
                <a:off x="4435" y="1737"/>
                <a:ext cx="238" cy="361"/>
              </a:xfrm>
              <a:custGeom>
                <a:avLst/>
                <a:gdLst>
                  <a:gd name="T0" fmla="*/ 179 w 238"/>
                  <a:gd name="T1" fmla="*/ 288 h 361"/>
                  <a:gd name="T2" fmla="*/ 190 w 238"/>
                  <a:gd name="T3" fmla="*/ 275 h 361"/>
                  <a:gd name="T4" fmla="*/ 206 w 238"/>
                  <a:gd name="T5" fmla="*/ 251 h 361"/>
                  <a:gd name="T6" fmla="*/ 220 w 238"/>
                  <a:gd name="T7" fmla="*/ 222 h 361"/>
                  <a:gd name="T8" fmla="*/ 230 w 238"/>
                  <a:gd name="T9" fmla="*/ 193 h 361"/>
                  <a:gd name="T10" fmla="*/ 236 w 238"/>
                  <a:gd name="T11" fmla="*/ 167 h 361"/>
                  <a:gd name="T12" fmla="*/ 238 w 238"/>
                  <a:gd name="T13" fmla="*/ 146 h 361"/>
                  <a:gd name="T14" fmla="*/ 238 w 238"/>
                  <a:gd name="T15" fmla="*/ 128 h 361"/>
                  <a:gd name="T16" fmla="*/ 233 w 238"/>
                  <a:gd name="T17" fmla="*/ 112 h 361"/>
                  <a:gd name="T18" fmla="*/ 228 w 238"/>
                  <a:gd name="T19" fmla="*/ 91 h 361"/>
                  <a:gd name="T20" fmla="*/ 222 w 238"/>
                  <a:gd name="T21" fmla="*/ 70 h 361"/>
                  <a:gd name="T22" fmla="*/ 220 w 238"/>
                  <a:gd name="T23" fmla="*/ 57 h 361"/>
                  <a:gd name="T24" fmla="*/ 217 w 238"/>
                  <a:gd name="T25" fmla="*/ 55 h 361"/>
                  <a:gd name="T26" fmla="*/ 206 w 238"/>
                  <a:gd name="T27" fmla="*/ 39 h 361"/>
                  <a:gd name="T28" fmla="*/ 190 w 238"/>
                  <a:gd name="T29" fmla="*/ 21 h 361"/>
                  <a:gd name="T30" fmla="*/ 169 w 238"/>
                  <a:gd name="T31" fmla="*/ 5 h 361"/>
                  <a:gd name="T32" fmla="*/ 150 w 238"/>
                  <a:gd name="T33" fmla="*/ 0 h 361"/>
                  <a:gd name="T34" fmla="*/ 128 w 238"/>
                  <a:gd name="T35" fmla="*/ 2 h 361"/>
                  <a:gd name="T36" fmla="*/ 104 w 238"/>
                  <a:gd name="T37" fmla="*/ 8 h 361"/>
                  <a:gd name="T38" fmla="*/ 85 w 238"/>
                  <a:gd name="T39" fmla="*/ 18 h 361"/>
                  <a:gd name="T40" fmla="*/ 69 w 238"/>
                  <a:gd name="T41" fmla="*/ 31 h 361"/>
                  <a:gd name="T42" fmla="*/ 51 w 238"/>
                  <a:gd name="T43" fmla="*/ 49 h 361"/>
                  <a:gd name="T44" fmla="*/ 32 w 238"/>
                  <a:gd name="T45" fmla="*/ 73 h 361"/>
                  <a:gd name="T46" fmla="*/ 18 w 238"/>
                  <a:gd name="T47" fmla="*/ 97 h 361"/>
                  <a:gd name="T48" fmla="*/ 10 w 238"/>
                  <a:gd name="T49" fmla="*/ 120 h 361"/>
                  <a:gd name="T50" fmla="*/ 5 w 238"/>
                  <a:gd name="T51" fmla="*/ 138 h 361"/>
                  <a:gd name="T52" fmla="*/ 0 w 238"/>
                  <a:gd name="T53" fmla="*/ 157 h 361"/>
                  <a:gd name="T54" fmla="*/ 0 w 238"/>
                  <a:gd name="T55" fmla="*/ 173 h 361"/>
                  <a:gd name="T56" fmla="*/ 2 w 238"/>
                  <a:gd name="T57" fmla="*/ 191 h 361"/>
                  <a:gd name="T58" fmla="*/ 16 w 238"/>
                  <a:gd name="T59" fmla="*/ 217 h 361"/>
                  <a:gd name="T60" fmla="*/ 35 w 238"/>
                  <a:gd name="T61" fmla="*/ 246 h 361"/>
                  <a:gd name="T62" fmla="*/ 48 w 238"/>
                  <a:gd name="T63" fmla="*/ 267 h 361"/>
                  <a:gd name="T64" fmla="*/ 91 w 238"/>
                  <a:gd name="T65" fmla="*/ 361 h 361"/>
                  <a:gd name="T66" fmla="*/ 134 w 238"/>
                  <a:gd name="T67" fmla="*/ 340 h 36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38"/>
                  <a:gd name="T103" fmla="*/ 0 h 361"/>
                  <a:gd name="T104" fmla="*/ 238 w 238"/>
                  <a:gd name="T105" fmla="*/ 361 h 36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38" h="361">
                    <a:moveTo>
                      <a:pt x="179" y="290"/>
                    </a:moveTo>
                    <a:lnTo>
                      <a:pt x="179" y="288"/>
                    </a:lnTo>
                    <a:lnTo>
                      <a:pt x="185" y="282"/>
                    </a:lnTo>
                    <a:lnTo>
                      <a:pt x="190" y="275"/>
                    </a:lnTo>
                    <a:lnTo>
                      <a:pt x="198" y="264"/>
                    </a:lnTo>
                    <a:lnTo>
                      <a:pt x="206" y="251"/>
                    </a:lnTo>
                    <a:lnTo>
                      <a:pt x="214" y="238"/>
                    </a:lnTo>
                    <a:lnTo>
                      <a:pt x="220" y="222"/>
                    </a:lnTo>
                    <a:lnTo>
                      <a:pt x="225" y="207"/>
                    </a:lnTo>
                    <a:lnTo>
                      <a:pt x="230" y="193"/>
                    </a:lnTo>
                    <a:lnTo>
                      <a:pt x="233" y="180"/>
                    </a:lnTo>
                    <a:lnTo>
                      <a:pt x="236" y="167"/>
                    </a:lnTo>
                    <a:lnTo>
                      <a:pt x="236" y="157"/>
                    </a:lnTo>
                    <a:lnTo>
                      <a:pt x="238" y="146"/>
                    </a:lnTo>
                    <a:lnTo>
                      <a:pt x="238" y="136"/>
                    </a:lnTo>
                    <a:lnTo>
                      <a:pt x="238" y="128"/>
                    </a:lnTo>
                    <a:lnTo>
                      <a:pt x="236" y="120"/>
                    </a:lnTo>
                    <a:lnTo>
                      <a:pt x="233" y="112"/>
                    </a:lnTo>
                    <a:lnTo>
                      <a:pt x="230" y="102"/>
                    </a:lnTo>
                    <a:lnTo>
                      <a:pt x="228" y="91"/>
                    </a:lnTo>
                    <a:lnTo>
                      <a:pt x="225" y="81"/>
                    </a:lnTo>
                    <a:lnTo>
                      <a:pt x="222" y="70"/>
                    </a:lnTo>
                    <a:lnTo>
                      <a:pt x="220" y="63"/>
                    </a:lnTo>
                    <a:lnTo>
                      <a:pt x="220" y="57"/>
                    </a:lnTo>
                    <a:lnTo>
                      <a:pt x="217" y="55"/>
                    </a:lnTo>
                    <a:lnTo>
                      <a:pt x="214" y="47"/>
                    </a:lnTo>
                    <a:lnTo>
                      <a:pt x="206" y="39"/>
                    </a:lnTo>
                    <a:lnTo>
                      <a:pt x="198" y="29"/>
                    </a:lnTo>
                    <a:lnTo>
                      <a:pt x="190" y="21"/>
                    </a:lnTo>
                    <a:lnTo>
                      <a:pt x="179" y="10"/>
                    </a:lnTo>
                    <a:lnTo>
                      <a:pt x="169" y="5"/>
                    </a:lnTo>
                    <a:lnTo>
                      <a:pt x="161" y="0"/>
                    </a:lnTo>
                    <a:lnTo>
                      <a:pt x="150" y="0"/>
                    </a:lnTo>
                    <a:lnTo>
                      <a:pt x="139" y="2"/>
                    </a:lnTo>
                    <a:lnTo>
                      <a:pt x="128" y="2"/>
                    </a:lnTo>
                    <a:lnTo>
                      <a:pt x="118" y="5"/>
                    </a:lnTo>
                    <a:lnTo>
                      <a:pt x="104" y="8"/>
                    </a:lnTo>
                    <a:lnTo>
                      <a:pt x="96" y="13"/>
                    </a:lnTo>
                    <a:lnTo>
                      <a:pt x="85" y="18"/>
                    </a:lnTo>
                    <a:lnTo>
                      <a:pt x="77" y="23"/>
                    </a:lnTo>
                    <a:lnTo>
                      <a:pt x="69" y="31"/>
                    </a:lnTo>
                    <a:lnTo>
                      <a:pt x="61" y="39"/>
                    </a:lnTo>
                    <a:lnTo>
                      <a:pt x="51" y="49"/>
                    </a:lnTo>
                    <a:lnTo>
                      <a:pt x="43" y="60"/>
                    </a:lnTo>
                    <a:lnTo>
                      <a:pt x="32" y="73"/>
                    </a:lnTo>
                    <a:lnTo>
                      <a:pt x="24" y="84"/>
                    </a:lnTo>
                    <a:lnTo>
                      <a:pt x="18" y="97"/>
                    </a:lnTo>
                    <a:lnTo>
                      <a:pt x="13" y="107"/>
                    </a:lnTo>
                    <a:lnTo>
                      <a:pt x="10" y="120"/>
                    </a:lnTo>
                    <a:lnTo>
                      <a:pt x="5" y="131"/>
                    </a:lnTo>
                    <a:lnTo>
                      <a:pt x="5" y="138"/>
                    </a:lnTo>
                    <a:lnTo>
                      <a:pt x="2" y="149"/>
                    </a:lnTo>
                    <a:lnTo>
                      <a:pt x="0" y="157"/>
                    </a:lnTo>
                    <a:lnTo>
                      <a:pt x="0" y="165"/>
                    </a:lnTo>
                    <a:lnTo>
                      <a:pt x="0" y="173"/>
                    </a:lnTo>
                    <a:lnTo>
                      <a:pt x="0" y="180"/>
                    </a:lnTo>
                    <a:lnTo>
                      <a:pt x="2" y="191"/>
                    </a:lnTo>
                    <a:lnTo>
                      <a:pt x="8" y="201"/>
                    </a:lnTo>
                    <a:lnTo>
                      <a:pt x="16" y="217"/>
                    </a:lnTo>
                    <a:lnTo>
                      <a:pt x="26" y="233"/>
                    </a:lnTo>
                    <a:lnTo>
                      <a:pt x="35" y="246"/>
                    </a:lnTo>
                    <a:lnTo>
                      <a:pt x="43" y="259"/>
                    </a:lnTo>
                    <a:lnTo>
                      <a:pt x="48" y="267"/>
                    </a:lnTo>
                    <a:lnTo>
                      <a:pt x="51" y="269"/>
                    </a:lnTo>
                    <a:lnTo>
                      <a:pt x="91" y="361"/>
                    </a:lnTo>
                    <a:lnTo>
                      <a:pt x="104" y="317"/>
                    </a:lnTo>
                    <a:lnTo>
                      <a:pt x="134" y="340"/>
                    </a:lnTo>
                    <a:lnTo>
                      <a:pt x="179" y="290"/>
                    </a:lnTo>
                    <a:close/>
                  </a:path>
                </a:pathLst>
              </a:custGeom>
              <a:solidFill>
                <a:srgbClr val="FF8F7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56" name="Freeform 65"/>
              <p:cNvSpPr>
                <a:spLocks/>
              </p:cNvSpPr>
              <p:nvPr/>
            </p:nvSpPr>
            <p:spPr bwMode="auto">
              <a:xfrm>
                <a:off x="4437" y="1742"/>
                <a:ext cx="231" cy="351"/>
              </a:xfrm>
              <a:custGeom>
                <a:avLst/>
                <a:gdLst>
                  <a:gd name="T0" fmla="*/ 175 w 231"/>
                  <a:gd name="T1" fmla="*/ 280 h 351"/>
                  <a:gd name="T2" fmla="*/ 185 w 231"/>
                  <a:gd name="T3" fmla="*/ 267 h 351"/>
                  <a:gd name="T4" fmla="*/ 201 w 231"/>
                  <a:gd name="T5" fmla="*/ 243 h 351"/>
                  <a:gd name="T6" fmla="*/ 215 w 231"/>
                  <a:gd name="T7" fmla="*/ 215 h 351"/>
                  <a:gd name="T8" fmla="*/ 223 w 231"/>
                  <a:gd name="T9" fmla="*/ 188 h 351"/>
                  <a:gd name="T10" fmla="*/ 228 w 231"/>
                  <a:gd name="T11" fmla="*/ 162 h 351"/>
                  <a:gd name="T12" fmla="*/ 231 w 231"/>
                  <a:gd name="T13" fmla="*/ 141 h 351"/>
                  <a:gd name="T14" fmla="*/ 231 w 231"/>
                  <a:gd name="T15" fmla="*/ 123 h 351"/>
                  <a:gd name="T16" fmla="*/ 228 w 231"/>
                  <a:gd name="T17" fmla="*/ 107 h 351"/>
                  <a:gd name="T18" fmla="*/ 220 w 231"/>
                  <a:gd name="T19" fmla="*/ 89 h 351"/>
                  <a:gd name="T20" fmla="*/ 215 w 231"/>
                  <a:gd name="T21" fmla="*/ 68 h 351"/>
                  <a:gd name="T22" fmla="*/ 212 w 231"/>
                  <a:gd name="T23" fmla="*/ 58 h 351"/>
                  <a:gd name="T24" fmla="*/ 209 w 231"/>
                  <a:gd name="T25" fmla="*/ 52 h 351"/>
                  <a:gd name="T26" fmla="*/ 201 w 231"/>
                  <a:gd name="T27" fmla="*/ 39 h 351"/>
                  <a:gd name="T28" fmla="*/ 183 w 231"/>
                  <a:gd name="T29" fmla="*/ 18 h 351"/>
                  <a:gd name="T30" fmla="*/ 164 w 231"/>
                  <a:gd name="T31" fmla="*/ 3 h 351"/>
                  <a:gd name="T32" fmla="*/ 145 w 231"/>
                  <a:gd name="T33" fmla="*/ 0 h 351"/>
                  <a:gd name="T34" fmla="*/ 124 w 231"/>
                  <a:gd name="T35" fmla="*/ 3 h 351"/>
                  <a:gd name="T36" fmla="*/ 102 w 231"/>
                  <a:gd name="T37" fmla="*/ 8 h 351"/>
                  <a:gd name="T38" fmla="*/ 83 w 231"/>
                  <a:gd name="T39" fmla="*/ 16 h 351"/>
                  <a:gd name="T40" fmla="*/ 67 w 231"/>
                  <a:gd name="T41" fmla="*/ 29 h 351"/>
                  <a:gd name="T42" fmla="*/ 49 w 231"/>
                  <a:gd name="T43" fmla="*/ 47 h 351"/>
                  <a:gd name="T44" fmla="*/ 33 w 231"/>
                  <a:gd name="T45" fmla="*/ 71 h 351"/>
                  <a:gd name="T46" fmla="*/ 16 w 231"/>
                  <a:gd name="T47" fmla="*/ 92 h 351"/>
                  <a:gd name="T48" fmla="*/ 8 w 231"/>
                  <a:gd name="T49" fmla="*/ 115 h 351"/>
                  <a:gd name="T50" fmla="*/ 3 w 231"/>
                  <a:gd name="T51" fmla="*/ 133 h 351"/>
                  <a:gd name="T52" fmla="*/ 0 w 231"/>
                  <a:gd name="T53" fmla="*/ 152 h 351"/>
                  <a:gd name="T54" fmla="*/ 0 w 231"/>
                  <a:gd name="T55" fmla="*/ 168 h 351"/>
                  <a:gd name="T56" fmla="*/ 3 w 231"/>
                  <a:gd name="T57" fmla="*/ 183 h 351"/>
                  <a:gd name="T58" fmla="*/ 16 w 231"/>
                  <a:gd name="T59" fmla="*/ 209 h 351"/>
                  <a:gd name="T60" fmla="*/ 35 w 231"/>
                  <a:gd name="T61" fmla="*/ 238 h 351"/>
                  <a:gd name="T62" fmla="*/ 46 w 231"/>
                  <a:gd name="T63" fmla="*/ 257 h 351"/>
                  <a:gd name="T64" fmla="*/ 89 w 231"/>
                  <a:gd name="T65" fmla="*/ 351 h 351"/>
                  <a:gd name="T66" fmla="*/ 129 w 231"/>
                  <a:gd name="T67" fmla="*/ 330 h 351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31"/>
                  <a:gd name="T103" fmla="*/ 0 h 351"/>
                  <a:gd name="T104" fmla="*/ 231 w 231"/>
                  <a:gd name="T105" fmla="*/ 351 h 351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31" h="351">
                    <a:moveTo>
                      <a:pt x="175" y="283"/>
                    </a:moveTo>
                    <a:lnTo>
                      <a:pt x="175" y="280"/>
                    </a:lnTo>
                    <a:lnTo>
                      <a:pt x="180" y="275"/>
                    </a:lnTo>
                    <a:lnTo>
                      <a:pt x="185" y="267"/>
                    </a:lnTo>
                    <a:lnTo>
                      <a:pt x="193" y="254"/>
                    </a:lnTo>
                    <a:lnTo>
                      <a:pt x="201" y="243"/>
                    </a:lnTo>
                    <a:lnTo>
                      <a:pt x="207" y="230"/>
                    </a:lnTo>
                    <a:lnTo>
                      <a:pt x="215" y="215"/>
                    </a:lnTo>
                    <a:lnTo>
                      <a:pt x="220" y="202"/>
                    </a:lnTo>
                    <a:lnTo>
                      <a:pt x="223" y="188"/>
                    </a:lnTo>
                    <a:lnTo>
                      <a:pt x="226" y="175"/>
                    </a:lnTo>
                    <a:lnTo>
                      <a:pt x="228" y="162"/>
                    </a:lnTo>
                    <a:lnTo>
                      <a:pt x="231" y="152"/>
                    </a:lnTo>
                    <a:lnTo>
                      <a:pt x="231" y="141"/>
                    </a:lnTo>
                    <a:lnTo>
                      <a:pt x="231" y="133"/>
                    </a:lnTo>
                    <a:lnTo>
                      <a:pt x="231" y="123"/>
                    </a:lnTo>
                    <a:lnTo>
                      <a:pt x="228" y="115"/>
                    </a:lnTo>
                    <a:lnTo>
                      <a:pt x="228" y="107"/>
                    </a:lnTo>
                    <a:lnTo>
                      <a:pt x="226" y="99"/>
                    </a:lnTo>
                    <a:lnTo>
                      <a:pt x="220" y="89"/>
                    </a:lnTo>
                    <a:lnTo>
                      <a:pt x="218" y="79"/>
                    </a:lnTo>
                    <a:lnTo>
                      <a:pt x="215" y="68"/>
                    </a:lnTo>
                    <a:lnTo>
                      <a:pt x="215" y="60"/>
                    </a:lnTo>
                    <a:lnTo>
                      <a:pt x="212" y="58"/>
                    </a:lnTo>
                    <a:lnTo>
                      <a:pt x="212" y="55"/>
                    </a:lnTo>
                    <a:lnTo>
                      <a:pt x="209" y="52"/>
                    </a:lnTo>
                    <a:lnTo>
                      <a:pt x="207" y="47"/>
                    </a:lnTo>
                    <a:lnTo>
                      <a:pt x="201" y="39"/>
                    </a:lnTo>
                    <a:lnTo>
                      <a:pt x="193" y="29"/>
                    </a:lnTo>
                    <a:lnTo>
                      <a:pt x="183" y="18"/>
                    </a:lnTo>
                    <a:lnTo>
                      <a:pt x="175" y="10"/>
                    </a:lnTo>
                    <a:lnTo>
                      <a:pt x="164" y="3"/>
                    </a:lnTo>
                    <a:lnTo>
                      <a:pt x="156" y="0"/>
                    </a:lnTo>
                    <a:lnTo>
                      <a:pt x="145" y="0"/>
                    </a:lnTo>
                    <a:lnTo>
                      <a:pt x="134" y="0"/>
                    </a:lnTo>
                    <a:lnTo>
                      <a:pt x="124" y="3"/>
                    </a:lnTo>
                    <a:lnTo>
                      <a:pt x="113" y="5"/>
                    </a:lnTo>
                    <a:lnTo>
                      <a:pt x="102" y="8"/>
                    </a:lnTo>
                    <a:lnTo>
                      <a:pt x="92" y="13"/>
                    </a:lnTo>
                    <a:lnTo>
                      <a:pt x="83" y="16"/>
                    </a:lnTo>
                    <a:lnTo>
                      <a:pt x="75" y="21"/>
                    </a:lnTo>
                    <a:lnTo>
                      <a:pt x="67" y="29"/>
                    </a:lnTo>
                    <a:lnTo>
                      <a:pt x="59" y="37"/>
                    </a:lnTo>
                    <a:lnTo>
                      <a:pt x="49" y="47"/>
                    </a:lnTo>
                    <a:lnTo>
                      <a:pt x="41" y="58"/>
                    </a:lnTo>
                    <a:lnTo>
                      <a:pt x="33" y="71"/>
                    </a:lnTo>
                    <a:lnTo>
                      <a:pt x="24" y="81"/>
                    </a:lnTo>
                    <a:lnTo>
                      <a:pt x="16" y="92"/>
                    </a:lnTo>
                    <a:lnTo>
                      <a:pt x="14" y="105"/>
                    </a:lnTo>
                    <a:lnTo>
                      <a:pt x="8" y="115"/>
                    </a:lnTo>
                    <a:lnTo>
                      <a:pt x="6" y="126"/>
                    </a:lnTo>
                    <a:lnTo>
                      <a:pt x="3" y="133"/>
                    </a:lnTo>
                    <a:lnTo>
                      <a:pt x="3" y="144"/>
                    </a:lnTo>
                    <a:lnTo>
                      <a:pt x="0" y="152"/>
                    </a:lnTo>
                    <a:lnTo>
                      <a:pt x="0" y="160"/>
                    </a:lnTo>
                    <a:lnTo>
                      <a:pt x="0" y="168"/>
                    </a:lnTo>
                    <a:lnTo>
                      <a:pt x="0" y="175"/>
                    </a:lnTo>
                    <a:lnTo>
                      <a:pt x="3" y="183"/>
                    </a:lnTo>
                    <a:lnTo>
                      <a:pt x="8" y="196"/>
                    </a:lnTo>
                    <a:lnTo>
                      <a:pt x="16" y="209"/>
                    </a:lnTo>
                    <a:lnTo>
                      <a:pt x="24" y="225"/>
                    </a:lnTo>
                    <a:lnTo>
                      <a:pt x="35" y="238"/>
                    </a:lnTo>
                    <a:lnTo>
                      <a:pt x="41" y="249"/>
                    </a:lnTo>
                    <a:lnTo>
                      <a:pt x="46" y="257"/>
                    </a:lnTo>
                    <a:lnTo>
                      <a:pt x="49" y="259"/>
                    </a:lnTo>
                    <a:lnTo>
                      <a:pt x="89" y="351"/>
                    </a:lnTo>
                    <a:lnTo>
                      <a:pt x="102" y="306"/>
                    </a:lnTo>
                    <a:lnTo>
                      <a:pt x="129" y="330"/>
                    </a:lnTo>
                    <a:lnTo>
                      <a:pt x="175" y="283"/>
                    </a:lnTo>
                    <a:close/>
                  </a:path>
                </a:pathLst>
              </a:custGeom>
              <a:solidFill>
                <a:srgbClr val="FF877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57" name="Freeform 66"/>
              <p:cNvSpPr>
                <a:spLocks/>
              </p:cNvSpPr>
              <p:nvPr/>
            </p:nvSpPr>
            <p:spPr bwMode="auto">
              <a:xfrm>
                <a:off x="4440" y="1747"/>
                <a:ext cx="223" cy="338"/>
              </a:xfrm>
              <a:custGeom>
                <a:avLst/>
                <a:gdLst>
                  <a:gd name="T0" fmla="*/ 169 w 223"/>
                  <a:gd name="T1" fmla="*/ 270 h 338"/>
                  <a:gd name="T2" fmla="*/ 180 w 223"/>
                  <a:gd name="T3" fmla="*/ 257 h 338"/>
                  <a:gd name="T4" fmla="*/ 193 w 223"/>
                  <a:gd name="T5" fmla="*/ 233 h 338"/>
                  <a:gd name="T6" fmla="*/ 206 w 223"/>
                  <a:gd name="T7" fmla="*/ 207 h 338"/>
                  <a:gd name="T8" fmla="*/ 215 w 223"/>
                  <a:gd name="T9" fmla="*/ 181 h 338"/>
                  <a:gd name="T10" fmla="*/ 220 w 223"/>
                  <a:gd name="T11" fmla="*/ 157 h 338"/>
                  <a:gd name="T12" fmla="*/ 223 w 223"/>
                  <a:gd name="T13" fmla="*/ 136 h 338"/>
                  <a:gd name="T14" fmla="*/ 223 w 223"/>
                  <a:gd name="T15" fmla="*/ 121 h 338"/>
                  <a:gd name="T16" fmla="*/ 220 w 223"/>
                  <a:gd name="T17" fmla="*/ 105 h 338"/>
                  <a:gd name="T18" fmla="*/ 215 w 223"/>
                  <a:gd name="T19" fmla="*/ 84 h 338"/>
                  <a:gd name="T20" fmla="*/ 209 w 223"/>
                  <a:gd name="T21" fmla="*/ 66 h 338"/>
                  <a:gd name="T22" fmla="*/ 204 w 223"/>
                  <a:gd name="T23" fmla="*/ 55 h 338"/>
                  <a:gd name="T24" fmla="*/ 204 w 223"/>
                  <a:gd name="T25" fmla="*/ 50 h 338"/>
                  <a:gd name="T26" fmla="*/ 193 w 223"/>
                  <a:gd name="T27" fmla="*/ 37 h 338"/>
                  <a:gd name="T28" fmla="*/ 177 w 223"/>
                  <a:gd name="T29" fmla="*/ 19 h 338"/>
                  <a:gd name="T30" fmla="*/ 158 w 223"/>
                  <a:gd name="T31" fmla="*/ 3 h 338"/>
                  <a:gd name="T32" fmla="*/ 139 w 223"/>
                  <a:gd name="T33" fmla="*/ 0 h 338"/>
                  <a:gd name="T34" fmla="*/ 121 w 223"/>
                  <a:gd name="T35" fmla="*/ 3 h 338"/>
                  <a:gd name="T36" fmla="*/ 99 w 223"/>
                  <a:gd name="T37" fmla="*/ 8 h 338"/>
                  <a:gd name="T38" fmla="*/ 80 w 223"/>
                  <a:gd name="T39" fmla="*/ 16 h 338"/>
                  <a:gd name="T40" fmla="*/ 64 w 223"/>
                  <a:gd name="T41" fmla="*/ 29 h 338"/>
                  <a:gd name="T42" fmla="*/ 48 w 223"/>
                  <a:gd name="T43" fmla="*/ 45 h 338"/>
                  <a:gd name="T44" fmla="*/ 30 w 223"/>
                  <a:gd name="T45" fmla="*/ 66 h 338"/>
                  <a:gd name="T46" fmla="*/ 16 w 223"/>
                  <a:gd name="T47" fmla="*/ 89 h 338"/>
                  <a:gd name="T48" fmla="*/ 8 w 223"/>
                  <a:gd name="T49" fmla="*/ 110 h 338"/>
                  <a:gd name="T50" fmla="*/ 3 w 223"/>
                  <a:gd name="T51" fmla="*/ 128 h 338"/>
                  <a:gd name="T52" fmla="*/ 0 w 223"/>
                  <a:gd name="T53" fmla="*/ 147 h 338"/>
                  <a:gd name="T54" fmla="*/ 0 w 223"/>
                  <a:gd name="T55" fmla="*/ 163 h 338"/>
                  <a:gd name="T56" fmla="*/ 3 w 223"/>
                  <a:gd name="T57" fmla="*/ 178 h 338"/>
                  <a:gd name="T58" fmla="*/ 16 w 223"/>
                  <a:gd name="T59" fmla="*/ 202 h 338"/>
                  <a:gd name="T60" fmla="*/ 32 w 223"/>
                  <a:gd name="T61" fmla="*/ 231 h 338"/>
                  <a:gd name="T62" fmla="*/ 46 w 223"/>
                  <a:gd name="T63" fmla="*/ 249 h 338"/>
                  <a:gd name="T64" fmla="*/ 86 w 223"/>
                  <a:gd name="T65" fmla="*/ 338 h 338"/>
                  <a:gd name="T66" fmla="*/ 126 w 223"/>
                  <a:gd name="T67" fmla="*/ 317 h 338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23"/>
                  <a:gd name="T103" fmla="*/ 0 h 338"/>
                  <a:gd name="T104" fmla="*/ 223 w 223"/>
                  <a:gd name="T105" fmla="*/ 338 h 338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23" h="338">
                    <a:moveTo>
                      <a:pt x="166" y="272"/>
                    </a:moveTo>
                    <a:lnTo>
                      <a:pt x="169" y="270"/>
                    </a:lnTo>
                    <a:lnTo>
                      <a:pt x="172" y="265"/>
                    </a:lnTo>
                    <a:lnTo>
                      <a:pt x="180" y="257"/>
                    </a:lnTo>
                    <a:lnTo>
                      <a:pt x="185" y="246"/>
                    </a:lnTo>
                    <a:lnTo>
                      <a:pt x="193" y="233"/>
                    </a:lnTo>
                    <a:lnTo>
                      <a:pt x="201" y="220"/>
                    </a:lnTo>
                    <a:lnTo>
                      <a:pt x="206" y="207"/>
                    </a:lnTo>
                    <a:lnTo>
                      <a:pt x="212" y="194"/>
                    </a:lnTo>
                    <a:lnTo>
                      <a:pt x="215" y="181"/>
                    </a:lnTo>
                    <a:lnTo>
                      <a:pt x="217" y="168"/>
                    </a:lnTo>
                    <a:lnTo>
                      <a:pt x="220" y="157"/>
                    </a:lnTo>
                    <a:lnTo>
                      <a:pt x="220" y="147"/>
                    </a:lnTo>
                    <a:lnTo>
                      <a:pt x="223" y="136"/>
                    </a:lnTo>
                    <a:lnTo>
                      <a:pt x="223" y="128"/>
                    </a:lnTo>
                    <a:lnTo>
                      <a:pt x="223" y="121"/>
                    </a:lnTo>
                    <a:lnTo>
                      <a:pt x="220" y="113"/>
                    </a:lnTo>
                    <a:lnTo>
                      <a:pt x="220" y="105"/>
                    </a:lnTo>
                    <a:lnTo>
                      <a:pt x="217" y="94"/>
                    </a:lnTo>
                    <a:lnTo>
                      <a:pt x="215" y="84"/>
                    </a:lnTo>
                    <a:lnTo>
                      <a:pt x="212" y="76"/>
                    </a:lnTo>
                    <a:lnTo>
                      <a:pt x="209" y="66"/>
                    </a:lnTo>
                    <a:lnTo>
                      <a:pt x="206" y="60"/>
                    </a:lnTo>
                    <a:lnTo>
                      <a:pt x="204" y="55"/>
                    </a:lnTo>
                    <a:lnTo>
                      <a:pt x="204" y="53"/>
                    </a:lnTo>
                    <a:lnTo>
                      <a:pt x="204" y="50"/>
                    </a:lnTo>
                    <a:lnTo>
                      <a:pt x="198" y="45"/>
                    </a:lnTo>
                    <a:lnTo>
                      <a:pt x="193" y="37"/>
                    </a:lnTo>
                    <a:lnTo>
                      <a:pt x="185" y="26"/>
                    </a:lnTo>
                    <a:lnTo>
                      <a:pt x="177" y="19"/>
                    </a:lnTo>
                    <a:lnTo>
                      <a:pt x="169" y="11"/>
                    </a:lnTo>
                    <a:lnTo>
                      <a:pt x="158" y="3"/>
                    </a:lnTo>
                    <a:lnTo>
                      <a:pt x="150" y="0"/>
                    </a:lnTo>
                    <a:lnTo>
                      <a:pt x="139" y="0"/>
                    </a:lnTo>
                    <a:lnTo>
                      <a:pt x="129" y="0"/>
                    </a:lnTo>
                    <a:lnTo>
                      <a:pt x="121" y="3"/>
                    </a:lnTo>
                    <a:lnTo>
                      <a:pt x="110" y="5"/>
                    </a:lnTo>
                    <a:lnTo>
                      <a:pt x="99" y="8"/>
                    </a:lnTo>
                    <a:lnTo>
                      <a:pt x="89" y="11"/>
                    </a:lnTo>
                    <a:lnTo>
                      <a:pt x="80" y="16"/>
                    </a:lnTo>
                    <a:lnTo>
                      <a:pt x="72" y="21"/>
                    </a:lnTo>
                    <a:lnTo>
                      <a:pt x="64" y="29"/>
                    </a:lnTo>
                    <a:lnTo>
                      <a:pt x="56" y="37"/>
                    </a:lnTo>
                    <a:lnTo>
                      <a:pt x="48" y="45"/>
                    </a:lnTo>
                    <a:lnTo>
                      <a:pt x="40" y="55"/>
                    </a:lnTo>
                    <a:lnTo>
                      <a:pt x="30" y="66"/>
                    </a:lnTo>
                    <a:lnTo>
                      <a:pt x="21" y="79"/>
                    </a:lnTo>
                    <a:lnTo>
                      <a:pt x="16" y="89"/>
                    </a:lnTo>
                    <a:lnTo>
                      <a:pt x="11" y="100"/>
                    </a:lnTo>
                    <a:lnTo>
                      <a:pt x="8" y="110"/>
                    </a:lnTo>
                    <a:lnTo>
                      <a:pt x="5" y="121"/>
                    </a:lnTo>
                    <a:lnTo>
                      <a:pt x="3" y="128"/>
                    </a:lnTo>
                    <a:lnTo>
                      <a:pt x="3" y="139"/>
                    </a:lnTo>
                    <a:lnTo>
                      <a:pt x="0" y="147"/>
                    </a:lnTo>
                    <a:lnTo>
                      <a:pt x="0" y="155"/>
                    </a:lnTo>
                    <a:lnTo>
                      <a:pt x="0" y="163"/>
                    </a:lnTo>
                    <a:lnTo>
                      <a:pt x="0" y="168"/>
                    </a:lnTo>
                    <a:lnTo>
                      <a:pt x="3" y="178"/>
                    </a:lnTo>
                    <a:lnTo>
                      <a:pt x="8" y="189"/>
                    </a:lnTo>
                    <a:lnTo>
                      <a:pt x="16" y="202"/>
                    </a:lnTo>
                    <a:lnTo>
                      <a:pt x="24" y="218"/>
                    </a:lnTo>
                    <a:lnTo>
                      <a:pt x="32" y="231"/>
                    </a:lnTo>
                    <a:lnTo>
                      <a:pt x="40" y="241"/>
                    </a:lnTo>
                    <a:lnTo>
                      <a:pt x="46" y="249"/>
                    </a:lnTo>
                    <a:lnTo>
                      <a:pt x="48" y="252"/>
                    </a:lnTo>
                    <a:lnTo>
                      <a:pt x="86" y="338"/>
                    </a:lnTo>
                    <a:lnTo>
                      <a:pt x="97" y="296"/>
                    </a:lnTo>
                    <a:lnTo>
                      <a:pt x="126" y="317"/>
                    </a:lnTo>
                    <a:lnTo>
                      <a:pt x="166" y="272"/>
                    </a:lnTo>
                    <a:close/>
                  </a:path>
                </a:pathLst>
              </a:custGeom>
              <a:solidFill>
                <a:srgbClr val="FF7F6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58" name="Freeform 67"/>
              <p:cNvSpPr>
                <a:spLocks/>
              </p:cNvSpPr>
              <p:nvPr/>
            </p:nvSpPr>
            <p:spPr bwMode="auto">
              <a:xfrm>
                <a:off x="4443" y="1752"/>
                <a:ext cx="214" cy="325"/>
              </a:xfrm>
              <a:custGeom>
                <a:avLst/>
                <a:gdLst>
                  <a:gd name="T0" fmla="*/ 163 w 214"/>
                  <a:gd name="T1" fmla="*/ 260 h 325"/>
                  <a:gd name="T2" fmla="*/ 171 w 214"/>
                  <a:gd name="T3" fmla="*/ 247 h 325"/>
                  <a:gd name="T4" fmla="*/ 185 w 214"/>
                  <a:gd name="T5" fmla="*/ 226 h 325"/>
                  <a:gd name="T6" fmla="*/ 198 w 214"/>
                  <a:gd name="T7" fmla="*/ 199 h 325"/>
                  <a:gd name="T8" fmla="*/ 206 w 214"/>
                  <a:gd name="T9" fmla="*/ 176 h 325"/>
                  <a:gd name="T10" fmla="*/ 212 w 214"/>
                  <a:gd name="T11" fmla="*/ 152 h 325"/>
                  <a:gd name="T12" fmla="*/ 214 w 214"/>
                  <a:gd name="T13" fmla="*/ 131 h 325"/>
                  <a:gd name="T14" fmla="*/ 214 w 214"/>
                  <a:gd name="T15" fmla="*/ 116 h 325"/>
                  <a:gd name="T16" fmla="*/ 212 w 214"/>
                  <a:gd name="T17" fmla="*/ 100 h 325"/>
                  <a:gd name="T18" fmla="*/ 206 w 214"/>
                  <a:gd name="T19" fmla="*/ 82 h 325"/>
                  <a:gd name="T20" fmla="*/ 201 w 214"/>
                  <a:gd name="T21" fmla="*/ 63 h 325"/>
                  <a:gd name="T22" fmla="*/ 198 w 214"/>
                  <a:gd name="T23" fmla="*/ 53 h 325"/>
                  <a:gd name="T24" fmla="*/ 195 w 214"/>
                  <a:gd name="T25" fmla="*/ 48 h 325"/>
                  <a:gd name="T26" fmla="*/ 187 w 214"/>
                  <a:gd name="T27" fmla="*/ 34 h 325"/>
                  <a:gd name="T28" fmla="*/ 171 w 214"/>
                  <a:gd name="T29" fmla="*/ 16 h 325"/>
                  <a:gd name="T30" fmla="*/ 153 w 214"/>
                  <a:gd name="T31" fmla="*/ 3 h 325"/>
                  <a:gd name="T32" fmla="*/ 134 w 214"/>
                  <a:gd name="T33" fmla="*/ 0 h 325"/>
                  <a:gd name="T34" fmla="*/ 115 w 214"/>
                  <a:gd name="T35" fmla="*/ 3 h 325"/>
                  <a:gd name="T36" fmla="*/ 94 w 214"/>
                  <a:gd name="T37" fmla="*/ 8 h 325"/>
                  <a:gd name="T38" fmla="*/ 77 w 214"/>
                  <a:gd name="T39" fmla="*/ 16 h 325"/>
                  <a:gd name="T40" fmla="*/ 61 w 214"/>
                  <a:gd name="T41" fmla="*/ 27 h 325"/>
                  <a:gd name="T42" fmla="*/ 45 w 214"/>
                  <a:gd name="T43" fmla="*/ 45 h 325"/>
                  <a:gd name="T44" fmla="*/ 29 w 214"/>
                  <a:gd name="T45" fmla="*/ 63 h 325"/>
                  <a:gd name="T46" fmla="*/ 16 w 214"/>
                  <a:gd name="T47" fmla="*/ 87 h 325"/>
                  <a:gd name="T48" fmla="*/ 8 w 214"/>
                  <a:gd name="T49" fmla="*/ 108 h 325"/>
                  <a:gd name="T50" fmla="*/ 2 w 214"/>
                  <a:gd name="T51" fmla="*/ 126 h 325"/>
                  <a:gd name="T52" fmla="*/ 0 w 214"/>
                  <a:gd name="T53" fmla="*/ 142 h 325"/>
                  <a:gd name="T54" fmla="*/ 0 w 214"/>
                  <a:gd name="T55" fmla="*/ 155 h 325"/>
                  <a:gd name="T56" fmla="*/ 2 w 214"/>
                  <a:gd name="T57" fmla="*/ 171 h 325"/>
                  <a:gd name="T58" fmla="*/ 13 w 214"/>
                  <a:gd name="T59" fmla="*/ 194 h 325"/>
                  <a:gd name="T60" fmla="*/ 32 w 214"/>
                  <a:gd name="T61" fmla="*/ 220 h 325"/>
                  <a:gd name="T62" fmla="*/ 43 w 214"/>
                  <a:gd name="T63" fmla="*/ 239 h 325"/>
                  <a:gd name="T64" fmla="*/ 83 w 214"/>
                  <a:gd name="T65" fmla="*/ 325 h 325"/>
                  <a:gd name="T66" fmla="*/ 120 w 214"/>
                  <a:gd name="T67" fmla="*/ 307 h 325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14"/>
                  <a:gd name="T103" fmla="*/ 0 h 325"/>
                  <a:gd name="T104" fmla="*/ 214 w 214"/>
                  <a:gd name="T105" fmla="*/ 325 h 325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14" h="325">
                    <a:moveTo>
                      <a:pt x="161" y="262"/>
                    </a:moveTo>
                    <a:lnTo>
                      <a:pt x="163" y="260"/>
                    </a:lnTo>
                    <a:lnTo>
                      <a:pt x="166" y="254"/>
                    </a:lnTo>
                    <a:lnTo>
                      <a:pt x="171" y="247"/>
                    </a:lnTo>
                    <a:lnTo>
                      <a:pt x="179" y="239"/>
                    </a:lnTo>
                    <a:lnTo>
                      <a:pt x="185" y="226"/>
                    </a:lnTo>
                    <a:lnTo>
                      <a:pt x="193" y="213"/>
                    </a:lnTo>
                    <a:lnTo>
                      <a:pt x="198" y="199"/>
                    </a:lnTo>
                    <a:lnTo>
                      <a:pt x="203" y="186"/>
                    </a:lnTo>
                    <a:lnTo>
                      <a:pt x="206" y="176"/>
                    </a:lnTo>
                    <a:lnTo>
                      <a:pt x="209" y="163"/>
                    </a:lnTo>
                    <a:lnTo>
                      <a:pt x="212" y="152"/>
                    </a:lnTo>
                    <a:lnTo>
                      <a:pt x="214" y="142"/>
                    </a:lnTo>
                    <a:lnTo>
                      <a:pt x="214" y="131"/>
                    </a:lnTo>
                    <a:lnTo>
                      <a:pt x="214" y="123"/>
                    </a:lnTo>
                    <a:lnTo>
                      <a:pt x="214" y="116"/>
                    </a:lnTo>
                    <a:lnTo>
                      <a:pt x="212" y="108"/>
                    </a:lnTo>
                    <a:lnTo>
                      <a:pt x="212" y="100"/>
                    </a:lnTo>
                    <a:lnTo>
                      <a:pt x="209" y="92"/>
                    </a:lnTo>
                    <a:lnTo>
                      <a:pt x="206" y="82"/>
                    </a:lnTo>
                    <a:lnTo>
                      <a:pt x="203" y="74"/>
                    </a:lnTo>
                    <a:lnTo>
                      <a:pt x="201" y="63"/>
                    </a:lnTo>
                    <a:lnTo>
                      <a:pt x="198" y="58"/>
                    </a:lnTo>
                    <a:lnTo>
                      <a:pt x="198" y="53"/>
                    </a:lnTo>
                    <a:lnTo>
                      <a:pt x="198" y="50"/>
                    </a:lnTo>
                    <a:lnTo>
                      <a:pt x="195" y="48"/>
                    </a:lnTo>
                    <a:lnTo>
                      <a:pt x="193" y="42"/>
                    </a:lnTo>
                    <a:lnTo>
                      <a:pt x="187" y="34"/>
                    </a:lnTo>
                    <a:lnTo>
                      <a:pt x="179" y="27"/>
                    </a:lnTo>
                    <a:lnTo>
                      <a:pt x="171" y="16"/>
                    </a:lnTo>
                    <a:lnTo>
                      <a:pt x="161" y="8"/>
                    </a:lnTo>
                    <a:lnTo>
                      <a:pt x="153" y="3"/>
                    </a:lnTo>
                    <a:lnTo>
                      <a:pt x="145" y="0"/>
                    </a:lnTo>
                    <a:lnTo>
                      <a:pt x="134" y="0"/>
                    </a:lnTo>
                    <a:lnTo>
                      <a:pt x="126" y="0"/>
                    </a:lnTo>
                    <a:lnTo>
                      <a:pt x="115" y="3"/>
                    </a:lnTo>
                    <a:lnTo>
                      <a:pt x="104" y="6"/>
                    </a:lnTo>
                    <a:lnTo>
                      <a:pt x="94" y="8"/>
                    </a:lnTo>
                    <a:lnTo>
                      <a:pt x="86" y="11"/>
                    </a:lnTo>
                    <a:lnTo>
                      <a:pt x="77" y="16"/>
                    </a:lnTo>
                    <a:lnTo>
                      <a:pt x="69" y="21"/>
                    </a:lnTo>
                    <a:lnTo>
                      <a:pt x="61" y="27"/>
                    </a:lnTo>
                    <a:lnTo>
                      <a:pt x="53" y="34"/>
                    </a:lnTo>
                    <a:lnTo>
                      <a:pt x="45" y="45"/>
                    </a:lnTo>
                    <a:lnTo>
                      <a:pt x="37" y="53"/>
                    </a:lnTo>
                    <a:lnTo>
                      <a:pt x="29" y="63"/>
                    </a:lnTo>
                    <a:lnTo>
                      <a:pt x="21" y="76"/>
                    </a:lnTo>
                    <a:lnTo>
                      <a:pt x="16" y="87"/>
                    </a:lnTo>
                    <a:lnTo>
                      <a:pt x="10" y="97"/>
                    </a:lnTo>
                    <a:lnTo>
                      <a:pt x="8" y="108"/>
                    </a:lnTo>
                    <a:lnTo>
                      <a:pt x="5" y="116"/>
                    </a:lnTo>
                    <a:lnTo>
                      <a:pt x="2" y="126"/>
                    </a:lnTo>
                    <a:lnTo>
                      <a:pt x="2" y="134"/>
                    </a:lnTo>
                    <a:lnTo>
                      <a:pt x="0" y="142"/>
                    </a:lnTo>
                    <a:lnTo>
                      <a:pt x="0" y="150"/>
                    </a:lnTo>
                    <a:lnTo>
                      <a:pt x="0" y="155"/>
                    </a:lnTo>
                    <a:lnTo>
                      <a:pt x="0" y="163"/>
                    </a:lnTo>
                    <a:lnTo>
                      <a:pt x="2" y="171"/>
                    </a:lnTo>
                    <a:lnTo>
                      <a:pt x="8" y="181"/>
                    </a:lnTo>
                    <a:lnTo>
                      <a:pt x="13" y="194"/>
                    </a:lnTo>
                    <a:lnTo>
                      <a:pt x="24" y="210"/>
                    </a:lnTo>
                    <a:lnTo>
                      <a:pt x="32" y="220"/>
                    </a:lnTo>
                    <a:lnTo>
                      <a:pt x="37" y="231"/>
                    </a:lnTo>
                    <a:lnTo>
                      <a:pt x="43" y="239"/>
                    </a:lnTo>
                    <a:lnTo>
                      <a:pt x="45" y="241"/>
                    </a:lnTo>
                    <a:lnTo>
                      <a:pt x="83" y="325"/>
                    </a:lnTo>
                    <a:lnTo>
                      <a:pt x="94" y="283"/>
                    </a:lnTo>
                    <a:lnTo>
                      <a:pt x="120" y="307"/>
                    </a:lnTo>
                    <a:lnTo>
                      <a:pt x="161" y="262"/>
                    </a:lnTo>
                    <a:close/>
                  </a:path>
                </a:pathLst>
              </a:custGeom>
              <a:solidFill>
                <a:srgbClr val="FF78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59" name="Freeform 68"/>
              <p:cNvSpPr>
                <a:spLocks/>
              </p:cNvSpPr>
              <p:nvPr/>
            </p:nvSpPr>
            <p:spPr bwMode="auto">
              <a:xfrm>
                <a:off x="4445" y="1758"/>
                <a:ext cx="207" cy="314"/>
              </a:xfrm>
              <a:custGeom>
                <a:avLst/>
                <a:gdLst>
                  <a:gd name="T0" fmla="*/ 156 w 207"/>
                  <a:gd name="T1" fmla="*/ 251 h 314"/>
                  <a:gd name="T2" fmla="*/ 167 w 207"/>
                  <a:gd name="T3" fmla="*/ 238 h 314"/>
                  <a:gd name="T4" fmla="*/ 180 w 207"/>
                  <a:gd name="T5" fmla="*/ 217 h 314"/>
                  <a:gd name="T6" fmla="*/ 191 w 207"/>
                  <a:gd name="T7" fmla="*/ 191 h 314"/>
                  <a:gd name="T8" fmla="*/ 199 w 207"/>
                  <a:gd name="T9" fmla="*/ 167 h 314"/>
                  <a:gd name="T10" fmla="*/ 204 w 207"/>
                  <a:gd name="T11" fmla="*/ 144 h 314"/>
                  <a:gd name="T12" fmla="*/ 207 w 207"/>
                  <a:gd name="T13" fmla="*/ 125 h 314"/>
                  <a:gd name="T14" fmla="*/ 207 w 207"/>
                  <a:gd name="T15" fmla="*/ 110 h 314"/>
                  <a:gd name="T16" fmla="*/ 204 w 207"/>
                  <a:gd name="T17" fmla="*/ 97 h 314"/>
                  <a:gd name="T18" fmla="*/ 199 w 207"/>
                  <a:gd name="T19" fmla="*/ 78 h 314"/>
                  <a:gd name="T20" fmla="*/ 193 w 207"/>
                  <a:gd name="T21" fmla="*/ 60 h 314"/>
                  <a:gd name="T22" fmla="*/ 191 w 207"/>
                  <a:gd name="T23" fmla="*/ 49 h 314"/>
                  <a:gd name="T24" fmla="*/ 188 w 207"/>
                  <a:gd name="T25" fmla="*/ 47 h 314"/>
                  <a:gd name="T26" fmla="*/ 180 w 207"/>
                  <a:gd name="T27" fmla="*/ 34 h 314"/>
                  <a:gd name="T28" fmla="*/ 164 w 207"/>
                  <a:gd name="T29" fmla="*/ 15 h 314"/>
                  <a:gd name="T30" fmla="*/ 148 w 207"/>
                  <a:gd name="T31" fmla="*/ 2 h 314"/>
                  <a:gd name="T32" fmla="*/ 129 w 207"/>
                  <a:gd name="T33" fmla="*/ 0 h 314"/>
                  <a:gd name="T34" fmla="*/ 110 w 207"/>
                  <a:gd name="T35" fmla="*/ 2 h 314"/>
                  <a:gd name="T36" fmla="*/ 92 w 207"/>
                  <a:gd name="T37" fmla="*/ 5 h 314"/>
                  <a:gd name="T38" fmla="*/ 75 w 207"/>
                  <a:gd name="T39" fmla="*/ 13 h 314"/>
                  <a:gd name="T40" fmla="*/ 62 w 207"/>
                  <a:gd name="T41" fmla="*/ 26 h 314"/>
                  <a:gd name="T42" fmla="*/ 46 w 207"/>
                  <a:gd name="T43" fmla="*/ 42 h 314"/>
                  <a:gd name="T44" fmla="*/ 30 w 207"/>
                  <a:gd name="T45" fmla="*/ 60 h 314"/>
                  <a:gd name="T46" fmla="*/ 16 w 207"/>
                  <a:gd name="T47" fmla="*/ 83 h 314"/>
                  <a:gd name="T48" fmla="*/ 8 w 207"/>
                  <a:gd name="T49" fmla="*/ 102 h 314"/>
                  <a:gd name="T50" fmla="*/ 3 w 207"/>
                  <a:gd name="T51" fmla="*/ 120 h 314"/>
                  <a:gd name="T52" fmla="*/ 0 w 207"/>
                  <a:gd name="T53" fmla="*/ 136 h 314"/>
                  <a:gd name="T54" fmla="*/ 0 w 207"/>
                  <a:gd name="T55" fmla="*/ 149 h 314"/>
                  <a:gd name="T56" fmla="*/ 3 w 207"/>
                  <a:gd name="T57" fmla="*/ 162 h 314"/>
                  <a:gd name="T58" fmla="*/ 14 w 207"/>
                  <a:gd name="T59" fmla="*/ 186 h 314"/>
                  <a:gd name="T60" fmla="*/ 30 w 207"/>
                  <a:gd name="T61" fmla="*/ 212 h 314"/>
                  <a:gd name="T62" fmla="*/ 43 w 207"/>
                  <a:gd name="T63" fmla="*/ 230 h 314"/>
                  <a:gd name="T64" fmla="*/ 81 w 207"/>
                  <a:gd name="T65" fmla="*/ 314 h 314"/>
                  <a:gd name="T66" fmla="*/ 116 w 207"/>
                  <a:gd name="T67" fmla="*/ 296 h 314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207"/>
                  <a:gd name="T103" fmla="*/ 0 h 314"/>
                  <a:gd name="T104" fmla="*/ 207 w 207"/>
                  <a:gd name="T105" fmla="*/ 314 h 314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207" h="314">
                    <a:moveTo>
                      <a:pt x="156" y="251"/>
                    </a:moveTo>
                    <a:lnTo>
                      <a:pt x="156" y="251"/>
                    </a:lnTo>
                    <a:lnTo>
                      <a:pt x="161" y="246"/>
                    </a:lnTo>
                    <a:lnTo>
                      <a:pt x="167" y="238"/>
                    </a:lnTo>
                    <a:lnTo>
                      <a:pt x="172" y="227"/>
                    </a:lnTo>
                    <a:lnTo>
                      <a:pt x="180" y="217"/>
                    </a:lnTo>
                    <a:lnTo>
                      <a:pt x="185" y="204"/>
                    </a:lnTo>
                    <a:lnTo>
                      <a:pt x="191" y="191"/>
                    </a:lnTo>
                    <a:lnTo>
                      <a:pt x="196" y="180"/>
                    </a:lnTo>
                    <a:lnTo>
                      <a:pt x="199" y="167"/>
                    </a:lnTo>
                    <a:lnTo>
                      <a:pt x="201" y="157"/>
                    </a:lnTo>
                    <a:lnTo>
                      <a:pt x="204" y="144"/>
                    </a:lnTo>
                    <a:lnTo>
                      <a:pt x="207" y="136"/>
                    </a:lnTo>
                    <a:lnTo>
                      <a:pt x="207" y="125"/>
                    </a:lnTo>
                    <a:lnTo>
                      <a:pt x="207" y="117"/>
                    </a:lnTo>
                    <a:lnTo>
                      <a:pt x="207" y="110"/>
                    </a:lnTo>
                    <a:lnTo>
                      <a:pt x="204" y="102"/>
                    </a:lnTo>
                    <a:lnTo>
                      <a:pt x="204" y="97"/>
                    </a:lnTo>
                    <a:lnTo>
                      <a:pt x="201" y="86"/>
                    </a:lnTo>
                    <a:lnTo>
                      <a:pt x="199" y="78"/>
                    </a:lnTo>
                    <a:lnTo>
                      <a:pt x="196" y="68"/>
                    </a:lnTo>
                    <a:lnTo>
                      <a:pt x="193" y="60"/>
                    </a:lnTo>
                    <a:lnTo>
                      <a:pt x="191" y="55"/>
                    </a:lnTo>
                    <a:lnTo>
                      <a:pt x="191" y="49"/>
                    </a:lnTo>
                    <a:lnTo>
                      <a:pt x="191" y="47"/>
                    </a:lnTo>
                    <a:lnTo>
                      <a:pt x="188" y="47"/>
                    </a:lnTo>
                    <a:lnTo>
                      <a:pt x="185" y="42"/>
                    </a:lnTo>
                    <a:lnTo>
                      <a:pt x="180" y="34"/>
                    </a:lnTo>
                    <a:lnTo>
                      <a:pt x="172" y="23"/>
                    </a:lnTo>
                    <a:lnTo>
                      <a:pt x="164" y="15"/>
                    </a:lnTo>
                    <a:lnTo>
                      <a:pt x="156" y="8"/>
                    </a:lnTo>
                    <a:lnTo>
                      <a:pt x="148" y="2"/>
                    </a:lnTo>
                    <a:lnTo>
                      <a:pt x="140" y="0"/>
                    </a:lnTo>
                    <a:lnTo>
                      <a:pt x="129" y="0"/>
                    </a:lnTo>
                    <a:lnTo>
                      <a:pt x="121" y="0"/>
                    </a:lnTo>
                    <a:lnTo>
                      <a:pt x="110" y="2"/>
                    </a:lnTo>
                    <a:lnTo>
                      <a:pt x="102" y="2"/>
                    </a:lnTo>
                    <a:lnTo>
                      <a:pt x="92" y="5"/>
                    </a:lnTo>
                    <a:lnTo>
                      <a:pt x="84" y="10"/>
                    </a:lnTo>
                    <a:lnTo>
                      <a:pt x="75" y="13"/>
                    </a:lnTo>
                    <a:lnTo>
                      <a:pt x="67" y="18"/>
                    </a:lnTo>
                    <a:lnTo>
                      <a:pt x="62" y="26"/>
                    </a:lnTo>
                    <a:lnTo>
                      <a:pt x="54" y="31"/>
                    </a:lnTo>
                    <a:lnTo>
                      <a:pt x="46" y="42"/>
                    </a:lnTo>
                    <a:lnTo>
                      <a:pt x="35" y="49"/>
                    </a:lnTo>
                    <a:lnTo>
                      <a:pt x="30" y="60"/>
                    </a:lnTo>
                    <a:lnTo>
                      <a:pt x="22" y="70"/>
                    </a:lnTo>
                    <a:lnTo>
                      <a:pt x="16" y="83"/>
                    </a:lnTo>
                    <a:lnTo>
                      <a:pt x="11" y="91"/>
                    </a:lnTo>
                    <a:lnTo>
                      <a:pt x="8" y="102"/>
                    </a:lnTo>
                    <a:lnTo>
                      <a:pt x="6" y="112"/>
                    </a:lnTo>
                    <a:lnTo>
                      <a:pt x="3" y="120"/>
                    </a:lnTo>
                    <a:lnTo>
                      <a:pt x="3" y="128"/>
                    </a:lnTo>
                    <a:lnTo>
                      <a:pt x="0" y="136"/>
                    </a:lnTo>
                    <a:lnTo>
                      <a:pt x="0" y="141"/>
                    </a:lnTo>
                    <a:lnTo>
                      <a:pt x="0" y="149"/>
                    </a:lnTo>
                    <a:lnTo>
                      <a:pt x="0" y="154"/>
                    </a:lnTo>
                    <a:lnTo>
                      <a:pt x="3" y="162"/>
                    </a:lnTo>
                    <a:lnTo>
                      <a:pt x="8" y="175"/>
                    </a:lnTo>
                    <a:lnTo>
                      <a:pt x="14" y="186"/>
                    </a:lnTo>
                    <a:lnTo>
                      <a:pt x="22" y="199"/>
                    </a:lnTo>
                    <a:lnTo>
                      <a:pt x="30" y="212"/>
                    </a:lnTo>
                    <a:lnTo>
                      <a:pt x="38" y="222"/>
                    </a:lnTo>
                    <a:lnTo>
                      <a:pt x="43" y="230"/>
                    </a:lnTo>
                    <a:lnTo>
                      <a:pt x="43" y="233"/>
                    </a:lnTo>
                    <a:lnTo>
                      <a:pt x="81" y="314"/>
                    </a:lnTo>
                    <a:lnTo>
                      <a:pt x="92" y="272"/>
                    </a:lnTo>
                    <a:lnTo>
                      <a:pt x="116" y="296"/>
                    </a:lnTo>
                    <a:lnTo>
                      <a:pt x="156" y="251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60" name="Freeform 69"/>
              <p:cNvSpPr>
                <a:spLocks/>
              </p:cNvSpPr>
              <p:nvPr/>
            </p:nvSpPr>
            <p:spPr bwMode="auto">
              <a:xfrm>
                <a:off x="4293" y="2368"/>
                <a:ext cx="48" cy="2"/>
              </a:xfrm>
              <a:custGeom>
                <a:avLst/>
                <a:gdLst>
                  <a:gd name="T0" fmla="*/ 0 w 48"/>
                  <a:gd name="T1" fmla="*/ 0 h 2"/>
                  <a:gd name="T2" fmla="*/ 48 w 48"/>
                  <a:gd name="T3" fmla="*/ 0 h 2"/>
                  <a:gd name="T4" fmla="*/ 40 w 48"/>
                  <a:gd name="T5" fmla="*/ 0 h 2"/>
                  <a:gd name="T6" fmla="*/ 34 w 48"/>
                  <a:gd name="T7" fmla="*/ 2 h 2"/>
                  <a:gd name="T8" fmla="*/ 29 w 48"/>
                  <a:gd name="T9" fmla="*/ 2 h 2"/>
                  <a:gd name="T10" fmla="*/ 24 w 48"/>
                  <a:gd name="T11" fmla="*/ 2 h 2"/>
                  <a:gd name="T12" fmla="*/ 16 w 48"/>
                  <a:gd name="T13" fmla="*/ 2 h 2"/>
                  <a:gd name="T14" fmla="*/ 10 w 48"/>
                  <a:gd name="T15" fmla="*/ 2 h 2"/>
                  <a:gd name="T16" fmla="*/ 5 w 48"/>
                  <a:gd name="T17" fmla="*/ 0 h 2"/>
                  <a:gd name="T18" fmla="*/ 0 w 48"/>
                  <a:gd name="T19" fmla="*/ 0 h 2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48"/>
                  <a:gd name="T31" fmla="*/ 0 h 2"/>
                  <a:gd name="T32" fmla="*/ 48 w 48"/>
                  <a:gd name="T33" fmla="*/ 2 h 2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48" h="2">
                    <a:moveTo>
                      <a:pt x="0" y="0"/>
                    </a:moveTo>
                    <a:lnTo>
                      <a:pt x="48" y="0"/>
                    </a:lnTo>
                    <a:lnTo>
                      <a:pt x="40" y="0"/>
                    </a:lnTo>
                    <a:lnTo>
                      <a:pt x="34" y="2"/>
                    </a:lnTo>
                    <a:lnTo>
                      <a:pt x="29" y="2"/>
                    </a:lnTo>
                    <a:lnTo>
                      <a:pt x="24" y="2"/>
                    </a:lnTo>
                    <a:lnTo>
                      <a:pt x="16" y="2"/>
                    </a:lnTo>
                    <a:lnTo>
                      <a:pt x="10" y="2"/>
                    </a:lnTo>
                    <a:lnTo>
                      <a:pt x="5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A1F0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61" name="Freeform 70"/>
              <p:cNvSpPr>
                <a:spLocks/>
              </p:cNvSpPr>
              <p:nvPr/>
            </p:nvSpPr>
            <p:spPr bwMode="auto">
              <a:xfrm>
                <a:off x="4279" y="2365"/>
                <a:ext cx="73" cy="3"/>
              </a:xfrm>
              <a:custGeom>
                <a:avLst/>
                <a:gdLst>
                  <a:gd name="T0" fmla="*/ 62 w 73"/>
                  <a:gd name="T1" fmla="*/ 3 h 3"/>
                  <a:gd name="T2" fmla="*/ 14 w 73"/>
                  <a:gd name="T3" fmla="*/ 3 h 3"/>
                  <a:gd name="T4" fmla="*/ 11 w 73"/>
                  <a:gd name="T5" fmla="*/ 3 h 3"/>
                  <a:gd name="T6" fmla="*/ 11 w 73"/>
                  <a:gd name="T7" fmla="*/ 3 h 3"/>
                  <a:gd name="T8" fmla="*/ 8 w 73"/>
                  <a:gd name="T9" fmla="*/ 3 h 3"/>
                  <a:gd name="T10" fmla="*/ 8 w 73"/>
                  <a:gd name="T11" fmla="*/ 3 h 3"/>
                  <a:gd name="T12" fmla="*/ 6 w 73"/>
                  <a:gd name="T13" fmla="*/ 3 h 3"/>
                  <a:gd name="T14" fmla="*/ 6 w 73"/>
                  <a:gd name="T15" fmla="*/ 0 h 3"/>
                  <a:gd name="T16" fmla="*/ 3 w 73"/>
                  <a:gd name="T17" fmla="*/ 0 h 3"/>
                  <a:gd name="T18" fmla="*/ 0 w 73"/>
                  <a:gd name="T19" fmla="*/ 0 h 3"/>
                  <a:gd name="T20" fmla="*/ 73 w 73"/>
                  <a:gd name="T21" fmla="*/ 0 h 3"/>
                  <a:gd name="T22" fmla="*/ 70 w 73"/>
                  <a:gd name="T23" fmla="*/ 0 h 3"/>
                  <a:gd name="T24" fmla="*/ 70 w 73"/>
                  <a:gd name="T25" fmla="*/ 0 h 3"/>
                  <a:gd name="T26" fmla="*/ 67 w 73"/>
                  <a:gd name="T27" fmla="*/ 3 h 3"/>
                  <a:gd name="T28" fmla="*/ 67 w 73"/>
                  <a:gd name="T29" fmla="*/ 3 h 3"/>
                  <a:gd name="T30" fmla="*/ 65 w 73"/>
                  <a:gd name="T31" fmla="*/ 3 h 3"/>
                  <a:gd name="T32" fmla="*/ 65 w 73"/>
                  <a:gd name="T33" fmla="*/ 3 h 3"/>
                  <a:gd name="T34" fmla="*/ 62 w 73"/>
                  <a:gd name="T35" fmla="*/ 3 h 3"/>
                  <a:gd name="T36" fmla="*/ 62 w 7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3"/>
                  <a:gd name="T59" fmla="*/ 73 w 7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3">
                    <a:moveTo>
                      <a:pt x="62" y="3"/>
                    </a:moveTo>
                    <a:lnTo>
                      <a:pt x="14" y="3"/>
                    </a:lnTo>
                    <a:lnTo>
                      <a:pt x="11" y="3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0" y="0"/>
                    </a:lnTo>
                    <a:lnTo>
                      <a:pt x="67" y="3"/>
                    </a:lnTo>
                    <a:lnTo>
                      <a:pt x="65" y="3"/>
                    </a:lnTo>
                    <a:lnTo>
                      <a:pt x="62" y="3"/>
                    </a:lnTo>
                    <a:close/>
                  </a:path>
                </a:pathLst>
              </a:custGeom>
              <a:solidFill>
                <a:srgbClr val="6B200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62" name="Freeform 71"/>
              <p:cNvSpPr>
                <a:spLocks/>
              </p:cNvSpPr>
              <p:nvPr/>
            </p:nvSpPr>
            <p:spPr bwMode="auto">
              <a:xfrm>
                <a:off x="4271" y="2362"/>
                <a:ext cx="89" cy="3"/>
              </a:xfrm>
              <a:custGeom>
                <a:avLst/>
                <a:gdLst>
                  <a:gd name="T0" fmla="*/ 81 w 89"/>
                  <a:gd name="T1" fmla="*/ 3 h 3"/>
                  <a:gd name="T2" fmla="*/ 8 w 89"/>
                  <a:gd name="T3" fmla="*/ 3 h 3"/>
                  <a:gd name="T4" fmla="*/ 8 w 89"/>
                  <a:gd name="T5" fmla="*/ 3 h 3"/>
                  <a:gd name="T6" fmla="*/ 8 w 89"/>
                  <a:gd name="T7" fmla="*/ 3 h 3"/>
                  <a:gd name="T8" fmla="*/ 5 w 89"/>
                  <a:gd name="T9" fmla="*/ 3 h 3"/>
                  <a:gd name="T10" fmla="*/ 5 w 89"/>
                  <a:gd name="T11" fmla="*/ 3 h 3"/>
                  <a:gd name="T12" fmla="*/ 3 w 89"/>
                  <a:gd name="T13" fmla="*/ 3 h 3"/>
                  <a:gd name="T14" fmla="*/ 3 w 89"/>
                  <a:gd name="T15" fmla="*/ 3 h 3"/>
                  <a:gd name="T16" fmla="*/ 3 w 89"/>
                  <a:gd name="T17" fmla="*/ 0 h 3"/>
                  <a:gd name="T18" fmla="*/ 0 w 89"/>
                  <a:gd name="T19" fmla="*/ 0 h 3"/>
                  <a:gd name="T20" fmla="*/ 89 w 89"/>
                  <a:gd name="T21" fmla="*/ 0 h 3"/>
                  <a:gd name="T22" fmla="*/ 89 w 89"/>
                  <a:gd name="T23" fmla="*/ 0 h 3"/>
                  <a:gd name="T24" fmla="*/ 86 w 89"/>
                  <a:gd name="T25" fmla="*/ 3 h 3"/>
                  <a:gd name="T26" fmla="*/ 86 w 89"/>
                  <a:gd name="T27" fmla="*/ 3 h 3"/>
                  <a:gd name="T28" fmla="*/ 86 w 89"/>
                  <a:gd name="T29" fmla="*/ 3 h 3"/>
                  <a:gd name="T30" fmla="*/ 83 w 89"/>
                  <a:gd name="T31" fmla="*/ 3 h 3"/>
                  <a:gd name="T32" fmla="*/ 83 w 89"/>
                  <a:gd name="T33" fmla="*/ 3 h 3"/>
                  <a:gd name="T34" fmla="*/ 81 w 89"/>
                  <a:gd name="T35" fmla="*/ 3 h 3"/>
                  <a:gd name="T36" fmla="*/ 81 w 8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9"/>
                  <a:gd name="T58" fmla="*/ 0 h 3"/>
                  <a:gd name="T59" fmla="*/ 89 w 8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9" h="3">
                    <a:moveTo>
                      <a:pt x="81" y="3"/>
                    </a:moveTo>
                    <a:lnTo>
                      <a:pt x="8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89" y="0"/>
                    </a:lnTo>
                    <a:lnTo>
                      <a:pt x="86" y="3"/>
                    </a:lnTo>
                    <a:lnTo>
                      <a:pt x="83" y="3"/>
                    </a:lnTo>
                    <a:lnTo>
                      <a:pt x="81" y="3"/>
                    </a:lnTo>
                    <a:close/>
                  </a:path>
                </a:pathLst>
              </a:custGeom>
              <a:solidFill>
                <a:srgbClr val="6C200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63" name="Freeform 72"/>
              <p:cNvSpPr>
                <a:spLocks/>
              </p:cNvSpPr>
              <p:nvPr/>
            </p:nvSpPr>
            <p:spPr bwMode="auto">
              <a:xfrm>
                <a:off x="4263" y="2360"/>
                <a:ext cx="105" cy="2"/>
              </a:xfrm>
              <a:custGeom>
                <a:avLst/>
                <a:gdLst>
                  <a:gd name="T0" fmla="*/ 97 w 105"/>
                  <a:gd name="T1" fmla="*/ 2 h 2"/>
                  <a:gd name="T2" fmla="*/ 8 w 105"/>
                  <a:gd name="T3" fmla="*/ 2 h 2"/>
                  <a:gd name="T4" fmla="*/ 8 w 105"/>
                  <a:gd name="T5" fmla="*/ 2 h 2"/>
                  <a:gd name="T6" fmla="*/ 5 w 105"/>
                  <a:gd name="T7" fmla="*/ 2 h 2"/>
                  <a:gd name="T8" fmla="*/ 5 w 105"/>
                  <a:gd name="T9" fmla="*/ 2 h 2"/>
                  <a:gd name="T10" fmla="*/ 5 w 105"/>
                  <a:gd name="T11" fmla="*/ 2 h 2"/>
                  <a:gd name="T12" fmla="*/ 3 w 105"/>
                  <a:gd name="T13" fmla="*/ 2 h 2"/>
                  <a:gd name="T14" fmla="*/ 3 w 105"/>
                  <a:gd name="T15" fmla="*/ 2 h 2"/>
                  <a:gd name="T16" fmla="*/ 3 w 105"/>
                  <a:gd name="T17" fmla="*/ 0 h 2"/>
                  <a:gd name="T18" fmla="*/ 0 w 105"/>
                  <a:gd name="T19" fmla="*/ 0 h 2"/>
                  <a:gd name="T20" fmla="*/ 105 w 105"/>
                  <a:gd name="T21" fmla="*/ 0 h 2"/>
                  <a:gd name="T22" fmla="*/ 102 w 105"/>
                  <a:gd name="T23" fmla="*/ 0 h 2"/>
                  <a:gd name="T24" fmla="*/ 102 w 105"/>
                  <a:gd name="T25" fmla="*/ 2 h 2"/>
                  <a:gd name="T26" fmla="*/ 102 w 105"/>
                  <a:gd name="T27" fmla="*/ 2 h 2"/>
                  <a:gd name="T28" fmla="*/ 99 w 105"/>
                  <a:gd name="T29" fmla="*/ 2 h 2"/>
                  <a:gd name="T30" fmla="*/ 99 w 105"/>
                  <a:gd name="T31" fmla="*/ 2 h 2"/>
                  <a:gd name="T32" fmla="*/ 99 w 105"/>
                  <a:gd name="T33" fmla="*/ 2 h 2"/>
                  <a:gd name="T34" fmla="*/ 97 w 105"/>
                  <a:gd name="T35" fmla="*/ 2 h 2"/>
                  <a:gd name="T36" fmla="*/ 97 w 105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5"/>
                  <a:gd name="T58" fmla="*/ 0 h 2"/>
                  <a:gd name="T59" fmla="*/ 105 w 105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5" h="2">
                    <a:moveTo>
                      <a:pt x="97" y="2"/>
                    </a:moveTo>
                    <a:lnTo>
                      <a:pt x="8" y="2"/>
                    </a:lnTo>
                    <a:lnTo>
                      <a:pt x="5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05" y="0"/>
                    </a:lnTo>
                    <a:lnTo>
                      <a:pt x="102" y="0"/>
                    </a:lnTo>
                    <a:lnTo>
                      <a:pt x="102" y="2"/>
                    </a:lnTo>
                    <a:lnTo>
                      <a:pt x="99" y="2"/>
                    </a:lnTo>
                    <a:lnTo>
                      <a:pt x="97" y="2"/>
                    </a:lnTo>
                    <a:close/>
                  </a:path>
                </a:pathLst>
              </a:custGeom>
              <a:solidFill>
                <a:srgbClr val="6C210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64" name="Freeform 73"/>
              <p:cNvSpPr>
                <a:spLocks/>
              </p:cNvSpPr>
              <p:nvPr/>
            </p:nvSpPr>
            <p:spPr bwMode="auto">
              <a:xfrm>
                <a:off x="4258" y="2357"/>
                <a:ext cx="115" cy="3"/>
              </a:xfrm>
              <a:custGeom>
                <a:avLst/>
                <a:gdLst>
                  <a:gd name="T0" fmla="*/ 110 w 115"/>
                  <a:gd name="T1" fmla="*/ 3 h 3"/>
                  <a:gd name="T2" fmla="*/ 5 w 115"/>
                  <a:gd name="T3" fmla="*/ 3 h 3"/>
                  <a:gd name="T4" fmla="*/ 5 w 115"/>
                  <a:gd name="T5" fmla="*/ 3 h 3"/>
                  <a:gd name="T6" fmla="*/ 5 w 115"/>
                  <a:gd name="T7" fmla="*/ 3 h 3"/>
                  <a:gd name="T8" fmla="*/ 5 w 115"/>
                  <a:gd name="T9" fmla="*/ 3 h 3"/>
                  <a:gd name="T10" fmla="*/ 2 w 115"/>
                  <a:gd name="T11" fmla="*/ 3 h 3"/>
                  <a:gd name="T12" fmla="*/ 2 w 115"/>
                  <a:gd name="T13" fmla="*/ 3 h 3"/>
                  <a:gd name="T14" fmla="*/ 2 w 115"/>
                  <a:gd name="T15" fmla="*/ 3 h 3"/>
                  <a:gd name="T16" fmla="*/ 0 w 115"/>
                  <a:gd name="T17" fmla="*/ 3 h 3"/>
                  <a:gd name="T18" fmla="*/ 0 w 115"/>
                  <a:gd name="T19" fmla="*/ 0 h 3"/>
                  <a:gd name="T20" fmla="*/ 115 w 115"/>
                  <a:gd name="T21" fmla="*/ 0 h 3"/>
                  <a:gd name="T22" fmla="*/ 115 w 115"/>
                  <a:gd name="T23" fmla="*/ 3 h 3"/>
                  <a:gd name="T24" fmla="*/ 115 w 115"/>
                  <a:gd name="T25" fmla="*/ 3 h 3"/>
                  <a:gd name="T26" fmla="*/ 112 w 115"/>
                  <a:gd name="T27" fmla="*/ 3 h 3"/>
                  <a:gd name="T28" fmla="*/ 112 w 115"/>
                  <a:gd name="T29" fmla="*/ 3 h 3"/>
                  <a:gd name="T30" fmla="*/ 112 w 115"/>
                  <a:gd name="T31" fmla="*/ 3 h 3"/>
                  <a:gd name="T32" fmla="*/ 110 w 115"/>
                  <a:gd name="T33" fmla="*/ 3 h 3"/>
                  <a:gd name="T34" fmla="*/ 110 w 115"/>
                  <a:gd name="T35" fmla="*/ 3 h 3"/>
                  <a:gd name="T36" fmla="*/ 110 w 11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5"/>
                  <a:gd name="T58" fmla="*/ 0 h 3"/>
                  <a:gd name="T59" fmla="*/ 115 w 11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5" h="3">
                    <a:moveTo>
                      <a:pt x="110" y="3"/>
                    </a:moveTo>
                    <a:lnTo>
                      <a:pt x="5" y="3"/>
                    </a:ln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115" y="0"/>
                    </a:lnTo>
                    <a:lnTo>
                      <a:pt x="115" y="3"/>
                    </a:lnTo>
                    <a:lnTo>
                      <a:pt x="112" y="3"/>
                    </a:lnTo>
                    <a:lnTo>
                      <a:pt x="110" y="3"/>
                    </a:lnTo>
                    <a:close/>
                  </a:path>
                </a:pathLst>
              </a:custGeom>
              <a:solidFill>
                <a:srgbClr val="6D210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65" name="Freeform 74"/>
              <p:cNvSpPr>
                <a:spLocks/>
              </p:cNvSpPr>
              <p:nvPr/>
            </p:nvSpPr>
            <p:spPr bwMode="auto">
              <a:xfrm>
                <a:off x="4252" y="2355"/>
                <a:ext cx="126" cy="2"/>
              </a:xfrm>
              <a:custGeom>
                <a:avLst/>
                <a:gdLst>
                  <a:gd name="T0" fmla="*/ 121 w 126"/>
                  <a:gd name="T1" fmla="*/ 2 h 2"/>
                  <a:gd name="T2" fmla="*/ 6 w 126"/>
                  <a:gd name="T3" fmla="*/ 2 h 2"/>
                  <a:gd name="T4" fmla="*/ 6 w 126"/>
                  <a:gd name="T5" fmla="*/ 2 h 2"/>
                  <a:gd name="T6" fmla="*/ 6 w 126"/>
                  <a:gd name="T7" fmla="*/ 2 h 2"/>
                  <a:gd name="T8" fmla="*/ 3 w 126"/>
                  <a:gd name="T9" fmla="*/ 2 h 2"/>
                  <a:gd name="T10" fmla="*/ 3 w 126"/>
                  <a:gd name="T11" fmla="*/ 2 h 2"/>
                  <a:gd name="T12" fmla="*/ 3 w 126"/>
                  <a:gd name="T13" fmla="*/ 2 h 2"/>
                  <a:gd name="T14" fmla="*/ 3 w 126"/>
                  <a:gd name="T15" fmla="*/ 2 h 2"/>
                  <a:gd name="T16" fmla="*/ 0 w 126"/>
                  <a:gd name="T17" fmla="*/ 2 h 2"/>
                  <a:gd name="T18" fmla="*/ 0 w 126"/>
                  <a:gd name="T19" fmla="*/ 0 h 2"/>
                  <a:gd name="T20" fmla="*/ 126 w 126"/>
                  <a:gd name="T21" fmla="*/ 0 h 2"/>
                  <a:gd name="T22" fmla="*/ 126 w 126"/>
                  <a:gd name="T23" fmla="*/ 2 h 2"/>
                  <a:gd name="T24" fmla="*/ 126 w 126"/>
                  <a:gd name="T25" fmla="*/ 2 h 2"/>
                  <a:gd name="T26" fmla="*/ 124 w 126"/>
                  <a:gd name="T27" fmla="*/ 2 h 2"/>
                  <a:gd name="T28" fmla="*/ 124 w 126"/>
                  <a:gd name="T29" fmla="*/ 2 h 2"/>
                  <a:gd name="T30" fmla="*/ 124 w 126"/>
                  <a:gd name="T31" fmla="*/ 2 h 2"/>
                  <a:gd name="T32" fmla="*/ 124 w 126"/>
                  <a:gd name="T33" fmla="*/ 2 h 2"/>
                  <a:gd name="T34" fmla="*/ 121 w 126"/>
                  <a:gd name="T35" fmla="*/ 2 h 2"/>
                  <a:gd name="T36" fmla="*/ 121 w 12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6"/>
                  <a:gd name="T58" fmla="*/ 0 h 2"/>
                  <a:gd name="T59" fmla="*/ 126 w 12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6" h="2">
                    <a:moveTo>
                      <a:pt x="121" y="2"/>
                    </a:moveTo>
                    <a:lnTo>
                      <a:pt x="6" y="2"/>
                    </a:ln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126" y="0"/>
                    </a:lnTo>
                    <a:lnTo>
                      <a:pt x="126" y="2"/>
                    </a:lnTo>
                    <a:lnTo>
                      <a:pt x="124" y="2"/>
                    </a:lnTo>
                    <a:lnTo>
                      <a:pt x="121" y="2"/>
                    </a:lnTo>
                    <a:close/>
                  </a:path>
                </a:pathLst>
              </a:custGeom>
              <a:solidFill>
                <a:srgbClr val="6D220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66" name="Freeform 75"/>
              <p:cNvSpPr>
                <a:spLocks/>
              </p:cNvSpPr>
              <p:nvPr/>
            </p:nvSpPr>
            <p:spPr bwMode="auto">
              <a:xfrm>
                <a:off x="4247" y="2355"/>
                <a:ext cx="137" cy="1"/>
              </a:xfrm>
              <a:custGeom>
                <a:avLst/>
                <a:gdLst>
                  <a:gd name="T0" fmla="*/ 131 w 137"/>
                  <a:gd name="T1" fmla="*/ 0 h 1"/>
                  <a:gd name="T2" fmla="*/ 5 w 137"/>
                  <a:gd name="T3" fmla="*/ 0 h 1"/>
                  <a:gd name="T4" fmla="*/ 5 w 137"/>
                  <a:gd name="T5" fmla="*/ 0 h 1"/>
                  <a:gd name="T6" fmla="*/ 5 w 137"/>
                  <a:gd name="T7" fmla="*/ 0 h 1"/>
                  <a:gd name="T8" fmla="*/ 3 w 137"/>
                  <a:gd name="T9" fmla="*/ 0 h 1"/>
                  <a:gd name="T10" fmla="*/ 3 w 137"/>
                  <a:gd name="T11" fmla="*/ 0 h 1"/>
                  <a:gd name="T12" fmla="*/ 3 w 137"/>
                  <a:gd name="T13" fmla="*/ 0 h 1"/>
                  <a:gd name="T14" fmla="*/ 3 w 137"/>
                  <a:gd name="T15" fmla="*/ 0 h 1"/>
                  <a:gd name="T16" fmla="*/ 0 w 137"/>
                  <a:gd name="T17" fmla="*/ 0 h 1"/>
                  <a:gd name="T18" fmla="*/ 0 w 137"/>
                  <a:gd name="T19" fmla="*/ 0 h 1"/>
                  <a:gd name="T20" fmla="*/ 137 w 137"/>
                  <a:gd name="T21" fmla="*/ 0 h 1"/>
                  <a:gd name="T22" fmla="*/ 137 w 137"/>
                  <a:gd name="T23" fmla="*/ 0 h 1"/>
                  <a:gd name="T24" fmla="*/ 137 w 137"/>
                  <a:gd name="T25" fmla="*/ 0 h 1"/>
                  <a:gd name="T26" fmla="*/ 134 w 137"/>
                  <a:gd name="T27" fmla="*/ 0 h 1"/>
                  <a:gd name="T28" fmla="*/ 134 w 137"/>
                  <a:gd name="T29" fmla="*/ 0 h 1"/>
                  <a:gd name="T30" fmla="*/ 134 w 137"/>
                  <a:gd name="T31" fmla="*/ 0 h 1"/>
                  <a:gd name="T32" fmla="*/ 134 w 137"/>
                  <a:gd name="T33" fmla="*/ 0 h 1"/>
                  <a:gd name="T34" fmla="*/ 131 w 137"/>
                  <a:gd name="T35" fmla="*/ 0 h 1"/>
                  <a:gd name="T36" fmla="*/ 131 w 137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37"/>
                  <a:gd name="T58" fmla="*/ 0 h 1"/>
                  <a:gd name="T59" fmla="*/ 137 w 137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37" h="1">
                    <a:moveTo>
                      <a:pt x="131" y="0"/>
                    </a:move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37" y="0"/>
                    </a:lnTo>
                    <a:lnTo>
                      <a:pt x="134" y="0"/>
                    </a:lnTo>
                    <a:lnTo>
                      <a:pt x="131" y="0"/>
                    </a:lnTo>
                    <a:close/>
                  </a:path>
                </a:pathLst>
              </a:custGeom>
              <a:solidFill>
                <a:srgbClr val="6E220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67" name="Freeform 76"/>
              <p:cNvSpPr>
                <a:spLocks/>
              </p:cNvSpPr>
              <p:nvPr/>
            </p:nvSpPr>
            <p:spPr bwMode="auto">
              <a:xfrm>
                <a:off x="4242" y="2352"/>
                <a:ext cx="147" cy="3"/>
              </a:xfrm>
              <a:custGeom>
                <a:avLst/>
                <a:gdLst>
                  <a:gd name="T0" fmla="*/ 142 w 147"/>
                  <a:gd name="T1" fmla="*/ 3 h 3"/>
                  <a:gd name="T2" fmla="*/ 5 w 147"/>
                  <a:gd name="T3" fmla="*/ 3 h 3"/>
                  <a:gd name="T4" fmla="*/ 5 w 147"/>
                  <a:gd name="T5" fmla="*/ 0 h 3"/>
                  <a:gd name="T6" fmla="*/ 5 w 147"/>
                  <a:gd name="T7" fmla="*/ 0 h 3"/>
                  <a:gd name="T8" fmla="*/ 2 w 147"/>
                  <a:gd name="T9" fmla="*/ 0 h 3"/>
                  <a:gd name="T10" fmla="*/ 2 w 147"/>
                  <a:gd name="T11" fmla="*/ 0 h 3"/>
                  <a:gd name="T12" fmla="*/ 2 w 147"/>
                  <a:gd name="T13" fmla="*/ 0 h 3"/>
                  <a:gd name="T14" fmla="*/ 2 w 147"/>
                  <a:gd name="T15" fmla="*/ 0 h 3"/>
                  <a:gd name="T16" fmla="*/ 2 w 147"/>
                  <a:gd name="T17" fmla="*/ 0 h 3"/>
                  <a:gd name="T18" fmla="*/ 0 w 147"/>
                  <a:gd name="T19" fmla="*/ 0 h 3"/>
                  <a:gd name="T20" fmla="*/ 147 w 147"/>
                  <a:gd name="T21" fmla="*/ 0 h 3"/>
                  <a:gd name="T22" fmla="*/ 144 w 147"/>
                  <a:gd name="T23" fmla="*/ 0 h 3"/>
                  <a:gd name="T24" fmla="*/ 144 w 147"/>
                  <a:gd name="T25" fmla="*/ 0 h 3"/>
                  <a:gd name="T26" fmla="*/ 144 w 147"/>
                  <a:gd name="T27" fmla="*/ 0 h 3"/>
                  <a:gd name="T28" fmla="*/ 144 w 147"/>
                  <a:gd name="T29" fmla="*/ 0 h 3"/>
                  <a:gd name="T30" fmla="*/ 144 w 147"/>
                  <a:gd name="T31" fmla="*/ 0 h 3"/>
                  <a:gd name="T32" fmla="*/ 142 w 147"/>
                  <a:gd name="T33" fmla="*/ 0 h 3"/>
                  <a:gd name="T34" fmla="*/ 142 w 147"/>
                  <a:gd name="T35" fmla="*/ 0 h 3"/>
                  <a:gd name="T36" fmla="*/ 142 w 14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7"/>
                  <a:gd name="T58" fmla="*/ 0 h 3"/>
                  <a:gd name="T59" fmla="*/ 147 w 14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7" h="3">
                    <a:moveTo>
                      <a:pt x="142" y="3"/>
                    </a:moveTo>
                    <a:lnTo>
                      <a:pt x="5" y="3"/>
                    </a:ln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147" y="0"/>
                    </a:lnTo>
                    <a:lnTo>
                      <a:pt x="144" y="0"/>
                    </a:lnTo>
                    <a:lnTo>
                      <a:pt x="142" y="0"/>
                    </a:lnTo>
                    <a:lnTo>
                      <a:pt x="142" y="3"/>
                    </a:lnTo>
                    <a:close/>
                  </a:path>
                </a:pathLst>
              </a:custGeom>
              <a:solidFill>
                <a:srgbClr val="6F230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68" name="Freeform 77"/>
              <p:cNvSpPr>
                <a:spLocks/>
              </p:cNvSpPr>
              <p:nvPr/>
            </p:nvSpPr>
            <p:spPr bwMode="auto">
              <a:xfrm>
                <a:off x="4239" y="2349"/>
                <a:ext cx="153" cy="3"/>
              </a:xfrm>
              <a:custGeom>
                <a:avLst/>
                <a:gdLst>
                  <a:gd name="T0" fmla="*/ 150 w 153"/>
                  <a:gd name="T1" fmla="*/ 3 h 3"/>
                  <a:gd name="T2" fmla="*/ 3 w 153"/>
                  <a:gd name="T3" fmla="*/ 3 h 3"/>
                  <a:gd name="T4" fmla="*/ 3 w 153"/>
                  <a:gd name="T5" fmla="*/ 0 h 3"/>
                  <a:gd name="T6" fmla="*/ 3 w 153"/>
                  <a:gd name="T7" fmla="*/ 0 h 3"/>
                  <a:gd name="T8" fmla="*/ 3 w 153"/>
                  <a:gd name="T9" fmla="*/ 0 h 3"/>
                  <a:gd name="T10" fmla="*/ 3 w 153"/>
                  <a:gd name="T11" fmla="*/ 0 h 3"/>
                  <a:gd name="T12" fmla="*/ 0 w 153"/>
                  <a:gd name="T13" fmla="*/ 0 h 3"/>
                  <a:gd name="T14" fmla="*/ 0 w 153"/>
                  <a:gd name="T15" fmla="*/ 0 h 3"/>
                  <a:gd name="T16" fmla="*/ 0 w 153"/>
                  <a:gd name="T17" fmla="*/ 0 h 3"/>
                  <a:gd name="T18" fmla="*/ 0 w 153"/>
                  <a:gd name="T19" fmla="*/ 0 h 3"/>
                  <a:gd name="T20" fmla="*/ 153 w 153"/>
                  <a:gd name="T21" fmla="*/ 0 h 3"/>
                  <a:gd name="T22" fmla="*/ 153 w 153"/>
                  <a:gd name="T23" fmla="*/ 0 h 3"/>
                  <a:gd name="T24" fmla="*/ 153 w 153"/>
                  <a:gd name="T25" fmla="*/ 0 h 3"/>
                  <a:gd name="T26" fmla="*/ 153 w 153"/>
                  <a:gd name="T27" fmla="*/ 0 h 3"/>
                  <a:gd name="T28" fmla="*/ 150 w 153"/>
                  <a:gd name="T29" fmla="*/ 0 h 3"/>
                  <a:gd name="T30" fmla="*/ 150 w 153"/>
                  <a:gd name="T31" fmla="*/ 0 h 3"/>
                  <a:gd name="T32" fmla="*/ 150 w 153"/>
                  <a:gd name="T33" fmla="*/ 0 h 3"/>
                  <a:gd name="T34" fmla="*/ 150 w 153"/>
                  <a:gd name="T35" fmla="*/ 0 h 3"/>
                  <a:gd name="T36" fmla="*/ 150 w 15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53"/>
                  <a:gd name="T58" fmla="*/ 0 h 3"/>
                  <a:gd name="T59" fmla="*/ 153 w 15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53" h="3">
                    <a:moveTo>
                      <a:pt x="150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53" y="0"/>
                    </a:lnTo>
                    <a:lnTo>
                      <a:pt x="150" y="0"/>
                    </a:lnTo>
                    <a:lnTo>
                      <a:pt x="150" y="3"/>
                    </a:lnTo>
                    <a:close/>
                  </a:path>
                </a:pathLst>
              </a:custGeom>
              <a:solidFill>
                <a:srgbClr val="6F230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69" name="Freeform 78"/>
              <p:cNvSpPr>
                <a:spLocks/>
              </p:cNvSpPr>
              <p:nvPr/>
            </p:nvSpPr>
            <p:spPr bwMode="auto">
              <a:xfrm>
                <a:off x="4234" y="2347"/>
                <a:ext cx="163" cy="2"/>
              </a:xfrm>
              <a:custGeom>
                <a:avLst/>
                <a:gdLst>
                  <a:gd name="T0" fmla="*/ 158 w 163"/>
                  <a:gd name="T1" fmla="*/ 2 h 2"/>
                  <a:gd name="T2" fmla="*/ 5 w 163"/>
                  <a:gd name="T3" fmla="*/ 2 h 2"/>
                  <a:gd name="T4" fmla="*/ 5 w 163"/>
                  <a:gd name="T5" fmla="*/ 2 h 2"/>
                  <a:gd name="T6" fmla="*/ 2 w 163"/>
                  <a:gd name="T7" fmla="*/ 0 h 2"/>
                  <a:gd name="T8" fmla="*/ 2 w 163"/>
                  <a:gd name="T9" fmla="*/ 0 h 2"/>
                  <a:gd name="T10" fmla="*/ 2 w 163"/>
                  <a:gd name="T11" fmla="*/ 0 h 2"/>
                  <a:gd name="T12" fmla="*/ 2 w 163"/>
                  <a:gd name="T13" fmla="*/ 0 h 2"/>
                  <a:gd name="T14" fmla="*/ 2 w 163"/>
                  <a:gd name="T15" fmla="*/ 0 h 2"/>
                  <a:gd name="T16" fmla="*/ 0 w 163"/>
                  <a:gd name="T17" fmla="*/ 0 h 2"/>
                  <a:gd name="T18" fmla="*/ 0 w 163"/>
                  <a:gd name="T19" fmla="*/ 0 h 2"/>
                  <a:gd name="T20" fmla="*/ 85 w 163"/>
                  <a:gd name="T21" fmla="*/ 0 h 2"/>
                  <a:gd name="T22" fmla="*/ 96 w 163"/>
                  <a:gd name="T23" fmla="*/ 0 h 2"/>
                  <a:gd name="T24" fmla="*/ 107 w 163"/>
                  <a:gd name="T25" fmla="*/ 2 h 2"/>
                  <a:gd name="T26" fmla="*/ 118 w 163"/>
                  <a:gd name="T27" fmla="*/ 2 h 2"/>
                  <a:gd name="T28" fmla="*/ 128 w 163"/>
                  <a:gd name="T29" fmla="*/ 2 h 2"/>
                  <a:gd name="T30" fmla="*/ 139 w 163"/>
                  <a:gd name="T31" fmla="*/ 0 h 2"/>
                  <a:gd name="T32" fmla="*/ 147 w 163"/>
                  <a:gd name="T33" fmla="*/ 0 h 2"/>
                  <a:gd name="T34" fmla="*/ 152 w 163"/>
                  <a:gd name="T35" fmla="*/ 0 h 2"/>
                  <a:gd name="T36" fmla="*/ 158 w 163"/>
                  <a:gd name="T37" fmla="*/ 0 h 2"/>
                  <a:gd name="T38" fmla="*/ 163 w 163"/>
                  <a:gd name="T39" fmla="*/ 0 h 2"/>
                  <a:gd name="T40" fmla="*/ 163 w 163"/>
                  <a:gd name="T41" fmla="*/ 0 h 2"/>
                  <a:gd name="T42" fmla="*/ 160 w 163"/>
                  <a:gd name="T43" fmla="*/ 0 h 2"/>
                  <a:gd name="T44" fmla="*/ 160 w 163"/>
                  <a:gd name="T45" fmla="*/ 0 h 2"/>
                  <a:gd name="T46" fmla="*/ 160 w 163"/>
                  <a:gd name="T47" fmla="*/ 0 h 2"/>
                  <a:gd name="T48" fmla="*/ 160 w 163"/>
                  <a:gd name="T49" fmla="*/ 0 h 2"/>
                  <a:gd name="T50" fmla="*/ 160 w 163"/>
                  <a:gd name="T51" fmla="*/ 0 h 2"/>
                  <a:gd name="T52" fmla="*/ 158 w 163"/>
                  <a:gd name="T53" fmla="*/ 2 h 2"/>
                  <a:gd name="T54" fmla="*/ 158 w 163"/>
                  <a:gd name="T55" fmla="*/ 2 h 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w 163"/>
                  <a:gd name="T85" fmla="*/ 0 h 2"/>
                  <a:gd name="T86" fmla="*/ 163 w 163"/>
                  <a:gd name="T87" fmla="*/ 2 h 2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T84" t="T85" r="T86" b="T87"/>
                <a:pathLst>
                  <a:path w="163" h="2">
                    <a:moveTo>
                      <a:pt x="158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85" y="0"/>
                    </a:lnTo>
                    <a:lnTo>
                      <a:pt x="96" y="0"/>
                    </a:lnTo>
                    <a:lnTo>
                      <a:pt x="107" y="2"/>
                    </a:lnTo>
                    <a:lnTo>
                      <a:pt x="118" y="2"/>
                    </a:lnTo>
                    <a:lnTo>
                      <a:pt x="128" y="2"/>
                    </a:lnTo>
                    <a:lnTo>
                      <a:pt x="139" y="0"/>
                    </a:lnTo>
                    <a:lnTo>
                      <a:pt x="147" y="0"/>
                    </a:lnTo>
                    <a:lnTo>
                      <a:pt x="152" y="0"/>
                    </a:lnTo>
                    <a:lnTo>
                      <a:pt x="158" y="0"/>
                    </a:lnTo>
                    <a:lnTo>
                      <a:pt x="163" y="0"/>
                    </a:lnTo>
                    <a:lnTo>
                      <a:pt x="160" y="0"/>
                    </a:lnTo>
                    <a:lnTo>
                      <a:pt x="158" y="2"/>
                    </a:lnTo>
                    <a:close/>
                  </a:path>
                </a:pathLst>
              </a:custGeom>
              <a:solidFill>
                <a:srgbClr val="70240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70" name="Freeform 79"/>
              <p:cNvSpPr>
                <a:spLocks noEditPoints="1"/>
              </p:cNvSpPr>
              <p:nvPr/>
            </p:nvSpPr>
            <p:spPr bwMode="auto">
              <a:xfrm>
                <a:off x="4231" y="2344"/>
                <a:ext cx="166" cy="3"/>
              </a:xfrm>
              <a:custGeom>
                <a:avLst/>
                <a:gdLst>
                  <a:gd name="T0" fmla="*/ 166 w 166"/>
                  <a:gd name="T1" fmla="*/ 3 h 3"/>
                  <a:gd name="T2" fmla="*/ 161 w 166"/>
                  <a:gd name="T3" fmla="*/ 3 h 3"/>
                  <a:gd name="T4" fmla="*/ 163 w 166"/>
                  <a:gd name="T5" fmla="*/ 3 h 3"/>
                  <a:gd name="T6" fmla="*/ 163 w 166"/>
                  <a:gd name="T7" fmla="*/ 3 h 3"/>
                  <a:gd name="T8" fmla="*/ 163 w 166"/>
                  <a:gd name="T9" fmla="*/ 3 h 3"/>
                  <a:gd name="T10" fmla="*/ 166 w 166"/>
                  <a:gd name="T11" fmla="*/ 3 h 3"/>
                  <a:gd name="T12" fmla="*/ 166 w 166"/>
                  <a:gd name="T13" fmla="*/ 3 h 3"/>
                  <a:gd name="T14" fmla="*/ 166 w 166"/>
                  <a:gd name="T15" fmla="*/ 3 h 3"/>
                  <a:gd name="T16" fmla="*/ 166 w 166"/>
                  <a:gd name="T17" fmla="*/ 3 h 3"/>
                  <a:gd name="T18" fmla="*/ 166 w 166"/>
                  <a:gd name="T19" fmla="*/ 3 h 3"/>
                  <a:gd name="T20" fmla="*/ 166 w 166"/>
                  <a:gd name="T21" fmla="*/ 3 h 3"/>
                  <a:gd name="T22" fmla="*/ 166 w 166"/>
                  <a:gd name="T23" fmla="*/ 3 h 3"/>
                  <a:gd name="T24" fmla="*/ 166 w 166"/>
                  <a:gd name="T25" fmla="*/ 3 h 3"/>
                  <a:gd name="T26" fmla="*/ 166 w 166"/>
                  <a:gd name="T27" fmla="*/ 3 h 3"/>
                  <a:gd name="T28" fmla="*/ 166 w 166"/>
                  <a:gd name="T29" fmla="*/ 3 h 3"/>
                  <a:gd name="T30" fmla="*/ 166 w 166"/>
                  <a:gd name="T31" fmla="*/ 3 h 3"/>
                  <a:gd name="T32" fmla="*/ 166 w 166"/>
                  <a:gd name="T33" fmla="*/ 3 h 3"/>
                  <a:gd name="T34" fmla="*/ 166 w 166"/>
                  <a:gd name="T35" fmla="*/ 3 h 3"/>
                  <a:gd name="T36" fmla="*/ 88 w 166"/>
                  <a:gd name="T37" fmla="*/ 3 h 3"/>
                  <a:gd name="T38" fmla="*/ 3 w 166"/>
                  <a:gd name="T39" fmla="*/ 3 h 3"/>
                  <a:gd name="T40" fmla="*/ 3 w 166"/>
                  <a:gd name="T41" fmla="*/ 3 h 3"/>
                  <a:gd name="T42" fmla="*/ 3 w 166"/>
                  <a:gd name="T43" fmla="*/ 3 h 3"/>
                  <a:gd name="T44" fmla="*/ 3 w 166"/>
                  <a:gd name="T45" fmla="*/ 0 h 3"/>
                  <a:gd name="T46" fmla="*/ 3 w 166"/>
                  <a:gd name="T47" fmla="*/ 0 h 3"/>
                  <a:gd name="T48" fmla="*/ 0 w 166"/>
                  <a:gd name="T49" fmla="*/ 0 h 3"/>
                  <a:gd name="T50" fmla="*/ 0 w 166"/>
                  <a:gd name="T51" fmla="*/ 0 h 3"/>
                  <a:gd name="T52" fmla="*/ 0 w 166"/>
                  <a:gd name="T53" fmla="*/ 0 h 3"/>
                  <a:gd name="T54" fmla="*/ 0 w 166"/>
                  <a:gd name="T55" fmla="*/ 0 h 3"/>
                  <a:gd name="T56" fmla="*/ 75 w 166"/>
                  <a:gd name="T57" fmla="*/ 0 h 3"/>
                  <a:gd name="T58" fmla="*/ 75 w 166"/>
                  <a:gd name="T59" fmla="*/ 0 h 3"/>
                  <a:gd name="T60" fmla="*/ 78 w 166"/>
                  <a:gd name="T61" fmla="*/ 0 h 3"/>
                  <a:gd name="T62" fmla="*/ 80 w 166"/>
                  <a:gd name="T63" fmla="*/ 0 h 3"/>
                  <a:gd name="T64" fmla="*/ 80 w 166"/>
                  <a:gd name="T65" fmla="*/ 0 h 3"/>
                  <a:gd name="T66" fmla="*/ 83 w 166"/>
                  <a:gd name="T67" fmla="*/ 0 h 3"/>
                  <a:gd name="T68" fmla="*/ 83 w 166"/>
                  <a:gd name="T69" fmla="*/ 3 h 3"/>
                  <a:gd name="T70" fmla="*/ 86 w 166"/>
                  <a:gd name="T71" fmla="*/ 3 h 3"/>
                  <a:gd name="T72" fmla="*/ 88 w 166"/>
                  <a:gd name="T73" fmla="*/ 3 h 3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w 166"/>
                  <a:gd name="T112" fmla="*/ 0 h 3"/>
                  <a:gd name="T113" fmla="*/ 166 w 166"/>
                  <a:gd name="T114" fmla="*/ 3 h 3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T111" t="T112" r="T113" b="T114"/>
                <a:pathLst>
                  <a:path w="166" h="3">
                    <a:moveTo>
                      <a:pt x="166" y="3"/>
                    </a:moveTo>
                    <a:lnTo>
                      <a:pt x="161" y="3"/>
                    </a:lnTo>
                    <a:lnTo>
                      <a:pt x="163" y="3"/>
                    </a:lnTo>
                    <a:lnTo>
                      <a:pt x="166" y="3"/>
                    </a:lnTo>
                    <a:close/>
                    <a:moveTo>
                      <a:pt x="88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75" y="0"/>
                    </a:lnTo>
                    <a:lnTo>
                      <a:pt x="78" y="0"/>
                    </a:lnTo>
                    <a:lnTo>
                      <a:pt x="80" y="0"/>
                    </a:lnTo>
                    <a:lnTo>
                      <a:pt x="83" y="0"/>
                    </a:lnTo>
                    <a:lnTo>
                      <a:pt x="83" y="3"/>
                    </a:lnTo>
                    <a:lnTo>
                      <a:pt x="86" y="3"/>
                    </a:lnTo>
                    <a:lnTo>
                      <a:pt x="88" y="3"/>
                    </a:lnTo>
                    <a:close/>
                  </a:path>
                </a:pathLst>
              </a:custGeom>
              <a:solidFill>
                <a:srgbClr val="70240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71" name="Freeform 80"/>
              <p:cNvSpPr>
                <a:spLocks/>
              </p:cNvSpPr>
              <p:nvPr/>
            </p:nvSpPr>
            <p:spPr bwMode="auto">
              <a:xfrm>
                <a:off x="4226" y="2342"/>
                <a:ext cx="80" cy="2"/>
              </a:xfrm>
              <a:custGeom>
                <a:avLst/>
                <a:gdLst>
                  <a:gd name="T0" fmla="*/ 80 w 80"/>
                  <a:gd name="T1" fmla="*/ 2 h 2"/>
                  <a:gd name="T2" fmla="*/ 5 w 80"/>
                  <a:gd name="T3" fmla="*/ 2 h 2"/>
                  <a:gd name="T4" fmla="*/ 5 w 80"/>
                  <a:gd name="T5" fmla="*/ 2 h 2"/>
                  <a:gd name="T6" fmla="*/ 2 w 80"/>
                  <a:gd name="T7" fmla="*/ 2 h 2"/>
                  <a:gd name="T8" fmla="*/ 2 w 80"/>
                  <a:gd name="T9" fmla="*/ 0 h 2"/>
                  <a:gd name="T10" fmla="*/ 2 w 80"/>
                  <a:gd name="T11" fmla="*/ 0 h 2"/>
                  <a:gd name="T12" fmla="*/ 2 w 80"/>
                  <a:gd name="T13" fmla="*/ 0 h 2"/>
                  <a:gd name="T14" fmla="*/ 2 w 80"/>
                  <a:gd name="T15" fmla="*/ 0 h 2"/>
                  <a:gd name="T16" fmla="*/ 2 w 80"/>
                  <a:gd name="T17" fmla="*/ 0 h 2"/>
                  <a:gd name="T18" fmla="*/ 0 w 80"/>
                  <a:gd name="T19" fmla="*/ 0 h 2"/>
                  <a:gd name="T20" fmla="*/ 69 w 80"/>
                  <a:gd name="T21" fmla="*/ 0 h 2"/>
                  <a:gd name="T22" fmla="*/ 72 w 80"/>
                  <a:gd name="T23" fmla="*/ 0 h 2"/>
                  <a:gd name="T24" fmla="*/ 72 w 80"/>
                  <a:gd name="T25" fmla="*/ 0 h 2"/>
                  <a:gd name="T26" fmla="*/ 72 w 80"/>
                  <a:gd name="T27" fmla="*/ 0 h 2"/>
                  <a:gd name="T28" fmla="*/ 75 w 80"/>
                  <a:gd name="T29" fmla="*/ 0 h 2"/>
                  <a:gd name="T30" fmla="*/ 75 w 80"/>
                  <a:gd name="T31" fmla="*/ 0 h 2"/>
                  <a:gd name="T32" fmla="*/ 77 w 80"/>
                  <a:gd name="T33" fmla="*/ 2 h 2"/>
                  <a:gd name="T34" fmla="*/ 77 w 80"/>
                  <a:gd name="T35" fmla="*/ 2 h 2"/>
                  <a:gd name="T36" fmla="*/ 80 w 8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0"/>
                  <a:gd name="T58" fmla="*/ 0 h 2"/>
                  <a:gd name="T59" fmla="*/ 80 w 8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0" h="2">
                    <a:moveTo>
                      <a:pt x="80" y="2"/>
                    </a:moveTo>
                    <a:lnTo>
                      <a:pt x="5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69" y="0"/>
                    </a:lnTo>
                    <a:lnTo>
                      <a:pt x="72" y="0"/>
                    </a:lnTo>
                    <a:lnTo>
                      <a:pt x="75" y="0"/>
                    </a:lnTo>
                    <a:lnTo>
                      <a:pt x="77" y="2"/>
                    </a:lnTo>
                    <a:lnTo>
                      <a:pt x="80" y="2"/>
                    </a:lnTo>
                    <a:close/>
                  </a:path>
                </a:pathLst>
              </a:custGeom>
              <a:solidFill>
                <a:srgbClr val="71250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72" name="Freeform 81"/>
              <p:cNvSpPr>
                <a:spLocks/>
              </p:cNvSpPr>
              <p:nvPr/>
            </p:nvSpPr>
            <p:spPr bwMode="auto">
              <a:xfrm>
                <a:off x="4223" y="2339"/>
                <a:ext cx="72" cy="3"/>
              </a:xfrm>
              <a:custGeom>
                <a:avLst/>
                <a:gdLst>
                  <a:gd name="T0" fmla="*/ 72 w 72"/>
                  <a:gd name="T1" fmla="*/ 3 h 3"/>
                  <a:gd name="T2" fmla="*/ 3 w 72"/>
                  <a:gd name="T3" fmla="*/ 3 h 3"/>
                  <a:gd name="T4" fmla="*/ 3 w 72"/>
                  <a:gd name="T5" fmla="*/ 3 h 3"/>
                  <a:gd name="T6" fmla="*/ 3 w 72"/>
                  <a:gd name="T7" fmla="*/ 3 h 3"/>
                  <a:gd name="T8" fmla="*/ 3 w 72"/>
                  <a:gd name="T9" fmla="*/ 3 h 3"/>
                  <a:gd name="T10" fmla="*/ 3 w 72"/>
                  <a:gd name="T11" fmla="*/ 0 h 3"/>
                  <a:gd name="T12" fmla="*/ 3 w 72"/>
                  <a:gd name="T13" fmla="*/ 0 h 3"/>
                  <a:gd name="T14" fmla="*/ 0 w 72"/>
                  <a:gd name="T15" fmla="*/ 0 h 3"/>
                  <a:gd name="T16" fmla="*/ 0 w 72"/>
                  <a:gd name="T17" fmla="*/ 0 h 3"/>
                  <a:gd name="T18" fmla="*/ 0 w 72"/>
                  <a:gd name="T19" fmla="*/ 0 h 3"/>
                  <a:gd name="T20" fmla="*/ 64 w 72"/>
                  <a:gd name="T21" fmla="*/ 0 h 3"/>
                  <a:gd name="T22" fmla="*/ 67 w 72"/>
                  <a:gd name="T23" fmla="*/ 0 h 3"/>
                  <a:gd name="T24" fmla="*/ 67 w 72"/>
                  <a:gd name="T25" fmla="*/ 0 h 3"/>
                  <a:gd name="T26" fmla="*/ 67 w 72"/>
                  <a:gd name="T27" fmla="*/ 0 h 3"/>
                  <a:gd name="T28" fmla="*/ 70 w 72"/>
                  <a:gd name="T29" fmla="*/ 0 h 3"/>
                  <a:gd name="T30" fmla="*/ 70 w 72"/>
                  <a:gd name="T31" fmla="*/ 3 h 3"/>
                  <a:gd name="T32" fmla="*/ 70 w 72"/>
                  <a:gd name="T33" fmla="*/ 3 h 3"/>
                  <a:gd name="T34" fmla="*/ 72 w 72"/>
                  <a:gd name="T35" fmla="*/ 3 h 3"/>
                  <a:gd name="T36" fmla="*/ 72 w 7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2"/>
                  <a:gd name="T58" fmla="*/ 0 h 3"/>
                  <a:gd name="T59" fmla="*/ 72 w 7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2" h="3">
                    <a:moveTo>
                      <a:pt x="72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64" y="0"/>
                    </a:lnTo>
                    <a:lnTo>
                      <a:pt x="67" y="0"/>
                    </a:lnTo>
                    <a:lnTo>
                      <a:pt x="70" y="0"/>
                    </a:lnTo>
                    <a:lnTo>
                      <a:pt x="70" y="3"/>
                    </a:lnTo>
                    <a:lnTo>
                      <a:pt x="72" y="3"/>
                    </a:lnTo>
                    <a:close/>
                  </a:path>
                </a:pathLst>
              </a:custGeom>
              <a:solidFill>
                <a:srgbClr val="72250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73" name="Freeform 82"/>
              <p:cNvSpPr>
                <a:spLocks/>
              </p:cNvSpPr>
              <p:nvPr/>
            </p:nvSpPr>
            <p:spPr bwMode="auto">
              <a:xfrm>
                <a:off x="4220" y="2336"/>
                <a:ext cx="67" cy="3"/>
              </a:xfrm>
              <a:custGeom>
                <a:avLst/>
                <a:gdLst>
                  <a:gd name="T0" fmla="*/ 67 w 67"/>
                  <a:gd name="T1" fmla="*/ 3 h 3"/>
                  <a:gd name="T2" fmla="*/ 3 w 67"/>
                  <a:gd name="T3" fmla="*/ 3 h 3"/>
                  <a:gd name="T4" fmla="*/ 3 w 67"/>
                  <a:gd name="T5" fmla="*/ 3 h 3"/>
                  <a:gd name="T6" fmla="*/ 3 w 67"/>
                  <a:gd name="T7" fmla="*/ 3 h 3"/>
                  <a:gd name="T8" fmla="*/ 3 w 67"/>
                  <a:gd name="T9" fmla="*/ 3 h 3"/>
                  <a:gd name="T10" fmla="*/ 3 w 67"/>
                  <a:gd name="T11" fmla="*/ 0 h 3"/>
                  <a:gd name="T12" fmla="*/ 0 w 67"/>
                  <a:gd name="T13" fmla="*/ 0 h 3"/>
                  <a:gd name="T14" fmla="*/ 0 w 67"/>
                  <a:gd name="T15" fmla="*/ 0 h 3"/>
                  <a:gd name="T16" fmla="*/ 0 w 67"/>
                  <a:gd name="T17" fmla="*/ 0 h 3"/>
                  <a:gd name="T18" fmla="*/ 0 w 67"/>
                  <a:gd name="T19" fmla="*/ 0 h 3"/>
                  <a:gd name="T20" fmla="*/ 62 w 67"/>
                  <a:gd name="T21" fmla="*/ 0 h 3"/>
                  <a:gd name="T22" fmla="*/ 65 w 67"/>
                  <a:gd name="T23" fmla="*/ 0 h 3"/>
                  <a:gd name="T24" fmla="*/ 65 w 67"/>
                  <a:gd name="T25" fmla="*/ 0 h 3"/>
                  <a:gd name="T26" fmla="*/ 65 w 67"/>
                  <a:gd name="T27" fmla="*/ 0 h 3"/>
                  <a:gd name="T28" fmla="*/ 65 w 67"/>
                  <a:gd name="T29" fmla="*/ 3 h 3"/>
                  <a:gd name="T30" fmla="*/ 67 w 67"/>
                  <a:gd name="T31" fmla="*/ 3 h 3"/>
                  <a:gd name="T32" fmla="*/ 67 w 67"/>
                  <a:gd name="T33" fmla="*/ 3 h 3"/>
                  <a:gd name="T34" fmla="*/ 67 w 67"/>
                  <a:gd name="T35" fmla="*/ 3 h 3"/>
                  <a:gd name="T36" fmla="*/ 67 w 6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3"/>
                  <a:gd name="T59" fmla="*/ 67 w 6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3">
                    <a:moveTo>
                      <a:pt x="67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62" y="0"/>
                    </a:lnTo>
                    <a:lnTo>
                      <a:pt x="65" y="0"/>
                    </a:lnTo>
                    <a:lnTo>
                      <a:pt x="65" y="3"/>
                    </a:lnTo>
                    <a:lnTo>
                      <a:pt x="67" y="3"/>
                    </a:lnTo>
                    <a:close/>
                  </a:path>
                </a:pathLst>
              </a:custGeom>
              <a:solidFill>
                <a:srgbClr val="72260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74" name="Freeform 83"/>
              <p:cNvSpPr>
                <a:spLocks/>
              </p:cNvSpPr>
              <p:nvPr/>
            </p:nvSpPr>
            <p:spPr bwMode="auto">
              <a:xfrm>
                <a:off x="4217" y="2334"/>
                <a:ext cx="65" cy="2"/>
              </a:xfrm>
              <a:custGeom>
                <a:avLst/>
                <a:gdLst>
                  <a:gd name="T0" fmla="*/ 65 w 65"/>
                  <a:gd name="T1" fmla="*/ 2 h 2"/>
                  <a:gd name="T2" fmla="*/ 3 w 65"/>
                  <a:gd name="T3" fmla="*/ 2 h 2"/>
                  <a:gd name="T4" fmla="*/ 3 w 65"/>
                  <a:gd name="T5" fmla="*/ 2 h 2"/>
                  <a:gd name="T6" fmla="*/ 3 w 65"/>
                  <a:gd name="T7" fmla="*/ 2 h 2"/>
                  <a:gd name="T8" fmla="*/ 3 w 65"/>
                  <a:gd name="T9" fmla="*/ 2 h 2"/>
                  <a:gd name="T10" fmla="*/ 0 w 65"/>
                  <a:gd name="T11" fmla="*/ 2 h 2"/>
                  <a:gd name="T12" fmla="*/ 0 w 65"/>
                  <a:gd name="T13" fmla="*/ 0 h 2"/>
                  <a:gd name="T14" fmla="*/ 0 w 65"/>
                  <a:gd name="T15" fmla="*/ 0 h 2"/>
                  <a:gd name="T16" fmla="*/ 0 w 65"/>
                  <a:gd name="T17" fmla="*/ 0 h 2"/>
                  <a:gd name="T18" fmla="*/ 0 w 65"/>
                  <a:gd name="T19" fmla="*/ 0 h 2"/>
                  <a:gd name="T20" fmla="*/ 59 w 65"/>
                  <a:gd name="T21" fmla="*/ 0 h 2"/>
                  <a:gd name="T22" fmla="*/ 62 w 65"/>
                  <a:gd name="T23" fmla="*/ 0 h 2"/>
                  <a:gd name="T24" fmla="*/ 62 w 65"/>
                  <a:gd name="T25" fmla="*/ 0 h 2"/>
                  <a:gd name="T26" fmla="*/ 62 w 65"/>
                  <a:gd name="T27" fmla="*/ 0 h 2"/>
                  <a:gd name="T28" fmla="*/ 62 w 65"/>
                  <a:gd name="T29" fmla="*/ 2 h 2"/>
                  <a:gd name="T30" fmla="*/ 65 w 65"/>
                  <a:gd name="T31" fmla="*/ 2 h 2"/>
                  <a:gd name="T32" fmla="*/ 65 w 65"/>
                  <a:gd name="T33" fmla="*/ 2 h 2"/>
                  <a:gd name="T34" fmla="*/ 65 w 65"/>
                  <a:gd name="T35" fmla="*/ 2 h 2"/>
                  <a:gd name="T36" fmla="*/ 65 w 65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5"/>
                  <a:gd name="T58" fmla="*/ 0 h 2"/>
                  <a:gd name="T59" fmla="*/ 65 w 65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5" h="2">
                    <a:moveTo>
                      <a:pt x="65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62" y="0"/>
                    </a:lnTo>
                    <a:lnTo>
                      <a:pt x="62" y="2"/>
                    </a:lnTo>
                    <a:lnTo>
                      <a:pt x="65" y="2"/>
                    </a:lnTo>
                    <a:close/>
                  </a:path>
                </a:pathLst>
              </a:custGeom>
              <a:solidFill>
                <a:srgbClr val="73260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75" name="Freeform 84"/>
              <p:cNvSpPr>
                <a:spLocks/>
              </p:cNvSpPr>
              <p:nvPr/>
            </p:nvSpPr>
            <p:spPr bwMode="auto">
              <a:xfrm>
                <a:off x="4215" y="2331"/>
                <a:ext cx="61" cy="3"/>
              </a:xfrm>
              <a:custGeom>
                <a:avLst/>
                <a:gdLst>
                  <a:gd name="T0" fmla="*/ 61 w 61"/>
                  <a:gd name="T1" fmla="*/ 3 h 3"/>
                  <a:gd name="T2" fmla="*/ 2 w 61"/>
                  <a:gd name="T3" fmla="*/ 3 h 3"/>
                  <a:gd name="T4" fmla="*/ 2 w 61"/>
                  <a:gd name="T5" fmla="*/ 3 h 3"/>
                  <a:gd name="T6" fmla="*/ 2 w 61"/>
                  <a:gd name="T7" fmla="*/ 3 h 3"/>
                  <a:gd name="T8" fmla="*/ 0 w 61"/>
                  <a:gd name="T9" fmla="*/ 3 h 3"/>
                  <a:gd name="T10" fmla="*/ 0 w 61"/>
                  <a:gd name="T11" fmla="*/ 3 h 3"/>
                  <a:gd name="T12" fmla="*/ 0 w 61"/>
                  <a:gd name="T13" fmla="*/ 3 h 3"/>
                  <a:gd name="T14" fmla="*/ 0 w 61"/>
                  <a:gd name="T15" fmla="*/ 0 h 3"/>
                  <a:gd name="T16" fmla="*/ 0 w 61"/>
                  <a:gd name="T17" fmla="*/ 0 h 3"/>
                  <a:gd name="T18" fmla="*/ 0 w 61"/>
                  <a:gd name="T19" fmla="*/ 0 h 3"/>
                  <a:gd name="T20" fmla="*/ 59 w 61"/>
                  <a:gd name="T21" fmla="*/ 0 h 3"/>
                  <a:gd name="T22" fmla="*/ 59 w 61"/>
                  <a:gd name="T23" fmla="*/ 0 h 3"/>
                  <a:gd name="T24" fmla="*/ 59 w 61"/>
                  <a:gd name="T25" fmla="*/ 0 h 3"/>
                  <a:gd name="T26" fmla="*/ 59 w 61"/>
                  <a:gd name="T27" fmla="*/ 3 h 3"/>
                  <a:gd name="T28" fmla="*/ 61 w 61"/>
                  <a:gd name="T29" fmla="*/ 3 h 3"/>
                  <a:gd name="T30" fmla="*/ 61 w 61"/>
                  <a:gd name="T31" fmla="*/ 3 h 3"/>
                  <a:gd name="T32" fmla="*/ 61 w 61"/>
                  <a:gd name="T33" fmla="*/ 3 h 3"/>
                  <a:gd name="T34" fmla="*/ 61 w 61"/>
                  <a:gd name="T35" fmla="*/ 3 h 3"/>
                  <a:gd name="T36" fmla="*/ 61 w 6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1"/>
                  <a:gd name="T58" fmla="*/ 0 h 3"/>
                  <a:gd name="T59" fmla="*/ 61 w 6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1" h="3">
                    <a:moveTo>
                      <a:pt x="61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59" y="3"/>
                    </a:lnTo>
                    <a:lnTo>
                      <a:pt x="61" y="3"/>
                    </a:lnTo>
                    <a:close/>
                  </a:path>
                </a:pathLst>
              </a:custGeom>
              <a:solidFill>
                <a:srgbClr val="73270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76" name="Freeform 85"/>
              <p:cNvSpPr>
                <a:spLocks/>
              </p:cNvSpPr>
              <p:nvPr/>
            </p:nvSpPr>
            <p:spPr bwMode="auto">
              <a:xfrm>
                <a:off x="4212" y="2328"/>
                <a:ext cx="62" cy="3"/>
              </a:xfrm>
              <a:custGeom>
                <a:avLst/>
                <a:gdLst>
                  <a:gd name="T0" fmla="*/ 62 w 62"/>
                  <a:gd name="T1" fmla="*/ 3 h 3"/>
                  <a:gd name="T2" fmla="*/ 3 w 62"/>
                  <a:gd name="T3" fmla="*/ 3 h 3"/>
                  <a:gd name="T4" fmla="*/ 3 w 62"/>
                  <a:gd name="T5" fmla="*/ 3 h 3"/>
                  <a:gd name="T6" fmla="*/ 0 w 62"/>
                  <a:gd name="T7" fmla="*/ 3 h 3"/>
                  <a:gd name="T8" fmla="*/ 0 w 62"/>
                  <a:gd name="T9" fmla="*/ 3 h 3"/>
                  <a:gd name="T10" fmla="*/ 0 w 62"/>
                  <a:gd name="T11" fmla="*/ 3 h 3"/>
                  <a:gd name="T12" fmla="*/ 0 w 62"/>
                  <a:gd name="T13" fmla="*/ 3 h 3"/>
                  <a:gd name="T14" fmla="*/ 0 w 62"/>
                  <a:gd name="T15" fmla="*/ 0 h 3"/>
                  <a:gd name="T16" fmla="*/ 0 w 62"/>
                  <a:gd name="T17" fmla="*/ 0 h 3"/>
                  <a:gd name="T18" fmla="*/ 0 w 62"/>
                  <a:gd name="T19" fmla="*/ 0 h 3"/>
                  <a:gd name="T20" fmla="*/ 56 w 62"/>
                  <a:gd name="T21" fmla="*/ 0 h 3"/>
                  <a:gd name="T22" fmla="*/ 59 w 62"/>
                  <a:gd name="T23" fmla="*/ 0 h 3"/>
                  <a:gd name="T24" fmla="*/ 59 w 62"/>
                  <a:gd name="T25" fmla="*/ 0 h 3"/>
                  <a:gd name="T26" fmla="*/ 59 w 62"/>
                  <a:gd name="T27" fmla="*/ 3 h 3"/>
                  <a:gd name="T28" fmla="*/ 59 w 62"/>
                  <a:gd name="T29" fmla="*/ 3 h 3"/>
                  <a:gd name="T30" fmla="*/ 59 w 62"/>
                  <a:gd name="T31" fmla="*/ 3 h 3"/>
                  <a:gd name="T32" fmla="*/ 59 w 62"/>
                  <a:gd name="T33" fmla="*/ 3 h 3"/>
                  <a:gd name="T34" fmla="*/ 62 w 62"/>
                  <a:gd name="T35" fmla="*/ 3 h 3"/>
                  <a:gd name="T36" fmla="*/ 62 w 6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2"/>
                  <a:gd name="T58" fmla="*/ 0 h 3"/>
                  <a:gd name="T59" fmla="*/ 62 w 6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2" h="3">
                    <a:moveTo>
                      <a:pt x="62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9" y="0"/>
                    </a:lnTo>
                    <a:lnTo>
                      <a:pt x="59" y="3"/>
                    </a:lnTo>
                    <a:lnTo>
                      <a:pt x="62" y="3"/>
                    </a:lnTo>
                    <a:close/>
                  </a:path>
                </a:pathLst>
              </a:custGeom>
              <a:solidFill>
                <a:srgbClr val="74270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77" name="Freeform 86"/>
              <p:cNvSpPr>
                <a:spLocks/>
              </p:cNvSpPr>
              <p:nvPr/>
            </p:nvSpPr>
            <p:spPr bwMode="auto">
              <a:xfrm>
                <a:off x="4209" y="2326"/>
                <a:ext cx="59" cy="2"/>
              </a:xfrm>
              <a:custGeom>
                <a:avLst/>
                <a:gdLst>
                  <a:gd name="T0" fmla="*/ 59 w 59"/>
                  <a:gd name="T1" fmla="*/ 2 h 2"/>
                  <a:gd name="T2" fmla="*/ 3 w 59"/>
                  <a:gd name="T3" fmla="*/ 2 h 2"/>
                  <a:gd name="T4" fmla="*/ 3 w 59"/>
                  <a:gd name="T5" fmla="*/ 2 h 2"/>
                  <a:gd name="T6" fmla="*/ 0 w 59"/>
                  <a:gd name="T7" fmla="*/ 2 h 2"/>
                  <a:gd name="T8" fmla="*/ 0 w 59"/>
                  <a:gd name="T9" fmla="*/ 2 h 2"/>
                  <a:gd name="T10" fmla="*/ 0 w 59"/>
                  <a:gd name="T11" fmla="*/ 2 h 2"/>
                  <a:gd name="T12" fmla="*/ 0 w 59"/>
                  <a:gd name="T13" fmla="*/ 2 h 2"/>
                  <a:gd name="T14" fmla="*/ 0 w 59"/>
                  <a:gd name="T15" fmla="*/ 2 h 2"/>
                  <a:gd name="T16" fmla="*/ 0 w 59"/>
                  <a:gd name="T17" fmla="*/ 0 h 2"/>
                  <a:gd name="T18" fmla="*/ 0 w 59"/>
                  <a:gd name="T19" fmla="*/ 0 h 2"/>
                  <a:gd name="T20" fmla="*/ 57 w 59"/>
                  <a:gd name="T21" fmla="*/ 0 h 2"/>
                  <a:gd name="T22" fmla="*/ 57 w 59"/>
                  <a:gd name="T23" fmla="*/ 0 h 2"/>
                  <a:gd name="T24" fmla="*/ 57 w 59"/>
                  <a:gd name="T25" fmla="*/ 0 h 2"/>
                  <a:gd name="T26" fmla="*/ 57 w 59"/>
                  <a:gd name="T27" fmla="*/ 0 h 2"/>
                  <a:gd name="T28" fmla="*/ 57 w 59"/>
                  <a:gd name="T29" fmla="*/ 0 h 2"/>
                  <a:gd name="T30" fmla="*/ 57 w 59"/>
                  <a:gd name="T31" fmla="*/ 2 h 2"/>
                  <a:gd name="T32" fmla="*/ 57 w 59"/>
                  <a:gd name="T33" fmla="*/ 2 h 2"/>
                  <a:gd name="T34" fmla="*/ 59 w 59"/>
                  <a:gd name="T35" fmla="*/ 2 h 2"/>
                  <a:gd name="T36" fmla="*/ 59 w 59"/>
                  <a:gd name="T37" fmla="*/ 2 h 2"/>
                  <a:gd name="T38" fmla="*/ 59 w 59"/>
                  <a:gd name="T39" fmla="*/ 2 h 2"/>
                  <a:gd name="T40" fmla="*/ 59 w 59"/>
                  <a:gd name="T41" fmla="*/ 2 h 2"/>
                  <a:gd name="T42" fmla="*/ 59 w 59"/>
                  <a:gd name="T43" fmla="*/ 2 h 2"/>
                  <a:gd name="T44" fmla="*/ 59 w 59"/>
                  <a:gd name="T45" fmla="*/ 2 h 2"/>
                  <a:gd name="T46" fmla="*/ 59 w 59"/>
                  <a:gd name="T47" fmla="*/ 2 h 2"/>
                  <a:gd name="T48" fmla="*/ 59 w 59"/>
                  <a:gd name="T49" fmla="*/ 2 h 2"/>
                  <a:gd name="T50" fmla="*/ 59 w 59"/>
                  <a:gd name="T51" fmla="*/ 2 h 2"/>
                  <a:gd name="T52" fmla="*/ 59 w 59"/>
                  <a:gd name="T53" fmla="*/ 2 h 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9"/>
                  <a:gd name="T82" fmla="*/ 0 h 2"/>
                  <a:gd name="T83" fmla="*/ 59 w 59"/>
                  <a:gd name="T84" fmla="*/ 2 h 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9" h="2">
                    <a:moveTo>
                      <a:pt x="59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2"/>
                    </a:lnTo>
                    <a:lnTo>
                      <a:pt x="59" y="2"/>
                    </a:lnTo>
                    <a:close/>
                  </a:path>
                </a:pathLst>
              </a:custGeom>
              <a:solidFill>
                <a:srgbClr val="7528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78" name="Freeform 87"/>
              <p:cNvSpPr>
                <a:spLocks/>
              </p:cNvSpPr>
              <p:nvPr/>
            </p:nvSpPr>
            <p:spPr bwMode="auto">
              <a:xfrm>
                <a:off x="4207" y="2323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2 w 59"/>
                  <a:gd name="T3" fmla="*/ 3 h 3"/>
                  <a:gd name="T4" fmla="*/ 2 w 59"/>
                  <a:gd name="T5" fmla="*/ 3 h 3"/>
                  <a:gd name="T6" fmla="*/ 0 w 59"/>
                  <a:gd name="T7" fmla="*/ 3 h 3"/>
                  <a:gd name="T8" fmla="*/ 0 w 59"/>
                  <a:gd name="T9" fmla="*/ 3 h 3"/>
                  <a:gd name="T10" fmla="*/ 0 w 59"/>
                  <a:gd name="T11" fmla="*/ 3 h 3"/>
                  <a:gd name="T12" fmla="*/ 0 w 59"/>
                  <a:gd name="T13" fmla="*/ 3 h 3"/>
                  <a:gd name="T14" fmla="*/ 0 w 59"/>
                  <a:gd name="T15" fmla="*/ 3 h 3"/>
                  <a:gd name="T16" fmla="*/ 0 w 59"/>
                  <a:gd name="T17" fmla="*/ 0 h 3"/>
                  <a:gd name="T18" fmla="*/ 0 w 59"/>
                  <a:gd name="T19" fmla="*/ 0 h 3"/>
                  <a:gd name="T20" fmla="*/ 56 w 59"/>
                  <a:gd name="T21" fmla="*/ 0 h 3"/>
                  <a:gd name="T22" fmla="*/ 56 w 59"/>
                  <a:gd name="T23" fmla="*/ 0 h 3"/>
                  <a:gd name="T24" fmla="*/ 56 w 59"/>
                  <a:gd name="T25" fmla="*/ 3 h 3"/>
                  <a:gd name="T26" fmla="*/ 56 w 59"/>
                  <a:gd name="T27" fmla="*/ 3 h 3"/>
                  <a:gd name="T28" fmla="*/ 59 w 59"/>
                  <a:gd name="T29" fmla="*/ 3 h 3"/>
                  <a:gd name="T30" fmla="*/ 59 w 59"/>
                  <a:gd name="T31" fmla="*/ 3 h 3"/>
                  <a:gd name="T32" fmla="*/ 59 w 59"/>
                  <a:gd name="T33" fmla="*/ 3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3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528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79" name="Freeform 88"/>
              <p:cNvSpPr>
                <a:spLocks/>
              </p:cNvSpPr>
              <p:nvPr/>
            </p:nvSpPr>
            <p:spPr bwMode="auto">
              <a:xfrm>
                <a:off x="4204" y="2321"/>
                <a:ext cx="59" cy="2"/>
              </a:xfrm>
              <a:custGeom>
                <a:avLst/>
                <a:gdLst>
                  <a:gd name="T0" fmla="*/ 59 w 59"/>
                  <a:gd name="T1" fmla="*/ 2 h 2"/>
                  <a:gd name="T2" fmla="*/ 3 w 59"/>
                  <a:gd name="T3" fmla="*/ 2 h 2"/>
                  <a:gd name="T4" fmla="*/ 3 w 59"/>
                  <a:gd name="T5" fmla="*/ 2 h 2"/>
                  <a:gd name="T6" fmla="*/ 0 w 59"/>
                  <a:gd name="T7" fmla="*/ 2 h 2"/>
                  <a:gd name="T8" fmla="*/ 0 w 59"/>
                  <a:gd name="T9" fmla="*/ 2 h 2"/>
                  <a:gd name="T10" fmla="*/ 0 w 59"/>
                  <a:gd name="T11" fmla="*/ 2 h 2"/>
                  <a:gd name="T12" fmla="*/ 0 w 59"/>
                  <a:gd name="T13" fmla="*/ 2 h 2"/>
                  <a:gd name="T14" fmla="*/ 0 w 59"/>
                  <a:gd name="T15" fmla="*/ 2 h 2"/>
                  <a:gd name="T16" fmla="*/ 0 w 59"/>
                  <a:gd name="T17" fmla="*/ 2 h 2"/>
                  <a:gd name="T18" fmla="*/ 0 w 59"/>
                  <a:gd name="T19" fmla="*/ 0 h 2"/>
                  <a:gd name="T20" fmla="*/ 56 w 59"/>
                  <a:gd name="T21" fmla="*/ 0 h 2"/>
                  <a:gd name="T22" fmla="*/ 56 w 59"/>
                  <a:gd name="T23" fmla="*/ 2 h 2"/>
                  <a:gd name="T24" fmla="*/ 56 w 59"/>
                  <a:gd name="T25" fmla="*/ 2 h 2"/>
                  <a:gd name="T26" fmla="*/ 56 w 59"/>
                  <a:gd name="T27" fmla="*/ 2 h 2"/>
                  <a:gd name="T28" fmla="*/ 56 w 59"/>
                  <a:gd name="T29" fmla="*/ 2 h 2"/>
                  <a:gd name="T30" fmla="*/ 59 w 59"/>
                  <a:gd name="T31" fmla="*/ 2 h 2"/>
                  <a:gd name="T32" fmla="*/ 59 w 59"/>
                  <a:gd name="T33" fmla="*/ 2 h 2"/>
                  <a:gd name="T34" fmla="*/ 59 w 59"/>
                  <a:gd name="T35" fmla="*/ 2 h 2"/>
                  <a:gd name="T36" fmla="*/ 59 w 5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2"/>
                  <a:gd name="T59" fmla="*/ 59 w 5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2">
                    <a:moveTo>
                      <a:pt x="59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2"/>
                    </a:lnTo>
                    <a:lnTo>
                      <a:pt x="59" y="2"/>
                    </a:lnTo>
                    <a:close/>
                  </a:path>
                </a:pathLst>
              </a:custGeom>
              <a:solidFill>
                <a:srgbClr val="7629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80" name="Freeform 89"/>
              <p:cNvSpPr>
                <a:spLocks/>
              </p:cNvSpPr>
              <p:nvPr/>
            </p:nvSpPr>
            <p:spPr bwMode="auto">
              <a:xfrm>
                <a:off x="4201" y="2318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3 w 59"/>
                  <a:gd name="T3" fmla="*/ 3 h 3"/>
                  <a:gd name="T4" fmla="*/ 3 w 59"/>
                  <a:gd name="T5" fmla="*/ 3 h 3"/>
                  <a:gd name="T6" fmla="*/ 3 w 59"/>
                  <a:gd name="T7" fmla="*/ 3 h 3"/>
                  <a:gd name="T8" fmla="*/ 0 w 59"/>
                  <a:gd name="T9" fmla="*/ 3 h 3"/>
                  <a:gd name="T10" fmla="*/ 0 w 59"/>
                  <a:gd name="T11" fmla="*/ 3 h 3"/>
                  <a:gd name="T12" fmla="*/ 0 w 59"/>
                  <a:gd name="T13" fmla="*/ 3 h 3"/>
                  <a:gd name="T14" fmla="*/ 0 w 59"/>
                  <a:gd name="T15" fmla="*/ 3 h 3"/>
                  <a:gd name="T16" fmla="*/ 0 w 59"/>
                  <a:gd name="T17" fmla="*/ 3 h 3"/>
                  <a:gd name="T18" fmla="*/ 0 w 59"/>
                  <a:gd name="T19" fmla="*/ 0 h 3"/>
                  <a:gd name="T20" fmla="*/ 57 w 59"/>
                  <a:gd name="T21" fmla="*/ 0 h 3"/>
                  <a:gd name="T22" fmla="*/ 57 w 59"/>
                  <a:gd name="T23" fmla="*/ 3 h 3"/>
                  <a:gd name="T24" fmla="*/ 57 w 59"/>
                  <a:gd name="T25" fmla="*/ 3 h 3"/>
                  <a:gd name="T26" fmla="*/ 57 w 59"/>
                  <a:gd name="T27" fmla="*/ 3 h 3"/>
                  <a:gd name="T28" fmla="*/ 57 w 59"/>
                  <a:gd name="T29" fmla="*/ 3 h 3"/>
                  <a:gd name="T30" fmla="*/ 59 w 59"/>
                  <a:gd name="T31" fmla="*/ 3 h 3"/>
                  <a:gd name="T32" fmla="*/ 59 w 59"/>
                  <a:gd name="T33" fmla="*/ 3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3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6290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81" name="Freeform 90"/>
              <p:cNvSpPr>
                <a:spLocks/>
              </p:cNvSpPr>
              <p:nvPr/>
            </p:nvSpPr>
            <p:spPr bwMode="auto">
              <a:xfrm>
                <a:off x="4199" y="2318"/>
                <a:ext cx="59" cy="1"/>
              </a:xfrm>
              <a:custGeom>
                <a:avLst/>
                <a:gdLst>
                  <a:gd name="T0" fmla="*/ 59 w 59"/>
                  <a:gd name="T1" fmla="*/ 0 h 1"/>
                  <a:gd name="T2" fmla="*/ 2 w 59"/>
                  <a:gd name="T3" fmla="*/ 0 h 1"/>
                  <a:gd name="T4" fmla="*/ 2 w 59"/>
                  <a:gd name="T5" fmla="*/ 0 h 1"/>
                  <a:gd name="T6" fmla="*/ 2 w 59"/>
                  <a:gd name="T7" fmla="*/ 0 h 1"/>
                  <a:gd name="T8" fmla="*/ 2 w 59"/>
                  <a:gd name="T9" fmla="*/ 0 h 1"/>
                  <a:gd name="T10" fmla="*/ 0 w 59"/>
                  <a:gd name="T11" fmla="*/ 0 h 1"/>
                  <a:gd name="T12" fmla="*/ 0 w 59"/>
                  <a:gd name="T13" fmla="*/ 0 h 1"/>
                  <a:gd name="T14" fmla="*/ 0 w 59"/>
                  <a:gd name="T15" fmla="*/ 0 h 1"/>
                  <a:gd name="T16" fmla="*/ 0 w 59"/>
                  <a:gd name="T17" fmla="*/ 0 h 1"/>
                  <a:gd name="T18" fmla="*/ 0 w 59"/>
                  <a:gd name="T19" fmla="*/ 0 h 1"/>
                  <a:gd name="T20" fmla="*/ 56 w 59"/>
                  <a:gd name="T21" fmla="*/ 0 h 1"/>
                  <a:gd name="T22" fmla="*/ 56 w 59"/>
                  <a:gd name="T23" fmla="*/ 0 h 1"/>
                  <a:gd name="T24" fmla="*/ 56 w 59"/>
                  <a:gd name="T25" fmla="*/ 0 h 1"/>
                  <a:gd name="T26" fmla="*/ 56 w 59"/>
                  <a:gd name="T27" fmla="*/ 0 h 1"/>
                  <a:gd name="T28" fmla="*/ 59 w 59"/>
                  <a:gd name="T29" fmla="*/ 0 h 1"/>
                  <a:gd name="T30" fmla="*/ 59 w 59"/>
                  <a:gd name="T31" fmla="*/ 0 h 1"/>
                  <a:gd name="T32" fmla="*/ 59 w 59"/>
                  <a:gd name="T33" fmla="*/ 0 h 1"/>
                  <a:gd name="T34" fmla="*/ 59 w 59"/>
                  <a:gd name="T35" fmla="*/ 0 h 1"/>
                  <a:gd name="T36" fmla="*/ 59 w 59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1"/>
                  <a:gd name="T59" fmla="*/ 59 w 59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1">
                    <a:moveTo>
                      <a:pt x="59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772A0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82" name="Freeform 91"/>
              <p:cNvSpPr>
                <a:spLocks/>
              </p:cNvSpPr>
              <p:nvPr/>
            </p:nvSpPr>
            <p:spPr bwMode="auto">
              <a:xfrm>
                <a:off x="4196" y="2315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3 w 59"/>
                  <a:gd name="T3" fmla="*/ 3 h 3"/>
                  <a:gd name="T4" fmla="*/ 3 w 59"/>
                  <a:gd name="T5" fmla="*/ 0 h 3"/>
                  <a:gd name="T6" fmla="*/ 3 w 59"/>
                  <a:gd name="T7" fmla="*/ 0 h 3"/>
                  <a:gd name="T8" fmla="*/ 3 w 59"/>
                  <a:gd name="T9" fmla="*/ 0 h 3"/>
                  <a:gd name="T10" fmla="*/ 3 w 59"/>
                  <a:gd name="T11" fmla="*/ 0 h 3"/>
                  <a:gd name="T12" fmla="*/ 3 w 59"/>
                  <a:gd name="T13" fmla="*/ 0 h 3"/>
                  <a:gd name="T14" fmla="*/ 0 w 59"/>
                  <a:gd name="T15" fmla="*/ 0 h 3"/>
                  <a:gd name="T16" fmla="*/ 0 w 59"/>
                  <a:gd name="T17" fmla="*/ 0 h 3"/>
                  <a:gd name="T18" fmla="*/ 0 w 59"/>
                  <a:gd name="T19" fmla="*/ 0 h 3"/>
                  <a:gd name="T20" fmla="*/ 56 w 59"/>
                  <a:gd name="T21" fmla="*/ 0 h 3"/>
                  <a:gd name="T22" fmla="*/ 56 w 59"/>
                  <a:gd name="T23" fmla="*/ 0 h 3"/>
                  <a:gd name="T24" fmla="*/ 56 w 59"/>
                  <a:gd name="T25" fmla="*/ 0 h 3"/>
                  <a:gd name="T26" fmla="*/ 59 w 59"/>
                  <a:gd name="T27" fmla="*/ 0 h 3"/>
                  <a:gd name="T28" fmla="*/ 59 w 59"/>
                  <a:gd name="T29" fmla="*/ 0 h 3"/>
                  <a:gd name="T30" fmla="*/ 59 w 59"/>
                  <a:gd name="T31" fmla="*/ 0 h 3"/>
                  <a:gd name="T32" fmla="*/ 59 w 59"/>
                  <a:gd name="T33" fmla="*/ 0 h 3"/>
                  <a:gd name="T34" fmla="*/ 59 w 59"/>
                  <a:gd name="T35" fmla="*/ 0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9" y="0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82A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83" name="Freeform 92"/>
              <p:cNvSpPr>
                <a:spLocks/>
              </p:cNvSpPr>
              <p:nvPr/>
            </p:nvSpPr>
            <p:spPr bwMode="auto">
              <a:xfrm>
                <a:off x="4193" y="2313"/>
                <a:ext cx="59" cy="2"/>
              </a:xfrm>
              <a:custGeom>
                <a:avLst/>
                <a:gdLst>
                  <a:gd name="T0" fmla="*/ 59 w 59"/>
                  <a:gd name="T1" fmla="*/ 2 h 2"/>
                  <a:gd name="T2" fmla="*/ 3 w 59"/>
                  <a:gd name="T3" fmla="*/ 2 h 2"/>
                  <a:gd name="T4" fmla="*/ 3 w 59"/>
                  <a:gd name="T5" fmla="*/ 2 h 2"/>
                  <a:gd name="T6" fmla="*/ 3 w 59"/>
                  <a:gd name="T7" fmla="*/ 0 h 2"/>
                  <a:gd name="T8" fmla="*/ 3 w 59"/>
                  <a:gd name="T9" fmla="*/ 0 h 2"/>
                  <a:gd name="T10" fmla="*/ 3 w 59"/>
                  <a:gd name="T11" fmla="*/ 0 h 2"/>
                  <a:gd name="T12" fmla="*/ 3 w 59"/>
                  <a:gd name="T13" fmla="*/ 0 h 2"/>
                  <a:gd name="T14" fmla="*/ 3 w 59"/>
                  <a:gd name="T15" fmla="*/ 0 h 2"/>
                  <a:gd name="T16" fmla="*/ 3 w 59"/>
                  <a:gd name="T17" fmla="*/ 0 h 2"/>
                  <a:gd name="T18" fmla="*/ 0 w 59"/>
                  <a:gd name="T19" fmla="*/ 0 h 2"/>
                  <a:gd name="T20" fmla="*/ 57 w 59"/>
                  <a:gd name="T21" fmla="*/ 0 h 2"/>
                  <a:gd name="T22" fmla="*/ 59 w 59"/>
                  <a:gd name="T23" fmla="*/ 0 h 2"/>
                  <a:gd name="T24" fmla="*/ 59 w 59"/>
                  <a:gd name="T25" fmla="*/ 0 h 2"/>
                  <a:gd name="T26" fmla="*/ 59 w 59"/>
                  <a:gd name="T27" fmla="*/ 0 h 2"/>
                  <a:gd name="T28" fmla="*/ 59 w 59"/>
                  <a:gd name="T29" fmla="*/ 0 h 2"/>
                  <a:gd name="T30" fmla="*/ 59 w 59"/>
                  <a:gd name="T31" fmla="*/ 0 h 2"/>
                  <a:gd name="T32" fmla="*/ 59 w 59"/>
                  <a:gd name="T33" fmla="*/ 0 h 2"/>
                  <a:gd name="T34" fmla="*/ 59 w 59"/>
                  <a:gd name="T35" fmla="*/ 2 h 2"/>
                  <a:gd name="T36" fmla="*/ 59 w 5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2"/>
                  <a:gd name="T59" fmla="*/ 59 w 5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2">
                    <a:moveTo>
                      <a:pt x="59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9" y="0"/>
                    </a:lnTo>
                    <a:lnTo>
                      <a:pt x="59" y="2"/>
                    </a:lnTo>
                    <a:close/>
                  </a:path>
                </a:pathLst>
              </a:custGeom>
              <a:solidFill>
                <a:srgbClr val="782B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84" name="Freeform 93"/>
              <p:cNvSpPr>
                <a:spLocks/>
              </p:cNvSpPr>
              <p:nvPr/>
            </p:nvSpPr>
            <p:spPr bwMode="auto">
              <a:xfrm>
                <a:off x="4193" y="2310"/>
                <a:ext cx="57" cy="3"/>
              </a:xfrm>
              <a:custGeom>
                <a:avLst/>
                <a:gdLst>
                  <a:gd name="T0" fmla="*/ 57 w 57"/>
                  <a:gd name="T1" fmla="*/ 3 h 3"/>
                  <a:gd name="T2" fmla="*/ 0 w 57"/>
                  <a:gd name="T3" fmla="*/ 3 h 3"/>
                  <a:gd name="T4" fmla="*/ 0 w 57"/>
                  <a:gd name="T5" fmla="*/ 3 h 3"/>
                  <a:gd name="T6" fmla="*/ 0 w 57"/>
                  <a:gd name="T7" fmla="*/ 3 h 3"/>
                  <a:gd name="T8" fmla="*/ 0 w 57"/>
                  <a:gd name="T9" fmla="*/ 3 h 3"/>
                  <a:gd name="T10" fmla="*/ 0 w 57"/>
                  <a:gd name="T11" fmla="*/ 3 h 3"/>
                  <a:gd name="T12" fmla="*/ 0 w 57"/>
                  <a:gd name="T13" fmla="*/ 3 h 3"/>
                  <a:gd name="T14" fmla="*/ 0 w 57"/>
                  <a:gd name="T15" fmla="*/ 3 h 3"/>
                  <a:gd name="T16" fmla="*/ 0 w 57"/>
                  <a:gd name="T17" fmla="*/ 3 h 3"/>
                  <a:gd name="T18" fmla="*/ 0 w 57"/>
                  <a:gd name="T19" fmla="*/ 3 h 3"/>
                  <a:gd name="T20" fmla="*/ 0 w 57"/>
                  <a:gd name="T21" fmla="*/ 0 h 3"/>
                  <a:gd name="T22" fmla="*/ 0 w 57"/>
                  <a:gd name="T23" fmla="*/ 0 h 3"/>
                  <a:gd name="T24" fmla="*/ 0 w 57"/>
                  <a:gd name="T25" fmla="*/ 0 h 3"/>
                  <a:gd name="T26" fmla="*/ 0 w 57"/>
                  <a:gd name="T27" fmla="*/ 0 h 3"/>
                  <a:gd name="T28" fmla="*/ 0 w 57"/>
                  <a:gd name="T29" fmla="*/ 0 h 3"/>
                  <a:gd name="T30" fmla="*/ 0 w 57"/>
                  <a:gd name="T31" fmla="*/ 0 h 3"/>
                  <a:gd name="T32" fmla="*/ 0 w 57"/>
                  <a:gd name="T33" fmla="*/ 0 h 3"/>
                  <a:gd name="T34" fmla="*/ 0 w 57"/>
                  <a:gd name="T35" fmla="*/ 0 h 3"/>
                  <a:gd name="T36" fmla="*/ 57 w 57"/>
                  <a:gd name="T37" fmla="*/ 0 h 3"/>
                  <a:gd name="T38" fmla="*/ 57 w 57"/>
                  <a:gd name="T39" fmla="*/ 0 h 3"/>
                  <a:gd name="T40" fmla="*/ 57 w 57"/>
                  <a:gd name="T41" fmla="*/ 0 h 3"/>
                  <a:gd name="T42" fmla="*/ 57 w 57"/>
                  <a:gd name="T43" fmla="*/ 0 h 3"/>
                  <a:gd name="T44" fmla="*/ 57 w 57"/>
                  <a:gd name="T45" fmla="*/ 0 h 3"/>
                  <a:gd name="T46" fmla="*/ 57 w 57"/>
                  <a:gd name="T47" fmla="*/ 0 h 3"/>
                  <a:gd name="T48" fmla="*/ 57 w 57"/>
                  <a:gd name="T49" fmla="*/ 0 h 3"/>
                  <a:gd name="T50" fmla="*/ 57 w 57"/>
                  <a:gd name="T51" fmla="*/ 3 h 3"/>
                  <a:gd name="T52" fmla="*/ 57 w 57"/>
                  <a:gd name="T53" fmla="*/ 3 h 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7"/>
                  <a:gd name="T82" fmla="*/ 0 h 3"/>
                  <a:gd name="T83" fmla="*/ 57 w 57"/>
                  <a:gd name="T84" fmla="*/ 3 h 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7" h="3">
                    <a:moveTo>
                      <a:pt x="5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3"/>
                    </a:lnTo>
                    <a:close/>
                  </a:path>
                </a:pathLst>
              </a:custGeom>
              <a:solidFill>
                <a:srgbClr val="792B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85" name="Freeform 94"/>
              <p:cNvSpPr>
                <a:spLocks/>
              </p:cNvSpPr>
              <p:nvPr/>
            </p:nvSpPr>
            <p:spPr bwMode="auto">
              <a:xfrm>
                <a:off x="4191" y="2307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2 w 59"/>
                  <a:gd name="T3" fmla="*/ 3 h 3"/>
                  <a:gd name="T4" fmla="*/ 2 w 59"/>
                  <a:gd name="T5" fmla="*/ 3 h 3"/>
                  <a:gd name="T6" fmla="*/ 0 w 59"/>
                  <a:gd name="T7" fmla="*/ 3 h 3"/>
                  <a:gd name="T8" fmla="*/ 0 w 59"/>
                  <a:gd name="T9" fmla="*/ 0 h 3"/>
                  <a:gd name="T10" fmla="*/ 0 w 59"/>
                  <a:gd name="T11" fmla="*/ 0 h 3"/>
                  <a:gd name="T12" fmla="*/ 0 w 59"/>
                  <a:gd name="T13" fmla="*/ 0 h 3"/>
                  <a:gd name="T14" fmla="*/ 0 w 59"/>
                  <a:gd name="T15" fmla="*/ 0 h 3"/>
                  <a:gd name="T16" fmla="*/ 0 w 59"/>
                  <a:gd name="T17" fmla="*/ 0 h 3"/>
                  <a:gd name="T18" fmla="*/ 0 w 59"/>
                  <a:gd name="T19" fmla="*/ 0 h 3"/>
                  <a:gd name="T20" fmla="*/ 56 w 59"/>
                  <a:gd name="T21" fmla="*/ 0 h 3"/>
                  <a:gd name="T22" fmla="*/ 56 w 59"/>
                  <a:gd name="T23" fmla="*/ 0 h 3"/>
                  <a:gd name="T24" fmla="*/ 56 w 59"/>
                  <a:gd name="T25" fmla="*/ 0 h 3"/>
                  <a:gd name="T26" fmla="*/ 56 w 59"/>
                  <a:gd name="T27" fmla="*/ 0 h 3"/>
                  <a:gd name="T28" fmla="*/ 56 w 59"/>
                  <a:gd name="T29" fmla="*/ 0 h 3"/>
                  <a:gd name="T30" fmla="*/ 56 w 59"/>
                  <a:gd name="T31" fmla="*/ 0 h 3"/>
                  <a:gd name="T32" fmla="*/ 56 w 59"/>
                  <a:gd name="T33" fmla="*/ 3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3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92C0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86" name="Freeform 95"/>
              <p:cNvSpPr>
                <a:spLocks/>
              </p:cNvSpPr>
              <p:nvPr/>
            </p:nvSpPr>
            <p:spPr bwMode="auto">
              <a:xfrm>
                <a:off x="4188" y="2305"/>
                <a:ext cx="59" cy="2"/>
              </a:xfrm>
              <a:custGeom>
                <a:avLst/>
                <a:gdLst>
                  <a:gd name="T0" fmla="*/ 59 w 59"/>
                  <a:gd name="T1" fmla="*/ 2 h 2"/>
                  <a:gd name="T2" fmla="*/ 3 w 59"/>
                  <a:gd name="T3" fmla="*/ 2 h 2"/>
                  <a:gd name="T4" fmla="*/ 3 w 59"/>
                  <a:gd name="T5" fmla="*/ 2 h 2"/>
                  <a:gd name="T6" fmla="*/ 3 w 59"/>
                  <a:gd name="T7" fmla="*/ 2 h 2"/>
                  <a:gd name="T8" fmla="*/ 3 w 59"/>
                  <a:gd name="T9" fmla="*/ 0 h 2"/>
                  <a:gd name="T10" fmla="*/ 3 w 59"/>
                  <a:gd name="T11" fmla="*/ 0 h 2"/>
                  <a:gd name="T12" fmla="*/ 0 w 59"/>
                  <a:gd name="T13" fmla="*/ 0 h 2"/>
                  <a:gd name="T14" fmla="*/ 0 w 59"/>
                  <a:gd name="T15" fmla="*/ 0 h 2"/>
                  <a:gd name="T16" fmla="*/ 0 w 59"/>
                  <a:gd name="T17" fmla="*/ 0 h 2"/>
                  <a:gd name="T18" fmla="*/ 0 w 59"/>
                  <a:gd name="T19" fmla="*/ 0 h 2"/>
                  <a:gd name="T20" fmla="*/ 56 w 59"/>
                  <a:gd name="T21" fmla="*/ 0 h 2"/>
                  <a:gd name="T22" fmla="*/ 56 w 59"/>
                  <a:gd name="T23" fmla="*/ 0 h 2"/>
                  <a:gd name="T24" fmla="*/ 56 w 59"/>
                  <a:gd name="T25" fmla="*/ 0 h 2"/>
                  <a:gd name="T26" fmla="*/ 56 w 59"/>
                  <a:gd name="T27" fmla="*/ 0 h 2"/>
                  <a:gd name="T28" fmla="*/ 59 w 59"/>
                  <a:gd name="T29" fmla="*/ 0 h 2"/>
                  <a:gd name="T30" fmla="*/ 59 w 59"/>
                  <a:gd name="T31" fmla="*/ 0 h 2"/>
                  <a:gd name="T32" fmla="*/ 59 w 59"/>
                  <a:gd name="T33" fmla="*/ 2 h 2"/>
                  <a:gd name="T34" fmla="*/ 59 w 59"/>
                  <a:gd name="T35" fmla="*/ 2 h 2"/>
                  <a:gd name="T36" fmla="*/ 59 w 5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2"/>
                  <a:gd name="T59" fmla="*/ 59 w 5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2">
                    <a:moveTo>
                      <a:pt x="59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9" y="0"/>
                    </a:lnTo>
                    <a:lnTo>
                      <a:pt x="59" y="2"/>
                    </a:lnTo>
                    <a:close/>
                  </a:path>
                </a:pathLst>
              </a:custGeom>
              <a:solidFill>
                <a:srgbClr val="7A2C0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87" name="Freeform 96"/>
              <p:cNvSpPr>
                <a:spLocks/>
              </p:cNvSpPr>
              <p:nvPr/>
            </p:nvSpPr>
            <p:spPr bwMode="auto">
              <a:xfrm>
                <a:off x="4188" y="2302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0 w 56"/>
                  <a:gd name="T3" fmla="*/ 3 h 3"/>
                  <a:gd name="T4" fmla="*/ 0 w 56"/>
                  <a:gd name="T5" fmla="*/ 3 h 3"/>
                  <a:gd name="T6" fmla="*/ 0 w 56"/>
                  <a:gd name="T7" fmla="*/ 3 h 3"/>
                  <a:gd name="T8" fmla="*/ 0 w 56"/>
                  <a:gd name="T9" fmla="*/ 3 h 3"/>
                  <a:gd name="T10" fmla="*/ 0 w 56"/>
                  <a:gd name="T11" fmla="*/ 0 h 3"/>
                  <a:gd name="T12" fmla="*/ 0 w 56"/>
                  <a:gd name="T13" fmla="*/ 0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4 w 56"/>
                  <a:gd name="T21" fmla="*/ 0 h 3"/>
                  <a:gd name="T22" fmla="*/ 56 w 56"/>
                  <a:gd name="T23" fmla="*/ 0 h 3"/>
                  <a:gd name="T24" fmla="*/ 56 w 56"/>
                  <a:gd name="T25" fmla="*/ 0 h 3"/>
                  <a:gd name="T26" fmla="*/ 56 w 56"/>
                  <a:gd name="T27" fmla="*/ 0 h 3"/>
                  <a:gd name="T28" fmla="*/ 56 w 56"/>
                  <a:gd name="T29" fmla="*/ 0 h 3"/>
                  <a:gd name="T30" fmla="*/ 56 w 56"/>
                  <a:gd name="T31" fmla="*/ 3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7B2D0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88" name="Freeform 97"/>
              <p:cNvSpPr>
                <a:spLocks/>
              </p:cNvSpPr>
              <p:nvPr/>
            </p:nvSpPr>
            <p:spPr bwMode="auto">
              <a:xfrm>
                <a:off x="4185" y="2300"/>
                <a:ext cx="57" cy="2"/>
              </a:xfrm>
              <a:custGeom>
                <a:avLst/>
                <a:gdLst>
                  <a:gd name="T0" fmla="*/ 57 w 57"/>
                  <a:gd name="T1" fmla="*/ 2 h 2"/>
                  <a:gd name="T2" fmla="*/ 3 w 57"/>
                  <a:gd name="T3" fmla="*/ 2 h 2"/>
                  <a:gd name="T4" fmla="*/ 0 w 57"/>
                  <a:gd name="T5" fmla="*/ 2 h 2"/>
                  <a:gd name="T6" fmla="*/ 0 w 57"/>
                  <a:gd name="T7" fmla="*/ 2 h 2"/>
                  <a:gd name="T8" fmla="*/ 0 w 57"/>
                  <a:gd name="T9" fmla="*/ 2 h 2"/>
                  <a:gd name="T10" fmla="*/ 0 w 57"/>
                  <a:gd name="T11" fmla="*/ 2 h 2"/>
                  <a:gd name="T12" fmla="*/ 0 w 57"/>
                  <a:gd name="T13" fmla="*/ 0 h 2"/>
                  <a:gd name="T14" fmla="*/ 0 w 57"/>
                  <a:gd name="T15" fmla="*/ 0 h 2"/>
                  <a:gd name="T16" fmla="*/ 0 w 57"/>
                  <a:gd name="T17" fmla="*/ 0 h 2"/>
                  <a:gd name="T18" fmla="*/ 0 w 57"/>
                  <a:gd name="T19" fmla="*/ 0 h 2"/>
                  <a:gd name="T20" fmla="*/ 57 w 57"/>
                  <a:gd name="T21" fmla="*/ 0 h 2"/>
                  <a:gd name="T22" fmla="*/ 57 w 57"/>
                  <a:gd name="T23" fmla="*/ 0 h 2"/>
                  <a:gd name="T24" fmla="*/ 57 w 57"/>
                  <a:gd name="T25" fmla="*/ 0 h 2"/>
                  <a:gd name="T26" fmla="*/ 57 w 57"/>
                  <a:gd name="T27" fmla="*/ 0 h 2"/>
                  <a:gd name="T28" fmla="*/ 57 w 57"/>
                  <a:gd name="T29" fmla="*/ 2 h 2"/>
                  <a:gd name="T30" fmla="*/ 57 w 57"/>
                  <a:gd name="T31" fmla="*/ 2 h 2"/>
                  <a:gd name="T32" fmla="*/ 57 w 57"/>
                  <a:gd name="T33" fmla="*/ 2 h 2"/>
                  <a:gd name="T34" fmla="*/ 57 w 57"/>
                  <a:gd name="T35" fmla="*/ 2 h 2"/>
                  <a:gd name="T36" fmla="*/ 57 w 5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7"/>
                  <a:gd name="T58" fmla="*/ 0 h 2"/>
                  <a:gd name="T59" fmla="*/ 57 w 5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7" h="2">
                    <a:moveTo>
                      <a:pt x="57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2"/>
                    </a:lnTo>
                    <a:close/>
                  </a:path>
                </a:pathLst>
              </a:custGeom>
              <a:solidFill>
                <a:srgbClr val="7B2D0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89" name="Freeform 98"/>
              <p:cNvSpPr>
                <a:spLocks/>
              </p:cNvSpPr>
              <p:nvPr/>
            </p:nvSpPr>
            <p:spPr bwMode="auto">
              <a:xfrm>
                <a:off x="4183" y="2297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2 w 59"/>
                  <a:gd name="T3" fmla="*/ 3 h 3"/>
                  <a:gd name="T4" fmla="*/ 2 w 59"/>
                  <a:gd name="T5" fmla="*/ 3 h 3"/>
                  <a:gd name="T6" fmla="*/ 2 w 59"/>
                  <a:gd name="T7" fmla="*/ 3 h 3"/>
                  <a:gd name="T8" fmla="*/ 2 w 59"/>
                  <a:gd name="T9" fmla="*/ 3 h 3"/>
                  <a:gd name="T10" fmla="*/ 2 w 59"/>
                  <a:gd name="T11" fmla="*/ 3 h 3"/>
                  <a:gd name="T12" fmla="*/ 0 w 59"/>
                  <a:gd name="T13" fmla="*/ 0 h 3"/>
                  <a:gd name="T14" fmla="*/ 0 w 59"/>
                  <a:gd name="T15" fmla="*/ 0 h 3"/>
                  <a:gd name="T16" fmla="*/ 0 w 59"/>
                  <a:gd name="T17" fmla="*/ 0 h 3"/>
                  <a:gd name="T18" fmla="*/ 0 w 59"/>
                  <a:gd name="T19" fmla="*/ 0 h 3"/>
                  <a:gd name="T20" fmla="*/ 56 w 59"/>
                  <a:gd name="T21" fmla="*/ 0 h 3"/>
                  <a:gd name="T22" fmla="*/ 56 w 59"/>
                  <a:gd name="T23" fmla="*/ 0 h 3"/>
                  <a:gd name="T24" fmla="*/ 56 w 59"/>
                  <a:gd name="T25" fmla="*/ 0 h 3"/>
                  <a:gd name="T26" fmla="*/ 56 w 59"/>
                  <a:gd name="T27" fmla="*/ 0 h 3"/>
                  <a:gd name="T28" fmla="*/ 56 w 59"/>
                  <a:gd name="T29" fmla="*/ 3 h 3"/>
                  <a:gd name="T30" fmla="*/ 59 w 59"/>
                  <a:gd name="T31" fmla="*/ 3 h 3"/>
                  <a:gd name="T32" fmla="*/ 59 w 59"/>
                  <a:gd name="T33" fmla="*/ 3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3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C2E0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90" name="Freeform 99"/>
              <p:cNvSpPr>
                <a:spLocks/>
              </p:cNvSpPr>
              <p:nvPr/>
            </p:nvSpPr>
            <p:spPr bwMode="auto">
              <a:xfrm>
                <a:off x="4183" y="2294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0 w 56"/>
                  <a:gd name="T3" fmla="*/ 3 h 3"/>
                  <a:gd name="T4" fmla="*/ 0 w 56"/>
                  <a:gd name="T5" fmla="*/ 3 h 3"/>
                  <a:gd name="T6" fmla="*/ 0 w 56"/>
                  <a:gd name="T7" fmla="*/ 3 h 3"/>
                  <a:gd name="T8" fmla="*/ 0 w 56"/>
                  <a:gd name="T9" fmla="*/ 3 h 3"/>
                  <a:gd name="T10" fmla="*/ 0 w 56"/>
                  <a:gd name="T11" fmla="*/ 3 h 3"/>
                  <a:gd name="T12" fmla="*/ 0 w 56"/>
                  <a:gd name="T13" fmla="*/ 3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6 w 56"/>
                  <a:gd name="T21" fmla="*/ 0 h 3"/>
                  <a:gd name="T22" fmla="*/ 56 w 56"/>
                  <a:gd name="T23" fmla="*/ 0 h 3"/>
                  <a:gd name="T24" fmla="*/ 56 w 56"/>
                  <a:gd name="T25" fmla="*/ 0 h 3"/>
                  <a:gd name="T26" fmla="*/ 56 w 56"/>
                  <a:gd name="T27" fmla="*/ 3 h 3"/>
                  <a:gd name="T28" fmla="*/ 56 w 56"/>
                  <a:gd name="T29" fmla="*/ 3 h 3"/>
                  <a:gd name="T30" fmla="*/ 56 w 56"/>
                  <a:gd name="T31" fmla="*/ 3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7C2E0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91" name="Freeform 100"/>
              <p:cNvSpPr>
                <a:spLocks/>
              </p:cNvSpPr>
              <p:nvPr/>
            </p:nvSpPr>
            <p:spPr bwMode="auto">
              <a:xfrm>
                <a:off x="4180" y="2292"/>
                <a:ext cx="59" cy="2"/>
              </a:xfrm>
              <a:custGeom>
                <a:avLst/>
                <a:gdLst>
                  <a:gd name="T0" fmla="*/ 59 w 59"/>
                  <a:gd name="T1" fmla="*/ 2 h 2"/>
                  <a:gd name="T2" fmla="*/ 3 w 59"/>
                  <a:gd name="T3" fmla="*/ 2 h 2"/>
                  <a:gd name="T4" fmla="*/ 3 w 59"/>
                  <a:gd name="T5" fmla="*/ 2 h 2"/>
                  <a:gd name="T6" fmla="*/ 0 w 59"/>
                  <a:gd name="T7" fmla="*/ 2 h 2"/>
                  <a:gd name="T8" fmla="*/ 0 w 59"/>
                  <a:gd name="T9" fmla="*/ 2 h 2"/>
                  <a:gd name="T10" fmla="*/ 0 w 59"/>
                  <a:gd name="T11" fmla="*/ 2 h 2"/>
                  <a:gd name="T12" fmla="*/ 0 w 59"/>
                  <a:gd name="T13" fmla="*/ 2 h 2"/>
                  <a:gd name="T14" fmla="*/ 0 w 59"/>
                  <a:gd name="T15" fmla="*/ 0 h 2"/>
                  <a:gd name="T16" fmla="*/ 0 w 59"/>
                  <a:gd name="T17" fmla="*/ 0 h 2"/>
                  <a:gd name="T18" fmla="*/ 0 w 59"/>
                  <a:gd name="T19" fmla="*/ 0 h 2"/>
                  <a:gd name="T20" fmla="*/ 56 w 59"/>
                  <a:gd name="T21" fmla="*/ 0 h 2"/>
                  <a:gd name="T22" fmla="*/ 56 w 59"/>
                  <a:gd name="T23" fmla="*/ 0 h 2"/>
                  <a:gd name="T24" fmla="*/ 56 w 59"/>
                  <a:gd name="T25" fmla="*/ 0 h 2"/>
                  <a:gd name="T26" fmla="*/ 56 w 59"/>
                  <a:gd name="T27" fmla="*/ 2 h 2"/>
                  <a:gd name="T28" fmla="*/ 56 w 59"/>
                  <a:gd name="T29" fmla="*/ 2 h 2"/>
                  <a:gd name="T30" fmla="*/ 56 w 59"/>
                  <a:gd name="T31" fmla="*/ 2 h 2"/>
                  <a:gd name="T32" fmla="*/ 56 w 59"/>
                  <a:gd name="T33" fmla="*/ 2 h 2"/>
                  <a:gd name="T34" fmla="*/ 56 w 59"/>
                  <a:gd name="T35" fmla="*/ 2 h 2"/>
                  <a:gd name="T36" fmla="*/ 59 w 5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2"/>
                  <a:gd name="T59" fmla="*/ 59 w 5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2">
                    <a:moveTo>
                      <a:pt x="59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2"/>
                    </a:lnTo>
                    <a:lnTo>
                      <a:pt x="59" y="2"/>
                    </a:lnTo>
                    <a:close/>
                  </a:path>
                </a:pathLst>
              </a:custGeom>
              <a:solidFill>
                <a:srgbClr val="7D2F0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92" name="Freeform 101"/>
              <p:cNvSpPr>
                <a:spLocks/>
              </p:cNvSpPr>
              <p:nvPr/>
            </p:nvSpPr>
            <p:spPr bwMode="auto">
              <a:xfrm>
                <a:off x="4177" y="2289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3 w 59"/>
                  <a:gd name="T3" fmla="*/ 3 h 3"/>
                  <a:gd name="T4" fmla="*/ 3 w 59"/>
                  <a:gd name="T5" fmla="*/ 3 h 3"/>
                  <a:gd name="T6" fmla="*/ 3 w 59"/>
                  <a:gd name="T7" fmla="*/ 3 h 3"/>
                  <a:gd name="T8" fmla="*/ 3 w 59"/>
                  <a:gd name="T9" fmla="*/ 3 h 3"/>
                  <a:gd name="T10" fmla="*/ 3 w 59"/>
                  <a:gd name="T11" fmla="*/ 3 h 3"/>
                  <a:gd name="T12" fmla="*/ 3 w 59"/>
                  <a:gd name="T13" fmla="*/ 3 h 3"/>
                  <a:gd name="T14" fmla="*/ 3 w 59"/>
                  <a:gd name="T15" fmla="*/ 3 h 3"/>
                  <a:gd name="T16" fmla="*/ 0 w 59"/>
                  <a:gd name="T17" fmla="*/ 0 h 3"/>
                  <a:gd name="T18" fmla="*/ 0 w 59"/>
                  <a:gd name="T19" fmla="*/ 0 h 3"/>
                  <a:gd name="T20" fmla="*/ 57 w 59"/>
                  <a:gd name="T21" fmla="*/ 0 h 3"/>
                  <a:gd name="T22" fmla="*/ 57 w 59"/>
                  <a:gd name="T23" fmla="*/ 0 h 3"/>
                  <a:gd name="T24" fmla="*/ 57 w 59"/>
                  <a:gd name="T25" fmla="*/ 3 h 3"/>
                  <a:gd name="T26" fmla="*/ 59 w 59"/>
                  <a:gd name="T27" fmla="*/ 3 h 3"/>
                  <a:gd name="T28" fmla="*/ 59 w 59"/>
                  <a:gd name="T29" fmla="*/ 3 h 3"/>
                  <a:gd name="T30" fmla="*/ 59 w 59"/>
                  <a:gd name="T31" fmla="*/ 3 h 3"/>
                  <a:gd name="T32" fmla="*/ 59 w 59"/>
                  <a:gd name="T33" fmla="*/ 3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3" y="3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3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E2F1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93" name="Freeform 102"/>
              <p:cNvSpPr>
                <a:spLocks/>
              </p:cNvSpPr>
              <p:nvPr/>
            </p:nvSpPr>
            <p:spPr bwMode="auto">
              <a:xfrm>
                <a:off x="4177" y="2287"/>
                <a:ext cx="57" cy="2"/>
              </a:xfrm>
              <a:custGeom>
                <a:avLst/>
                <a:gdLst>
                  <a:gd name="T0" fmla="*/ 57 w 57"/>
                  <a:gd name="T1" fmla="*/ 2 h 2"/>
                  <a:gd name="T2" fmla="*/ 0 w 57"/>
                  <a:gd name="T3" fmla="*/ 2 h 2"/>
                  <a:gd name="T4" fmla="*/ 0 w 57"/>
                  <a:gd name="T5" fmla="*/ 2 h 2"/>
                  <a:gd name="T6" fmla="*/ 0 w 57"/>
                  <a:gd name="T7" fmla="*/ 2 h 2"/>
                  <a:gd name="T8" fmla="*/ 0 w 57"/>
                  <a:gd name="T9" fmla="*/ 2 h 2"/>
                  <a:gd name="T10" fmla="*/ 0 w 57"/>
                  <a:gd name="T11" fmla="*/ 2 h 2"/>
                  <a:gd name="T12" fmla="*/ 0 w 57"/>
                  <a:gd name="T13" fmla="*/ 2 h 2"/>
                  <a:gd name="T14" fmla="*/ 0 w 57"/>
                  <a:gd name="T15" fmla="*/ 2 h 2"/>
                  <a:gd name="T16" fmla="*/ 0 w 57"/>
                  <a:gd name="T17" fmla="*/ 0 h 2"/>
                  <a:gd name="T18" fmla="*/ 0 w 57"/>
                  <a:gd name="T19" fmla="*/ 0 h 2"/>
                  <a:gd name="T20" fmla="*/ 57 w 57"/>
                  <a:gd name="T21" fmla="*/ 0 h 2"/>
                  <a:gd name="T22" fmla="*/ 57 w 57"/>
                  <a:gd name="T23" fmla="*/ 0 h 2"/>
                  <a:gd name="T24" fmla="*/ 57 w 57"/>
                  <a:gd name="T25" fmla="*/ 2 h 2"/>
                  <a:gd name="T26" fmla="*/ 57 w 57"/>
                  <a:gd name="T27" fmla="*/ 2 h 2"/>
                  <a:gd name="T28" fmla="*/ 57 w 57"/>
                  <a:gd name="T29" fmla="*/ 2 h 2"/>
                  <a:gd name="T30" fmla="*/ 57 w 57"/>
                  <a:gd name="T31" fmla="*/ 2 h 2"/>
                  <a:gd name="T32" fmla="*/ 57 w 57"/>
                  <a:gd name="T33" fmla="*/ 2 h 2"/>
                  <a:gd name="T34" fmla="*/ 57 w 57"/>
                  <a:gd name="T35" fmla="*/ 2 h 2"/>
                  <a:gd name="T36" fmla="*/ 57 w 5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7"/>
                  <a:gd name="T58" fmla="*/ 0 h 2"/>
                  <a:gd name="T59" fmla="*/ 57 w 5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7" h="2">
                    <a:moveTo>
                      <a:pt x="5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2"/>
                    </a:lnTo>
                    <a:close/>
                  </a:path>
                </a:pathLst>
              </a:custGeom>
              <a:solidFill>
                <a:srgbClr val="7E301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94" name="Freeform 103"/>
              <p:cNvSpPr>
                <a:spLocks/>
              </p:cNvSpPr>
              <p:nvPr/>
            </p:nvSpPr>
            <p:spPr bwMode="auto">
              <a:xfrm>
                <a:off x="4175" y="2284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2 w 59"/>
                  <a:gd name="T3" fmla="*/ 3 h 3"/>
                  <a:gd name="T4" fmla="*/ 2 w 59"/>
                  <a:gd name="T5" fmla="*/ 3 h 3"/>
                  <a:gd name="T6" fmla="*/ 2 w 59"/>
                  <a:gd name="T7" fmla="*/ 3 h 3"/>
                  <a:gd name="T8" fmla="*/ 2 w 59"/>
                  <a:gd name="T9" fmla="*/ 3 h 3"/>
                  <a:gd name="T10" fmla="*/ 2 w 59"/>
                  <a:gd name="T11" fmla="*/ 3 h 3"/>
                  <a:gd name="T12" fmla="*/ 0 w 59"/>
                  <a:gd name="T13" fmla="*/ 3 h 3"/>
                  <a:gd name="T14" fmla="*/ 0 w 59"/>
                  <a:gd name="T15" fmla="*/ 3 h 3"/>
                  <a:gd name="T16" fmla="*/ 0 w 59"/>
                  <a:gd name="T17" fmla="*/ 3 h 3"/>
                  <a:gd name="T18" fmla="*/ 0 w 59"/>
                  <a:gd name="T19" fmla="*/ 0 h 3"/>
                  <a:gd name="T20" fmla="*/ 56 w 59"/>
                  <a:gd name="T21" fmla="*/ 0 h 3"/>
                  <a:gd name="T22" fmla="*/ 56 w 59"/>
                  <a:gd name="T23" fmla="*/ 3 h 3"/>
                  <a:gd name="T24" fmla="*/ 56 w 59"/>
                  <a:gd name="T25" fmla="*/ 3 h 3"/>
                  <a:gd name="T26" fmla="*/ 56 w 59"/>
                  <a:gd name="T27" fmla="*/ 3 h 3"/>
                  <a:gd name="T28" fmla="*/ 59 w 59"/>
                  <a:gd name="T29" fmla="*/ 3 h 3"/>
                  <a:gd name="T30" fmla="*/ 59 w 59"/>
                  <a:gd name="T31" fmla="*/ 3 h 3"/>
                  <a:gd name="T32" fmla="*/ 59 w 59"/>
                  <a:gd name="T33" fmla="*/ 3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3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F301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95" name="Freeform 104"/>
              <p:cNvSpPr>
                <a:spLocks/>
              </p:cNvSpPr>
              <p:nvPr/>
            </p:nvSpPr>
            <p:spPr bwMode="auto">
              <a:xfrm>
                <a:off x="4175" y="2284"/>
                <a:ext cx="56" cy="1"/>
              </a:xfrm>
              <a:custGeom>
                <a:avLst/>
                <a:gdLst>
                  <a:gd name="T0" fmla="*/ 56 w 56"/>
                  <a:gd name="T1" fmla="*/ 0 h 1"/>
                  <a:gd name="T2" fmla="*/ 0 w 56"/>
                  <a:gd name="T3" fmla="*/ 0 h 1"/>
                  <a:gd name="T4" fmla="*/ 0 w 56"/>
                  <a:gd name="T5" fmla="*/ 0 h 1"/>
                  <a:gd name="T6" fmla="*/ 0 w 56"/>
                  <a:gd name="T7" fmla="*/ 0 h 1"/>
                  <a:gd name="T8" fmla="*/ 0 w 56"/>
                  <a:gd name="T9" fmla="*/ 0 h 1"/>
                  <a:gd name="T10" fmla="*/ 0 w 56"/>
                  <a:gd name="T11" fmla="*/ 0 h 1"/>
                  <a:gd name="T12" fmla="*/ 0 w 56"/>
                  <a:gd name="T13" fmla="*/ 0 h 1"/>
                  <a:gd name="T14" fmla="*/ 0 w 56"/>
                  <a:gd name="T15" fmla="*/ 0 h 1"/>
                  <a:gd name="T16" fmla="*/ 0 w 56"/>
                  <a:gd name="T17" fmla="*/ 0 h 1"/>
                  <a:gd name="T18" fmla="*/ 0 w 56"/>
                  <a:gd name="T19" fmla="*/ 0 h 1"/>
                  <a:gd name="T20" fmla="*/ 56 w 56"/>
                  <a:gd name="T21" fmla="*/ 0 h 1"/>
                  <a:gd name="T22" fmla="*/ 56 w 56"/>
                  <a:gd name="T23" fmla="*/ 0 h 1"/>
                  <a:gd name="T24" fmla="*/ 56 w 56"/>
                  <a:gd name="T25" fmla="*/ 0 h 1"/>
                  <a:gd name="T26" fmla="*/ 56 w 56"/>
                  <a:gd name="T27" fmla="*/ 0 h 1"/>
                  <a:gd name="T28" fmla="*/ 56 w 56"/>
                  <a:gd name="T29" fmla="*/ 0 h 1"/>
                  <a:gd name="T30" fmla="*/ 56 w 56"/>
                  <a:gd name="T31" fmla="*/ 0 h 1"/>
                  <a:gd name="T32" fmla="*/ 56 w 56"/>
                  <a:gd name="T33" fmla="*/ 0 h 1"/>
                  <a:gd name="T34" fmla="*/ 56 w 56"/>
                  <a:gd name="T35" fmla="*/ 0 h 1"/>
                  <a:gd name="T36" fmla="*/ 56 w 56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1"/>
                  <a:gd name="T59" fmla="*/ 56 w 56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1">
                    <a:moveTo>
                      <a:pt x="56" y="0"/>
                    </a:moveTo>
                    <a:lnTo>
                      <a:pt x="0" y="0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7F311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96" name="Freeform 105"/>
              <p:cNvSpPr>
                <a:spLocks/>
              </p:cNvSpPr>
              <p:nvPr/>
            </p:nvSpPr>
            <p:spPr bwMode="auto">
              <a:xfrm>
                <a:off x="4172" y="2281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3 w 59"/>
                  <a:gd name="T3" fmla="*/ 3 h 3"/>
                  <a:gd name="T4" fmla="*/ 3 w 59"/>
                  <a:gd name="T5" fmla="*/ 0 h 3"/>
                  <a:gd name="T6" fmla="*/ 3 w 59"/>
                  <a:gd name="T7" fmla="*/ 0 h 3"/>
                  <a:gd name="T8" fmla="*/ 3 w 59"/>
                  <a:gd name="T9" fmla="*/ 0 h 3"/>
                  <a:gd name="T10" fmla="*/ 3 w 59"/>
                  <a:gd name="T11" fmla="*/ 0 h 3"/>
                  <a:gd name="T12" fmla="*/ 0 w 59"/>
                  <a:gd name="T13" fmla="*/ 0 h 3"/>
                  <a:gd name="T14" fmla="*/ 0 w 59"/>
                  <a:gd name="T15" fmla="*/ 0 h 3"/>
                  <a:gd name="T16" fmla="*/ 0 w 59"/>
                  <a:gd name="T17" fmla="*/ 0 h 3"/>
                  <a:gd name="T18" fmla="*/ 0 w 59"/>
                  <a:gd name="T19" fmla="*/ 0 h 3"/>
                  <a:gd name="T20" fmla="*/ 56 w 59"/>
                  <a:gd name="T21" fmla="*/ 0 h 3"/>
                  <a:gd name="T22" fmla="*/ 56 w 59"/>
                  <a:gd name="T23" fmla="*/ 0 h 3"/>
                  <a:gd name="T24" fmla="*/ 56 w 59"/>
                  <a:gd name="T25" fmla="*/ 0 h 3"/>
                  <a:gd name="T26" fmla="*/ 56 w 59"/>
                  <a:gd name="T27" fmla="*/ 0 h 3"/>
                  <a:gd name="T28" fmla="*/ 56 w 59"/>
                  <a:gd name="T29" fmla="*/ 0 h 3"/>
                  <a:gd name="T30" fmla="*/ 56 w 59"/>
                  <a:gd name="T31" fmla="*/ 0 h 3"/>
                  <a:gd name="T32" fmla="*/ 59 w 59"/>
                  <a:gd name="T33" fmla="*/ 0 h 3"/>
                  <a:gd name="T34" fmla="*/ 59 w 59"/>
                  <a:gd name="T35" fmla="*/ 0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9" y="0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80311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97" name="Freeform 106"/>
              <p:cNvSpPr>
                <a:spLocks/>
              </p:cNvSpPr>
              <p:nvPr/>
            </p:nvSpPr>
            <p:spPr bwMode="auto">
              <a:xfrm>
                <a:off x="4172" y="2279"/>
                <a:ext cx="56" cy="2"/>
              </a:xfrm>
              <a:custGeom>
                <a:avLst/>
                <a:gdLst>
                  <a:gd name="T0" fmla="*/ 56 w 56"/>
                  <a:gd name="T1" fmla="*/ 2 h 2"/>
                  <a:gd name="T2" fmla="*/ 0 w 56"/>
                  <a:gd name="T3" fmla="*/ 2 h 2"/>
                  <a:gd name="T4" fmla="*/ 0 w 56"/>
                  <a:gd name="T5" fmla="*/ 0 h 2"/>
                  <a:gd name="T6" fmla="*/ 0 w 56"/>
                  <a:gd name="T7" fmla="*/ 0 h 2"/>
                  <a:gd name="T8" fmla="*/ 0 w 56"/>
                  <a:gd name="T9" fmla="*/ 0 h 2"/>
                  <a:gd name="T10" fmla="*/ 0 w 56"/>
                  <a:gd name="T11" fmla="*/ 0 h 2"/>
                  <a:gd name="T12" fmla="*/ 0 w 56"/>
                  <a:gd name="T13" fmla="*/ 0 h 2"/>
                  <a:gd name="T14" fmla="*/ 0 w 56"/>
                  <a:gd name="T15" fmla="*/ 0 h 2"/>
                  <a:gd name="T16" fmla="*/ 0 w 56"/>
                  <a:gd name="T17" fmla="*/ 0 h 2"/>
                  <a:gd name="T18" fmla="*/ 0 w 56"/>
                  <a:gd name="T19" fmla="*/ 0 h 2"/>
                  <a:gd name="T20" fmla="*/ 56 w 56"/>
                  <a:gd name="T21" fmla="*/ 0 h 2"/>
                  <a:gd name="T22" fmla="*/ 56 w 56"/>
                  <a:gd name="T23" fmla="*/ 0 h 2"/>
                  <a:gd name="T24" fmla="*/ 56 w 56"/>
                  <a:gd name="T25" fmla="*/ 0 h 2"/>
                  <a:gd name="T26" fmla="*/ 56 w 56"/>
                  <a:gd name="T27" fmla="*/ 0 h 2"/>
                  <a:gd name="T28" fmla="*/ 56 w 56"/>
                  <a:gd name="T29" fmla="*/ 0 h 2"/>
                  <a:gd name="T30" fmla="*/ 56 w 56"/>
                  <a:gd name="T31" fmla="*/ 0 h 2"/>
                  <a:gd name="T32" fmla="*/ 56 w 56"/>
                  <a:gd name="T33" fmla="*/ 0 h 2"/>
                  <a:gd name="T34" fmla="*/ 56 w 56"/>
                  <a:gd name="T35" fmla="*/ 0 h 2"/>
                  <a:gd name="T36" fmla="*/ 56 w 5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2"/>
                  <a:gd name="T59" fmla="*/ 56 w 5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2">
                    <a:moveTo>
                      <a:pt x="56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81321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98" name="Freeform 107"/>
              <p:cNvSpPr>
                <a:spLocks/>
              </p:cNvSpPr>
              <p:nvPr/>
            </p:nvSpPr>
            <p:spPr bwMode="auto">
              <a:xfrm>
                <a:off x="4169" y="2276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3 w 59"/>
                  <a:gd name="T3" fmla="*/ 3 h 3"/>
                  <a:gd name="T4" fmla="*/ 3 w 59"/>
                  <a:gd name="T5" fmla="*/ 3 h 3"/>
                  <a:gd name="T6" fmla="*/ 3 w 59"/>
                  <a:gd name="T7" fmla="*/ 0 h 3"/>
                  <a:gd name="T8" fmla="*/ 3 w 59"/>
                  <a:gd name="T9" fmla="*/ 0 h 3"/>
                  <a:gd name="T10" fmla="*/ 3 w 59"/>
                  <a:gd name="T11" fmla="*/ 0 h 3"/>
                  <a:gd name="T12" fmla="*/ 0 w 59"/>
                  <a:gd name="T13" fmla="*/ 0 h 3"/>
                  <a:gd name="T14" fmla="*/ 0 w 59"/>
                  <a:gd name="T15" fmla="*/ 0 h 3"/>
                  <a:gd name="T16" fmla="*/ 0 w 59"/>
                  <a:gd name="T17" fmla="*/ 0 h 3"/>
                  <a:gd name="T18" fmla="*/ 0 w 59"/>
                  <a:gd name="T19" fmla="*/ 0 h 3"/>
                  <a:gd name="T20" fmla="*/ 57 w 59"/>
                  <a:gd name="T21" fmla="*/ 0 h 3"/>
                  <a:gd name="T22" fmla="*/ 57 w 59"/>
                  <a:gd name="T23" fmla="*/ 0 h 3"/>
                  <a:gd name="T24" fmla="*/ 57 w 59"/>
                  <a:gd name="T25" fmla="*/ 0 h 3"/>
                  <a:gd name="T26" fmla="*/ 57 w 59"/>
                  <a:gd name="T27" fmla="*/ 0 h 3"/>
                  <a:gd name="T28" fmla="*/ 57 w 59"/>
                  <a:gd name="T29" fmla="*/ 0 h 3"/>
                  <a:gd name="T30" fmla="*/ 57 w 59"/>
                  <a:gd name="T31" fmla="*/ 0 h 3"/>
                  <a:gd name="T32" fmla="*/ 59 w 59"/>
                  <a:gd name="T33" fmla="*/ 0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9" y="0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81321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499" name="Freeform 108"/>
              <p:cNvSpPr>
                <a:spLocks/>
              </p:cNvSpPr>
              <p:nvPr/>
            </p:nvSpPr>
            <p:spPr bwMode="auto">
              <a:xfrm>
                <a:off x="4169" y="2273"/>
                <a:ext cx="57" cy="3"/>
              </a:xfrm>
              <a:custGeom>
                <a:avLst/>
                <a:gdLst>
                  <a:gd name="T0" fmla="*/ 57 w 57"/>
                  <a:gd name="T1" fmla="*/ 3 h 3"/>
                  <a:gd name="T2" fmla="*/ 0 w 57"/>
                  <a:gd name="T3" fmla="*/ 3 h 3"/>
                  <a:gd name="T4" fmla="*/ 0 w 57"/>
                  <a:gd name="T5" fmla="*/ 3 h 3"/>
                  <a:gd name="T6" fmla="*/ 0 w 57"/>
                  <a:gd name="T7" fmla="*/ 0 h 3"/>
                  <a:gd name="T8" fmla="*/ 0 w 57"/>
                  <a:gd name="T9" fmla="*/ 0 h 3"/>
                  <a:gd name="T10" fmla="*/ 0 w 57"/>
                  <a:gd name="T11" fmla="*/ 0 h 3"/>
                  <a:gd name="T12" fmla="*/ 0 w 57"/>
                  <a:gd name="T13" fmla="*/ 0 h 3"/>
                  <a:gd name="T14" fmla="*/ 0 w 57"/>
                  <a:gd name="T15" fmla="*/ 0 h 3"/>
                  <a:gd name="T16" fmla="*/ 0 w 57"/>
                  <a:gd name="T17" fmla="*/ 0 h 3"/>
                  <a:gd name="T18" fmla="*/ 0 w 57"/>
                  <a:gd name="T19" fmla="*/ 0 h 3"/>
                  <a:gd name="T20" fmla="*/ 57 w 57"/>
                  <a:gd name="T21" fmla="*/ 0 h 3"/>
                  <a:gd name="T22" fmla="*/ 57 w 57"/>
                  <a:gd name="T23" fmla="*/ 0 h 3"/>
                  <a:gd name="T24" fmla="*/ 57 w 57"/>
                  <a:gd name="T25" fmla="*/ 0 h 3"/>
                  <a:gd name="T26" fmla="*/ 57 w 57"/>
                  <a:gd name="T27" fmla="*/ 0 h 3"/>
                  <a:gd name="T28" fmla="*/ 57 w 57"/>
                  <a:gd name="T29" fmla="*/ 0 h 3"/>
                  <a:gd name="T30" fmla="*/ 57 w 57"/>
                  <a:gd name="T31" fmla="*/ 0 h 3"/>
                  <a:gd name="T32" fmla="*/ 57 w 57"/>
                  <a:gd name="T33" fmla="*/ 0 h 3"/>
                  <a:gd name="T34" fmla="*/ 57 w 57"/>
                  <a:gd name="T35" fmla="*/ 3 h 3"/>
                  <a:gd name="T36" fmla="*/ 57 w 5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7"/>
                  <a:gd name="T58" fmla="*/ 0 h 3"/>
                  <a:gd name="T59" fmla="*/ 57 w 5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7" h="3">
                    <a:moveTo>
                      <a:pt x="5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3"/>
                    </a:lnTo>
                    <a:close/>
                  </a:path>
                </a:pathLst>
              </a:custGeom>
              <a:solidFill>
                <a:srgbClr val="82331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00" name="Freeform 109"/>
              <p:cNvSpPr>
                <a:spLocks/>
              </p:cNvSpPr>
              <p:nvPr/>
            </p:nvSpPr>
            <p:spPr bwMode="auto">
              <a:xfrm>
                <a:off x="4167" y="2271"/>
                <a:ext cx="59" cy="2"/>
              </a:xfrm>
              <a:custGeom>
                <a:avLst/>
                <a:gdLst>
                  <a:gd name="T0" fmla="*/ 59 w 59"/>
                  <a:gd name="T1" fmla="*/ 2 h 2"/>
                  <a:gd name="T2" fmla="*/ 2 w 59"/>
                  <a:gd name="T3" fmla="*/ 2 h 2"/>
                  <a:gd name="T4" fmla="*/ 2 w 59"/>
                  <a:gd name="T5" fmla="*/ 2 h 2"/>
                  <a:gd name="T6" fmla="*/ 2 w 59"/>
                  <a:gd name="T7" fmla="*/ 2 h 2"/>
                  <a:gd name="T8" fmla="*/ 2 w 59"/>
                  <a:gd name="T9" fmla="*/ 0 h 2"/>
                  <a:gd name="T10" fmla="*/ 2 w 59"/>
                  <a:gd name="T11" fmla="*/ 0 h 2"/>
                  <a:gd name="T12" fmla="*/ 2 w 59"/>
                  <a:gd name="T13" fmla="*/ 0 h 2"/>
                  <a:gd name="T14" fmla="*/ 0 w 59"/>
                  <a:gd name="T15" fmla="*/ 0 h 2"/>
                  <a:gd name="T16" fmla="*/ 0 w 59"/>
                  <a:gd name="T17" fmla="*/ 0 h 2"/>
                  <a:gd name="T18" fmla="*/ 0 w 59"/>
                  <a:gd name="T19" fmla="*/ 0 h 2"/>
                  <a:gd name="T20" fmla="*/ 56 w 59"/>
                  <a:gd name="T21" fmla="*/ 0 h 2"/>
                  <a:gd name="T22" fmla="*/ 56 w 59"/>
                  <a:gd name="T23" fmla="*/ 0 h 2"/>
                  <a:gd name="T24" fmla="*/ 56 w 59"/>
                  <a:gd name="T25" fmla="*/ 0 h 2"/>
                  <a:gd name="T26" fmla="*/ 56 w 59"/>
                  <a:gd name="T27" fmla="*/ 0 h 2"/>
                  <a:gd name="T28" fmla="*/ 56 w 59"/>
                  <a:gd name="T29" fmla="*/ 0 h 2"/>
                  <a:gd name="T30" fmla="*/ 59 w 59"/>
                  <a:gd name="T31" fmla="*/ 0 h 2"/>
                  <a:gd name="T32" fmla="*/ 59 w 59"/>
                  <a:gd name="T33" fmla="*/ 2 h 2"/>
                  <a:gd name="T34" fmla="*/ 59 w 59"/>
                  <a:gd name="T35" fmla="*/ 2 h 2"/>
                  <a:gd name="T36" fmla="*/ 59 w 5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2"/>
                  <a:gd name="T59" fmla="*/ 59 w 5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2">
                    <a:moveTo>
                      <a:pt x="59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9" y="0"/>
                    </a:lnTo>
                    <a:lnTo>
                      <a:pt x="59" y="2"/>
                    </a:lnTo>
                    <a:close/>
                  </a:path>
                </a:pathLst>
              </a:custGeom>
              <a:solidFill>
                <a:srgbClr val="82331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01" name="Freeform 110"/>
              <p:cNvSpPr>
                <a:spLocks/>
              </p:cNvSpPr>
              <p:nvPr/>
            </p:nvSpPr>
            <p:spPr bwMode="auto">
              <a:xfrm>
                <a:off x="4167" y="2268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0 w 56"/>
                  <a:gd name="T3" fmla="*/ 3 h 3"/>
                  <a:gd name="T4" fmla="*/ 0 w 56"/>
                  <a:gd name="T5" fmla="*/ 3 h 3"/>
                  <a:gd name="T6" fmla="*/ 0 w 56"/>
                  <a:gd name="T7" fmla="*/ 3 h 3"/>
                  <a:gd name="T8" fmla="*/ 0 w 56"/>
                  <a:gd name="T9" fmla="*/ 0 h 3"/>
                  <a:gd name="T10" fmla="*/ 0 w 56"/>
                  <a:gd name="T11" fmla="*/ 0 h 3"/>
                  <a:gd name="T12" fmla="*/ 0 w 56"/>
                  <a:gd name="T13" fmla="*/ 0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6 w 56"/>
                  <a:gd name="T21" fmla="*/ 0 h 3"/>
                  <a:gd name="T22" fmla="*/ 56 w 56"/>
                  <a:gd name="T23" fmla="*/ 0 h 3"/>
                  <a:gd name="T24" fmla="*/ 56 w 56"/>
                  <a:gd name="T25" fmla="*/ 0 h 3"/>
                  <a:gd name="T26" fmla="*/ 56 w 56"/>
                  <a:gd name="T27" fmla="*/ 0 h 3"/>
                  <a:gd name="T28" fmla="*/ 56 w 56"/>
                  <a:gd name="T29" fmla="*/ 0 h 3"/>
                  <a:gd name="T30" fmla="*/ 56 w 56"/>
                  <a:gd name="T31" fmla="*/ 0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83341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02" name="Freeform 111"/>
              <p:cNvSpPr>
                <a:spLocks/>
              </p:cNvSpPr>
              <p:nvPr/>
            </p:nvSpPr>
            <p:spPr bwMode="auto">
              <a:xfrm>
                <a:off x="4167" y="2266"/>
                <a:ext cx="56" cy="2"/>
              </a:xfrm>
              <a:custGeom>
                <a:avLst/>
                <a:gdLst>
                  <a:gd name="T0" fmla="*/ 56 w 56"/>
                  <a:gd name="T1" fmla="*/ 2 h 2"/>
                  <a:gd name="T2" fmla="*/ 0 w 56"/>
                  <a:gd name="T3" fmla="*/ 2 h 2"/>
                  <a:gd name="T4" fmla="*/ 0 w 56"/>
                  <a:gd name="T5" fmla="*/ 2 h 2"/>
                  <a:gd name="T6" fmla="*/ 0 w 56"/>
                  <a:gd name="T7" fmla="*/ 2 h 2"/>
                  <a:gd name="T8" fmla="*/ 0 w 56"/>
                  <a:gd name="T9" fmla="*/ 2 h 2"/>
                  <a:gd name="T10" fmla="*/ 0 w 56"/>
                  <a:gd name="T11" fmla="*/ 0 h 2"/>
                  <a:gd name="T12" fmla="*/ 0 w 56"/>
                  <a:gd name="T13" fmla="*/ 0 h 2"/>
                  <a:gd name="T14" fmla="*/ 0 w 56"/>
                  <a:gd name="T15" fmla="*/ 0 h 2"/>
                  <a:gd name="T16" fmla="*/ 0 w 56"/>
                  <a:gd name="T17" fmla="*/ 0 h 2"/>
                  <a:gd name="T18" fmla="*/ 0 w 56"/>
                  <a:gd name="T19" fmla="*/ 0 h 2"/>
                  <a:gd name="T20" fmla="*/ 53 w 56"/>
                  <a:gd name="T21" fmla="*/ 0 h 2"/>
                  <a:gd name="T22" fmla="*/ 53 w 56"/>
                  <a:gd name="T23" fmla="*/ 0 h 2"/>
                  <a:gd name="T24" fmla="*/ 53 w 56"/>
                  <a:gd name="T25" fmla="*/ 0 h 2"/>
                  <a:gd name="T26" fmla="*/ 53 w 56"/>
                  <a:gd name="T27" fmla="*/ 0 h 2"/>
                  <a:gd name="T28" fmla="*/ 56 w 56"/>
                  <a:gd name="T29" fmla="*/ 0 h 2"/>
                  <a:gd name="T30" fmla="*/ 56 w 56"/>
                  <a:gd name="T31" fmla="*/ 2 h 2"/>
                  <a:gd name="T32" fmla="*/ 56 w 56"/>
                  <a:gd name="T33" fmla="*/ 2 h 2"/>
                  <a:gd name="T34" fmla="*/ 56 w 56"/>
                  <a:gd name="T35" fmla="*/ 2 h 2"/>
                  <a:gd name="T36" fmla="*/ 56 w 5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2"/>
                  <a:gd name="T59" fmla="*/ 56 w 5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2">
                    <a:moveTo>
                      <a:pt x="56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6" y="0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8434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03" name="Freeform 112"/>
              <p:cNvSpPr>
                <a:spLocks/>
              </p:cNvSpPr>
              <p:nvPr/>
            </p:nvSpPr>
            <p:spPr bwMode="auto">
              <a:xfrm>
                <a:off x="4164" y="2263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3 w 56"/>
                  <a:gd name="T3" fmla="*/ 3 h 3"/>
                  <a:gd name="T4" fmla="*/ 0 w 56"/>
                  <a:gd name="T5" fmla="*/ 3 h 3"/>
                  <a:gd name="T6" fmla="*/ 0 w 56"/>
                  <a:gd name="T7" fmla="*/ 3 h 3"/>
                  <a:gd name="T8" fmla="*/ 0 w 56"/>
                  <a:gd name="T9" fmla="*/ 3 h 3"/>
                  <a:gd name="T10" fmla="*/ 0 w 56"/>
                  <a:gd name="T11" fmla="*/ 3 h 3"/>
                  <a:gd name="T12" fmla="*/ 0 w 56"/>
                  <a:gd name="T13" fmla="*/ 0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6 w 56"/>
                  <a:gd name="T21" fmla="*/ 0 h 3"/>
                  <a:gd name="T22" fmla="*/ 56 w 56"/>
                  <a:gd name="T23" fmla="*/ 0 h 3"/>
                  <a:gd name="T24" fmla="*/ 56 w 56"/>
                  <a:gd name="T25" fmla="*/ 0 h 3"/>
                  <a:gd name="T26" fmla="*/ 56 w 56"/>
                  <a:gd name="T27" fmla="*/ 0 h 3"/>
                  <a:gd name="T28" fmla="*/ 56 w 56"/>
                  <a:gd name="T29" fmla="*/ 3 h 3"/>
                  <a:gd name="T30" fmla="*/ 56 w 56"/>
                  <a:gd name="T31" fmla="*/ 3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8435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04" name="Freeform 113"/>
              <p:cNvSpPr>
                <a:spLocks/>
              </p:cNvSpPr>
              <p:nvPr/>
            </p:nvSpPr>
            <p:spPr bwMode="auto">
              <a:xfrm>
                <a:off x="4164" y="2260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0 w 56"/>
                  <a:gd name="T3" fmla="*/ 3 h 3"/>
                  <a:gd name="T4" fmla="*/ 0 w 56"/>
                  <a:gd name="T5" fmla="*/ 3 h 3"/>
                  <a:gd name="T6" fmla="*/ 0 w 56"/>
                  <a:gd name="T7" fmla="*/ 3 h 3"/>
                  <a:gd name="T8" fmla="*/ 0 w 56"/>
                  <a:gd name="T9" fmla="*/ 3 h 3"/>
                  <a:gd name="T10" fmla="*/ 0 w 56"/>
                  <a:gd name="T11" fmla="*/ 3 h 3"/>
                  <a:gd name="T12" fmla="*/ 0 w 56"/>
                  <a:gd name="T13" fmla="*/ 0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3 w 56"/>
                  <a:gd name="T21" fmla="*/ 0 h 3"/>
                  <a:gd name="T22" fmla="*/ 53 w 56"/>
                  <a:gd name="T23" fmla="*/ 0 h 3"/>
                  <a:gd name="T24" fmla="*/ 56 w 56"/>
                  <a:gd name="T25" fmla="*/ 0 h 3"/>
                  <a:gd name="T26" fmla="*/ 56 w 56"/>
                  <a:gd name="T27" fmla="*/ 0 h 3"/>
                  <a:gd name="T28" fmla="*/ 56 w 56"/>
                  <a:gd name="T29" fmla="*/ 3 h 3"/>
                  <a:gd name="T30" fmla="*/ 56 w 56"/>
                  <a:gd name="T31" fmla="*/ 3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8535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05" name="Freeform 114"/>
              <p:cNvSpPr>
                <a:spLocks/>
              </p:cNvSpPr>
              <p:nvPr/>
            </p:nvSpPr>
            <p:spPr bwMode="auto">
              <a:xfrm>
                <a:off x="4161" y="2258"/>
                <a:ext cx="56" cy="2"/>
              </a:xfrm>
              <a:custGeom>
                <a:avLst/>
                <a:gdLst>
                  <a:gd name="T0" fmla="*/ 56 w 56"/>
                  <a:gd name="T1" fmla="*/ 2 h 2"/>
                  <a:gd name="T2" fmla="*/ 3 w 56"/>
                  <a:gd name="T3" fmla="*/ 2 h 2"/>
                  <a:gd name="T4" fmla="*/ 3 w 56"/>
                  <a:gd name="T5" fmla="*/ 2 h 2"/>
                  <a:gd name="T6" fmla="*/ 3 w 56"/>
                  <a:gd name="T7" fmla="*/ 2 h 2"/>
                  <a:gd name="T8" fmla="*/ 3 w 56"/>
                  <a:gd name="T9" fmla="*/ 2 h 2"/>
                  <a:gd name="T10" fmla="*/ 3 w 56"/>
                  <a:gd name="T11" fmla="*/ 2 h 2"/>
                  <a:gd name="T12" fmla="*/ 0 w 56"/>
                  <a:gd name="T13" fmla="*/ 2 h 2"/>
                  <a:gd name="T14" fmla="*/ 0 w 56"/>
                  <a:gd name="T15" fmla="*/ 0 h 2"/>
                  <a:gd name="T16" fmla="*/ 0 w 56"/>
                  <a:gd name="T17" fmla="*/ 0 h 2"/>
                  <a:gd name="T18" fmla="*/ 0 w 56"/>
                  <a:gd name="T19" fmla="*/ 0 h 2"/>
                  <a:gd name="T20" fmla="*/ 56 w 56"/>
                  <a:gd name="T21" fmla="*/ 0 h 2"/>
                  <a:gd name="T22" fmla="*/ 56 w 56"/>
                  <a:gd name="T23" fmla="*/ 0 h 2"/>
                  <a:gd name="T24" fmla="*/ 56 w 56"/>
                  <a:gd name="T25" fmla="*/ 0 h 2"/>
                  <a:gd name="T26" fmla="*/ 56 w 56"/>
                  <a:gd name="T27" fmla="*/ 2 h 2"/>
                  <a:gd name="T28" fmla="*/ 56 w 56"/>
                  <a:gd name="T29" fmla="*/ 2 h 2"/>
                  <a:gd name="T30" fmla="*/ 56 w 56"/>
                  <a:gd name="T31" fmla="*/ 2 h 2"/>
                  <a:gd name="T32" fmla="*/ 56 w 56"/>
                  <a:gd name="T33" fmla="*/ 2 h 2"/>
                  <a:gd name="T34" fmla="*/ 56 w 56"/>
                  <a:gd name="T35" fmla="*/ 2 h 2"/>
                  <a:gd name="T36" fmla="*/ 56 w 5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2"/>
                  <a:gd name="T59" fmla="*/ 56 w 5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2">
                    <a:moveTo>
                      <a:pt x="56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85351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06" name="Freeform 115"/>
              <p:cNvSpPr>
                <a:spLocks/>
              </p:cNvSpPr>
              <p:nvPr/>
            </p:nvSpPr>
            <p:spPr bwMode="auto">
              <a:xfrm>
                <a:off x="4161" y="2255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0 w 56"/>
                  <a:gd name="T3" fmla="*/ 3 h 3"/>
                  <a:gd name="T4" fmla="*/ 0 w 56"/>
                  <a:gd name="T5" fmla="*/ 3 h 3"/>
                  <a:gd name="T6" fmla="*/ 0 w 56"/>
                  <a:gd name="T7" fmla="*/ 3 h 3"/>
                  <a:gd name="T8" fmla="*/ 0 w 56"/>
                  <a:gd name="T9" fmla="*/ 3 h 3"/>
                  <a:gd name="T10" fmla="*/ 0 w 56"/>
                  <a:gd name="T11" fmla="*/ 3 h 3"/>
                  <a:gd name="T12" fmla="*/ 0 w 56"/>
                  <a:gd name="T13" fmla="*/ 3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6 w 56"/>
                  <a:gd name="T21" fmla="*/ 0 h 3"/>
                  <a:gd name="T22" fmla="*/ 56 w 56"/>
                  <a:gd name="T23" fmla="*/ 0 h 3"/>
                  <a:gd name="T24" fmla="*/ 56 w 56"/>
                  <a:gd name="T25" fmla="*/ 0 h 3"/>
                  <a:gd name="T26" fmla="*/ 56 w 56"/>
                  <a:gd name="T27" fmla="*/ 3 h 3"/>
                  <a:gd name="T28" fmla="*/ 56 w 56"/>
                  <a:gd name="T29" fmla="*/ 3 h 3"/>
                  <a:gd name="T30" fmla="*/ 56 w 56"/>
                  <a:gd name="T31" fmla="*/ 3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86361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07" name="Freeform 116"/>
              <p:cNvSpPr>
                <a:spLocks/>
              </p:cNvSpPr>
              <p:nvPr/>
            </p:nvSpPr>
            <p:spPr bwMode="auto">
              <a:xfrm>
                <a:off x="4161" y="2253"/>
                <a:ext cx="56" cy="2"/>
              </a:xfrm>
              <a:custGeom>
                <a:avLst/>
                <a:gdLst>
                  <a:gd name="T0" fmla="*/ 56 w 56"/>
                  <a:gd name="T1" fmla="*/ 2 h 2"/>
                  <a:gd name="T2" fmla="*/ 0 w 56"/>
                  <a:gd name="T3" fmla="*/ 2 h 2"/>
                  <a:gd name="T4" fmla="*/ 0 w 56"/>
                  <a:gd name="T5" fmla="*/ 2 h 2"/>
                  <a:gd name="T6" fmla="*/ 0 w 56"/>
                  <a:gd name="T7" fmla="*/ 2 h 2"/>
                  <a:gd name="T8" fmla="*/ 0 w 56"/>
                  <a:gd name="T9" fmla="*/ 2 h 2"/>
                  <a:gd name="T10" fmla="*/ 0 w 56"/>
                  <a:gd name="T11" fmla="*/ 2 h 2"/>
                  <a:gd name="T12" fmla="*/ 0 w 56"/>
                  <a:gd name="T13" fmla="*/ 2 h 2"/>
                  <a:gd name="T14" fmla="*/ 0 w 56"/>
                  <a:gd name="T15" fmla="*/ 2 h 2"/>
                  <a:gd name="T16" fmla="*/ 0 w 56"/>
                  <a:gd name="T17" fmla="*/ 0 h 2"/>
                  <a:gd name="T18" fmla="*/ 0 w 56"/>
                  <a:gd name="T19" fmla="*/ 0 h 2"/>
                  <a:gd name="T20" fmla="*/ 54 w 56"/>
                  <a:gd name="T21" fmla="*/ 0 h 2"/>
                  <a:gd name="T22" fmla="*/ 54 w 56"/>
                  <a:gd name="T23" fmla="*/ 0 h 2"/>
                  <a:gd name="T24" fmla="*/ 54 w 56"/>
                  <a:gd name="T25" fmla="*/ 2 h 2"/>
                  <a:gd name="T26" fmla="*/ 54 w 56"/>
                  <a:gd name="T27" fmla="*/ 2 h 2"/>
                  <a:gd name="T28" fmla="*/ 54 w 56"/>
                  <a:gd name="T29" fmla="*/ 2 h 2"/>
                  <a:gd name="T30" fmla="*/ 54 w 56"/>
                  <a:gd name="T31" fmla="*/ 2 h 2"/>
                  <a:gd name="T32" fmla="*/ 56 w 56"/>
                  <a:gd name="T33" fmla="*/ 2 h 2"/>
                  <a:gd name="T34" fmla="*/ 56 w 56"/>
                  <a:gd name="T35" fmla="*/ 2 h 2"/>
                  <a:gd name="T36" fmla="*/ 56 w 5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2"/>
                  <a:gd name="T59" fmla="*/ 56 w 5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2">
                    <a:moveTo>
                      <a:pt x="56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2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8736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08" name="Freeform 117"/>
              <p:cNvSpPr>
                <a:spLocks/>
              </p:cNvSpPr>
              <p:nvPr/>
            </p:nvSpPr>
            <p:spPr bwMode="auto">
              <a:xfrm>
                <a:off x="4159" y="2250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2 w 56"/>
                  <a:gd name="T3" fmla="*/ 3 h 3"/>
                  <a:gd name="T4" fmla="*/ 2 w 56"/>
                  <a:gd name="T5" fmla="*/ 3 h 3"/>
                  <a:gd name="T6" fmla="*/ 2 w 56"/>
                  <a:gd name="T7" fmla="*/ 3 h 3"/>
                  <a:gd name="T8" fmla="*/ 2 w 56"/>
                  <a:gd name="T9" fmla="*/ 3 h 3"/>
                  <a:gd name="T10" fmla="*/ 0 w 56"/>
                  <a:gd name="T11" fmla="*/ 3 h 3"/>
                  <a:gd name="T12" fmla="*/ 0 w 56"/>
                  <a:gd name="T13" fmla="*/ 3 h 3"/>
                  <a:gd name="T14" fmla="*/ 0 w 56"/>
                  <a:gd name="T15" fmla="*/ 3 h 3"/>
                  <a:gd name="T16" fmla="*/ 0 w 56"/>
                  <a:gd name="T17" fmla="*/ 3 h 3"/>
                  <a:gd name="T18" fmla="*/ 0 w 56"/>
                  <a:gd name="T19" fmla="*/ 0 h 3"/>
                  <a:gd name="T20" fmla="*/ 56 w 56"/>
                  <a:gd name="T21" fmla="*/ 0 h 3"/>
                  <a:gd name="T22" fmla="*/ 56 w 56"/>
                  <a:gd name="T23" fmla="*/ 3 h 3"/>
                  <a:gd name="T24" fmla="*/ 56 w 56"/>
                  <a:gd name="T25" fmla="*/ 3 h 3"/>
                  <a:gd name="T26" fmla="*/ 56 w 56"/>
                  <a:gd name="T27" fmla="*/ 3 h 3"/>
                  <a:gd name="T28" fmla="*/ 56 w 56"/>
                  <a:gd name="T29" fmla="*/ 3 h 3"/>
                  <a:gd name="T30" fmla="*/ 56 w 56"/>
                  <a:gd name="T31" fmla="*/ 3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8737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09" name="Freeform 118"/>
              <p:cNvSpPr>
                <a:spLocks/>
              </p:cNvSpPr>
              <p:nvPr/>
            </p:nvSpPr>
            <p:spPr bwMode="auto">
              <a:xfrm>
                <a:off x="4159" y="2247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0 w 56"/>
                  <a:gd name="T3" fmla="*/ 3 h 3"/>
                  <a:gd name="T4" fmla="*/ 0 w 56"/>
                  <a:gd name="T5" fmla="*/ 3 h 3"/>
                  <a:gd name="T6" fmla="*/ 0 w 56"/>
                  <a:gd name="T7" fmla="*/ 3 h 3"/>
                  <a:gd name="T8" fmla="*/ 0 w 56"/>
                  <a:gd name="T9" fmla="*/ 3 h 3"/>
                  <a:gd name="T10" fmla="*/ 0 w 56"/>
                  <a:gd name="T11" fmla="*/ 3 h 3"/>
                  <a:gd name="T12" fmla="*/ 0 w 56"/>
                  <a:gd name="T13" fmla="*/ 3 h 3"/>
                  <a:gd name="T14" fmla="*/ 0 w 56"/>
                  <a:gd name="T15" fmla="*/ 3 h 3"/>
                  <a:gd name="T16" fmla="*/ 0 w 56"/>
                  <a:gd name="T17" fmla="*/ 3 h 3"/>
                  <a:gd name="T18" fmla="*/ 0 w 56"/>
                  <a:gd name="T19" fmla="*/ 0 h 3"/>
                  <a:gd name="T20" fmla="*/ 53 w 56"/>
                  <a:gd name="T21" fmla="*/ 0 h 3"/>
                  <a:gd name="T22" fmla="*/ 53 w 56"/>
                  <a:gd name="T23" fmla="*/ 3 h 3"/>
                  <a:gd name="T24" fmla="*/ 56 w 56"/>
                  <a:gd name="T25" fmla="*/ 3 h 3"/>
                  <a:gd name="T26" fmla="*/ 56 w 56"/>
                  <a:gd name="T27" fmla="*/ 3 h 3"/>
                  <a:gd name="T28" fmla="*/ 56 w 56"/>
                  <a:gd name="T29" fmla="*/ 3 h 3"/>
                  <a:gd name="T30" fmla="*/ 56 w 56"/>
                  <a:gd name="T31" fmla="*/ 3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3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8837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10" name="Freeform 119"/>
              <p:cNvSpPr>
                <a:spLocks/>
              </p:cNvSpPr>
              <p:nvPr/>
            </p:nvSpPr>
            <p:spPr bwMode="auto">
              <a:xfrm>
                <a:off x="4159" y="2247"/>
                <a:ext cx="53" cy="1"/>
              </a:xfrm>
              <a:custGeom>
                <a:avLst/>
                <a:gdLst>
                  <a:gd name="T0" fmla="*/ 53 w 53"/>
                  <a:gd name="T1" fmla="*/ 0 h 1"/>
                  <a:gd name="T2" fmla="*/ 0 w 53"/>
                  <a:gd name="T3" fmla="*/ 0 h 1"/>
                  <a:gd name="T4" fmla="*/ 0 w 53"/>
                  <a:gd name="T5" fmla="*/ 0 h 1"/>
                  <a:gd name="T6" fmla="*/ 0 w 53"/>
                  <a:gd name="T7" fmla="*/ 0 h 1"/>
                  <a:gd name="T8" fmla="*/ 0 w 53"/>
                  <a:gd name="T9" fmla="*/ 0 h 1"/>
                  <a:gd name="T10" fmla="*/ 0 w 53"/>
                  <a:gd name="T11" fmla="*/ 0 h 1"/>
                  <a:gd name="T12" fmla="*/ 0 w 53"/>
                  <a:gd name="T13" fmla="*/ 0 h 1"/>
                  <a:gd name="T14" fmla="*/ 0 w 53"/>
                  <a:gd name="T15" fmla="*/ 0 h 1"/>
                  <a:gd name="T16" fmla="*/ 0 w 53"/>
                  <a:gd name="T17" fmla="*/ 0 h 1"/>
                  <a:gd name="T18" fmla="*/ 0 w 53"/>
                  <a:gd name="T19" fmla="*/ 0 h 1"/>
                  <a:gd name="T20" fmla="*/ 53 w 53"/>
                  <a:gd name="T21" fmla="*/ 0 h 1"/>
                  <a:gd name="T22" fmla="*/ 53 w 53"/>
                  <a:gd name="T23" fmla="*/ 0 h 1"/>
                  <a:gd name="T24" fmla="*/ 53 w 53"/>
                  <a:gd name="T25" fmla="*/ 0 h 1"/>
                  <a:gd name="T26" fmla="*/ 53 w 53"/>
                  <a:gd name="T27" fmla="*/ 0 h 1"/>
                  <a:gd name="T28" fmla="*/ 53 w 53"/>
                  <a:gd name="T29" fmla="*/ 0 h 1"/>
                  <a:gd name="T30" fmla="*/ 53 w 53"/>
                  <a:gd name="T31" fmla="*/ 0 h 1"/>
                  <a:gd name="T32" fmla="*/ 53 w 53"/>
                  <a:gd name="T33" fmla="*/ 0 h 1"/>
                  <a:gd name="T34" fmla="*/ 53 w 53"/>
                  <a:gd name="T35" fmla="*/ 0 h 1"/>
                  <a:gd name="T36" fmla="*/ 53 w 53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3"/>
                  <a:gd name="T58" fmla="*/ 0 h 1"/>
                  <a:gd name="T59" fmla="*/ 53 w 53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3" h="1">
                    <a:moveTo>
                      <a:pt x="53" y="0"/>
                    </a:moveTo>
                    <a:lnTo>
                      <a:pt x="0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8838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11" name="Freeform 120"/>
              <p:cNvSpPr>
                <a:spLocks/>
              </p:cNvSpPr>
              <p:nvPr/>
            </p:nvSpPr>
            <p:spPr bwMode="auto">
              <a:xfrm>
                <a:off x="4156" y="2245"/>
                <a:ext cx="56" cy="2"/>
              </a:xfrm>
              <a:custGeom>
                <a:avLst/>
                <a:gdLst>
                  <a:gd name="T0" fmla="*/ 56 w 56"/>
                  <a:gd name="T1" fmla="*/ 2 h 2"/>
                  <a:gd name="T2" fmla="*/ 3 w 56"/>
                  <a:gd name="T3" fmla="*/ 2 h 2"/>
                  <a:gd name="T4" fmla="*/ 3 w 56"/>
                  <a:gd name="T5" fmla="*/ 0 h 2"/>
                  <a:gd name="T6" fmla="*/ 3 w 56"/>
                  <a:gd name="T7" fmla="*/ 0 h 2"/>
                  <a:gd name="T8" fmla="*/ 3 w 56"/>
                  <a:gd name="T9" fmla="*/ 0 h 2"/>
                  <a:gd name="T10" fmla="*/ 0 w 56"/>
                  <a:gd name="T11" fmla="*/ 0 h 2"/>
                  <a:gd name="T12" fmla="*/ 0 w 56"/>
                  <a:gd name="T13" fmla="*/ 0 h 2"/>
                  <a:gd name="T14" fmla="*/ 0 w 56"/>
                  <a:gd name="T15" fmla="*/ 0 h 2"/>
                  <a:gd name="T16" fmla="*/ 0 w 56"/>
                  <a:gd name="T17" fmla="*/ 0 h 2"/>
                  <a:gd name="T18" fmla="*/ 0 w 56"/>
                  <a:gd name="T19" fmla="*/ 0 h 2"/>
                  <a:gd name="T20" fmla="*/ 56 w 56"/>
                  <a:gd name="T21" fmla="*/ 0 h 2"/>
                  <a:gd name="T22" fmla="*/ 56 w 56"/>
                  <a:gd name="T23" fmla="*/ 0 h 2"/>
                  <a:gd name="T24" fmla="*/ 56 w 56"/>
                  <a:gd name="T25" fmla="*/ 0 h 2"/>
                  <a:gd name="T26" fmla="*/ 56 w 56"/>
                  <a:gd name="T27" fmla="*/ 0 h 2"/>
                  <a:gd name="T28" fmla="*/ 56 w 56"/>
                  <a:gd name="T29" fmla="*/ 0 h 2"/>
                  <a:gd name="T30" fmla="*/ 56 w 56"/>
                  <a:gd name="T31" fmla="*/ 0 h 2"/>
                  <a:gd name="T32" fmla="*/ 56 w 56"/>
                  <a:gd name="T33" fmla="*/ 0 h 2"/>
                  <a:gd name="T34" fmla="*/ 56 w 56"/>
                  <a:gd name="T35" fmla="*/ 0 h 2"/>
                  <a:gd name="T36" fmla="*/ 56 w 5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2"/>
                  <a:gd name="T59" fmla="*/ 56 w 5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2">
                    <a:moveTo>
                      <a:pt x="56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8938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12" name="Freeform 121"/>
              <p:cNvSpPr>
                <a:spLocks/>
              </p:cNvSpPr>
              <p:nvPr/>
            </p:nvSpPr>
            <p:spPr bwMode="auto">
              <a:xfrm>
                <a:off x="4156" y="2242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0 w 56"/>
                  <a:gd name="T3" fmla="*/ 3 h 3"/>
                  <a:gd name="T4" fmla="*/ 0 w 56"/>
                  <a:gd name="T5" fmla="*/ 0 h 3"/>
                  <a:gd name="T6" fmla="*/ 0 w 56"/>
                  <a:gd name="T7" fmla="*/ 0 h 3"/>
                  <a:gd name="T8" fmla="*/ 0 w 56"/>
                  <a:gd name="T9" fmla="*/ 0 h 3"/>
                  <a:gd name="T10" fmla="*/ 0 w 56"/>
                  <a:gd name="T11" fmla="*/ 0 h 3"/>
                  <a:gd name="T12" fmla="*/ 0 w 56"/>
                  <a:gd name="T13" fmla="*/ 0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3 w 56"/>
                  <a:gd name="T21" fmla="*/ 0 h 3"/>
                  <a:gd name="T22" fmla="*/ 53 w 56"/>
                  <a:gd name="T23" fmla="*/ 0 h 3"/>
                  <a:gd name="T24" fmla="*/ 53 w 56"/>
                  <a:gd name="T25" fmla="*/ 0 h 3"/>
                  <a:gd name="T26" fmla="*/ 53 w 56"/>
                  <a:gd name="T27" fmla="*/ 0 h 3"/>
                  <a:gd name="T28" fmla="*/ 56 w 56"/>
                  <a:gd name="T29" fmla="*/ 0 h 3"/>
                  <a:gd name="T30" fmla="*/ 56 w 56"/>
                  <a:gd name="T31" fmla="*/ 0 h 3"/>
                  <a:gd name="T32" fmla="*/ 56 w 56"/>
                  <a:gd name="T33" fmla="*/ 0 h 3"/>
                  <a:gd name="T34" fmla="*/ 56 w 56"/>
                  <a:gd name="T35" fmla="*/ 0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8A391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13" name="Freeform 122"/>
              <p:cNvSpPr>
                <a:spLocks/>
              </p:cNvSpPr>
              <p:nvPr/>
            </p:nvSpPr>
            <p:spPr bwMode="auto">
              <a:xfrm>
                <a:off x="4156" y="2239"/>
                <a:ext cx="53" cy="3"/>
              </a:xfrm>
              <a:custGeom>
                <a:avLst/>
                <a:gdLst>
                  <a:gd name="T0" fmla="*/ 53 w 53"/>
                  <a:gd name="T1" fmla="*/ 3 h 3"/>
                  <a:gd name="T2" fmla="*/ 0 w 53"/>
                  <a:gd name="T3" fmla="*/ 3 h 3"/>
                  <a:gd name="T4" fmla="*/ 0 w 53"/>
                  <a:gd name="T5" fmla="*/ 3 h 3"/>
                  <a:gd name="T6" fmla="*/ 0 w 53"/>
                  <a:gd name="T7" fmla="*/ 0 h 3"/>
                  <a:gd name="T8" fmla="*/ 0 w 53"/>
                  <a:gd name="T9" fmla="*/ 0 h 3"/>
                  <a:gd name="T10" fmla="*/ 0 w 53"/>
                  <a:gd name="T11" fmla="*/ 0 h 3"/>
                  <a:gd name="T12" fmla="*/ 0 w 53"/>
                  <a:gd name="T13" fmla="*/ 0 h 3"/>
                  <a:gd name="T14" fmla="*/ 0 w 53"/>
                  <a:gd name="T15" fmla="*/ 0 h 3"/>
                  <a:gd name="T16" fmla="*/ 0 w 53"/>
                  <a:gd name="T17" fmla="*/ 0 h 3"/>
                  <a:gd name="T18" fmla="*/ 0 w 53"/>
                  <a:gd name="T19" fmla="*/ 0 h 3"/>
                  <a:gd name="T20" fmla="*/ 53 w 53"/>
                  <a:gd name="T21" fmla="*/ 0 h 3"/>
                  <a:gd name="T22" fmla="*/ 53 w 53"/>
                  <a:gd name="T23" fmla="*/ 0 h 3"/>
                  <a:gd name="T24" fmla="*/ 53 w 53"/>
                  <a:gd name="T25" fmla="*/ 0 h 3"/>
                  <a:gd name="T26" fmla="*/ 53 w 53"/>
                  <a:gd name="T27" fmla="*/ 0 h 3"/>
                  <a:gd name="T28" fmla="*/ 53 w 53"/>
                  <a:gd name="T29" fmla="*/ 0 h 3"/>
                  <a:gd name="T30" fmla="*/ 53 w 53"/>
                  <a:gd name="T31" fmla="*/ 0 h 3"/>
                  <a:gd name="T32" fmla="*/ 53 w 53"/>
                  <a:gd name="T33" fmla="*/ 0 h 3"/>
                  <a:gd name="T34" fmla="*/ 53 w 53"/>
                  <a:gd name="T35" fmla="*/ 3 h 3"/>
                  <a:gd name="T36" fmla="*/ 53 w 5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3"/>
                  <a:gd name="T58" fmla="*/ 0 h 3"/>
                  <a:gd name="T59" fmla="*/ 53 w 5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3" h="3">
                    <a:moveTo>
                      <a:pt x="5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3"/>
                    </a:lnTo>
                    <a:close/>
                  </a:path>
                </a:pathLst>
              </a:custGeom>
              <a:solidFill>
                <a:srgbClr val="8A391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14" name="Freeform 123"/>
              <p:cNvSpPr>
                <a:spLocks/>
              </p:cNvSpPr>
              <p:nvPr/>
            </p:nvSpPr>
            <p:spPr bwMode="auto">
              <a:xfrm>
                <a:off x="4153" y="2237"/>
                <a:ext cx="56" cy="2"/>
              </a:xfrm>
              <a:custGeom>
                <a:avLst/>
                <a:gdLst>
                  <a:gd name="T0" fmla="*/ 56 w 56"/>
                  <a:gd name="T1" fmla="*/ 2 h 2"/>
                  <a:gd name="T2" fmla="*/ 3 w 56"/>
                  <a:gd name="T3" fmla="*/ 2 h 2"/>
                  <a:gd name="T4" fmla="*/ 3 w 56"/>
                  <a:gd name="T5" fmla="*/ 2 h 2"/>
                  <a:gd name="T6" fmla="*/ 3 w 56"/>
                  <a:gd name="T7" fmla="*/ 0 h 2"/>
                  <a:gd name="T8" fmla="*/ 3 w 56"/>
                  <a:gd name="T9" fmla="*/ 0 h 2"/>
                  <a:gd name="T10" fmla="*/ 3 w 56"/>
                  <a:gd name="T11" fmla="*/ 0 h 2"/>
                  <a:gd name="T12" fmla="*/ 3 w 56"/>
                  <a:gd name="T13" fmla="*/ 0 h 2"/>
                  <a:gd name="T14" fmla="*/ 3 w 56"/>
                  <a:gd name="T15" fmla="*/ 0 h 2"/>
                  <a:gd name="T16" fmla="*/ 3 w 56"/>
                  <a:gd name="T17" fmla="*/ 0 h 2"/>
                  <a:gd name="T18" fmla="*/ 0 w 56"/>
                  <a:gd name="T19" fmla="*/ 0 h 2"/>
                  <a:gd name="T20" fmla="*/ 56 w 56"/>
                  <a:gd name="T21" fmla="*/ 0 h 2"/>
                  <a:gd name="T22" fmla="*/ 56 w 56"/>
                  <a:gd name="T23" fmla="*/ 0 h 2"/>
                  <a:gd name="T24" fmla="*/ 56 w 56"/>
                  <a:gd name="T25" fmla="*/ 0 h 2"/>
                  <a:gd name="T26" fmla="*/ 56 w 56"/>
                  <a:gd name="T27" fmla="*/ 0 h 2"/>
                  <a:gd name="T28" fmla="*/ 56 w 56"/>
                  <a:gd name="T29" fmla="*/ 0 h 2"/>
                  <a:gd name="T30" fmla="*/ 56 w 56"/>
                  <a:gd name="T31" fmla="*/ 0 h 2"/>
                  <a:gd name="T32" fmla="*/ 56 w 56"/>
                  <a:gd name="T33" fmla="*/ 0 h 2"/>
                  <a:gd name="T34" fmla="*/ 56 w 56"/>
                  <a:gd name="T35" fmla="*/ 2 h 2"/>
                  <a:gd name="T36" fmla="*/ 56 w 5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2"/>
                  <a:gd name="T59" fmla="*/ 56 w 5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2">
                    <a:moveTo>
                      <a:pt x="56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8B3A1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15" name="Freeform 124"/>
              <p:cNvSpPr>
                <a:spLocks/>
              </p:cNvSpPr>
              <p:nvPr/>
            </p:nvSpPr>
            <p:spPr bwMode="auto">
              <a:xfrm>
                <a:off x="4153" y="2234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0 w 56"/>
                  <a:gd name="T3" fmla="*/ 3 h 3"/>
                  <a:gd name="T4" fmla="*/ 0 w 56"/>
                  <a:gd name="T5" fmla="*/ 3 h 3"/>
                  <a:gd name="T6" fmla="*/ 0 w 56"/>
                  <a:gd name="T7" fmla="*/ 3 h 3"/>
                  <a:gd name="T8" fmla="*/ 0 w 56"/>
                  <a:gd name="T9" fmla="*/ 0 h 3"/>
                  <a:gd name="T10" fmla="*/ 0 w 56"/>
                  <a:gd name="T11" fmla="*/ 0 h 3"/>
                  <a:gd name="T12" fmla="*/ 0 w 56"/>
                  <a:gd name="T13" fmla="*/ 0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4 w 56"/>
                  <a:gd name="T21" fmla="*/ 0 h 3"/>
                  <a:gd name="T22" fmla="*/ 54 w 56"/>
                  <a:gd name="T23" fmla="*/ 0 h 3"/>
                  <a:gd name="T24" fmla="*/ 54 w 56"/>
                  <a:gd name="T25" fmla="*/ 0 h 3"/>
                  <a:gd name="T26" fmla="*/ 54 w 56"/>
                  <a:gd name="T27" fmla="*/ 0 h 3"/>
                  <a:gd name="T28" fmla="*/ 54 w 56"/>
                  <a:gd name="T29" fmla="*/ 0 h 3"/>
                  <a:gd name="T30" fmla="*/ 56 w 56"/>
                  <a:gd name="T31" fmla="*/ 0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8B3A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16" name="Freeform 125"/>
              <p:cNvSpPr>
                <a:spLocks/>
              </p:cNvSpPr>
              <p:nvPr/>
            </p:nvSpPr>
            <p:spPr bwMode="auto">
              <a:xfrm>
                <a:off x="4153" y="2232"/>
                <a:ext cx="54" cy="2"/>
              </a:xfrm>
              <a:custGeom>
                <a:avLst/>
                <a:gdLst>
                  <a:gd name="T0" fmla="*/ 54 w 54"/>
                  <a:gd name="T1" fmla="*/ 2 h 2"/>
                  <a:gd name="T2" fmla="*/ 0 w 54"/>
                  <a:gd name="T3" fmla="*/ 2 h 2"/>
                  <a:gd name="T4" fmla="*/ 0 w 54"/>
                  <a:gd name="T5" fmla="*/ 2 h 2"/>
                  <a:gd name="T6" fmla="*/ 0 w 54"/>
                  <a:gd name="T7" fmla="*/ 2 h 2"/>
                  <a:gd name="T8" fmla="*/ 0 w 54"/>
                  <a:gd name="T9" fmla="*/ 2 h 2"/>
                  <a:gd name="T10" fmla="*/ 0 w 54"/>
                  <a:gd name="T11" fmla="*/ 0 h 2"/>
                  <a:gd name="T12" fmla="*/ 0 w 54"/>
                  <a:gd name="T13" fmla="*/ 0 h 2"/>
                  <a:gd name="T14" fmla="*/ 0 w 54"/>
                  <a:gd name="T15" fmla="*/ 0 h 2"/>
                  <a:gd name="T16" fmla="*/ 0 w 54"/>
                  <a:gd name="T17" fmla="*/ 0 h 2"/>
                  <a:gd name="T18" fmla="*/ 0 w 54"/>
                  <a:gd name="T19" fmla="*/ 0 h 2"/>
                  <a:gd name="T20" fmla="*/ 54 w 54"/>
                  <a:gd name="T21" fmla="*/ 0 h 2"/>
                  <a:gd name="T22" fmla="*/ 54 w 54"/>
                  <a:gd name="T23" fmla="*/ 0 h 2"/>
                  <a:gd name="T24" fmla="*/ 54 w 54"/>
                  <a:gd name="T25" fmla="*/ 0 h 2"/>
                  <a:gd name="T26" fmla="*/ 54 w 54"/>
                  <a:gd name="T27" fmla="*/ 0 h 2"/>
                  <a:gd name="T28" fmla="*/ 54 w 54"/>
                  <a:gd name="T29" fmla="*/ 0 h 2"/>
                  <a:gd name="T30" fmla="*/ 54 w 54"/>
                  <a:gd name="T31" fmla="*/ 2 h 2"/>
                  <a:gd name="T32" fmla="*/ 54 w 54"/>
                  <a:gd name="T33" fmla="*/ 2 h 2"/>
                  <a:gd name="T34" fmla="*/ 54 w 54"/>
                  <a:gd name="T35" fmla="*/ 2 h 2"/>
                  <a:gd name="T36" fmla="*/ 54 w 5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2"/>
                  <a:gd name="T59" fmla="*/ 54 w 5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2">
                    <a:moveTo>
                      <a:pt x="5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2"/>
                    </a:lnTo>
                    <a:close/>
                  </a:path>
                </a:pathLst>
              </a:custGeom>
              <a:solidFill>
                <a:srgbClr val="8C3B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17" name="Freeform 126"/>
              <p:cNvSpPr>
                <a:spLocks/>
              </p:cNvSpPr>
              <p:nvPr/>
            </p:nvSpPr>
            <p:spPr bwMode="auto">
              <a:xfrm>
                <a:off x="4153" y="2229"/>
                <a:ext cx="54" cy="3"/>
              </a:xfrm>
              <a:custGeom>
                <a:avLst/>
                <a:gdLst>
                  <a:gd name="T0" fmla="*/ 54 w 54"/>
                  <a:gd name="T1" fmla="*/ 3 h 3"/>
                  <a:gd name="T2" fmla="*/ 0 w 54"/>
                  <a:gd name="T3" fmla="*/ 3 h 3"/>
                  <a:gd name="T4" fmla="*/ 0 w 54"/>
                  <a:gd name="T5" fmla="*/ 3 h 3"/>
                  <a:gd name="T6" fmla="*/ 0 w 54"/>
                  <a:gd name="T7" fmla="*/ 3 h 3"/>
                  <a:gd name="T8" fmla="*/ 0 w 54"/>
                  <a:gd name="T9" fmla="*/ 3 h 3"/>
                  <a:gd name="T10" fmla="*/ 0 w 54"/>
                  <a:gd name="T11" fmla="*/ 0 h 3"/>
                  <a:gd name="T12" fmla="*/ 0 w 54"/>
                  <a:gd name="T13" fmla="*/ 0 h 3"/>
                  <a:gd name="T14" fmla="*/ 0 w 54"/>
                  <a:gd name="T15" fmla="*/ 0 h 3"/>
                  <a:gd name="T16" fmla="*/ 0 w 54"/>
                  <a:gd name="T17" fmla="*/ 0 h 3"/>
                  <a:gd name="T18" fmla="*/ 0 w 54"/>
                  <a:gd name="T19" fmla="*/ 0 h 3"/>
                  <a:gd name="T20" fmla="*/ 54 w 54"/>
                  <a:gd name="T21" fmla="*/ 0 h 3"/>
                  <a:gd name="T22" fmla="*/ 54 w 54"/>
                  <a:gd name="T23" fmla="*/ 0 h 3"/>
                  <a:gd name="T24" fmla="*/ 54 w 54"/>
                  <a:gd name="T25" fmla="*/ 0 h 3"/>
                  <a:gd name="T26" fmla="*/ 54 w 54"/>
                  <a:gd name="T27" fmla="*/ 0 h 3"/>
                  <a:gd name="T28" fmla="*/ 54 w 54"/>
                  <a:gd name="T29" fmla="*/ 0 h 3"/>
                  <a:gd name="T30" fmla="*/ 54 w 54"/>
                  <a:gd name="T31" fmla="*/ 3 h 3"/>
                  <a:gd name="T32" fmla="*/ 54 w 54"/>
                  <a:gd name="T33" fmla="*/ 3 h 3"/>
                  <a:gd name="T34" fmla="*/ 54 w 54"/>
                  <a:gd name="T35" fmla="*/ 3 h 3"/>
                  <a:gd name="T36" fmla="*/ 54 w 5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3"/>
                  <a:gd name="T59" fmla="*/ 54 w 5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3">
                    <a:moveTo>
                      <a:pt x="5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8D3B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18" name="Freeform 127"/>
              <p:cNvSpPr>
                <a:spLocks/>
              </p:cNvSpPr>
              <p:nvPr/>
            </p:nvSpPr>
            <p:spPr bwMode="auto">
              <a:xfrm>
                <a:off x="4153" y="2226"/>
                <a:ext cx="54" cy="3"/>
              </a:xfrm>
              <a:custGeom>
                <a:avLst/>
                <a:gdLst>
                  <a:gd name="T0" fmla="*/ 54 w 54"/>
                  <a:gd name="T1" fmla="*/ 3 h 3"/>
                  <a:gd name="T2" fmla="*/ 0 w 54"/>
                  <a:gd name="T3" fmla="*/ 3 h 3"/>
                  <a:gd name="T4" fmla="*/ 0 w 54"/>
                  <a:gd name="T5" fmla="*/ 3 h 3"/>
                  <a:gd name="T6" fmla="*/ 0 w 54"/>
                  <a:gd name="T7" fmla="*/ 3 h 3"/>
                  <a:gd name="T8" fmla="*/ 0 w 54"/>
                  <a:gd name="T9" fmla="*/ 3 h 3"/>
                  <a:gd name="T10" fmla="*/ 0 w 54"/>
                  <a:gd name="T11" fmla="*/ 3 h 3"/>
                  <a:gd name="T12" fmla="*/ 0 w 54"/>
                  <a:gd name="T13" fmla="*/ 0 h 3"/>
                  <a:gd name="T14" fmla="*/ 0 w 54"/>
                  <a:gd name="T15" fmla="*/ 0 h 3"/>
                  <a:gd name="T16" fmla="*/ 0 w 54"/>
                  <a:gd name="T17" fmla="*/ 0 h 3"/>
                  <a:gd name="T18" fmla="*/ 0 w 54"/>
                  <a:gd name="T19" fmla="*/ 0 h 3"/>
                  <a:gd name="T20" fmla="*/ 51 w 54"/>
                  <a:gd name="T21" fmla="*/ 0 h 3"/>
                  <a:gd name="T22" fmla="*/ 51 w 54"/>
                  <a:gd name="T23" fmla="*/ 0 h 3"/>
                  <a:gd name="T24" fmla="*/ 51 w 54"/>
                  <a:gd name="T25" fmla="*/ 0 h 3"/>
                  <a:gd name="T26" fmla="*/ 51 w 54"/>
                  <a:gd name="T27" fmla="*/ 0 h 3"/>
                  <a:gd name="T28" fmla="*/ 51 w 54"/>
                  <a:gd name="T29" fmla="*/ 3 h 3"/>
                  <a:gd name="T30" fmla="*/ 54 w 54"/>
                  <a:gd name="T31" fmla="*/ 3 h 3"/>
                  <a:gd name="T32" fmla="*/ 54 w 54"/>
                  <a:gd name="T33" fmla="*/ 3 h 3"/>
                  <a:gd name="T34" fmla="*/ 54 w 54"/>
                  <a:gd name="T35" fmla="*/ 3 h 3"/>
                  <a:gd name="T36" fmla="*/ 54 w 5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3"/>
                  <a:gd name="T59" fmla="*/ 54 w 5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3">
                    <a:moveTo>
                      <a:pt x="5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3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8D3C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19" name="Freeform 128"/>
              <p:cNvSpPr>
                <a:spLocks/>
              </p:cNvSpPr>
              <p:nvPr/>
            </p:nvSpPr>
            <p:spPr bwMode="auto">
              <a:xfrm>
                <a:off x="4150" y="2224"/>
                <a:ext cx="54" cy="2"/>
              </a:xfrm>
              <a:custGeom>
                <a:avLst/>
                <a:gdLst>
                  <a:gd name="T0" fmla="*/ 54 w 54"/>
                  <a:gd name="T1" fmla="*/ 2 h 2"/>
                  <a:gd name="T2" fmla="*/ 3 w 54"/>
                  <a:gd name="T3" fmla="*/ 2 h 2"/>
                  <a:gd name="T4" fmla="*/ 0 w 54"/>
                  <a:gd name="T5" fmla="*/ 2 h 2"/>
                  <a:gd name="T6" fmla="*/ 0 w 54"/>
                  <a:gd name="T7" fmla="*/ 2 h 2"/>
                  <a:gd name="T8" fmla="*/ 0 w 54"/>
                  <a:gd name="T9" fmla="*/ 2 h 2"/>
                  <a:gd name="T10" fmla="*/ 0 w 54"/>
                  <a:gd name="T11" fmla="*/ 2 h 2"/>
                  <a:gd name="T12" fmla="*/ 0 w 54"/>
                  <a:gd name="T13" fmla="*/ 0 h 2"/>
                  <a:gd name="T14" fmla="*/ 0 w 54"/>
                  <a:gd name="T15" fmla="*/ 0 h 2"/>
                  <a:gd name="T16" fmla="*/ 0 w 54"/>
                  <a:gd name="T17" fmla="*/ 0 h 2"/>
                  <a:gd name="T18" fmla="*/ 0 w 54"/>
                  <a:gd name="T19" fmla="*/ 0 h 2"/>
                  <a:gd name="T20" fmla="*/ 54 w 54"/>
                  <a:gd name="T21" fmla="*/ 0 h 2"/>
                  <a:gd name="T22" fmla="*/ 54 w 54"/>
                  <a:gd name="T23" fmla="*/ 0 h 2"/>
                  <a:gd name="T24" fmla="*/ 54 w 54"/>
                  <a:gd name="T25" fmla="*/ 0 h 2"/>
                  <a:gd name="T26" fmla="*/ 54 w 54"/>
                  <a:gd name="T27" fmla="*/ 0 h 2"/>
                  <a:gd name="T28" fmla="*/ 54 w 54"/>
                  <a:gd name="T29" fmla="*/ 2 h 2"/>
                  <a:gd name="T30" fmla="*/ 54 w 54"/>
                  <a:gd name="T31" fmla="*/ 2 h 2"/>
                  <a:gd name="T32" fmla="*/ 54 w 54"/>
                  <a:gd name="T33" fmla="*/ 2 h 2"/>
                  <a:gd name="T34" fmla="*/ 54 w 54"/>
                  <a:gd name="T35" fmla="*/ 2 h 2"/>
                  <a:gd name="T36" fmla="*/ 54 w 5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2"/>
                  <a:gd name="T59" fmla="*/ 54 w 5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2">
                    <a:moveTo>
                      <a:pt x="54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2"/>
                    </a:lnTo>
                    <a:close/>
                  </a:path>
                </a:pathLst>
              </a:custGeom>
              <a:solidFill>
                <a:srgbClr val="8E3C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20" name="Freeform 129"/>
              <p:cNvSpPr>
                <a:spLocks/>
              </p:cNvSpPr>
              <p:nvPr/>
            </p:nvSpPr>
            <p:spPr bwMode="auto">
              <a:xfrm>
                <a:off x="4150" y="2221"/>
                <a:ext cx="54" cy="3"/>
              </a:xfrm>
              <a:custGeom>
                <a:avLst/>
                <a:gdLst>
                  <a:gd name="T0" fmla="*/ 54 w 54"/>
                  <a:gd name="T1" fmla="*/ 3 h 3"/>
                  <a:gd name="T2" fmla="*/ 0 w 54"/>
                  <a:gd name="T3" fmla="*/ 3 h 3"/>
                  <a:gd name="T4" fmla="*/ 0 w 54"/>
                  <a:gd name="T5" fmla="*/ 3 h 3"/>
                  <a:gd name="T6" fmla="*/ 0 w 54"/>
                  <a:gd name="T7" fmla="*/ 3 h 3"/>
                  <a:gd name="T8" fmla="*/ 0 w 54"/>
                  <a:gd name="T9" fmla="*/ 3 h 3"/>
                  <a:gd name="T10" fmla="*/ 0 w 54"/>
                  <a:gd name="T11" fmla="*/ 3 h 3"/>
                  <a:gd name="T12" fmla="*/ 0 w 54"/>
                  <a:gd name="T13" fmla="*/ 3 h 3"/>
                  <a:gd name="T14" fmla="*/ 0 w 54"/>
                  <a:gd name="T15" fmla="*/ 0 h 3"/>
                  <a:gd name="T16" fmla="*/ 0 w 54"/>
                  <a:gd name="T17" fmla="*/ 0 h 3"/>
                  <a:gd name="T18" fmla="*/ 0 w 54"/>
                  <a:gd name="T19" fmla="*/ 0 h 3"/>
                  <a:gd name="T20" fmla="*/ 54 w 54"/>
                  <a:gd name="T21" fmla="*/ 0 h 3"/>
                  <a:gd name="T22" fmla="*/ 54 w 54"/>
                  <a:gd name="T23" fmla="*/ 0 h 3"/>
                  <a:gd name="T24" fmla="*/ 54 w 54"/>
                  <a:gd name="T25" fmla="*/ 0 h 3"/>
                  <a:gd name="T26" fmla="*/ 54 w 54"/>
                  <a:gd name="T27" fmla="*/ 3 h 3"/>
                  <a:gd name="T28" fmla="*/ 54 w 54"/>
                  <a:gd name="T29" fmla="*/ 3 h 3"/>
                  <a:gd name="T30" fmla="*/ 54 w 54"/>
                  <a:gd name="T31" fmla="*/ 3 h 3"/>
                  <a:gd name="T32" fmla="*/ 54 w 54"/>
                  <a:gd name="T33" fmla="*/ 3 h 3"/>
                  <a:gd name="T34" fmla="*/ 54 w 54"/>
                  <a:gd name="T35" fmla="*/ 3 h 3"/>
                  <a:gd name="T36" fmla="*/ 54 w 5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3"/>
                  <a:gd name="T59" fmla="*/ 54 w 5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3">
                    <a:moveTo>
                      <a:pt x="5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8E3D1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21" name="Freeform 130"/>
              <p:cNvSpPr>
                <a:spLocks/>
              </p:cNvSpPr>
              <p:nvPr/>
            </p:nvSpPr>
            <p:spPr bwMode="auto">
              <a:xfrm>
                <a:off x="4150" y="2218"/>
                <a:ext cx="54" cy="3"/>
              </a:xfrm>
              <a:custGeom>
                <a:avLst/>
                <a:gdLst>
                  <a:gd name="T0" fmla="*/ 54 w 54"/>
                  <a:gd name="T1" fmla="*/ 3 h 3"/>
                  <a:gd name="T2" fmla="*/ 0 w 54"/>
                  <a:gd name="T3" fmla="*/ 3 h 3"/>
                  <a:gd name="T4" fmla="*/ 0 w 54"/>
                  <a:gd name="T5" fmla="*/ 3 h 3"/>
                  <a:gd name="T6" fmla="*/ 0 w 54"/>
                  <a:gd name="T7" fmla="*/ 3 h 3"/>
                  <a:gd name="T8" fmla="*/ 0 w 54"/>
                  <a:gd name="T9" fmla="*/ 3 h 3"/>
                  <a:gd name="T10" fmla="*/ 0 w 54"/>
                  <a:gd name="T11" fmla="*/ 3 h 3"/>
                  <a:gd name="T12" fmla="*/ 0 w 54"/>
                  <a:gd name="T13" fmla="*/ 3 h 3"/>
                  <a:gd name="T14" fmla="*/ 0 w 54"/>
                  <a:gd name="T15" fmla="*/ 3 h 3"/>
                  <a:gd name="T16" fmla="*/ 0 w 54"/>
                  <a:gd name="T17" fmla="*/ 0 h 3"/>
                  <a:gd name="T18" fmla="*/ 0 w 54"/>
                  <a:gd name="T19" fmla="*/ 0 h 3"/>
                  <a:gd name="T20" fmla="*/ 51 w 54"/>
                  <a:gd name="T21" fmla="*/ 0 h 3"/>
                  <a:gd name="T22" fmla="*/ 51 w 54"/>
                  <a:gd name="T23" fmla="*/ 0 h 3"/>
                  <a:gd name="T24" fmla="*/ 54 w 54"/>
                  <a:gd name="T25" fmla="*/ 3 h 3"/>
                  <a:gd name="T26" fmla="*/ 54 w 54"/>
                  <a:gd name="T27" fmla="*/ 3 h 3"/>
                  <a:gd name="T28" fmla="*/ 54 w 54"/>
                  <a:gd name="T29" fmla="*/ 3 h 3"/>
                  <a:gd name="T30" fmla="*/ 54 w 54"/>
                  <a:gd name="T31" fmla="*/ 3 h 3"/>
                  <a:gd name="T32" fmla="*/ 54 w 54"/>
                  <a:gd name="T33" fmla="*/ 3 h 3"/>
                  <a:gd name="T34" fmla="*/ 54 w 54"/>
                  <a:gd name="T35" fmla="*/ 3 h 3"/>
                  <a:gd name="T36" fmla="*/ 54 w 5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3"/>
                  <a:gd name="T59" fmla="*/ 54 w 5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3">
                    <a:moveTo>
                      <a:pt x="5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8F3D1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22" name="Freeform 131"/>
              <p:cNvSpPr>
                <a:spLocks/>
              </p:cNvSpPr>
              <p:nvPr/>
            </p:nvSpPr>
            <p:spPr bwMode="auto">
              <a:xfrm>
                <a:off x="4150" y="2216"/>
                <a:ext cx="51" cy="2"/>
              </a:xfrm>
              <a:custGeom>
                <a:avLst/>
                <a:gdLst>
                  <a:gd name="T0" fmla="*/ 51 w 51"/>
                  <a:gd name="T1" fmla="*/ 2 h 2"/>
                  <a:gd name="T2" fmla="*/ 0 w 51"/>
                  <a:gd name="T3" fmla="*/ 2 h 2"/>
                  <a:gd name="T4" fmla="*/ 0 w 51"/>
                  <a:gd name="T5" fmla="*/ 2 h 2"/>
                  <a:gd name="T6" fmla="*/ 0 w 51"/>
                  <a:gd name="T7" fmla="*/ 2 h 2"/>
                  <a:gd name="T8" fmla="*/ 0 w 51"/>
                  <a:gd name="T9" fmla="*/ 2 h 2"/>
                  <a:gd name="T10" fmla="*/ 0 w 51"/>
                  <a:gd name="T11" fmla="*/ 2 h 2"/>
                  <a:gd name="T12" fmla="*/ 0 w 51"/>
                  <a:gd name="T13" fmla="*/ 2 h 2"/>
                  <a:gd name="T14" fmla="*/ 0 w 51"/>
                  <a:gd name="T15" fmla="*/ 2 h 2"/>
                  <a:gd name="T16" fmla="*/ 0 w 51"/>
                  <a:gd name="T17" fmla="*/ 0 h 2"/>
                  <a:gd name="T18" fmla="*/ 0 w 51"/>
                  <a:gd name="T19" fmla="*/ 0 h 2"/>
                  <a:gd name="T20" fmla="*/ 51 w 51"/>
                  <a:gd name="T21" fmla="*/ 0 h 2"/>
                  <a:gd name="T22" fmla="*/ 51 w 51"/>
                  <a:gd name="T23" fmla="*/ 0 h 2"/>
                  <a:gd name="T24" fmla="*/ 51 w 51"/>
                  <a:gd name="T25" fmla="*/ 2 h 2"/>
                  <a:gd name="T26" fmla="*/ 51 w 51"/>
                  <a:gd name="T27" fmla="*/ 2 h 2"/>
                  <a:gd name="T28" fmla="*/ 51 w 51"/>
                  <a:gd name="T29" fmla="*/ 2 h 2"/>
                  <a:gd name="T30" fmla="*/ 51 w 51"/>
                  <a:gd name="T31" fmla="*/ 2 h 2"/>
                  <a:gd name="T32" fmla="*/ 51 w 51"/>
                  <a:gd name="T33" fmla="*/ 2 h 2"/>
                  <a:gd name="T34" fmla="*/ 51 w 51"/>
                  <a:gd name="T35" fmla="*/ 2 h 2"/>
                  <a:gd name="T36" fmla="*/ 51 w 5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2"/>
                  <a:gd name="T59" fmla="*/ 51 w 5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2">
                    <a:moveTo>
                      <a:pt x="5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2"/>
                    </a:lnTo>
                    <a:close/>
                  </a:path>
                </a:pathLst>
              </a:custGeom>
              <a:solidFill>
                <a:srgbClr val="903E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23" name="Freeform 132"/>
              <p:cNvSpPr>
                <a:spLocks/>
              </p:cNvSpPr>
              <p:nvPr/>
            </p:nvSpPr>
            <p:spPr bwMode="auto">
              <a:xfrm>
                <a:off x="4148" y="2213"/>
                <a:ext cx="53" cy="3"/>
              </a:xfrm>
              <a:custGeom>
                <a:avLst/>
                <a:gdLst>
                  <a:gd name="T0" fmla="*/ 53 w 53"/>
                  <a:gd name="T1" fmla="*/ 3 h 3"/>
                  <a:gd name="T2" fmla="*/ 2 w 53"/>
                  <a:gd name="T3" fmla="*/ 3 h 3"/>
                  <a:gd name="T4" fmla="*/ 2 w 53"/>
                  <a:gd name="T5" fmla="*/ 3 h 3"/>
                  <a:gd name="T6" fmla="*/ 2 w 53"/>
                  <a:gd name="T7" fmla="*/ 3 h 3"/>
                  <a:gd name="T8" fmla="*/ 2 w 53"/>
                  <a:gd name="T9" fmla="*/ 3 h 3"/>
                  <a:gd name="T10" fmla="*/ 2 w 53"/>
                  <a:gd name="T11" fmla="*/ 3 h 3"/>
                  <a:gd name="T12" fmla="*/ 2 w 53"/>
                  <a:gd name="T13" fmla="*/ 3 h 3"/>
                  <a:gd name="T14" fmla="*/ 2 w 53"/>
                  <a:gd name="T15" fmla="*/ 3 h 3"/>
                  <a:gd name="T16" fmla="*/ 2 w 53"/>
                  <a:gd name="T17" fmla="*/ 3 h 3"/>
                  <a:gd name="T18" fmla="*/ 0 w 53"/>
                  <a:gd name="T19" fmla="*/ 0 h 3"/>
                  <a:gd name="T20" fmla="*/ 53 w 53"/>
                  <a:gd name="T21" fmla="*/ 0 h 3"/>
                  <a:gd name="T22" fmla="*/ 53 w 53"/>
                  <a:gd name="T23" fmla="*/ 3 h 3"/>
                  <a:gd name="T24" fmla="*/ 53 w 53"/>
                  <a:gd name="T25" fmla="*/ 3 h 3"/>
                  <a:gd name="T26" fmla="*/ 53 w 53"/>
                  <a:gd name="T27" fmla="*/ 3 h 3"/>
                  <a:gd name="T28" fmla="*/ 53 w 53"/>
                  <a:gd name="T29" fmla="*/ 3 h 3"/>
                  <a:gd name="T30" fmla="*/ 53 w 53"/>
                  <a:gd name="T31" fmla="*/ 3 h 3"/>
                  <a:gd name="T32" fmla="*/ 53 w 53"/>
                  <a:gd name="T33" fmla="*/ 3 h 3"/>
                  <a:gd name="T34" fmla="*/ 53 w 53"/>
                  <a:gd name="T35" fmla="*/ 3 h 3"/>
                  <a:gd name="T36" fmla="*/ 53 w 5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3"/>
                  <a:gd name="T58" fmla="*/ 0 h 3"/>
                  <a:gd name="T59" fmla="*/ 53 w 5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3" h="3">
                    <a:moveTo>
                      <a:pt x="53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3"/>
                    </a:lnTo>
                    <a:close/>
                  </a:path>
                </a:pathLst>
              </a:custGeom>
              <a:solidFill>
                <a:srgbClr val="903E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24" name="Freeform 133"/>
              <p:cNvSpPr>
                <a:spLocks/>
              </p:cNvSpPr>
              <p:nvPr/>
            </p:nvSpPr>
            <p:spPr bwMode="auto">
              <a:xfrm>
                <a:off x="4148" y="2211"/>
                <a:ext cx="53" cy="2"/>
              </a:xfrm>
              <a:custGeom>
                <a:avLst/>
                <a:gdLst>
                  <a:gd name="T0" fmla="*/ 53 w 53"/>
                  <a:gd name="T1" fmla="*/ 2 h 2"/>
                  <a:gd name="T2" fmla="*/ 0 w 53"/>
                  <a:gd name="T3" fmla="*/ 2 h 2"/>
                  <a:gd name="T4" fmla="*/ 0 w 53"/>
                  <a:gd name="T5" fmla="*/ 2 h 2"/>
                  <a:gd name="T6" fmla="*/ 0 w 53"/>
                  <a:gd name="T7" fmla="*/ 2 h 2"/>
                  <a:gd name="T8" fmla="*/ 0 w 53"/>
                  <a:gd name="T9" fmla="*/ 2 h 2"/>
                  <a:gd name="T10" fmla="*/ 0 w 53"/>
                  <a:gd name="T11" fmla="*/ 2 h 2"/>
                  <a:gd name="T12" fmla="*/ 0 w 53"/>
                  <a:gd name="T13" fmla="*/ 2 h 2"/>
                  <a:gd name="T14" fmla="*/ 0 w 53"/>
                  <a:gd name="T15" fmla="*/ 2 h 2"/>
                  <a:gd name="T16" fmla="*/ 0 w 53"/>
                  <a:gd name="T17" fmla="*/ 2 h 2"/>
                  <a:gd name="T18" fmla="*/ 0 w 53"/>
                  <a:gd name="T19" fmla="*/ 0 h 2"/>
                  <a:gd name="T20" fmla="*/ 53 w 53"/>
                  <a:gd name="T21" fmla="*/ 0 h 2"/>
                  <a:gd name="T22" fmla="*/ 53 w 53"/>
                  <a:gd name="T23" fmla="*/ 2 h 2"/>
                  <a:gd name="T24" fmla="*/ 53 w 53"/>
                  <a:gd name="T25" fmla="*/ 2 h 2"/>
                  <a:gd name="T26" fmla="*/ 53 w 53"/>
                  <a:gd name="T27" fmla="*/ 2 h 2"/>
                  <a:gd name="T28" fmla="*/ 53 w 53"/>
                  <a:gd name="T29" fmla="*/ 2 h 2"/>
                  <a:gd name="T30" fmla="*/ 53 w 53"/>
                  <a:gd name="T31" fmla="*/ 2 h 2"/>
                  <a:gd name="T32" fmla="*/ 53 w 53"/>
                  <a:gd name="T33" fmla="*/ 2 h 2"/>
                  <a:gd name="T34" fmla="*/ 53 w 53"/>
                  <a:gd name="T35" fmla="*/ 2 h 2"/>
                  <a:gd name="T36" fmla="*/ 53 w 5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3"/>
                  <a:gd name="T58" fmla="*/ 0 h 2"/>
                  <a:gd name="T59" fmla="*/ 53 w 5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3" h="2">
                    <a:moveTo>
                      <a:pt x="5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2"/>
                    </a:lnTo>
                    <a:close/>
                  </a:path>
                </a:pathLst>
              </a:custGeom>
              <a:solidFill>
                <a:srgbClr val="913F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25" name="Freeform 134"/>
              <p:cNvSpPr>
                <a:spLocks/>
              </p:cNvSpPr>
              <p:nvPr/>
            </p:nvSpPr>
            <p:spPr bwMode="auto">
              <a:xfrm>
                <a:off x="4148" y="2211"/>
                <a:ext cx="53" cy="1"/>
              </a:xfrm>
              <a:custGeom>
                <a:avLst/>
                <a:gdLst>
                  <a:gd name="T0" fmla="*/ 53 w 53"/>
                  <a:gd name="T1" fmla="*/ 0 h 1"/>
                  <a:gd name="T2" fmla="*/ 0 w 53"/>
                  <a:gd name="T3" fmla="*/ 0 h 1"/>
                  <a:gd name="T4" fmla="*/ 0 w 53"/>
                  <a:gd name="T5" fmla="*/ 0 h 1"/>
                  <a:gd name="T6" fmla="*/ 0 w 53"/>
                  <a:gd name="T7" fmla="*/ 0 h 1"/>
                  <a:gd name="T8" fmla="*/ 0 w 53"/>
                  <a:gd name="T9" fmla="*/ 0 h 1"/>
                  <a:gd name="T10" fmla="*/ 0 w 53"/>
                  <a:gd name="T11" fmla="*/ 0 h 1"/>
                  <a:gd name="T12" fmla="*/ 0 w 53"/>
                  <a:gd name="T13" fmla="*/ 0 h 1"/>
                  <a:gd name="T14" fmla="*/ 0 w 53"/>
                  <a:gd name="T15" fmla="*/ 0 h 1"/>
                  <a:gd name="T16" fmla="*/ 0 w 53"/>
                  <a:gd name="T17" fmla="*/ 0 h 1"/>
                  <a:gd name="T18" fmla="*/ 0 w 53"/>
                  <a:gd name="T19" fmla="*/ 0 h 1"/>
                  <a:gd name="T20" fmla="*/ 51 w 53"/>
                  <a:gd name="T21" fmla="*/ 0 h 1"/>
                  <a:gd name="T22" fmla="*/ 51 w 53"/>
                  <a:gd name="T23" fmla="*/ 0 h 1"/>
                  <a:gd name="T24" fmla="*/ 51 w 53"/>
                  <a:gd name="T25" fmla="*/ 0 h 1"/>
                  <a:gd name="T26" fmla="*/ 51 w 53"/>
                  <a:gd name="T27" fmla="*/ 0 h 1"/>
                  <a:gd name="T28" fmla="*/ 51 w 53"/>
                  <a:gd name="T29" fmla="*/ 0 h 1"/>
                  <a:gd name="T30" fmla="*/ 53 w 53"/>
                  <a:gd name="T31" fmla="*/ 0 h 1"/>
                  <a:gd name="T32" fmla="*/ 53 w 53"/>
                  <a:gd name="T33" fmla="*/ 0 h 1"/>
                  <a:gd name="T34" fmla="*/ 53 w 53"/>
                  <a:gd name="T35" fmla="*/ 0 h 1"/>
                  <a:gd name="T36" fmla="*/ 53 w 53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3"/>
                  <a:gd name="T58" fmla="*/ 0 h 1"/>
                  <a:gd name="T59" fmla="*/ 53 w 53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3" h="1">
                    <a:moveTo>
                      <a:pt x="53" y="0"/>
                    </a:moveTo>
                    <a:lnTo>
                      <a:pt x="0" y="0"/>
                    </a:lnTo>
                    <a:lnTo>
                      <a:pt x="51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913F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26" name="Freeform 135"/>
              <p:cNvSpPr>
                <a:spLocks/>
              </p:cNvSpPr>
              <p:nvPr/>
            </p:nvSpPr>
            <p:spPr bwMode="auto">
              <a:xfrm>
                <a:off x="4148" y="2208"/>
                <a:ext cx="51" cy="3"/>
              </a:xfrm>
              <a:custGeom>
                <a:avLst/>
                <a:gdLst>
                  <a:gd name="T0" fmla="*/ 51 w 51"/>
                  <a:gd name="T1" fmla="*/ 3 h 3"/>
                  <a:gd name="T2" fmla="*/ 0 w 51"/>
                  <a:gd name="T3" fmla="*/ 3 h 3"/>
                  <a:gd name="T4" fmla="*/ 0 w 51"/>
                  <a:gd name="T5" fmla="*/ 0 h 3"/>
                  <a:gd name="T6" fmla="*/ 0 w 51"/>
                  <a:gd name="T7" fmla="*/ 0 h 3"/>
                  <a:gd name="T8" fmla="*/ 0 w 51"/>
                  <a:gd name="T9" fmla="*/ 0 h 3"/>
                  <a:gd name="T10" fmla="*/ 0 w 51"/>
                  <a:gd name="T11" fmla="*/ 0 h 3"/>
                  <a:gd name="T12" fmla="*/ 0 w 51"/>
                  <a:gd name="T13" fmla="*/ 0 h 3"/>
                  <a:gd name="T14" fmla="*/ 0 w 51"/>
                  <a:gd name="T15" fmla="*/ 0 h 3"/>
                  <a:gd name="T16" fmla="*/ 0 w 51"/>
                  <a:gd name="T17" fmla="*/ 0 h 3"/>
                  <a:gd name="T18" fmla="*/ 0 w 51"/>
                  <a:gd name="T19" fmla="*/ 0 h 3"/>
                  <a:gd name="T20" fmla="*/ 51 w 51"/>
                  <a:gd name="T21" fmla="*/ 0 h 3"/>
                  <a:gd name="T22" fmla="*/ 51 w 51"/>
                  <a:gd name="T23" fmla="*/ 0 h 3"/>
                  <a:gd name="T24" fmla="*/ 51 w 51"/>
                  <a:gd name="T25" fmla="*/ 0 h 3"/>
                  <a:gd name="T26" fmla="*/ 51 w 51"/>
                  <a:gd name="T27" fmla="*/ 0 h 3"/>
                  <a:gd name="T28" fmla="*/ 51 w 51"/>
                  <a:gd name="T29" fmla="*/ 0 h 3"/>
                  <a:gd name="T30" fmla="*/ 51 w 51"/>
                  <a:gd name="T31" fmla="*/ 0 h 3"/>
                  <a:gd name="T32" fmla="*/ 51 w 51"/>
                  <a:gd name="T33" fmla="*/ 0 h 3"/>
                  <a:gd name="T34" fmla="*/ 51 w 51"/>
                  <a:gd name="T35" fmla="*/ 0 h 3"/>
                  <a:gd name="T36" fmla="*/ 51 w 5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3"/>
                  <a:gd name="T59" fmla="*/ 51 w 5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3">
                    <a:moveTo>
                      <a:pt x="5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3"/>
                    </a:lnTo>
                    <a:close/>
                  </a:path>
                </a:pathLst>
              </a:custGeom>
              <a:solidFill>
                <a:srgbClr val="9240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27" name="Freeform 136"/>
              <p:cNvSpPr>
                <a:spLocks/>
              </p:cNvSpPr>
              <p:nvPr/>
            </p:nvSpPr>
            <p:spPr bwMode="auto">
              <a:xfrm>
                <a:off x="4148" y="2205"/>
                <a:ext cx="51" cy="3"/>
              </a:xfrm>
              <a:custGeom>
                <a:avLst/>
                <a:gdLst>
                  <a:gd name="T0" fmla="*/ 51 w 51"/>
                  <a:gd name="T1" fmla="*/ 3 h 3"/>
                  <a:gd name="T2" fmla="*/ 0 w 51"/>
                  <a:gd name="T3" fmla="*/ 3 h 3"/>
                  <a:gd name="T4" fmla="*/ 0 w 51"/>
                  <a:gd name="T5" fmla="*/ 0 h 3"/>
                  <a:gd name="T6" fmla="*/ 0 w 51"/>
                  <a:gd name="T7" fmla="*/ 0 h 3"/>
                  <a:gd name="T8" fmla="*/ 0 w 51"/>
                  <a:gd name="T9" fmla="*/ 0 h 3"/>
                  <a:gd name="T10" fmla="*/ 0 w 51"/>
                  <a:gd name="T11" fmla="*/ 0 h 3"/>
                  <a:gd name="T12" fmla="*/ 0 w 51"/>
                  <a:gd name="T13" fmla="*/ 0 h 3"/>
                  <a:gd name="T14" fmla="*/ 0 w 51"/>
                  <a:gd name="T15" fmla="*/ 0 h 3"/>
                  <a:gd name="T16" fmla="*/ 0 w 51"/>
                  <a:gd name="T17" fmla="*/ 0 h 3"/>
                  <a:gd name="T18" fmla="*/ 0 w 51"/>
                  <a:gd name="T19" fmla="*/ 0 h 3"/>
                  <a:gd name="T20" fmla="*/ 51 w 51"/>
                  <a:gd name="T21" fmla="*/ 0 h 3"/>
                  <a:gd name="T22" fmla="*/ 51 w 51"/>
                  <a:gd name="T23" fmla="*/ 0 h 3"/>
                  <a:gd name="T24" fmla="*/ 51 w 51"/>
                  <a:gd name="T25" fmla="*/ 0 h 3"/>
                  <a:gd name="T26" fmla="*/ 51 w 51"/>
                  <a:gd name="T27" fmla="*/ 0 h 3"/>
                  <a:gd name="T28" fmla="*/ 51 w 51"/>
                  <a:gd name="T29" fmla="*/ 0 h 3"/>
                  <a:gd name="T30" fmla="*/ 51 w 51"/>
                  <a:gd name="T31" fmla="*/ 0 h 3"/>
                  <a:gd name="T32" fmla="*/ 51 w 51"/>
                  <a:gd name="T33" fmla="*/ 0 h 3"/>
                  <a:gd name="T34" fmla="*/ 51 w 51"/>
                  <a:gd name="T35" fmla="*/ 0 h 3"/>
                  <a:gd name="T36" fmla="*/ 51 w 5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3"/>
                  <a:gd name="T59" fmla="*/ 51 w 5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3">
                    <a:moveTo>
                      <a:pt x="5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3"/>
                    </a:lnTo>
                    <a:close/>
                  </a:path>
                </a:pathLst>
              </a:custGeom>
              <a:solidFill>
                <a:srgbClr val="93401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28" name="Freeform 137"/>
              <p:cNvSpPr>
                <a:spLocks/>
              </p:cNvSpPr>
              <p:nvPr/>
            </p:nvSpPr>
            <p:spPr bwMode="auto">
              <a:xfrm>
                <a:off x="4148" y="2203"/>
                <a:ext cx="51" cy="2"/>
              </a:xfrm>
              <a:custGeom>
                <a:avLst/>
                <a:gdLst>
                  <a:gd name="T0" fmla="*/ 51 w 51"/>
                  <a:gd name="T1" fmla="*/ 2 h 2"/>
                  <a:gd name="T2" fmla="*/ 0 w 51"/>
                  <a:gd name="T3" fmla="*/ 2 h 2"/>
                  <a:gd name="T4" fmla="*/ 0 w 51"/>
                  <a:gd name="T5" fmla="*/ 2 h 2"/>
                  <a:gd name="T6" fmla="*/ 0 w 51"/>
                  <a:gd name="T7" fmla="*/ 0 h 2"/>
                  <a:gd name="T8" fmla="*/ 0 w 51"/>
                  <a:gd name="T9" fmla="*/ 0 h 2"/>
                  <a:gd name="T10" fmla="*/ 0 w 51"/>
                  <a:gd name="T11" fmla="*/ 0 h 2"/>
                  <a:gd name="T12" fmla="*/ 0 w 51"/>
                  <a:gd name="T13" fmla="*/ 0 h 2"/>
                  <a:gd name="T14" fmla="*/ 0 w 51"/>
                  <a:gd name="T15" fmla="*/ 0 h 2"/>
                  <a:gd name="T16" fmla="*/ 0 w 51"/>
                  <a:gd name="T17" fmla="*/ 0 h 2"/>
                  <a:gd name="T18" fmla="*/ 0 w 51"/>
                  <a:gd name="T19" fmla="*/ 0 h 2"/>
                  <a:gd name="T20" fmla="*/ 51 w 51"/>
                  <a:gd name="T21" fmla="*/ 0 h 2"/>
                  <a:gd name="T22" fmla="*/ 51 w 51"/>
                  <a:gd name="T23" fmla="*/ 0 h 2"/>
                  <a:gd name="T24" fmla="*/ 51 w 51"/>
                  <a:gd name="T25" fmla="*/ 0 h 2"/>
                  <a:gd name="T26" fmla="*/ 51 w 51"/>
                  <a:gd name="T27" fmla="*/ 0 h 2"/>
                  <a:gd name="T28" fmla="*/ 51 w 51"/>
                  <a:gd name="T29" fmla="*/ 0 h 2"/>
                  <a:gd name="T30" fmla="*/ 51 w 51"/>
                  <a:gd name="T31" fmla="*/ 0 h 2"/>
                  <a:gd name="T32" fmla="*/ 51 w 51"/>
                  <a:gd name="T33" fmla="*/ 0 h 2"/>
                  <a:gd name="T34" fmla="*/ 51 w 51"/>
                  <a:gd name="T35" fmla="*/ 2 h 2"/>
                  <a:gd name="T36" fmla="*/ 51 w 5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2"/>
                  <a:gd name="T59" fmla="*/ 51 w 5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2">
                    <a:moveTo>
                      <a:pt x="5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2"/>
                    </a:lnTo>
                    <a:close/>
                  </a:path>
                </a:pathLst>
              </a:custGeom>
              <a:solidFill>
                <a:srgbClr val="93411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29" name="Freeform 138"/>
              <p:cNvSpPr>
                <a:spLocks/>
              </p:cNvSpPr>
              <p:nvPr/>
            </p:nvSpPr>
            <p:spPr bwMode="auto">
              <a:xfrm>
                <a:off x="4148" y="2200"/>
                <a:ext cx="51" cy="3"/>
              </a:xfrm>
              <a:custGeom>
                <a:avLst/>
                <a:gdLst>
                  <a:gd name="T0" fmla="*/ 51 w 51"/>
                  <a:gd name="T1" fmla="*/ 3 h 3"/>
                  <a:gd name="T2" fmla="*/ 0 w 51"/>
                  <a:gd name="T3" fmla="*/ 3 h 3"/>
                  <a:gd name="T4" fmla="*/ 0 w 51"/>
                  <a:gd name="T5" fmla="*/ 3 h 3"/>
                  <a:gd name="T6" fmla="*/ 0 w 51"/>
                  <a:gd name="T7" fmla="*/ 3 h 3"/>
                  <a:gd name="T8" fmla="*/ 0 w 51"/>
                  <a:gd name="T9" fmla="*/ 0 h 3"/>
                  <a:gd name="T10" fmla="*/ 0 w 51"/>
                  <a:gd name="T11" fmla="*/ 0 h 3"/>
                  <a:gd name="T12" fmla="*/ 0 w 51"/>
                  <a:gd name="T13" fmla="*/ 0 h 3"/>
                  <a:gd name="T14" fmla="*/ 0 w 51"/>
                  <a:gd name="T15" fmla="*/ 0 h 3"/>
                  <a:gd name="T16" fmla="*/ 0 w 51"/>
                  <a:gd name="T17" fmla="*/ 0 h 3"/>
                  <a:gd name="T18" fmla="*/ 0 w 51"/>
                  <a:gd name="T19" fmla="*/ 0 h 3"/>
                  <a:gd name="T20" fmla="*/ 48 w 51"/>
                  <a:gd name="T21" fmla="*/ 0 h 3"/>
                  <a:gd name="T22" fmla="*/ 48 w 51"/>
                  <a:gd name="T23" fmla="*/ 0 h 3"/>
                  <a:gd name="T24" fmla="*/ 48 w 51"/>
                  <a:gd name="T25" fmla="*/ 0 h 3"/>
                  <a:gd name="T26" fmla="*/ 48 w 51"/>
                  <a:gd name="T27" fmla="*/ 0 h 3"/>
                  <a:gd name="T28" fmla="*/ 48 w 51"/>
                  <a:gd name="T29" fmla="*/ 0 h 3"/>
                  <a:gd name="T30" fmla="*/ 48 w 51"/>
                  <a:gd name="T31" fmla="*/ 0 h 3"/>
                  <a:gd name="T32" fmla="*/ 51 w 51"/>
                  <a:gd name="T33" fmla="*/ 3 h 3"/>
                  <a:gd name="T34" fmla="*/ 51 w 51"/>
                  <a:gd name="T35" fmla="*/ 3 h 3"/>
                  <a:gd name="T36" fmla="*/ 51 w 5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3"/>
                  <a:gd name="T59" fmla="*/ 51 w 5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3">
                    <a:moveTo>
                      <a:pt x="5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51" y="3"/>
                    </a:lnTo>
                    <a:close/>
                  </a:path>
                </a:pathLst>
              </a:custGeom>
              <a:solidFill>
                <a:srgbClr val="94411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30" name="Freeform 139"/>
              <p:cNvSpPr>
                <a:spLocks/>
              </p:cNvSpPr>
              <p:nvPr/>
            </p:nvSpPr>
            <p:spPr bwMode="auto">
              <a:xfrm>
                <a:off x="4145" y="2198"/>
                <a:ext cx="51" cy="2"/>
              </a:xfrm>
              <a:custGeom>
                <a:avLst/>
                <a:gdLst>
                  <a:gd name="T0" fmla="*/ 51 w 51"/>
                  <a:gd name="T1" fmla="*/ 2 h 2"/>
                  <a:gd name="T2" fmla="*/ 3 w 51"/>
                  <a:gd name="T3" fmla="*/ 2 h 2"/>
                  <a:gd name="T4" fmla="*/ 3 w 51"/>
                  <a:gd name="T5" fmla="*/ 2 h 2"/>
                  <a:gd name="T6" fmla="*/ 3 w 51"/>
                  <a:gd name="T7" fmla="*/ 2 h 2"/>
                  <a:gd name="T8" fmla="*/ 3 w 51"/>
                  <a:gd name="T9" fmla="*/ 0 h 2"/>
                  <a:gd name="T10" fmla="*/ 0 w 51"/>
                  <a:gd name="T11" fmla="*/ 0 h 2"/>
                  <a:gd name="T12" fmla="*/ 0 w 51"/>
                  <a:gd name="T13" fmla="*/ 0 h 2"/>
                  <a:gd name="T14" fmla="*/ 0 w 51"/>
                  <a:gd name="T15" fmla="*/ 0 h 2"/>
                  <a:gd name="T16" fmla="*/ 0 w 51"/>
                  <a:gd name="T17" fmla="*/ 0 h 2"/>
                  <a:gd name="T18" fmla="*/ 0 w 51"/>
                  <a:gd name="T19" fmla="*/ 0 h 2"/>
                  <a:gd name="T20" fmla="*/ 51 w 51"/>
                  <a:gd name="T21" fmla="*/ 0 h 2"/>
                  <a:gd name="T22" fmla="*/ 51 w 51"/>
                  <a:gd name="T23" fmla="*/ 0 h 2"/>
                  <a:gd name="T24" fmla="*/ 51 w 51"/>
                  <a:gd name="T25" fmla="*/ 0 h 2"/>
                  <a:gd name="T26" fmla="*/ 51 w 51"/>
                  <a:gd name="T27" fmla="*/ 0 h 2"/>
                  <a:gd name="T28" fmla="*/ 51 w 51"/>
                  <a:gd name="T29" fmla="*/ 0 h 2"/>
                  <a:gd name="T30" fmla="*/ 51 w 51"/>
                  <a:gd name="T31" fmla="*/ 0 h 2"/>
                  <a:gd name="T32" fmla="*/ 51 w 51"/>
                  <a:gd name="T33" fmla="*/ 2 h 2"/>
                  <a:gd name="T34" fmla="*/ 51 w 51"/>
                  <a:gd name="T35" fmla="*/ 2 h 2"/>
                  <a:gd name="T36" fmla="*/ 51 w 5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2"/>
                  <a:gd name="T59" fmla="*/ 51 w 5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2">
                    <a:moveTo>
                      <a:pt x="51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2"/>
                    </a:lnTo>
                    <a:close/>
                  </a:path>
                </a:pathLst>
              </a:custGeom>
              <a:solidFill>
                <a:srgbClr val="9442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31" name="Freeform 140"/>
              <p:cNvSpPr>
                <a:spLocks/>
              </p:cNvSpPr>
              <p:nvPr/>
            </p:nvSpPr>
            <p:spPr bwMode="auto">
              <a:xfrm>
                <a:off x="4145" y="2195"/>
                <a:ext cx="51" cy="3"/>
              </a:xfrm>
              <a:custGeom>
                <a:avLst/>
                <a:gdLst>
                  <a:gd name="T0" fmla="*/ 51 w 51"/>
                  <a:gd name="T1" fmla="*/ 3 h 3"/>
                  <a:gd name="T2" fmla="*/ 0 w 51"/>
                  <a:gd name="T3" fmla="*/ 3 h 3"/>
                  <a:gd name="T4" fmla="*/ 0 w 51"/>
                  <a:gd name="T5" fmla="*/ 3 h 3"/>
                  <a:gd name="T6" fmla="*/ 0 w 51"/>
                  <a:gd name="T7" fmla="*/ 3 h 3"/>
                  <a:gd name="T8" fmla="*/ 0 w 51"/>
                  <a:gd name="T9" fmla="*/ 3 h 3"/>
                  <a:gd name="T10" fmla="*/ 0 w 51"/>
                  <a:gd name="T11" fmla="*/ 0 h 3"/>
                  <a:gd name="T12" fmla="*/ 0 w 51"/>
                  <a:gd name="T13" fmla="*/ 0 h 3"/>
                  <a:gd name="T14" fmla="*/ 0 w 51"/>
                  <a:gd name="T15" fmla="*/ 0 h 3"/>
                  <a:gd name="T16" fmla="*/ 0 w 51"/>
                  <a:gd name="T17" fmla="*/ 0 h 3"/>
                  <a:gd name="T18" fmla="*/ 0 w 51"/>
                  <a:gd name="T19" fmla="*/ 0 h 3"/>
                  <a:gd name="T20" fmla="*/ 51 w 51"/>
                  <a:gd name="T21" fmla="*/ 0 h 3"/>
                  <a:gd name="T22" fmla="*/ 51 w 51"/>
                  <a:gd name="T23" fmla="*/ 0 h 3"/>
                  <a:gd name="T24" fmla="*/ 51 w 51"/>
                  <a:gd name="T25" fmla="*/ 0 h 3"/>
                  <a:gd name="T26" fmla="*/ 51 w 51"/>
                  <a:gd name="T27" fmla="*/ 0 h 3"/>
                  <a:gd name="T28" fmla="*/ 51 w 51"/>
                  <a:gd name="T29" fmla="*/ 0 h 3"/>
                  <a:gd name="T30" fmla="*/ 51 w 51"/>
                  <a:gd name="T31" fmla="*/ 3 h 3"/>
                  <a:gd name="T32" fmla="*/ 51 w 51"/>
                  <a:gd name="T33" fmla="*/ 3 h 3"/>
                  <a:gd name="T34" fmla="*/ 51 w 51"/>
                  <a:gd name="T35" fmla="*/ 3 h 3"/>
                  <a:gd name="T36" fmla="*/ 51 w 5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3"/>
                  <a:gd name="T59" fmla="*/ 51 w 5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3">
                    <a:moveTo>
                      <a:pt x="5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3"/>
                    </a:lnTo>
                    <a:close/>
                  </a:path>
                </a:pathLst>
              </a:custGeom>
              <a:solidFill>
                <a:srgbClr val="9542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32" name="Freeform 141"/>
              <p:cNvSpPr>
                <a:spLocks/>
              </p:cNvSpPr>
              <p:nvPr/>
            </p:nvSpPr>
            <p:spPr bwMode="auto">
              <a:xfrm>
                <a:off x="4145" y="2192"/>
                <a:ext cx="51" cy="3"/>
              </a:xfrm>
              <a:custGeom>
                <a:avLst/>
                <a:gdLst>
                  <a:gd name="T0" fmla="*/ 51 w 51"/>
                  <a:gd name="T1" fmla="*/ 3 h 3"/>
                  <a:gd name="T2" fmla="*/ 0 w 51"/>
                  <a:gd name="T3" fmla="*/ 3 h 3"/>
                  <a:gd name="T4" fmla="*/ 0 w 51"/>
                  <a:gd name="T5" fmla="*/ 3 h 3"/>
                  <a:gd name="T6" fmla="*/ 0 w 51"/>
                  <a:gd name="T7" fmla="*/ 3 h 3"/>
                  <a:gd name="T8" fmla="*/ 0 w 51"/>
                  <a:gd name="T9" fmla="*/ 3 h 3"/>
                  <a:gd name="T10" fmla="*/ 0 w 51"/>
                  <a:gd name="T11" fmla="*/ 0 h 3"/>
                  <a:gd name="T12" fmla="*/ 0 w 51"/>
                  <a:gd name="T13" fmla="*/ 0 h 3"/>
                  <a:gd name="T14" fmla="*/ 0 w 51"/>
                  <a:gd name="T15" fmla="*/ 0 h 3"/>
                  <a:gd name="T16" fmla="*/ 0 w 51"/>
                  <a:gd name="T17" fmla="*/ 0 h 3"/>
                  <a:gd name="T18" fmla="*/ 0 w 51"/>
                  <a:gd name="T19" fmla="*/ 0 h 3"/>
                  <a:gd name="T20" fmla="*/ 51 w 51"/>
                  <a:gd name="T21" fmla="*/ 0 h 3"/>
                  <a:gd name="T22" fmla="*/ 51 w 51"/>
                  <a:gd name="T23" fmla="*/ 0 h 3"/>
                  <a:gd name="T24" fmla="*/ 51 w 51"/>
                  <a:gd name="T25" fmla="*/ 0 h 3"/>
                  <a:gd name="T26" fmla="*/ 51 w 51"/>
                  <a:gd name="T27" fmla="*/ 0 h 3"/>
                  <a:gd name="T28" fmla="*/ 51 w 51"/>
                  <a:gd name="T29" fmla="*/ 0 h 3"/>
                  <a:gd name="T30" fmla="*/ 51 w 51"/>
                  <a:gd name="T31" fmla="*/ 3 h 3"/>
                  <a:gd name="T32" fmla="*/ 51 w 51"/>
                  <a:gd name="T33" fmla="*/ 3 h 3"/>
                  <a:gd name="T34" fmla="*/ 51 w 51"/>
                  <a:gd name="T35" fmla="*/ 3 h 3"/>
                  <a:gd name="T36" fmla="*/ 51 w 5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3"/>
                  <a:gd name="T59" fmla="*/ 51 w 5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3">
                    <a:moveTo>
                      <a:pt x="5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3"/>
                    </a:lnTo>
                    <a:close/>
                  </a:path>
                </a:pathLst>
              </a:custGeom>
              <a:solidFill>
                <a:srgbClr val="9643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33" name="Freeform 142"/>
              <p:cNvSpPr>
                <a:spLocks/>
              </p:cNvSpPr>
              <p:nvPr/>
            </p:nvSpPr>
            <p:spPr bwMode="auto">
              <a:xfrm>
                <a:off x="4145" y="2190"/>
                <a:ext cx="51" cy="2"/>
              </a:xfrm>
              <a:custGeom>
                <a:avLst/>
                <a:gdLst>
                  <a:gd name="T0" fmla="*/ 51 w 51"/>
                  <a:gd name="T1" fmla="*/ 2 h 2"/>
                  <a:gd name="T2" fmla="*/ 0 w 51"/>
                  <a:gd name="T3" fmla="*/ 2 h 2"/>
                  <a:gd name="T4" fmla="*/ 0 w 51"/>
                  <a:gd name="T5" fmla="*/ 2 h 2"/>
                  <a:gd name="T6" fmla="*/ 0 w 51"/>
                  <a:gd name="T7" fmla="*/ 2 h 2"/>
                  <a:gd name="T8" fmla="*/ 0 w 51"/>
                  <a:gd name="T9" fmla="*/ 2 h 2"/>
                  <a:gd name="T10" fmla="*/ 0 w 51"/>
                  <a:gd name="T11" fmla="*/ 2 h 2"/>
                  <a:gd name="T12" fmla="*/ 0 w 51"/>
                  <a:gd name="T13" fmla="*/ 0 h 2"/>
                  <a:gd name="T14" fmla="*/ 0 w 51"/>
                  <a:gd name="T15" fmla="*/ 0 h 2"/>
                  <a:gd name="T16" fmla="*/ 0 w 51"/>
                  <a:gd name="T17" fmla="*/ 0 h 2"/>
                  <a:gd name="T18" fmla="*/ 0 w 51"/>
                  <a:gd name="T19" fmla="*/ 0 h 2"/>
                  <a:gd name="T20" fmla="*/ 48 w 51"/>
                  <a:gd name="T21" fmla="*/ 0 h 2"/>
                  <a:gd name="T22" fmla="*/ 48 w 51"/>
                  <a:gd name="T23" fmla="*/ 0 h 2"/>
                  <a:gd name="T24" fmla="*/ 51 w 51"/>
                  <a:gd name="T25" fmla="*/ 0 h 2"/>
                  <a:gd name="T26" fmla="*/ 51 w 51"/>
                  <a:gd name="T27" fmla="*/ 0 h 2"/>
                  <a:gd name="T28" fmla="*/ 51 w 51"/>
                  <a:gd name="T29" fmla="*/ 2 h 2"/>
                  <a:gd name="T30" fmla="*/ 51 w 51"/>
                  <a:gd name="T31" fmla="*/ 2 h 2"/>
                  <a:gd name="T32" fmla="*/ 51 w 51"/>
                  <a:gd name="T33" fmla="*/ 2 h 2"/>
                  <a:gd name="T34" fmla="*/ 51 w 51"/>
                  <a:gd name="T35" fmla="*/ 2 h 2"/>
                  <a:gd name="T36" fmla="*/ 51 w 5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2"/>
                  <a:gd name="T59" fmla="*/ 51 w 5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2">
                    <a:moveTo>
                      <a:pt x="5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51" y="0"/>
                    </a:lnTo>
                    <a:lnTo>
                      <a:pt x="51" y="2"/>
                    </a:lnTo>
                    <a:close/>
                  </a:path>
                </a:pathLst>
              </a:custGeom>
              <a:solidFill>
                <a:srgbClr val="9643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34" name="Freeform 143"/>
              <p:cNvSpPr>
                <a:spLocks/>
              </p:cNvSpPr>
              <p:nvPr/>
            </p:nvSpPr>
            <p:spPr bwMode="auto">
              <a:xfrm>
                <a:off x="4145" y="2187"/>
                <a:ext cx="48" cy="3"/>
              </a:xfrm>
              <a:custGeom>
                <a:avLst/>
                <a:gdLst>
                  <a:gd name="T0" fmla="*/ 48 w 48"/>
                  <a:gd name="T1" fmla="*/ 3 h 3"/>
                  <a:gd name="T2" fmla="*/ 0 w 48"/>
                  <a:gd name="T3" fmla="*/ 3 h 3"/>
                  <a:gd name="T4" fmla="*/ 0 w 48"/>
                  <a:gd name="T5" fmla="*/ 3 h 3"/>
                  <a:gd name="T6" fmla="*/ 0 w 48"/>
                  <a:gd name="T7" fmla="*/ 3 h 3"/>
                  <a:gd name="T8" fmla="*/ 0 w 48"/>
                  <a:gd name="T9" fmla="*/ 3 h 3"/>
                  <a:gd name="T10" fmla="*/ 0 w 48"/>
                  <a:gd name="T11" fmla="*/ 3 h 3"/>
                  <a:gd name="T12" fmla="*/ 0 w 48"/>
                  <a:gd name="T13" fmla="*/ 3 h 3"/>
                  <a:gd name="T14" fmla="*/ 0 w 48"/>
                  <a:gd name="T15" fmla="*/ 0 h 3"/>
                  <a:gd name="T16" fmla="*/ 0 w 48"/>
                  <a:gd name="T17" fmla="*/ 0 h 3"/>
                  <a:gd name="T18" fmla="*/ 0 w 48"/>
                  <a:gd name="T19" fmla="*/ 0 h 3"/>
                  <a:gd name="T20" fmla="*/ 48 w 48"/>
                  <a:gd name="T21" fmla="*/ 0 h 3"/>
                  <a:gd name="T22" fmla="*/ 48 w 48"/>
                  <a:gd name="T23" fmla="*/ 0 h 3"/>
                  <a:gd name="T24" fmla="*/ 48 w 48"/>
                  <a:gd name="T25" fmla="*/ 0 h 3"/>
                  <a:gd name="T26" fmla="*/ 48 w 48"/>
                  <a:gd name="T27" fmla="*/ 3 h 3"/>
                  <a:gd name="T28" fmla="*/ 48 w 48"/>
                  <a:gd name="T29" fmla="*/ 3 h 3"/>
                  <a:gd name="T30" fmla="*/ 48 w 48"/>
                  <a:gd name="T31" fmla="*/ 3 h 3"/>
                  <a:gd name="T32" fmla="*/ 48 w 48"/>
                  <a:gd name="T33" fmla="*/ 3 h 3"/>
                  <a:gd name="T34" fmla="*/ 48 w 48"/>
                  <a:gd name="T35" fmla="*/ 3 h 3"/>
                  <a:gd name="T36" fmla="*/ 48 w 4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3"/>
                  <a:gd name="T59" fmla="*/ 48 w 4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3">
                    <a:moveTo>
                      <a:pt x="4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9744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35" name="Freeform 144"/>
              <p:cNvSpPr>
                <a:spLocks/>
              </p:cNvSpPr>
              <p:nvPr/>
            </p:nvSpPr>
            <p:spPr bwMode="auto">
              <a:xfrm>
                <a:off x="4145" y="2184"/>
                <a:ext cx="48" cy="3"/>
              </a:xfrm>
              <a:custGeom>
                <a:avLst/>
                <a:gdLst>
                  <a:gd name="T0" fmla="*/ 48 w 48"/>
                  <a:gd name="T1" fmla="*/ 3 h 3"/>
                  <a:gd name="T2" fmla="*/ 0 w 48"/>
                  <a:gd name="T3" fmla="*/ 3 h 3"/>
                  <a:gd name="T4" fmla="*/ 0 w 48"/>
                  <a:gd name="T5" fmla="*/ 3 h 3"/>
                  <a:gd name="T6" fmla="*/ 0 w 48"/>
                  <a:gd name="T7" fmla="*/ 3 h 3"/>
                  <a:gd name="T8" fmla="*/ 0 w 48"/>
                  <a:gd name="T9" fmla="*/ 3 h 3"/>
                  <a:gd name="T10" fmla="*/ 0 w 48"/>
                  <a:gd name="T11" fmla="*/ 3 h 3"/>
                  <a:gd name="T12" fmla="*/ 0 w 48"/>
                  <a:gd name="T13" fmla="*/ 3 h 3"/>
                  <a:gd name="T14" fmla="*/ 0 w 48"/>
                  <a:gd name="T15" fmla="*/ 0 h 3"/>
                  <a:gd name="T16" fmla="*/ 0 w 48"/>
                  <a:gd name="T17" fmla="*/ 0 h 3"/>
                  <a:gd name="T18" fmla="*/ 0 w 48"/>
                  <a:gd name="T19" fmla="*/ 0 h 3"/>
                  <a:gd name="T20" fmla="*/ 48 w 48"/>
                  <a:gd name="T21" fmla="*/ 0 h 3"/>
                  <a:gd name="T22" fmla="*/ 48 w 48"/>
                  <a:gd name="T23" fmla="*/ 0 h 3"/>
                  <a:gd name="T24" fmla="*/ 48 w 48"/>
                  <a:gd name="T25" fmla="*/ 0 h 3"/>
                  <a:gd name="T26" fmla="*/ 48 w 48"/>
                  <a:gd name="T27" fmla="*/ 3 h 3"/>
                  <a:gd name="T28" fmla="*/ 48 w 48"/>
                  <a:gd name="T29" fmla="*/ 3 h 3"/>
                  <a:gd name="T30" fmla="*/ 48 w 48"/>
                  <a:gd name="T31" fmla="*/ 3 h 3"/>
                  <a:gd name="T32" fmla="*/ 48 w 48"/>
                  <a:gd name="T33" fmla="*/ 3 h 3"/>
                  <a:gd name="T34" fmla="*/ 48 w 48"/>
                  <a:gd name="T35" fmla="*/ 3 h 3"/>
                  <a:gd name="T36" fmla="*/ 48 w 4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3"/>
                  <a:gd name="T59" fmla="*/ 48 w 4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3">
                    <a:moveTo>
                      <a:pt x="4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9744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36" name="Freeform 145"/>
              <p:cNvSpPr>
                <a:spLocks/>
              </p:cNvSpPr>
              <p:nvPr/>
            </p:nvSpPr>
            <p:spPr bwMode="auto">
              <a:xfrm>
                <a:off x="4145" y="2182"/>
                <a:ext cx="48" cy="2"/>
              </a:xfrm>
              <a:custGeom>
                <a:avLst/>
                <a:gdLst>
                  <a:gd name="T0" fmla="*/ 48 w 48"/>
                  <a:gd name="T1" fmla="*/ 2 h 2"/>
                  <a:gd name="T2" fmla="*/ 0 w 48"/>
                  <a:gd name="T3" fmla="*/ 2 h 2"/>
                  <a:gd name="T4" fmla="*/ 0 w 48"/>
                  <a:gd name="T5" fmla="*/ 2 h 2"/>
                  <a:gd name="T6" fmla="*/ 0 w 48"/>
                  <a:gd name="T7" fmla="*/ 2 h 2"/>
                  <a:gd name="T8" fmla="*/ 0 w 48"/>
                  <a:gd name="T9" fmla="*/ 2 h 2"/>
                  <a:gd name="T10" fmla="*/ 0 w 48"/>
                  <a:gd name="T11" fmla="*/ 2 h 2"/>
                  <a:gd name="T12" fmla="*/ 0 w 48"/>
                  <a:gd name="T13" fmla="*/ 2 h 2"/>
                  <a:gd name="T14" fmla="*/ 0 w 48"/>
                  <a:gd name="T15" fmla="*/ 2 h 2"/>
                  <a:gd name="T16" fmla="*/ 0 w 48"/>
                  <a:gd name="T17" fmla="*/ 0 h 2"/>
                  <a:gd name="T18" fmla="*/ 0 w 48"/>
                  <a:gd name="T19" fmla="*/ 0 h 2"/>
                  <a:gd name="T20" fmla="*/ 48 w 48"/>
                  <a:gd name="T21" fmla="*/ 0 h 2"/>
                  <a:gd name="T22" fmla="*/ 48 w 48"/>
                  <a:gd name="T23" fmla="*/ 0 h 2"/>
                  <a:gd name="T24" fmla="*/ 48 w 48"/>
                  <a:gd name="T25" fmla="*/ 2 h 2"/>
                  <a:gd name="T26" fmla="*/ 48 w 48"/>
                  <a:gd name="T27" fmla="*/ 2 h 2"/>
                  <a:gd name="T28" fmla="*/ 48 w 48"/>
                  <a:gd name="T29" fmla="*/ 2 h 2"/>
                  <a:gd name="T30" fmla="*/ 48 w 48"/>
                  <a:gd name="T31" fmla="*/ 2 h 2"/>
                  <a:gd name="T32" fmla="*/ 48 w 48"/>
                  <a:gd name="T33" fmla="*/ 2 h 2"/>
                  <a:gd name="T34" fmla="*/ 48 w 48"/>
                  <a:gd name="T35" fmla="*/ 2 h 2"/>
                  <a:gd name="T36" fmla="*/ 48 w 4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2"/>
                  <a:gd name="T59" fmla="*/ 48 w 4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2">
                    <a:moveTo>
                      <a:pt x="48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48" y="2"/>
                    </a:lnTo>
                    <a:close/>
                  </a:path>
                </a:pathLst>
              </a:custGeom>
              <a:solidFill>
                <a:srgbClr val="9845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37" name="Freeform 146"/>
              <p:cNvSpPr>
                <a:spLocks/>
              </p:cNvSpPr>
              <p:nvPr/>
            </p:nvSpPr>
            <p:spPr bwMode="auto">
              <a:xfrm>
                <a:off x="4145" y="2179"/>
                <a:ext cx="48" cy="3"/>
              </a:xfrm>
              <a:custGeom>
                <a:avLst/>
                <a:gdLst>
                  <a:gd name="T0" fmla="*/ 48 w 48"/>
                  <a:gd name="T1" fmla="*/ 3 h 3"/>
                  <a:gd name="T2" fmla="*/ 0 w 48"/>
                  <a:gd name="T3" fmla="*/ 3 h 3"/>
                  <a:gd name="T4" fmla="*/ 0 w 48"/>
                  <a:gd name="T5" fmla="*/ 3 h 3"/>
                  <a:gd name="T6" fmla="*/ 0 w 48"/>
                  <a:gd name="T7" fmla="*/ 3 h 3"/>
                  <a:gd name="T8" fmla="*/ 0 w 48"/>
                  <a:gd name="T9" fmla="*/ 3 h 3"/>
                  <a:gd name="T10" fmla="*/ 0 w 48"/>
                  <a:gd name="T11" fmla="*/ 3 h 3"/>
                  <a:gd name="T12" fmla="*/ 0 w 48"/>
                  <a:gd name="T13" fmla="*/ 3 h 3"/>
                  <a:gd name="T14" fmla="*/ 0 w 48"/>
                  <a:gd name="T15" fmla="*/ 3 h 3"/>
                  <a:gd name="T16" fmla="*/ 0 w 48"/>
                  <a:gd name="T17" fmla="*/ 0 h 3"/>
                  <a:gd name="T18" fmla="*/ 0 w 48"/>
                  <a:gd name="T19" fmla="*/ 0 h 3"/>
                  <a:gd name="T20" fmla="*/ 48 w 48"/>
                  <a:gd name="T21" fmla="*/ 0 h 3"/>
                  <a:gd name="T22" fmla="*/ 48 w 48"/>
                  <a:gd name="T23" fmla="*/ 0 h 3"/>
                  <a:gd name="T24" fmla="*/ 48 w 48"/>
                  <a:gd name="T25" fmla="*/ 3 h 3"/>
                  <a:gd name="T26" fmla="*/ 48 w 48"/>
                  <a:gd name="T27" fmla="*/ 3 h 3"/>
                  <a:gd name="T28" fmla="*/ 48 w 48"/>
                  <a:gd name="T29" fmla="*/ 3 h 3"/>
                  <a:gd name="T30" fmla="*/ 48 w 48"/>
                  <a:gd name="T31" fmla="*/ 3 h 3"/>
                  <a:gd name="T32" fmla="*/ 48 w 48"/>
                  <a:gd name="T33" fmla="*/ 3 h 3"/>
                  <a:gd name="T34" fmla="*/ 48 w 48"/>
                  <a:gd name="T35" fmla="*/ 3 h 3"/>
                  <a:gd name="T36" fmla="*/ 48 w 4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3"/>
                  <a:gd name="T59" fmla="*/ 48 w 4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3">
                    <a:moveTo>
                      <a:pt x="4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99452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38" name="Freeform 147"/>
              <p:cNvSpPr>
                <a:spLocks/>
              </p:cNvSpPr>
              <p:nvPr/>
            </p:nvSpPr>
            <p:spPr bwMode="auto">
              <a:xfrm>
                <a:off x="4145" y="2177"/>
                <a:ext cx="48" cy="2"/>
              </a:xfrm>
              <a:custGeom>
                <a:avLst/>
                <a:gdLst>
                  <a:gd name="T0" fmla="*/ 48 w 48"/>
                  <a:gd name="T1" fmla="*/ 2 h 2"/>
                  <a:gd name="T2" fmla="*/ 0 w 48"/>
                  <a:gd name="T3" fmla="*/ 2 h 2"/>
                  <a:gd name="T4" fmla="*/ 0 w 48"/>
                  <a:gd name="T5" fmla="*/ 2 h 2"/>
                  <a:gd name="T6" fmla="*/ 0 w 48"/>
                  <a:gd name="T7" fmla="*/ 2 h 2"/>
                  <a:gd name="T8" fmla="*/ 0 w 48"/>
                  <a:gd name="T9" fmla="*/ 2 h 2"/>
                  <a:gd name="T10" fmla="*/ 0 w 48"/>
                  <a:gd name="T11" fmla="*/ 2 h 2"/>
                  <a:gd name="T12" fmla="*/ 0 w 48"/>
                  <a:gd name="T13" fmla="*/ 2 h 2"/>
                  <a:gd name="T14" fmla="*/ 0 w 48"/>
                  <a:gd name="T15" fmla="*/ 2 h 2"/>
                  <a:gd name="T16" fmla="*/ 0 w 48"/>
                  <a:gd name="T17" fmla="*/ 2 h 2"/>
                  <a:gd name="T18" fmla="*/ 0 w 48"/>
                  <a:gd name="T19" fmla="*/ 0 h 2"/>
                  <a:gd name="T20" fmla="*/ 48 w 48"/>
                  <a:gd name="T21" fmla="*/ 0 h 2"/>
                  <a:gd name="T22" fmla="*/ 48 w 48"/>
                  <a:gd name="T23" fmla="*/ 2 h 2"/>
                  <a:gd name="T24" fmla="*/ 48 w 48"/>
                  <a:gd name="T25" fmla="*/ 2 h 2"/>
                  <a:gd name="T26" fmla="*/ 48 w 48"/>
                  <a:gd name="T27" fmla="*/ 2 h 2"/>
                  <a:gd name="T28" fmla="*/ 48 w 48"/>
                  <a:gd name="T29" fmla="*/ 2 h 2"/>
                  <a:gd name="T30" fmla="*/ 48 w 48"/>
                  <a:gd name="T31" fmla="*/ 2 h 2"/>
                  <a:gd name="T32" fmla="*/ 48 w 48"/>
                  <a:gd name="T33" fmla="*/ 2 h 2"/>
                  <a:gd name="T34" fmla="*/ 48 w 48"/>
                  <a:gd name="T35" fmla="*/ 2 h 2"/>
                  <a:gd name="T36" fmla="*/ 48 w 4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2"/>
                  <a:gd name="T59" fmla="*/ 48 w 4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2">
                    <a:moveTo>
                      <a:pt x="48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48" y="2"/>
                    </a:lnTo>
                    <a:close/>
                  </a:path>
                </a:pathLst>
              </a:custGeom>
              <a:solidFill>
                <a:srgbClr val="99462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39" name="Freeform 148"/>
              <p:cNvSpPr>
                <a:spLocks/>
              </p:cNvSpPr>
              <p:nvPr/>
            </p:nvSpPr>
            <p:spPr bwMode="auto">
              <a:xfrm>
                <a:off x="4145" y="2174"/>
                <a:ext cx="48" cy="3"/>
              </a:xfrm>
              <a:custGeom>
                <a:avLst/>
                <a:gdLst>
                  <a:gd name="T0" fmla="*/ 48 w 48"/>
                  <a:gd name="T1" fmla="*/ 3 h 3"/>
                  <a:gd name="T2" fmla="*/ 0 w 48"/>
                  <a:gd name="T3" fmla="*/ 3 h 3"/>
                  <a:gd name="T4" fmla="*/ 0 w 48"/>
                  <a:gd name="T5" fmla="*/ 3 h 3"/>
                  <a:gd name="T6" fmla="*/ 0 w 48"/>
                  <a:gd name="T7" fmla="*/ 3 h 3"/>
                  <a:gd name="T8" fmla="*/ 0 w 48"/>
                  <a:gd name="T9" fmla="*/ 3 h 3"/>
                  <a:gd name="T10" fmla="*/ 0 w 48"/>
                  <a:gd name="T11" fmla="*/ 3 h 3"/>
                  <a:gd name="T12" fmla="*/ 0 w 48"/>
                  <a:gd name="T13" fmla="*/ 3 h 3"/>
                  <a:gd name="T14" fmla="*/ 0 w 48"/>
                  <a:gd name="T15" fmla="*/ 3 h 3"/>
                  <a:gd name="T16" fmla="*/ 0 w 48"/>
                  <a:gd name="T17" fmla="*/ 3 h 3"/>
                  <a:gd name="T18" fmla="*/ 0 w 48"/>
                  <a:gd name="T19" fmla="*/ 0 h 3"/>
                  <a:gd name="T20" fmla="*/ 46 w 48"/>
                  <a:gd name="T21" fmla="*/ 0 h 3"/>
                  <a:gd name="T22" fmla="*/ 46 w 48"/>
                  <a:gd name="T23" fmla="*/ 3 h 3"/>
                  <a:gd name="T24" fmla="*/ 46 w 48"/>
                  <a:gd name="T25" fmla="*/ 3 h 3"/>
                  <a:gd name="T26" fmla="*/ 46 w 48"/>
                  <a:gd name="T27" fmla="*/ 3 h 3"/>
                  <a:gd name="T28" fmla="*/ 46 w 48"/>
                  <a:gd name="T29" fmla="*/ 3 h 3"/>
                  <a:gd name="T30" fmla="*/ 46 w 48"/>
                  <a:gd name="T31" fmla="*/ 3 h 3"/>
                  <a:gd name="T32" fmla="*/ 46 w 48"/>
                  <a:gd name="T33" fmla="*/ 3 h 3"/>
                  <a:gd name="T34" fmla="*/ 46 w 48"/>
                  <a:gd name="T35" fmla="*/ 3 h 3"/>
                  <a:gd name="T36" fmla="*/ 48 w 4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3"/>
                  <a:gd name="T59" fmla="*/ 48 w 4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3">
                    <a:moveTo>
                      <a:pt x="4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3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9A462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40" name="Freeform 149"/>
              <p:cNvSpPr>
                <a:spLocks/>
              </p:cNvSpPr>
              <p:nvPr/>
            </p:nvSpPr>
            <p:spPr bwMode="auto">
              <a:xfrm>
                <a:off x="4145" y="2174"/>
                <a:ext cx="46" cy="1"/>
              </a:xfrm>
              <a:custGeom>
                <a:avLst/>
                <a:gdLst>
                  <a:gd name="T0" fmla="*/ 46 w 46"/>
                  <a:gd name="T1" fmla="*/ 0 h 1"/>
                  <a:gd name="T2" fmla="*/ 0 w 46"/>
                  <a:gd name="T3" fmla="*/ 0 h 1"/>
                  <a:gd name="T4" fmla="*/ 0 w 46"/>
                  <a:gd name="T5" fmla="*/ 0 h 1"/>
                  <a:gd name="T6" fmla="*/ 0 w 46"/>
                  <a:gd name="T7" fmla="*/ 0 h 1"/>
                  <a:gd name="T8" fmla="*/ 0 w 46"/>
                  <a:gd name="T9" fmla="*/ 0 h 1"/>
                  <a:gd name="T10" fmla="*/ 0 w 46"/>
                  <a:gd name="T11" fmla="*/ 0 h 1"/>
                  <a:gd name="T12" fmla="*/ 0 w 46"/>
                  <a:gd name="T13" fmla="*/ 0 h 1"/>
                  <a:gd name="T14" fmla="*/ 0 w 46"/>
                  <a:gd name="T15" fmla="*/ 0 h 1"/>
                  <a:gd name="T16" fmla="*/ 0 w 46"/>
                  <a:gd name="T17" fmla="*/ 0 h 1"/>
                  <a:gd name="T18" fmla="*/ 0 w 46"/>
                  <a:gd name="T19" fmla="*/ 0 h 1"/>
                  <a:gd name="T20" fmla="*/ 46 w 46"/>
                  <a:gd name="T21" fmla="*/ 0 h 1"/>
                  <a:gd name="T22" fmla="*/ 46 w 46"/>
                  <a:gd name="T23" fmla="*/ 0 h 1"/>
                  <a:gd name="T24" fmla="*/ 46 w 46"/>
                  <a:gd name="T25" fmla="*/ 0 h 1"/>
                  <a:gd name="T26" fmla="*/ 46 w 46"/>
                  <a:gd name="T27" fmla="*/ 0 h 1"/>
                  <a:gd name="T28" fmla="*/ 46 w 46"/>
                  <a:gd name="T29" fmla="*/ 0 h 1"/>
                  <a:gd name="T30" fmla="*/ 46 w 46"/>
                  <a:gd name="T31" fmla="*/ 0 h 1"/>
                  <a:gd name="T32" fmla="*/ 46 w 46"/>
                  <a:gd name="T33" fmla="*/ 0 h 1"/>
                  <a:gd name="T34" fmla="*/ 46 w 46"/>
                  <a:gd name="T35" fmla="*/ 0 h 1"/>
                  <a:gd name="T36" fmla="*/ 46 w 46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1"/>
                  <a:gd name="T59" fmla="*/ 46 w 46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1">
                    <a:moveTo>
                      <a:pt x="46" y="0"/>
                    </a:move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9A472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41" name="Freeform 150"/>
              <p:cNvSpPr>
                <a:spLocks/>
              </p:cNvSpPr>
              <p:nvPr/>
            </p:nvSpPr>
            <p:spPr bwMode="auto">
              <a:xfrm>
                <a:off x="4142" y="2171"/>
                <a:ext cx="49" cy="3"/>
              </a:xfrm>
              <a:custGeom>
                <a:avLst/>
                <a:gdLst>
                  <a:gd name="T0" fmla="*/ 49 w 49"/>
                  <a:gd name="T1" fmla="*/ 3 h 3"/>
                  <a:gd name="T2" fmla="*/ 3 w 49"/>
                  <a:gd name="T3" fmla="*/ 3 h 3"/>
                  <a:gd name="T4" fmla="*/ 3 w 49"/>
                  <a:gd name="T5" fmla="*/ 0 h 3"/>
                  <a:gd name="T6" fmla="*/ 3 w 49"/>
                  <a:gd name="T7" fmla="*/ 0 h 3"/>
                  <a:gd name="T8" fmla="*/ 3 w 49"/>
                  <a:gd name="T9" fmla="*/ 0 h 3"/>
                  <a:gd name="T10" fmla="*/ 3 w 49"/>
                  <a:gd name="T11" fmla="*/ 0 h 3"/>
                  <a:gd name="T12" fmla="*/ 0 w 49"/>
                  <a:gd name="T13" fmla="*/ 0 h 3"/>
                  <a:gd name="T14" fmla="*/ 0 w 49"/>
                  <a:gd name="T15" fmla="*/ 0 h 3"/>
                  <a:gd name="T16" fmla="*/ 0 w 49"/>
                  <a:gd name="T17" fmla="*/ 0 h 3"/>
                  <a:gd name="T18" fmla="*/ 0 w 49"/>
                  <a:gd name="T19" fmla="*/ 0 h 3"/>
                  <a:gd name="T20" fmla="*/ 49 w 49"/>
                  <a:gd name="T21" fmla="*/ 0 h 3"/>
                  <a:gd name="T22" fmla="*/ 49 w 49"/>
                  <a:gd name="T23" fmla="*/ 0 h 3"/>
                  <a:gd name="T24" fmla="*/ 49 w 49"/>
                  <a:gd name="T25" fmla="*/ 0 h 3"/>
                  <a:gd name="T26" fmla="*/ 49 w 49"/>
                  <a:gd name="T27" fmla="*/ 0 h 3"/>
                  <a:gd name="T28" fmla="*/ 49 w 49"/>
                  <a:gd name="T29" fmla="*/ 0 h 3"/>
                  <a:gd name="T30" fmla="*/ 49 w 49"/>
                  <a:gd name="T31" fmla="*/ 0 h 3"/>
                  <a:gd name="T32" fmla="*/ 49 w 49"/>
                  <a:gd name="T33" fmla="*/ 0 h 3"/>
                  <a:gd name="T34" fmla="*/ 49 w 49"/>
                  <a:gd name="T35" fmla="*/ 0 h 3"/>
                  <a:gd name="T36" fmla="*/ 49 w 4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9"/>
                  <a:gd name="T58" fmla="*/ 0 h 3"/>
                  <a:gd name="T59" fmla="*/ 49 w 4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9" h="3">
                    <a:moveTo>
                      <a:pt x="49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9" y="0"/>
                    </a:lnTo>
                    <a:lnTo>
                      <a:pt x="49" y="3"/>
                    </a:lnTo>
                    <a:close/>
                  </a:path>
                </a:pathLst>
              </a:custGeom>
              <a:solidFill>
                <a:srgbClr val="9B472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42" name="Freeform 151"/>
              <p:cNvSpPr>
                <a:spLocks/>
              </p:cNvSpPr>
              <p:nvPr/>
            </p:nvSpPr>
            <p:spPr bwMode="auto">
              <a:xfrm>
                <a:off x="4142" y="2169"/>
                <a:ext cx="49" cy="2"/>
              </a:xfrm>
              <a:custGeom>
                <a:avLst/>
                <a:gdLst>
                  <a:gd name="T0" fmla="*/ 49 w 49"/>
                  <a:gd name="T1" fmla="*/ 2 h 2"/>
                  <a:gd name="T2" fmla="*/ 0 w 49"/>
                  <a:gd name="T3" fmla="*/ 2 h 2"/>
                  <a:gd name="T4" fmla="*/ 0 w 49"/>
                  <a:gd name="T5" fmla="*/ 2 h 2"/>
                  <a:gd name="T6" fmla="*/ 0 w 49"/>
                  <a:gd name="T7" fmla="*/ 0 h 2"/>
                  <a:gd name="T8" fmla="*/ 0 w 49"/>
                  <a:gd name="T9" fmla="*/ 0 h 2"/>
                  <a:gd name="T10" fmla="*/ 0 w 49"/>
                  <a:gd name="T11" fmla="*/ 0 h 2"/>
                  <a:gd name="T12" fmla="*/ 0 w 49"/>
                  <a:gd name="T13" fmla="*/ 0 h 2"/>
                  <a:gd name="T14" fmla="*/ 0 w 49"/>
                  <a:gd name="T15" fmla="*/ 0 h 2"/>
                  <a:gd name="T16" fmla="*/ 0 w 49"/>
                  <a:gd name="T17" fmla="*/ 0 h 2"/>
                  <a:gd name="T18" fmla="*/ 0 w 49"/>
                  <a:gd name="T19" fmla="*/ 0 h 2"/>
                  <a:gd name="T20" fmla="*/ 49 w 49"/>
                  <a:gd name="T21" fmla="*/ 0 h 2"/>
                  <a:gd name="T22" fmla="*/ 49 w 49"/>
                  <a:gd name="T23" fmla="*/ 0 h 2"/>
                  <a:gd name="T24" fmla="*/ 49 w 49"/>
                  <a:gd name="T25" fmla="*/ 0 h 2"/>
                  <a:gd name="T26" fmla="*/ 49 w 49"/>
                  <a:gd name="T27" fmla="*/ 0 h 2"/>
                  <a:gd name="T28" fmla="*/ 49 w 49"/>
                  <a:gd name="T29" fmla="*/ 0 h 2"/>
                  <a:gd name="T30" fmla="*/ 49 w 49"/>
                  <a:gd name="T31" fmla="*/ 0 h 2"/>
                  <a:gd name="T32" fmla="*/ 49 w 49"/>
                  <a:gd name="T33" fmla="*/ 0 h 2"/>
                  <a:gd name="T34" fmla="*/ 49 w 49"/>
                  <a:gd name="T35" fmla="*/ 2 h 2"/>
                  <a:gd name="T36" fmla="*/ 49 w 4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9"/>
                  <a:gd name="T58" fmla="*/ 0 h 2"/>
                  <a:gd name="T59" fmla="*/ 49 w 4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9" h="2">
                    <a:moveTo>
                      <a:pt x="49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9" y="0"/>
                    </a:lnTo>
                    <a:lnTo>
                      <a:pt x="49" y="2"/>
                    </a:lnTo>
                    <a:close/>
                  </a:path>
                </a:pathLst>
              </a:custGeom>
              <a:solidFill>
                <a:srgbClr val="9C482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43" name="Freeform 152"/>
              <p:cNvSpPr>
                <a:spLocks/>
              </p:cNvSpPr>
              <p:nvPr/>
            </p:nvSpPr>
            <p:spPr bwMode="auto">
              <a:xfrm>
                <a:off x="4142" y="2166"/>
                <a:ext cx="49" cy="3"/>
              </a:xfrm>
              <a:custGeom>
                <a:avLst/>
                <a:gdLst>
                  <a:gd name="T0" fmla="*/ 49 w 49"/>
                  <a:gd name="T1" fmla="*/ 3 h 3"/>
                  <a:gd name="T2" fmla="*/ 0 w 49"/>
                  <a:gd name="T3" fmla="*/ 3 h 3"/>
                  <a:gd name="T4" fmla="*/ 0 w 49"/>
                  <a:gd name="T5" fmla="*/ 3 h 3"/>
                  <a:gd name="T6" fmla="*/ 0 w 49"/>
                  <a:gd name="T7" fmla="*/ 0 h 3"/>
                  <a:gd name="T8" fmla="*/ 0 w 49"/>
                  <a:gd name="T9" fmla="*/ 0 h 3"/>
                  <a:gd name="T10" fmla="*/ 0 w 49"/>
                  <a:gd name="T11" fmla="*/ 0 h 3"/>
                  <a:gd name="T12" fmla="*/ 0 w 49"/>
                  <a:gd name="T13" fmla="*/ 0 h 3"/>
                  <a:gd name="T14" fmla="*/ 0 w 49"/>
                  <a:gd name="T15" fmla="*/ 0 h 3"/>
                  <a:gd name="T16" fmla="*/ 0 w 49"/>
                  <a:gd name="T17" fmla="*/ 0 h 3"/>
                  <a:gd name="T18" fmla="*/ 0 w 49"/>
                  <a:gd name="T19" fmla="*/ 0 h 3"/>
                  <a:gd name="T20" fmla="*/ 49 w 49"/>
                  <a:gd name="T21" fmla="*/ 0 h 3"/>
                  <a:gd name="T22" fmla="*/ 49 w 49"/>
                  <a:gd name="T23" fmla="*/ 0 h 3"/>
                  <a:gd name="T24" fmla="*/ 49 w 49"/>
                  <a:gd name="T25" fmla="*/ 0 h 3"/>
                  <a:gd name="T26" fmla="*/ 49 w 49"/>
                  <a:gd name="T27" fmla="*/ 0 h 3"/>
                  <a:gd name="T28" fmla="*/ 49 w 49"/>
                  <a:gd name="T29" fmla="*/ 0 h 3"/>
                  <a:gd name="T30" fmla="*/ 49 w 49"/>
                  <a:gd name="T31" fmla="*/ 0 h 3"/>
                  <a:gd name="T32" fmla="*/ 49 w 49"/>
                  <a:gd name="T33" fmla="*/ 0 h 3"/>
                  <a:gd name="T34" fmla="*/ 49 w 49"/>
                  <a:gd name="T35" fmla="*/ 3 h 3"/>
                  <a:gd name="T36" fmla="*/ 49 w 4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9"/>
                  <a:gd name="T58" fmla="*/ 0 h 3"/>
                  <a:gd name="T59" fmla="*/ 49 w 4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9" h="3">
                    <a:moveTo>
                      <a:pt x="4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9" y="0"/>
                    </a:lnTo>
                    <a:lnTo>
                      <a:pt x="49" y="3"/>
                    </a:lnTo>
                    <a:close/>
                  </a:path>
                </a:pathLst>
              </a:custGeom>
              <a:solidFill>
                <a:srgbClr val="9C482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44" name="Freeform 153"/>
              <p:cNvSpPr>
                <a:spLocks/>
              </p:cNvSpPr>
              <p:nvPr/>
            </p:nvSpPr>
            <p:spPr bwMode="auto">
              <a:xfrm>
                <a:off x="4142" y="2163"/>
                <a:ext cx="49" cy="3"/>
              </a:xfrm>
              <a:custGeom>
                <a:avLst/>
                <a:gdLst>
                  <a:gd name="T0" fmla="*/ 49 w 49"/>
                  <a:gd name="T1" fmla="*/ 3 h 3"/>
                  <a:gd name="T2" fmla="*/ 0 w 49"/>
                  <a:gd name="T3" fmla="*/ 3 h 3"/>
                  <a:gd name="T4" fmla="*/ 0 w 49"/>
                  <a:gd name="T5" fmla="*/ 3 h 3"/>
                  <a:gd name="T6" fmla="*/ 0 w 49"/>
                  <a:gd name="T7" fmla="*/ 3 h 3"/>
                  <a:gd name="T8" fmla="*/ 0 w 49"/>
                  <a:gd name="T9" fmla="*/ 0 h 3"/>
                  <a:gd name="T10" fmla="*/ 0 w 49"/>
                  <a:gd name="T11" fmla="*/ 0 h 3"/>
                  <a:gd name="T12" fmla="*/ 0 w 49"/>
                  <a:gd name="T13" fmla="*/ 0 h 3"/>
                  <a:gd name="T14" fmla="*/ 0 w 49"/>
                  <a:gd name="T15" fmla="*/ 0 h 3"/>
                  <a:gd name="T16" fmla="*/ 0 w 49"/>
                  <a:gd name="T17" fmla="*/ 0 h 3"/>
                  <a:gd name="T18" fmla="*/ 0 w 49"/>
                  <a:gd name="T19" fmla="*/ 0 h 3"/>
                  <a:gd name="T20" fmla="*/ 49 w 49"/>
                  <a:gd name="T21" fmla="*/ 0 h 3"/>
                  <a:gd name="T22" fmla="*/ 49 w 49"/>
                  <a:gd name="T23" fmla="*/ 0 h 3"/>
                  <a:gd name="T24" fmla="*/ 49 w 49"/>
                  <a:gd name="T25" fmla="*/ 0 h 3"/>
                  <a:gd name="T26" fmla="*/ 49 w 49"/>
                  <a:gd name="T27" fmla="*/ 0 h 3"/>
                  <a:gd name="T28" fmla="*/ 49 w 49"/>
                  <a:gd name="T29" fmla="*/ 0 h 3"/>
                  <a:gd name="T30" fmla="*/ 49 w 49"/>
                  <a:gd name="T31" fmla="*/ 0 h 3"/>
                  <a:gd name="T32" fmla="*/ 49 w 49"/>
                  <a:gd name="T33" fmla="*/ 3 h 3"/>
                  <a:gd name="T34" fmla="*/ 49 w 49"/>
                  <a:gd name="T35" fmla="*/ 3 h 3"/>
                  <a:gd name="T36" fmla="*/ 49 w 4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9"/>
                  <a:gd name="T58" fmla="*/ 0 h 3"/>
                  <a:gd name="T59" fmla="*/ 49 w 4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9" h="3">
                    <a:moveTo>
                      <a:pt x="4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9" y="0"/>
                    </a:lnTo>
                    <a:lnTo>
                      <a:pt x="49" y="3"/>
                    </a:lnTo>
                    <a:close/>
                  </a:path>
                </a:pathLst>
              </a:custGeom>
              <a:solidFill>
                <a:srgbClr val="9D492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45" name="Freeform 154"/>
              <p:cNvSpPr>
                <a:spLocks/>
              </p:cNvSpPr>
              <p:nvPr/>
            </p:nvSpPr>
            <p:spPr bwMode="auto">
              <a:xfrm>
                <a:off x="4142" y="2161"/>
                <a:ext cx="49" cy="2"/>
              </a:xfrm>
              <a:custGeom>
                <a:avLst/>
                <a:gdLst>
                  <a:gd name="T0" fmla="*/ 49 w 49"/>
                  <a:gd name="T1" fmla="*/ 2 h 2"/>
                  <a:gd name="T2" fmla="*/ 0 w 49"/>
                  <a:gd name="T3" fmla="*/ 2 h 2"/>
                  <a:gd name="T4" fmla="*/ 0 w 49"/>
                  <a:gd name="T5" fmla="*/ 2 h 2"/>
                  <a:gd name="T6" fmla="*/ 0 w 49"/>
                  <a:gd name="T7" fmla="*/ 2 h 2"/>
                  <a:gd name="T8" fmla="*/ 0 w 49"/>
                  <a:gd name="T9" fmla="*/ 0 h 2"/>
                  <a:gd name="T10" fmla="*/ 0 w 49"/>
                  <a:gd name="T11" fmla="*/ 0 h 2"/>
                  <a:gd name="T12" fmla="*/ 0 w 49"/>
                  <a:gd name="T13" fmla="*/ 0 h 2"/>
                  <a:gd name="T14" fmla="*/ 0 w 49"/>
                  <a:gd name="T15" fmla="*/ 0 h 2"/>
                  <a:gd name="T16" fmla="*/ 0 w 49"/>
                  <a:gd name="T17" fmla="*/ 0 h 2"/>
                  <a:gd name="T18" fmla="*/ 0 w 49"/>
                  <a:gd name="T19" fmla="*/ 0 h 2"/>
                  <a:gd name="T20" fmla="*/ 46 w 49"/>
                  <a:gd name="T21" fmla="*/ 0 h 2"/>
                  <a:gd name="T22" fmla="*/ 46 w 49"/>
                  <a:gd name="T23" fmla="*/ 0 h 2"/>
                  <a:gd name="T24" fmla="*/ 49 w 49"/>
                  <a:gd name="T25" fmla="*/ 0 h 2"/>
                  <a:gd name="T26" fmla="*/ 49 w 49"/>
                  <a:gd name="T27" fmla="*/ 0 h 2"/>
                  <a:gd name="T28" fmla="*/ 49 w 49"/>
                  <a:gd name="T29" fmla="*/ 0 h 2"/>
                  <a:gd name="T30" fmla="*/ 49 w 49"/>
                  <a:gd name="T31" fmla="*/ 0 h 2"/>
                  <a:gd name="T32" fmla="*/ 49 w 49"/>
                  <a:gd name="T33" fmla="*/ 2 h 2"/>
                  <a:gd name="T34" fmla="*/ 49 w 49"/>
                  <a:gd name="T35" fmla="*/ 2 h 2"/>
                  <a:gd name="T36" fmla="*/ 49 w 4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9"/>
                  <a:gd name="T58" fmla="*/ 0 h 2"/>
                  <a:gd name="T59" fmla="*/ 49 w 4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9" h="2">
                    <a:moveTo>
                      <a:pt x="49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9" y="0"/>
                    </a:lnTo>
                    <a:lnTo>
                      <a:pt x="49" y="2"/>
                    </a:lnTo>
                    <a:close/>
                  </a:path>
                </a:pathLst>
              </a:custGeom>
              <a:solidFill>
                <a:srgbClr val="9D492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46" name="Freeform 155"/>
              <p:cNvSpPr>
                <a:spLocks/>
              </p:cNvSpPr>
              <p:nvPr/>
            </p:nvSpPr>
            <p:spPr bwMode="auto">
              <a:xfrm>
                <a:off x="4142" y="2158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0 w 46"/>
                  <a:gd name="T3" fmla="*/ 3 h 3"/>
                  <a:gd name="T4" fmla="*/ 0 w 46"/>
                  <a:gd name="T5" fmla="*/ 3 h 3"/>
                  <a:gd name="T6" fmla="*/ 0 w 46"/>
                  <a:gd name="T7" fmla="*/ 3 h 3"/>
                  <a:gd name="T8" fmla="*/ 0 w 46"/>
                  <a:gd name="T9" fmla="*/ 3 h 3"/>
                  <a:gd name="T10" fmla="*/ 0 w 46"/>
                  <a:gd name="T11" fmla="*/ 0 h 3"/>
                  <a:gd name="T12" fmla="*/ 0 w 46"/>
                  <a:gd name="T13" fmla="*/ 0 h 3"/>
                  <a:gd name="T14" fmla="*/ 0 w 46"/>
                  <a:gd name="T15" fmla="*/ 0 h 3"/>
                  <a:gd name="T16" fmla="*/ 0 w 46"/>
                  <a:gd name="T17" fmla="*/ 0 h 3"/>
                  <a:gd name="T18" fmla="*/ 0 w 46"/>
                  <a:gd name="T19" fmla="*/ 0 h 3"/>
                  <a:gd name="T20" fmla="*/ 46 w 46"/>
                  <a:gd name="T21" fmla="*/ 0 h 3"/>
                  <a:gd name="T22" fmla="*/ 46 w 46"/>
                  <a:gd name="T23" fmla="*/ 0 h 3"/>
                  <a:gd name="T24" fmla="*/ 46 w 46"/>
                  <a:gd name="T25" fmla="*/ 0 h 3"/>
                  <a:gd name="T26" fmla="*/ 46 w 46"/>
                  <a:gd name="T27" fmla="*/ 0 h 3"/>
                  <a:gd name="T28" fmla="*/ 46 w 46"/>
                  <a:gd name="T29" fmla="*/ 0 h 3"/>
                  <a:gd name="T30" fmla="*/ 46 w 46"/>
                  <a:gd name="T31" fmla="*/ 3 h 3"/>
                  <a:gd name="T32" fmla="*/ 46 w 46"/>
                  <a:gd name="T33" fmla="*/ 3 h 3"/>
                  <a:gd name="T34" fmla="*/ 46 w 46"/>
                  <a:gd name="T35" fmla="*/ 3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9E4A2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47" name="Freeform 156"/>
              <p:cNvSpPr>
                <a:spLocks/>
              </p:cNvSpPr>
              <p:nvPr/>
            </p:nvSpPr>
            <p:spPr bwMode="auto">
              <a:xfrm>
                <a:off x="4142" y="2156"/>
                <a:ext cx="46" cy="2"/>
              </a:xfrm>
              <a:custGeom>
                <a:avLst/>
                <a:gdLst>
                  <a:gd name="T0" fmla="*/ 46 w 46"/>
                  <a:gd name="T1" fmla="*/ 2 h 2"/>
                  <a:gd name="T2" fmla="*/ 0 w 46"/>
                  <a:gd name="T3" fmla="*/ 2 h 2"/>
                  <a:gd name="T4" fmla="*/ 0 w 46"/>
                  <a:gd name="T5" fmla="*/ 2 h 2"/>
                  <a:gd name="T6" fmla="*/ 0 w 46"/>
                  <a:gd name="T7" fmla="*/ 2 h 2"/>
                  <a:gd name="T8" fmla="*/ 0 w 46"/>
                  <a:gd name="T9" fmla="*/ 2 h 2"/>
                  <a:gd name="T10" fmla="*/ 0 w 46"/>
                  <a:gd name="T11" fmla="*/ 2 h 2"/>
                  <a:gd name="T12" fmla="*/ 0 w 46"/>
                  <a:gd name="T13" fmla="*/ 0 h 2"/>
                  <a:gd name="T14" fmla="*/ 0 w 46"/>
                  <a:gd name="T15" fmla="*/ 0 h 2"/>
                  <a:gd name="T16" fmla="*/ 0 w 46"/>
                  <a:gd name="T17" fmla="*/ 0 h 2"/>
                  <a:gd name="T18" fmla="*/ 0 w 46"/>
                  <a:gd name="T19" fmla="*/ 0 h 2"/>
                  <a:gd name="T20" fmla="*/ 46 w 46"/>
                  <a:gd name="T21" fmla="*/ 0 h 2"/>
                  <a:gd name="T22" fmla="*/ 46 w 46"/>
                  <a:gd name="T23" fmla="*/ 0 h 2"/>
                  <a:gd name="T24" fmla="*/ 46 w 46"/>
                  <a:gd name="T25" fmla="*/ 0 h 2"/>
                  <a:gd name="T26" fmla="*/ 46 w 46"/>
                  <a:gd name="T27" fmla="*/ 0 h 2"/>
                  <a:gd name="T28" fmla="*/ 46 w 46"/>
                  <a:gd name="T29" fmla="*/ 0 h 2"/>
                  <a:gd name="T30" fmla="*/ 46 w 46"/>
                  <a:gd name="T31" fmla="*/ 2 h 2"/>
                  <a:gd name="T32" fmla="*/ 46 w 46"/>
                  <a:gd name="T33" fmla="*/ 2 h 2"/>
                  <a:gd name="T34" fmla="*/ 46 w 46"/>
                  <a:gd name="T35" fmla="*/ 2 h 2"/>
                  <a:gd name="T36" fmla="*/ 46 w 4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2"/>
                  <a:gd name="T59" fmla="*/ 46 w 4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2">
                    <a:moveTo>
                      <a:pt x="46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9F4A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48" name="Freeform 157"/>
              <p:cNvSpPr>
                <a:spLocks/>
              </p:cNvSpPr>
              <p:nvPr/>
            </p:nvSpPr>
            <p:spPr bwMode="auto">
              <a:xfrm>
                <a:off x="4142" y="2153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0 w 46"/>
                  <a:gd name="T3" fmla="*/ 3 h 3"/>
                  <a:gd name="T4" fmla="*/ 0 w 46"/>
                  <a:gd name="T5" fmla="*/ 3 h 3"/>
                  <a:gd name="T6" fmla="*/ 0 w 46"/>
                  <a:gd name="T7" fmla="*/ 3 h 3"/>
                  <a:gd name="T8" fmla="*/ 0 w 46"/>
                  <a:gd name="T9" fmla="*/ 3 h 3"/>
                  <a:gd name="T10" fmla="*/ 0 w 46"/>
                  <a:gd name="T11" fmla="*/ 3 h 3"/>
                  <a:gd name="T12" fmla="*/ 0 w 46"/>
                  <a:gd name="T13" fmla="*/ 0 h 3"/>
                  <a:gd name="T14" fmla="*/ 0 w 46"/>
                  <a:gd name="T15" fmla="*/ 0 h 3"/>
                  <a:gd name="T16" fmla="*/ 0 w 46"/>
                  <a:gd name="T17" fmla="*/ 0 h 3"/>
                  <a:gd name="T18" fmla="*/ 0 w 46"/>
                  <a:gd name="T19" fmla="*/ 0 h 3"/>
                  <a:gd name="T20" fmla="*/ 46 w 46"/>
                  <a:gd name="T21" fmla="*/ 0 h 3"/>
                  <a:gd name="T22" fmla="*/ 46 w 46"/>
                  <a:gd name="T23" fmla="*/ 0 h 3"/>
                  <a:gd name="T24" fmla="*/ 46 w 46"/>
                  <a:gd name="T25" fmla="*/ 0 h 3"/>
                  <a:gd name="T26" fmla="*/ 46 w 46"/>
                  <a:gd name="T27" fmla="*/ 0 h 3"/>
                  <a:gd name="T28" fmla="*/ 46 w 46"/>
                  <a:gd name="T29" fmla="*/ 0 h 3"/>
                  <a:gd name="T30" fmla="*/ 46 w 46"/>
                  <a:gd name="T31" fmla="*/ 3 h 3"/>
                  <a:gd name="T32" fmla="*/ 46 w 46"/>
                  <a:gd name="T33" fmla="*/ 3 h 3"/>
                  <a:gd name="T34" fmla="*/ 46 w 46"/>
                  <a:gd name="T35" fmla="*/ 3 h 3"/>
                  <a:gd name="T36" fmla="*/ 46 w 46"/>
                  <a:gd name="T37" fmla="*/ 3 h 3"/>
                  <a:gd name="T38" fmla="*/ 46 w 46"/>
                  <a:gd name="T39" fmla="*/ 3 h 3"/>
                  <a:gd name="T40" fmla="*/ 46 w 46"/>
                  <a:gd name="T41" fmla="*/ 3 h 3"/>
                  <a:gd name="T42" fmla="*/ 46 w 46"/>
                  <a:gd name="T43" fmla="*/ 3 h 3"/>
                  <a:gd name="T44" fmla="*/ 46 w 46"/>
                  <a:gd name="T45" fmla="*/ 3 h 3"/>
                  <a:gd name="T46" fmla="*/ 46 w 46"/>
                  <a:gd name="T47" fmla="*/ 3 h 3"/>
                  <a:gd name="T48" fmla="*/ 46 w 46"/>
                  <a:gd name="T49" fmla="*/ 3 h 3"/>
                  <a:gd name="T50" fmla="*/ 46 w 46"/>
                  <a:gd name="T51" fmla="*/ 3 h 3"/>
                  <a:gd name="T52" fmla="*/ 46 w 46"/>
                  <a:gd name="T53" fmla="*/ 3 h 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46"/>
                  <a:gd name="T82" fmla="*/ 0 h 3"/>
                  <a:gd name="T83" fmla="*/ 46 w 46"/>
                  <a:gd name="T84" fmla="*/ 3 h 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46" h="3">
                    <a:moveTo>
                      <a:pt x="4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9F4B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49" name="Freeform 158"/>
              <p:cNvSpPr>
                <a:spLocks/>
              </p:cNvSpPr>
              <p:nvPr/>
            </p:nvSpPr>
            <p:spPr bwMode="auto">
              <a:xfrm>
                <a:off x="4142" y="2150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0 w 46"/>
                  <a:gd name="T3" fmla="*/ 3 h 3"/>
                  <a:gd name="T4" fmla="*/ 0 w 46"/>
                  <a:gd name="T5" fmla="*/ 3 h 3"/>
                  <a:gd name="T6" fmla="*/ 0 w 46"/>
                  <a:gd name="T7" fmla="*/ 3 h 3"/>
                  <a:gd name="T8" fmla="*/ 0 w 46"/>
                  <a:gd name="T9" fmla="*/ 3 h 3"/>
                  <a:gd name="T10" fmla="*/ 0 w 46"/>
                  <a:gd name="T11" fmla="*/ 3 h 3"/>
                  <a:gd name="T12" fmla="*/ 0 w 46"/>
                  <a:gd name="T13" fmla="*/ 3 h 3"/>
                  <a:gd name="T14" fmla="*/ 0 w 46"/>
                  <a:gd name="T15" fmla="*/ 0 h 3"/>
                  <a:gd name="T16" fmla="*/ 0 w 46"/>
                  <a:gd name="T17" fmla="*/ 0 h 3"/>
                  <a:gd name="T18" fmla="*/ 0 w 46"/>
                  <a:gd name="T19" fmla="*/ 0 h 3"/>
                  <a:gd name="T20" fmla="*/ 46 w 46"/>
                  <a:gd name="T21" fmla="*/ 0 h 3"/>
                  <a:gd name="T22" fmla="*/ 46 w 46"/>
                  <a:gd name="T23" fmla="*/ 0 h 3"/>
                  <a:gd name="T24" fmla="*/ 46 w 46"/>
                  <a:gd name="T25" fmla="*/ 0 h 3"/>
                  <a:gd name="T26" fmla="*/ 46 w 46"/>
                  <a:gd name="T27" fmla="*/ 3 h 3"/>
                  <a:gd name="T28" fmla="*/ 46 w 46"/>
                  <a:gd name="T29" fmla="*/ 3 h 3"/>
                  <a:gd name="T30" fmla="*/ 46 w 46"/>
                  <a:gd name="T31" fmla="*/ 3 h 3"/>
                  <a:gd name="T32" fmla="*/ 46 w 46"/>
                  <a:gd name="T33" fmla="*/ 3 h 3"/>
                  <a:gd name="T34" fmla="*/ 46 w 46"/>
                  <a:gd name="T35" fmla="*/ 3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A04B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50" name="Freeform 159"/>
              <p:cNvSpPr>
                <a:spLocks/>
              </p:cNvSpPr>
              <p:nvPr/>
            </p:nvSpPr>
            <p:spPr bwMode="auto">
              <a:xfrm>
                <a:off x="4142" y="2148"/>
                <a:ext cx="46" cy="2"/>
              </a:xfrm>
              <a:custGeom>
                <a:avLst/>
                <a:gdLst>
                  <a:gd name="T0" fmla="*/ 46 w 46"/>
                  <a:gd name="T1" fmla="*/ 2 h 2"/>
                  <a:gd name="T2" fmla="*/ 0 w 46"/>
                  <a:gd name="T3" fmla="*/ 2 h 2"/>
                  <a:gd name="T4" fmla="*/ 0 w 46"/>
                  <a:gd name="T5" fmla="*/ 2 h 2"/>
                  <a:gd name="T6" fmla="*/ 0 w 46"/>
                  <a:gd name="T7" fmla="*/ 2 h 2"/>
                  <a:gd name="T8" fmla="*/ 0 w 46"/>
                  <a:gd name="T9" fmla="*/ 2 h 2"/>
                  <a:gd name="T10" fmla="*/ 0 w 46"/>
                  <a:gd name="T11" fmla="*/ 2 h 2"/>
                  <a:gd name="T12" fmla="*/ 0 w 46"/>
                  <a:gd name="T13" fmla="*/ 2 h 2"/>
                  <a:gd name="T14" fmla="*/ 0 w 46"/>
                  <a:gd name="T15" fmla="*/ 0 h 2"/>
                  <a:gd name="T16" fmla="*/ 0 w 46"/>
                  <a:gd name="T17" fmla="*/ 0 h 2"/>
                  <a:gd name="T18" fmla="*/ 0 w 46"/>
                  <a:gd name="T19" fmla="*/ 0 h 2"/>
                  <a:gd name="T20" fmla="*/ 46 w 46"/>
                  <a:gd name="T21" fmla="*/ 0 h 2"/>
                  <a:gd name="T22" fmla="*/ 46 w 46"/>
                  <a:gd name="T23" fmla="*/ 0 h 2"/>
                  <a:gd name="T24" fmla="*/ 46 w 46"/>
                  <a:gd name="T25" fmla="*/ 0 h 2"/>
                  <a:gd name="T26" fmla="*/ 46 w 46"/>
                  <a:gd name="T27" fmla="*/ 2 h 2"/>
                  <a:gd name="T28" fmla="*/ 46 w 46"/>
                  <a:gd name="T29" fmla="*/ 2 h 2"/>
                  <a:gd name="T30" fmla="*/ 46 w 46"/>
                  <a:gd name="T31" fmla="*/ 2 h 2"/>
                  <a:gd name="T32" fmla="*/ 46 w 46"/>
                  <a:gd name="T33" fmla="*/ 2 h 2"/>
                  <a:gd name="T34" fmla="*/ 46 w 46"/>
                  <a:gd name="T35" fmla="*/ 2 h 2"/>
                  <a:gd name="T36" fmla="*/ 46 w 4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2"/>
                  <a:gd name="T59" fmla="*/ 46 w 4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2">
                    <a:moveTo>
                      <a:pt x="46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A04C2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51" name="Freeform 160"/>
              <p:cNvSpPr>
                <a:spLocks/>
              </p:cNvSpPr>
              <p:nvPr/>
            </p:nvSpPr>
            <p:spPr bwMode="auto">
              <a:xfrm>
                <a:off x="4142" y="2145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0 w 46"/>
                  <a:gd name="T3" fmla="*/ 3 h 3"/>
                  <a:gd name="T4" fmla="*/ 0 w 46"/>
                  <a:gd name="T5" fmla="*/ 3 h 3"/>
                  <a:gd name="T6" fmla="*/ 0 w 46"/>
                  <a:gd name="T7" fmla="*/ 3 h 3"/>
                  <a:gd name="T8" fmla="*/ 0 w 46"/>
                  <a:gd name="T9" fmla="*/ 3 h 3"/>
                  <a:gd name="T10" fmla="*/ 0 w 46"/>
                  <a:gd name="T11" fmla="*/ 3 h 3"/>
                  <a:gd name="T12" fmla="*/ 0 w 46"/>
                  <a:gd name="T13" fmla="*/ 3 h 3"/>
                  <a:gd name="T14" fmla="*/ 0 w 46"/>
                  <a:gd name="T15" fmla="*/ 3 h 3"/>
                  <a:gd name="T16" fmla="*/ 0 w 46"/>
                  <a:gd name="T17" fmla="*/ 0 h 3"/>
                  <a:gd name="T18" fmla="*/ 0 w 46"/>
                  <a:gd name="T19" fmla="*/ 0 h 3"/>
                  <a:gd name="T20" fmla="*/ 46 w 46"/>
                  <a:gd name="T21" fmla="*/ 0 h 3"/>
                  <a:gd name="T22" fmla="*/ 46 w 46"/>
                  <a:gd name="T23" fmla="*/ 0 h 3"/>
                  <a:gd name="T24" fmla="*/ 46 w 46"/>
                  <a:gd name="T25" fmla="*/ 3 h 3"/>
                  <a:gd name="T26" fmla="*/ 46 w 46"/>
                  <a:gd name="T27" fmla="*/ 3 h 3"/>
                  <a:gd name="T28" fmla="*/ 46 w 46"/>
                  <a:gd name="T29" fmla="*/ 3 h 3"/>
                  <a:gd name="T30" fmla="*/ 46 w 46"/>
                  <a:gd name="T31" fmla="*/ 3 h 3"/>
                  <a:gd name="T32" fmla="*/ 46 w 46"/>
                  <a:gd name="T33" fmla="*/ 3 h 3"/>
                  <a:gd name="T34" fmla="*/ 46 w 46"/>
                  <a:gd name="T35" fmla="*/ 3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A14C2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52" name="Freeform 161"/>
              <p:cNvSpPr>
                <a:spLocks/>
              </p:cNvSpPr>
              <p:nvPr/>
            </p:nvSpPr>
            <p:spPr bwMode="auto">
              <a:xfrm>
                <a:off x="4142" y="2143"/>
                <a:ext cx="46" cy="2"/>
              </a:xfrm>
              <a:custGeom>
                <a:avLst/>
                <a:gdLst>
                  <a:gd name="T0" fmla="*/ 46 w 46"/>
                  <a:gd name="T1" fmla="*/ 2 h 2"/>
                  <a:gd name="T2" fmla="*/ 0 w 46"/>
                  <a:gd name="T3" fmla="*/ 2 h 2"/>
                  <a:gd name="T4" fmla="*/ 0 w 46"/>
                  <a:gd name="T5" fmla="*/ 2 h 2"/>
                  <a:gd name="T6" fmla="*/ 0 w 46"/>
                  <a:gd name="T7" fmla="*/ 2 h 2"/>
                  <a:gd name="T8" fmla="*/ 0 w 46"/>
                  <a:gd name="T9" fmla="*/ 2 h 2"/>
                  <a:gd name="T10" fmla="*/ 0 w 46"/>
                  <a:gd name="T11" fmla="*/ 2 h 2"/>
                  <a:gd name="T12" fmla="*/ 0 w 46"/>
                  <a:gd name="T13" fmla="*/ 2 h 2"/>
                  <a:gd name="T14" fmla="*/ 0 w 46"/>
                  <a:gd name="T15" fmla="*/ 2 h 2"/>
                  <a:gd name="T16" fmla="*/ 0 w 46"/>
                  <a:gd name="T17" fmla="*/ 0 h 2"/>
                  <a:gd name="T18" fmla="*/ 0 w 46"/>
                  <a:gd name="T19" fmla="*/ 0 h 2"/>
                  <a:gd name="T20" fmla="*/ 46 w 46"/>
                  <a:gd name="T21" fmla="*/ 0 h 2"/>
                  <a:gd name="T22" fmla="*/ 46 w 46"/>
                  <a:gd name="T23" fmla="*/ 0 h 2"/>
                  <a:gd name="T24" fmla="*/ 46 w 46"/>
                  <a:gd name="T25" fmla="*/ 2 h 2"/>
                  <a:gd name="T26" fmla="*/ 46 w 46"/>
                  <a:gd name="T27" fmla="*/ 2 h 2"/>
                  <a:gd name="T28" fmla="*/ 46 w 46"/>
                  <a:gd name="T29" fmla="*/ 2 h 2"/>
                  <a:gd name="T30" fmla="*/ 46 w 46"/>
                  <a:gd name="T31" fmla="*/ 2 h 2"/>
                  <a:gd name="T32" fmla="*/ 46 w 46"/>
                  <a:gd name="T33" fmla="*/ 2 h 2"/>
                  <a:gd name="T34" fmla="*/ 46 w 46"/>
                  <a:gd name="T35" fmla="*/ 2 h 2"/>
                  <a:gd name="T36" fmla="*/ 46 w 4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2"/>
                  <a:gd name="T59" fmla="*/ 46 w 4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2">
                    <a:moveTo>
                      <a:pt x="46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A24D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53" name="Freeform 162"/>
              <p:cNvSpPr>
                <a:spLocks/>
              </p:cNvSpPr>
              <p:nvPr/>
            </p:nvSpPr>
            <p:spPr bwMode="auto">
              <a:xfrm>
                <a:off x="4142" y="2140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0 w 46"/>
                  <a:gd name="T3" fmla="*/ 3 h 3"/>
                  <a:gd name="T4" fmla="*/ 0 w 46"/>
                  <a:gd name="T5" fmla="*/ 3 h 3"/>
                  <a:gd name="T6" fmla="*/ 0 w 46"/>
                  <a:gd name="T7" fmla="*/ 3 h 3"/>
                  <a:gd name="T8" fmla="*/ 0 w 46"/>
                  <a:gd name="T9" fmla="*/ 3 h 3"/>
                  <a:gd name="T10" fmla="*/ 0 w 46"/>
                  <a:gd name="T11" fmla="*/ 3 h 3"/>
                  <a:gd name="T12" fmla="*/ 0 w 46"/>
                  <a:gd name="T13" fmla="*/ 3 h 3"/>
                  <a:gd name="T14" fmla="*/ 0 w 46"/>
                  <a:gd name="T15" fmla="*/ 3 h 3"/>
                  <a:gd name="T16" fmla="*/ 0 w 46"/>
                  <a:gd name="T17" fmla="*/ 3 h 3"/>
                  <a:gd name="T18" fmla="*/ 0 w 46"/>
                  <a:gd name="T19" fmla="*/ 0 h 3"/>
                  <a:gd name="T20" fmla="*/ 46 w 46"/>
                  <a:gd name="T21" fmla="*/ 0 h 3"/>
                  <a:gd name="T22" fmla="*/ 46 w 46"/>
                  <a:gd name="T23" fmla="*/ 3 h 3"/>
                  <a:gd name="T24" fmla="*/ 46 w 46"/>
                  <a:gd name="T25" fmla="*/ 3 h 3"/>
                  <a:gd name="T26" fmla="*/ 46 w 46"/>
                  <a:gd name="T27" fmla="*/ 3 h 3"/>
                  <a:gd name="T28" fmla="*/ 46 w 46"/>
                  <a:gd name="T29" fmla="*/ 3 h 3"/>
                  <a:gd name="T30" fmla="*/ 46 w 46"/>
                  <a:gd name="T31" fmla="*/ 3 h 3"/>
                  <a:gd name="T32" fmla="*/ 46 w 46"/>
                  <a:gd name="T33" fmla="*/ 3 h 3"/>
                  <a:gd name="T34" fmla="*/ 46 w 46"/>
                  <a:gd name="T35" fmla="*/ 3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A24D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54" name="Freeform 163"/>
              <p:cNvSpPr>
                <a:spLocks/>
              </p:cNvSpPr>
              <p:nvPr/>
            </p:nvSpPr>
            <p:spPr bwMode="auto">
              <a:xfrm>
                <a:off x="4142" y="2140"/>
                <a:ext cx="46" cy="1"/>
              </a:xfrm>
              <a:custGeom>
                <a:avLst/>
                <a:gdLst>
                  <a:gd name="T0" fmla="*/ 46 w 46"/>
                  <a:gd name="T1" fmla="*/ 0 h 1"/>
                  <a:gd name="T2" fmla="*/ 0 w 46"/>
                  <a:gd name="T3" fmla="*/ 0 h 1"/>
                  <a:gd name="T4" fmla="*/ 0 w 46"/>
                  <a:gd name="T5" fmla="*/ 0 h 1"/>
                  <a:gd name="T6" fmla="*/ 0 w 46"/>
                  <a:gd name="T7" fmla="*/ 0 h 1"/>
                  <a:gd name="T8" fmla="*/ 0 w 46"/>
                  <a:gd name="T9" fmla="*/ 0 h 1"/>
                  <a:gd name="T10" fmla="*/ 0 w 46"/>
                  <a:gd name="T11" fmla="*/ 0 h 1"/>
                  <a:gd name="T12" fmla="*/ 0 w 46"/>
                  <a:gd name="T13" fmla="*/ 0 h 1"/>
                  <a:gd name="T14" fmla="*/ 0 w 46"/>
                  <a:gd name="T15" fmla="*/ 0 h 1"/>
                  <a:gd name="T16" fmla="*/ 0 w 46"/>
                  <a:gd name="T17" fmla="*/ 0 h 1"/>
                  <a:gd name="T18" fmla="*/ 0 w 46"/>
                  <a:gd name="T19" fmla="*/ 0 h 1"/>
                  <a:gd name="T20" fmla="*/ 46 w 46"/>
                  <a:gd name="T21" fmla="*/ 0 h 1"/>
                  <a:gd name="T22" fmla="*/ 46 w 46"/>
                  <a:gd name="T23" fmla="*/ 0 h 1"/>
                  <a:gd name="T24" fmla="*/ 46 w 46"/>
                  <a:gd name="T25" fmla="*/ 0 h 1"/>
                  <a:gd name="T26" fmla="*/ 46 w 46"/>
                  <a:gd name="T27" fmla="*/ 0 h 1"/>
                  <a:gd name="T28" fmla="*/ 46 w 46"/>
                  <a:gd name="T29" fmla="*/ 0 h 1"/>
                  <a:gd name="T30" fmla="*/ 46 w 46"/>
                  <a:gd name="T31" fmla="*/ 0 h 1"/>
                  <a:gd name="T32" fmla="*/ 46 w 46"/>
                  <a:gd name="T33" fmla="*/ 0 h 1"/>
                  <a:gd name="T34" fmla="*/ 46 w 46"/>
                  <a:gd name="T35" fmla="*/ 0 h 1"/>
                  <a:gd name="T36" fmla="*/ 46 w 46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1"/>
                  <a:gd name="T59" fmla="*/ 46 w 46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1">
                    <a:moveTo>
                      <a:pt x="46" y="0"/>
                    </a:moveTo>
                    <a:lnTo>
                      <a:pt x="0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A34E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55" name="Freeform 164"/>
              <p:cNvSpPr>
                <a:spLocks/>
              </p:cNvSpPr>
              <p:nvPr/>
            </p:nvSpPr>
            <p:spPr bwMode="auto">
              <a:xfrm>
                <a:off x="4142" y="2137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0 w 46"/>
                  <a:gd name="T3" fmla="*/ 3 h 3"/>
                  <a:gd name="T4" fmla="*/ 0 w 46"/>
                  <a:gd name="T5" fmla="*/ 0 h 3"/>
                  <a:gd name="T6" fmla="*/ 0 w 46"/>
                  <a:gd name="T7" fmla="*/ 0 h 3"/>
                  <a:gd name="T8" fmla="*/ 0 w 46"/>
                  <a:gd name="T9" fmla="*/ 0 h 3"/>
                  <a:gd name="T10" fmla="*/ 0 w 46"/>
                  <a:gd name="T11" fmla="*/ 0 h 3"/>
                  <a:gd name="T12" fmla="*/ 0 w 46"/>
                  <a:gd name="T13" fmla="*/ 0 h 3"/>
                  <a:gd name="T14" fmla="*/ 0 w 46"/>
                  <a:gd name="T15" fmla="*/ 0 h 3"/>
                  <a:gd name="T16" fmla="*/ 0 w 46"/>
                  <a:gd name="T17" fmla="*/ 0 h 3"/>
                  <a:gd name="T18" fmla="*/ 0 w 46"/>
                  <a:gd name="T19" fmla="*/ 0 h 3"/>
                  <a:gd name="T20" fmla="*/ 46 w 46"/>
                  <a:gd name="T21" fmla="*/ 0 h 3"/>
                  <a:gd name="T22" fmla="*/ 46 w 46"/>
                  <a:gd name="T23" fmla="*/ 0 h 3"/>
                  <a:gd name="T24" fmla="*/ 46 w 46"/>
                  <a:gd name="T25" fmla="*/ 0 h 3"/>
                  <a:gd name="T26" fmla="*/ 46 w 46"/>
                  <a:gd name="T27" fmla="*/ 0 h 3"/>
                  <a:gd name="T28" fmla="*/ 46 w 46"/>
                  <a:gd name="T29" fmla="*/ 0 h 3"/>
                  <a:gd name="T30" fmla="*/ 46 w 46"/>
                  <a:gd name="T31" fmla="*/ 0 h 3"/>
                  <a:gd name="T32" fmla="*/ 46 w 46"/>
                  <a:gd name="T33" fmla="*/ 0 h 3"/>
                  <a:gd name="T34" fmla="*/ 46 w 46"/>
                  <a:gd name="T35" fmla="*/ 0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A34E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56" name="Freeform 165"/>
              <p:cNvSpPr>
                <a:spLocks/>
              </p:cNvSpPr>
              <p:nvPr/>
            </p:nvSpPr>
            <p:spPr bwMode="auto">
              <a:xfrm>
                <a:off x="4142" y="2135"/>
                <a:ext cx="46" cy="2"/>
              </a:xfrm>
              <a:custGeom>
                <a:avLst/>
                <a:gdLst>
                  <a:gd name="T0" fmla="*/ 46 w 46"/>
                  <a:gd name="T1" fmla="*/ 2 h 2"/>
                  <a:gd name="T2" fmla="*/ 0 w 46"/>
                  <a:gd name="T3" fmla="*/ 2 h 2"/>
                  <a:gd name="T4" fmla="*/ 0 w 46"/>
                  <a:gd name="T5" fmla="*/ 0 h 2"/>
                  <a:gd name="T6" fmla="*/ 0 w 46"/>
                  <a:gd name="T7" fmla="*/ 0 h 2"/>
                  <a:gd name="T8" fmla="*/ 0 w 46"/>
                  <a:gd name="T9" fmla="*/ 0 h 2"/>
                  <a:gd name="T10" fmla="*/ 0 w 46"/>
                  <a:gd name="T11" fmla="*/ 0 h 2"/>
                  <a:gd name="T12" fmla="*/ 0 w 46"/>
                  <a:gd name="T13" fmla="*/ 0 h 2"/>
                  <a:gd name="T14" fmla="*/ 0 w 46"/>
                  <a:gd name="T15" fmla="*/ 0 h 2"/>
                  <a:gd name="T16" fmla="*/ 0 w 46"/>
                  <a:gd name="T17" fmla="*/ 0 h 2"/>
                  <a:gd name="T18" fmla="*/ 0 w 46"/>
                  <a:gd name="T19" fmla="*/ 0 h 2"/>
                  <a:gd name="T20" fmla="*/ 46 w 46"/>
                  <a:gd name="T21" fmla="*/ 0 h 2"/>
                  <a:gd name="T22" fmla="*/ 46 w 46"/>
                  <a:gd name="T23" fmla="*/ 0 h 2"/>
                  <a:gd name="T24" fmla="*/ 46 w 46"/>
                  <a:gd name="T25" fmla="*/ 0 h 2"/>
                  <a:gd name="T26" fmla="*/ 46 w 46"/>
                  <a:gd name="T27" fmla="*/ 0 h 2"/>
                  <a:gd name="T28" fmla="*/ 46 w 46"/>
                  <a:gd name="T29" fmla="*/ 0 h 2"/>
                  <a:gd name="T30" fmla="*/ 46 w 46"/>
                  <a:gd name="T31" fmla="*/ 0 h 2"/>
                  <a:gd name="T32" fmla="*/ 46 w 46"/>
                  <a:gd name="T33" fmla="*/ 0 h 2"/>
                  <a:gd name="T34" fmla="*/ 46 w 46"/>
                  <a:gd name="T35" fmla="*/ 0 h 2"/>
                  <a:gd name="T36" fmla="*/ 46 w 4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2"/>
                  <a:gd name="T59" fmla="*/ 46 w 4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2">
                    <a:moveTo>
                      <a:pt x="46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A44E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57" name="Freeform 166"/>
              <p:cNvSpPr>
                <a:spLocks/>
              </p:cNvSpPr>
              <p:nvPr/>
            </p:nvSpPr>
            <p:spPr bwMode="auto">
              <a:xfrm>
                <a:off x="4142" y="2132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0 w 46"/>
                  <a:gd name="T3" fmla="*/ 3 h 3"/>
                  <a:gd name="T4" fmla="*/ 0 w 46"/>
                  <a:gd name="T5" fmla="*/ 3 h 3"/>
                  <a:gd name="T6" fmla="*/ 0 w 46"/>
                  <a:gd name="T7" fmla="*/ 0 h 3"/>
                  <a:gd name="T8" fmla="*/ 0 w 46"/>
                  <a:gd name="T9" fmla="*/ 0 h 3"/>
                  <a:gd name="T10" fmla="*/ 0 w 46"/>
                  <a:gd name="T11" fmla="*/ 0 h 3"/>
                  <a:gd name="T12" fmla="*/ 0 w 46"/>
                  <a:gd name="T13" fmla="*/ 0 h 3"/>
                  <a:gd name="T14" fmla="*/ 0 w 46"/>
                  <a:gd name="T15" fmla="*/ 0 h 3"/>
                  <a:gd name="T16" fmla="*/ 0 w 46"/>
                  <a:gd name="T17" fmla="*/ 0 h 3"/>
                  <a:gd name="T18" fmla="*/ 0 w 46"/>
                  <a:gd name="T19" fmla="*/ 0 h 3"/>
                  <a:gd name="T20" fmla="*/ 46 w 46"/>
                  <a:gd name="T21" fmla="*/ 0 h 3"/>
                  <a:gd name="T22" fmla="*/ 46 w 46"/>
                  <a:gd name="T23" fmla="*/ 0 h 3"/>
                  <a:gd name="T24" fmla="*/ 46 w 46"/>
                  <a:gd name="T25" fmla="*/ 0 h 3"/>
                  <a:gd name="T26" fmla="*/ 46 w 46"/>
                  <a:gd name="T27" fmla="*/ 0 h 3"/>
                  <a:gd name="T28" fmla="*/ 46 w 46"/>
                  <a:gd name="T29" fmla="*/ 0 h 3"/>
                  <a:gd name="T30" fmla="*/ 46 w 46"/>
                  <a:gd name="T31" fmla="*/ 0 h 3"/>
                  <a:gd name="T32" fmla="*/ 46 w 46"/>
                  <a:gd name="T33" fmla="*/ 0 h 3"/>
                  <a:gd name="T34" fmla="*/ 46 w 46"/>
                  <a:gd name="T35" fmla="*/ 3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A54F2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58" name="Freeform 167"/>
              <p:cNvSpPr>
                <a:spLocks/>
              </p:cNvSpPr>
              <p:nvPr/>
            </p:nvSpPr>
            <p:spPr bwMode="auto">
              <a:xfrm>
                <a:off x="4142" y="2129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0 w 46"/>
                  <a:gd name="T3" fmla="*/ 3 h 3"/>
                  <a:gd name="T4" fmla="*/ 0 w 46"/>
                  <a:gd name="T5" fmla="*/ 3 h 3"/>
                  <a:gd name="T6" fmla="*/ 0 w 46"/>
                  <a:gd name="T7" fmla="*/ 0 h 3"/>
                  <a:gd name="T8" fmla="*/ 0 w 46"/>
                  <a:gd name="T9" fmla="*/ 0 h 3"/>
                  <a:gd name="T10" fmla="*/ 0 w 46"/>
                  <a:gd name="T11" fmla="*/ 0 h 3"/>
                  <a:gd name="T12" fmla="*/ 3 w 46"/>
                  <a:gd name="T13" fmla="*/ 0 h 3"/>
                  <a:gd name="T14" fmla="*/ 3 w 46"/>
                  <a:gd name="T15" fmla="*/ 0 h 3"/>
                  <a:gd name="T16" fmla="*/ 3 w 46"/>
                  <a:gd name="T17" fmla="*/ 0 h 3"/>
                  <a:gd name="T18" fmla="*/ 3 w 46"/>
                  <a:gd name="T19" fmla="*/ 0 h 3"/>
                  <a:gd name="T20" fmla="*/ 46 w 46"/>
                  <a:gd name="T21" fmla="*/ 0 h 3"/>
                  <a:gd name="T22" fmla="*/ 46 w 46"/>
                  <a:gd name="T23" fmla="*/ 0 h 3"/>
                  <a:gd name="T24" fmla="*/ 46 w 46"/>
                  <a:gd name="T25" fmla="*/ 0 h 3"/>
                  <a:gd name="T26" fmla="*/ 46 w 46"/>
                  <a:gd name="T27" fmla="*/ 0 h 3"/>
                  <a:gd name="T28" fmla="*/ 46 w 46"/>
                  <a:gd name="T29" fmla="*/ 0 h 3"/>
                  <a:gd name="T30" fmla="*/ 46 w 46"/>
                  <a:gd name="T31" fmla="*/ 0 h 3"/>
                  <a:gd name="T32" fmla="*/ 46 w 46"/>
                  <a:gd name="T33" fmla="*/ 0 h 3"/>
                  <a:gd name="T34" fmla="*/ 46 w 46"/>
                  <a:gd name="T35" fmla="*/ 3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46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A54F2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59" name="Freeform 168"/>
              <p:cNvSpPr>
                <a:spLocks/>
              </p:cNvSpPr>
              <p:nvPr/>
            </p:nvSpPr>
            <p:spPr bwMode="auto">
              <a:xfrm>
                <a:off x="4145" y="2127"/>
                <a:ext cx="43" cy="2"/>
              </a:xfrm>
              <a:custGeom>
                <a:avLst/>
                <a:gdLst>
                  <a:gd name="T0" fmla="*/ 43 w 43"/>
                  <a:gd name="T1" fmla="*/ 2 h 2"/>
                  <a:gd name="T2" fmla="*/ 0 w 43"/>
                  <a:gd name="T3" fmla="*/ 2 h 2"/>
                  <a:gd name="T4" fmla="*/ 0 w 43"/>
                  <a:gd name="T5" fmla="*/ 2 h 2"/>
                  <a:gd name="T6" fmla="*/ 0 w 43"/>
                  <a:gd name="T7" fmla="*/ 2 h 2"/>
                  <a:gd name="T8" fmla="*/ 0 w 43"/>
                  <a:gd name="T9" fmla="*/ 0 h 2"/>
                  <a:gd name="T10" fmla="*/ 0 w 43"/>
                  <a:gd name="T11" fmla="*/ 0 h 2"/>
                  <a:gd name="T12" fmla="*/ 0 w 43"/>
                  <a:gd name="T13" fmla="*/ 0 h 2"/>
                  <a:gd name="T14" fmla="*/ 0 w 43"/>
                  <a:gd name="T15" fmla="*/ 0 h 2"/>
                  <a:gd name="T16" fmla="*/ 0 w 43"/>
                  <a:gd name="T17" fmla="*/ 0 h 2"/>
                  <a:gd name="T18" fmla="*/ 0 w 43"/>
                  <a:gd name="T19" fmla="*/ 0 h 2"/>
                  <a:gd name="T20" fmla="*/ 43 w 43"/>
                  <a:gd name="T21" fmla="*/ 0 h 2"/>
                  <a:gd name="T22" fmla="*/ 43 w 43"/>
                  <a:gd name="T23" fmla="*/ 0 h 2"/>
                  <a:gd name="T24" fmla="*/ 43 w 43"/>
                  <a:gd name="T25" fmla="*/ 0 h 2"/>
                  <a:gd name="T26" fmla="*/ 43 w 43"/>
                  <a:gd name="T27" fmla="*/ 0 h 2"/>
                  <a:gd name="T28" fmla="*/ 43 w 43"/>
                  <a:gd name="T29" fmla="*/ 0 h 2"/>
                  <a:gd name="T30" fmla="*/ 43 w 43"/>
                  <a:gd name="T31" fmla="*/ 0 h 2"/>
                  <a:gd name="T32" fmla="*/ 43 w 43"/>
                  <a:gd name="T33" fmla="*/ 2 h 2"/>
                  <a:gd name="T34" fmla="*/ 43 w 43"/>
                  <a:gd name="T35" fmla="*/ 2 h 2"/>
                  <a:gd name="T36" fmla="*/ 43 w 4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2"/>
                  <a:gd name="T59" fmla="*/ 43 w 4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2">
                    <a:moveTo>
                      <a:pt x="4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2"/>
                    </a:lnTo>
                    <a:close/>
                  </a:path>
                </a:pathLst>
              </a:custGeom>
              <a:solidFill>
                <a:srgbClr val="A6502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60" name="Freeform 169"/>
              <p:cNvSpPr>
                <a:spLocks/>
              </p:cNvSpPr>
              <p:nvPr/>
            </p:nvSpPr>
            <p:spPr bwMode="auto">
              <a:xfrm>
                <a:off x="4145" y="2124"/>
                <a:ext cx="43" cy="3"/>
              </a:xfrm>
              <a:custGeom>
                <a:avLst/>
                <a:gdLst>
                  <a:gd name="T0" fmla="*/ 43 w 43"/>
                  <a:gd name="T1" fmla="*/ 3 h 3"/>
                  <a:gd name="T2" fmla="*/ 0 w 43"/>
                  <a:gd name="T3" fmla="*/ 3 h 3"/>
                  <a:gd name="T4" fmla="*/ 0 w 43"/>
                  <a:gd name="T5" fmla="*/ 3 h 3"/>
                  <a:gd name="T6" fmla="*/ 0 w 43"/>
                  <a:gd name="T7" fmla="*/ 3 h 3"/>
                  <a:gd name="T8" fmla="*/ 0 w 43"/>
                  <a:gd name="T9" fmla="*/ 0 h 3"/>
                  <a:gd name="T10" fmla="*/ 0 w 43"/>
                  <a:gd name="T11" fmla="*/ 0 h 3"/>
                  <a:gd name="T12" fmla="*/ 0 w 43"/>
                  <a:gd name="T13" fmla="*/ 0 h 3"/>
                  <a:gd name="T14" fmla="*/ 0 w 43"/>
                  <a:gd name="T15" fmla="*/ 0 h 3"/>
                  <a:gd name="T16" fmla="*/ 0 w 43"/>
                  <a:gd name="T17" fmla="*/ 0 h 3"/>
                  <a:gd name="T18" fmla="*/ 0 w 43"/>
                  <a:gd name="T19" fmla="*/ 0 h 3"/>
                  <a:gd name="T20" fmla="*/ 43 w 43"/>
                  <a:gd name="T21" fmla="*/ 0 h 3"/>
                  <a:gd name="T22" fmla="*/ 43 w 43"/>
                  <a:gd name="T23" fmla="*/ 0 h 3"/>
                  <a:gd name="T24" fmla="*/ 43 w 43"/>
                  <a:gd name="T25" fmla="*/ 0 h 3"/>
                  <a:gd name="T26" fmla="*/ 43 w 43"/>
                  <a:gd name="T27" fmla="*/ 0 h 3"/>
                  <a:gd name="T28" fmla="*/ 43 w 43"/>
                  <a:gd name="T29" fmla="*/ 0 h 3"/>
                  <a:gd name="T30" fmla="*/ 43 w 43"/>
                  <a:gd name="T31" fmla="*/ 0 h 3"/>
                  <a:gd name="T32" fmla="*/ 43 w 43"/>
                  <a:gd name="T33" fmla="*/ 3 h 3"/>
                  <a:gd name="T34" fmla="*/ 43 w 43"/>
                  <a:gd name="T35" fmla="*/ 3 h 3"/>
                  <a:gd name="T36" fmla="*/ 43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A6502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61" name="Freeform 170"/>
              <p:cNvSpPr>
                <a:spLocks/>
              </p:cNvSpPr>
              <p:nvPr/>
            </p:nvSpPr>
            <p:spPr bwMode="auto">
              <a:xfrm>
                <a:off x="4145" y="2122"/>
                <a:ext cx="43" cy="2"/>
              </a:xfrm>
              <a:custGeom>
                <a:avLst/>
                <a:gdLst>
                  <a:gd name="T0" fmla="*/ 43 w 43"/>
                  <a:gd name="T1" fmla="*/ 2 h 2"/>
                  <a:gd name="T2" fmla="*/ 0 w 43"/>
                  <a:gd name="T3" fmla="*/ 2 h 2"/>
                  <a:gd name="T4" fmla="*/ 0 w 43"/>
                  <a:gd name="T5" fmla="*/ 2 h 2"/>
                  <a:gd name="T6" fmla="*/ 0 w 43"/>
                  <a:gd name="T7" fmla="*/ 2 h 2"/>
                  <a:gd name="T8" fmla="*/ 0 w 43"/>
                  <a:gd name="T9" fmla="*/ 2 h 2"/>
                  <a:gd name="T10" fmla="*/ 0 w 43"/>
                  <a:gd name="T11" fmla="*/ 0 h 2"/>
                  <a:gd name="T12" fmla="*/ 0 w 43"/>
                  <a:gd name="T13" fmla="*/ 0 h 2"/>
                  <a:gd name="T14" fmla="*/ 0 w 43"/>
                  <a:gd name="T15" fmla="*/ 0 h 2"/>
                  <a:gd name="T16" fmla="*/ 0 w 43"/>
                  <a:gd name="T17" fmla="*/ 0 h 2"/>
                  <a:gd name="T18" fmla="*/ 0 w 43"/>
                  <a:gd name="T19" fmla="*/ 0 h 2"/>
                  <a:gd name="T20" fmla="*/ 43 w 43"/>
                  <a:gd name="T21" fmla="*/ 0 h 2"/>
                  <a:gd name="T22" fmla="*/ 43 w 43"/>
                  <a:gd name="T23" fmla="*/ 0 h 2"/>
                  <a:gd name="T24" fmla="*/ 43 w 43"/>
                  <a:gd name="T25" fmla="*/ 0 h 2"/>
                  <a:gd name="T26" fmla="*/ 43 w 43"/>
                  <a:gd name="T27" fmla="*/ 0 h 2"/>
                  <a:gd name="T28" fmla="*/ 43 w 43"/>
                  <a:gd name="T29" fmla="*/ 0 h 2"/>
                  <a:gd name="T30" fmla="*/ 43 w 43"/>
                  <a:gd name="T31" fmla="*/ 2 h 2"/>
                  <a:gd name="T32" fmla="*/ 43 w 43"/>
                  <a:gd name="T33" fmla="*/ 2 h 2"/>
                  <a:gd name="T34" fmla="*/ 43 w 43"/>
                  <a:gd name="T35" fmla="*/ 2 h 2"/>
                  <a:gd name="T36" fmla="*/ 43 w 4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2"/>
                  <a:gd name="T59" fmla="*/ 43 w 4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2">
                    <a:moveTo>
                      <a:pt x="4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2"/>
                    </a:lnTo>
                    <a:close/>
                  </a:path>
                </a:pathLst>
              </a:custGeom>
              <a:solidFill>
                <a:srgbClr val="A7512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62" name="Freeform 171"/>
              <p:cNvSpPr>
                <a:spLocks/>
              </p:cNvSpPr>
              <p:nvPr/>
            </p:nvSpPr>
            <p:spPr bwMode="auto">
              <a:xfrm>
                <a:off x="4145" y="2119"/>
                <a:ext cx="43" cy="3"/>
              </a:xfrm>
              <a:custGeom>
                <a:avLst/>
                <a:gdLst>
                  <a:gd name="T0" fmla="*/ 43 w 43"/>
                  <a:gd name="T1" fmla="*/ 3 h 3"/>
                  <a:gd name="T2" fmla="*/ 0 w 43"/>
                  <a:gd name="T3" fmla="*/ 3 h 3"/>
                  <a:gd name="T4" fmla="*/ 0 w 43"/>
                  <a:gd name="T5" fmla="*/ 3 h 3"/>
                  <a:gd name="T6" fmla="*/ 0 w 43"/>
                  <a:gd name="T7" fmla="*/ 3 h 3"/>
                  <a:gd name="T8" fmla="*/ 0 w 43"/>
                  <a:gd name="T9" fmla="*/ 3 h 3"/>
                  <a:gd name="T10" fmla="*/ 0 w 43"/>
                  <a:gd name="T11" fmla="*/ 3 h 3"/>
                  <a:gd name="T12" fmla="*/ 0 w 43"/>
                  <a:gd name="T13" fmla="*/ 0 h 3"/>
                  <a:gd name="T14" fmla="*/ 0 w 43"/>
                  <a:gd name="T15" fmla="*/ 0 h 3"/>
                  <a:gd name="T16" fmla="*/ 0 w 43"/>
                  <a:gd name="T17" fmla="*/ 0 h 3"/>
                  <a:gd name="T18" fmla="*/ 0 w 43"/>
                  <a:gd name="T19" fmla="*/ 0 h 3"/>
                  <a:gd name="T20" fmla="*/ 43 w 43"/>
                  <a:gd name="T21" fmla="*/ 0 h 3"/>
                  <a:gd name="T22" fmla="*/ 43 w 43"/>
                  <a:gd name="T23" fmla="*/ 0 h 3"/>
                  <a:gd name="T24" fmla="*/ 43 w 43"/>
                  <a:gd name="T25" fmla="*/ 0 h 3"/>
                  <a:gd name="T26" fmla="*/ 43 w 43"/>
                  <a:gd name="T27" fmla="*/ 0 h 3"/>
                  <a:gd name="T28" fmla="*/ 43 w 43"/>
                  <a:gd name="T29" fmla="*/ 3 h 3"/>
                  <a:gd name="T30" fmla="*/ 43 w 43"/>
                  <a:gd name="T31" fmla="*/ 3 h 3"/>
                  <a:gd name="T32" fmla="*/ 43 w 43"/>
                  <a:gd name="T33" fmla="*/ 3 h 3"/>
                  <a:gd name="T34" fmla="*/ 43 w 43"/>
                  <a:gd name="T35" fmla="*/ 3 h 3"/>
                  <a:gd name="T36" fmla="*/ 43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A8512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63" name="Freeform 172"/>
              <p:cNvSpPr>
                <a:spLocks/>
              </p:cNvSpPr>
              <p:nvPr/>
            </p:nvSpPr>
            <p:spPr bwMode="auto">
              <a:xfrm>
                <a:off x="4145" y="2116"/>
                <a:ext cx="43" cy="3"/>
              </a:xfrm>
              <a:custGeom>
                <a:avLst/>
                <a:gdLst>
                  <a:gd name="T0" fmla="*/ 43 w 43"/>
                  <a:gd name="T1" fmla="*/ 3 h 3"/>
                  <a:gd name="T2" fmla="*/ 0 w 43"/>
                  <a:gd name="T3" fmla="*/ 3 h 3"/>
                  <a:gd name="T4" fmla="*/ 0 w 43"/>
                  <a:gd name="T5" fmla="*/ 3 h 3"/>
                  <a:gd name="T6" fmla="*/ 0 w 43"/>
                  <a:gd name="T7" fmla="*/ 3 h 3"/>
                  <a:gd name="T8" fmla="*/ 0 w 43"/>
                  <a:gd name="T9" fmla="*/ 3 h 3"/>
                  <a:gd name="T10" fmla="*/ 0 w 43"/>
                  <a:gd name="T11" fmla="*/ 3 h 3"/>
                  <a:gd name="T12" fmla="*/ 0 w 43"/>
                  <a:gd name="T13" fmla="*/ 0 h 3"/>
                  <a:gd name="T14" fmla="*/ 0 w 43"/>
                  <a:gd name="T15" fmla="*/ 0 h 3"/>
                  <a:gd name="T16" fmla="*/ 0 w 43"/>
                  <a:gd name="T17" fmla="*/ 0 h 3"/>
                  <a:gd name="T18" fmla="*/ 0 w 43"/>
                  <a:gd name="T19" fmla="*/ 0 h 3"/>
                  <a:gd name="T20" fmla="*/ 43 w 43"/>
                  <a:gd name="T21" fmla="*/ 0 h 3"/>
                  <a:gd name="T22" fmla="*/ 43 w 43"/>
                  <a:gd name="T23" fmla="*/ 0 h 3"/>
                  <a:gd name="T24" fmla="*/ 43 w 43"/>
                  <a:gd name="T25" fmla="*/ 0 h 3"/>
                  <a:gd name="T26" fmla="*/ 43 w 43"/>
                  <a:gd name="T27" fmla="*/ 0 h 3"/>
                  <a:gd name="T28" fmla="*/ 43 w 43"/>
                  <a:gd name="T29" fmla="*/ 3 h 3"/>
                  <a:gd name="T30" fmla="*/ 43 w 43"/>
                  <a:gd name="T31" fmla="*/ 3 h 3"/>
                  <a:gd name="T32" fmla="*/ 43 w 43"/>
                  <a:gd name="T33" fmla="*/ 3 h 3"/>
                  <a:gd name="T34" fmla="*/ 43 w 43"/>
                  <a:gd name="T35" fmla="*/ 3 h 3"/>
                  <a:gd name="T36" fmla="*/ 43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A8522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64" name="Freeform 173"/>
              <p:cNvSpPr>
                <a:spLocks/>
              </p:cNvSpPr>
              <p:nvPr/>
            </p:nvSpPr>
            <p:spPr bwMode="auto">
              <a:xfrm>
                <a:off x="4145" y="2114"/>
                <a:ext cx="43" cy="2"/>
              </a:xfrm>
              <a:custGeom>
                <a:avLst/>
                <a:gdLst>
                  <a:gd name="T0" fmla="*/ 43 w 43"/>
                  <a:gd name="T1" fmla="*/ 2 h 2"/>
                  <a:gd name="T2" fmla="*/ 0 w 43"/>
                  <a:gd name="T3" fmla="*/ 2 h 2"/>
                  <a:gd name="T4" fmla="*/ 0 w 43"/>
                  <a:gd name="T5" fmla="*/ 2 h 2"/>
                  <a:gd name="T6" fmla="*/ 0 w 43"/>
                  <a:gd name="T7" fmla="*/ 2 h 2"/>
                  <a:gd name="T8" fmla="*/ 0 w 43"/>
                  <a:gd name="T9" fmla="*/ 2 h 2"/>
                  <a:gd name="T10" fmla="*/ 0 w 43"/>
                  <a:gd name="T11" fmla="*/ 2 h 2"/>
                  <a:gd name="T12" fmla="*/ 0 w 43"/>
                  <a:gd name="T13" fmla="*/ 2 h 2"/>
                  <a:gd name="T14" fmla="*/ 0 w 43"/>
                  <a:gd name="T15" fmla="*/ 0 h 2"/>
                  <a:gd name="T16" fmla="*/ 0 w 43"/>
                  <a:gd name="T17" fmla="*/ 0 h 2"/>
                  <a:gd name="T18" fmla="*/ 0 w 43"/>
                  <a:gd name="T19" fmla="*/ 0 h 2"/>
                  <a:gd name="T20" fmla="*/ 43 w 43"/>
                  <a:gd name="T21" fmla="*/ 0 h 2"/>
                  <a:gd name="T22" fmla="*/ 43 w 43"/>
                  <a:gd name="T23" fmla="*/ 0 h 2"/>
                  <a:gd name="T24" fmla="*/ 43 w 43"/>
                  <a:gd name="T25" fmla="*/ 0 h 2"/>
                  <a:gd name="T26" fmla="*/ 43 w 43"/>
                  <a:gd name="T27" fmla="*/ 2 h 2"/>
                  <a:gd name="T28" fmla="*/ 43 w 43"/>
                  <a:gd name="T29" fmla="*/ 2 h 2"/>
                  <a:gd name="T30" fmla="*/ 43 w 43"/>
                  <a:gd name="T31" fmla="*/ 2 h 2"/>
                  <a:gd name="T32" fmla="*/ 43 w 43"/>
                  <a:gd name="T33" fmla="*/ 2 h 2"/>
                  <a:gd name="T34" fmla="*/ 43 w 43"/>
                  <a:gd name="T35" fmla="*/ 2 h 2"/>
                  <a:gd name="T36" fmla="*/ 43 w 4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2"/>
                  <a:gd name="T59" fmla="*/ 43 w 4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2">
                    <a:moveTo>
                      <a:pt x="4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2"/>
                    </a:lnTo>
                    <a:close/>
                  </a:path>
                </a:pathLst>
              </a:custGeom>
              <a:solidFill>
                <a:srgbClr val="A9522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65" name="Freeform 174"/>
              <p:cNvSpPr>
                <a:spLocks/>
              </p:cNvSpPr>
              <p:nvPr/>
            </p:nvSpPr>
            <p:spPr bwMode="auto">
              <a:xfrm>
                <a:off x="4145" y="2111"/>
                <a:ext cx="43" cy="3"/>
              </a:xfrm>
              <a:custGeom>
                <a:avLst/>
                <a:gdLst>
                  <a:gd name="T0" fmla="*/ 43 w 43"/>
                  <a:gd name="T1" fmla="*/ 3 h 3"/>
                  <a:gd name="T2" fmla="*/ 0 w 43"/>
                  <a:gd name="T3" fmla="*/ 3 h 3"/>
                  <a:gd name="T4" fmla="*/ 0 w 43"/>
                  <a:gd name="T5" fmla="*/ 3 h 3"/>
                  <a:gd name="T6" fmla="*/ 0 w 43"/>
                  <a:gd name="T7" fmla="*/ 3 h 3"/>
                  <a:gd name="T8" fmla="*/ 0 w 43"/>
                  <a:gd name="T9" fmla="*/ 3 h 3"/>
                  <a:gd name="T10" fmla="*/ 0 w 43"/>
                  <a:gd name="T11" fmla="*/ 3 h 3"/>
                  <a:gd name="T12" fmla="*/ 0 w 43"/>
                  <a:gd name="T13" fmla="*/ 3 h 3"/>
                  <a:gd name="T14" fmla="*/ 0 w 43"/>
                  <a:gd name="T15" fmla="*/ 0 h 3"/>
                  <a:gd name="T16" fmla="*/ 0 w 43"/>
                  <a:gd name="T17" fmla="*/ 0 h 3"/>
                  <a:gd name="T18" fmla="*/ 0 w 43"/>
                  <a:gd name="T19" fmla="*/ 0 h 3"/>
                  <a:gd name="T20" fmla="*/ 43 w 43"/>
                  <a:gd name="T21" fmla="*/ 0 h 3"/>
                  <a:gd name="T22" fmla="*/ 43 w 43"/>
                  <a:gd name="T23" fmla="*/ 0 h 3"/>
                  <a:gd name="T24" fmla="*/ 43 w 43"/>
                  <a:gd name="T25" fmla="*/ 0 h 3"/>
                  <a:gd name="T26" fmla="*/ 43 w 43"/>
                  <a:gd name="T27" fmla="*/ 3 h 3"/>
                  <a:gd name="T28" fmla="*/ 43 w 43"/>
                  <a:gd name="T29" fmla="*/ 3 h 3"/>
                  <a:gd name="T30" fmla="*/ 43 w 43"/>
                  <a:gd name="T31" fmla="*/ 3 h 3"/>
                  <a:gd name="T32" fmla="*/ 43 w 43"/>
                  <a:gd name="T33" fmla="*/ 3 h 3"/>
                  <a:gd name="T34" fmla="*/ 43 w 43"/>
                  <a:gd name="T35" fmla="*/ 3 h 3"/>
                  <a:gd name="T36" fmla="*/ 43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A9532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66" name="Freeform 175"/>
              <p:cNvSpPr>
                <a:spLocks/>
              </p:cNvSpPr>
              <p:nvPr/>
            </p:nvSpPr>
            <p:spPr bwMode="auto">
              <a:xfrm>
                <a:off x="4145" y="2109"/>
                <a:ext cx="43" cy="2"/>
              </a:xfrm>
              <a:custGeom>
                <a:avLst/>
                <a:gdLst>
                  <a:gd name="T0" fmla="*/ 43 w 43"/>
                  <a:gd name="T1" fmla="*/ 2 h 2"/>
                  <a:gd name="T2" fmla="*/ 0 w 43"/>
                  <a:gd name="T3" fmla="*/ 2 h 2"/>
                  <a:gd name="T4" fmla="*/ 0 w 43"/>
                  <a:gd name="T5" fmla="*/ 2 h 2"/>
                  <a:gd name="T6" fmla="*/ 0 w 43"/>
                  <a:gd name="T7" fmla="*/ 2 h 2"/>
                  <a:gd name="T8" fmla="*/ 0 w 43"/>
                  <a:gd name="T9" fmla="*/ 2 h 2"/>
                  <a:gd name="T10" fmla="*/ 0 w 43"/>
                  <a:gd name="T11" fmla="*/ 2 h 2"/>
                  <a:gd name="T12" fmla="*/ 0 w 43"/>
                  <a:gd name="T13" fmla="*/ 2 h 2"/>
                  <a:gd name="T14" fmla="*/ 0 w 43"/>
                  <a:gd name="T15" fmla="*/ 2 h 2"/>
                  <a:gd name="T16" fmla="*/ 0 w 43"/>
                  <a:gd name="T17" fmla="*/ 0 h 2"/>
                  <a:gd name="T18" fmla="*/ 0 w 43"/>
                  <a:gd name="T19" fmla="*/ 0 h 2"/>
                  <a:gd name="T20" fmla="*/ 43 w 43"/>
                  <a:gd name="T21" fmla="*/ 0 h 2"/>
                  <a:gd name="T22" fmla="*/ 43 w 43"/>
                  <a:gd name="T23" fmla="*/ 0 h 2"/>
                  <a:gd name="T24" fmla="*/ 43 w 43"/>
                  <a:gd name="T25" fmla="*/ 2 h 2"/>
                  <a:gd name="T26" fmla="*/ 43 w 43"/>
                  <a:gd name="T27" fmla="*/ 2 h 2"/>
                  <a:gd name="T28" fmla="*/ 43 w 43"/>
                  <a:gd name="T29" fmla="*/ 2 h 2"/>
                  <a:gd name="T30" fmla="*/ 43 w 43"/>
                  <a:gd name="T31" fmla="*/ 2 h 2"/>
                  <a:gd name="T32" fmla="*/ 43 w 43"/>
                  <a:gd name="T33" fmla="*/ 2 h 2"/>
                  <a:gd name="T34" fmla="*/ 43 w 43"/>
                  <a:gd name="T35" fmla="*/ 2 h 2"/>
                  <a:gd name="T36" fmla="*/ 43 w 4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2"/>
                  <a:gd name="T59" fmla="*/ 43 w 4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2">
                    <a:moveTo>
                      <a:pt x="4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2"/>
                    </a:lnTo>
                    <a:close/>
                  </a:path>
                </a:pathLst>
              </a:custGeom>
              <a:solidFill>
                <a:srgbClr val="AA532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67" name="Freeform 176"/>
              <p:cNvSpPr>
                <a:spLocks/>
              </p:cNvSpPr>
              <p:nvPr/>
            </p:nvSpPr>
            <p:spPr bwMode="auto">
              <a:xfrm>
                <a:off x="4145" y="2106"/>
                <a:ext cx="43" cy="3"/>
              </a:xfrm>
              <a:custGeom>
                <a:avLst/>
                <a:gdLst>
                  <a:gd name="T0" fmla="*/ 43 w 43"/>
                  <a:gd name="T1" fmla="*/ 3 h 3"/>
                  <a:gd name="T2" fmla="*/ 0 w 43"/>
                  <a:gd name="T3" fmla="*/ 3 h 3"/>
                  <a:gd name="T4" fmla="*/ 0 w 43"/>
                  <a:gd name="T5" fmla="*/ 3 h 3"/>
                  <a:gd name="T6" fmla="*/ 0 w 43"/>
                  <a:gd name="T7" fmla="*/ 3 h 3"/>
                  <a:gd name="T8" fmla="*/ 0 w 43"/>
                  <a:gd name="T9" fmla="*/ 3 h 3"/>
                  <a:gd name="T10" fmla="*/ 0 w 43"/>
                  <a:gd name="T11" fmla="*/ 3 h 3"/>
                  <a:gd name="T12" fmla="*/ 0 w 43"/>
                  <a:gd name="T13" fmla="*/ 3 h 3"/>
                  <a:gd name="T14" fmla="*/ 0 w 43"/>
                  <a:gd name="T15" fmla="*/ 3 h 3"/>
                  <a:gd name="T16" fmla="*/ 0 w 43"/>
                  <a:gd name="T17" fmla="*/ 3 h 3"/>
                  <a:gd name="T18" fmla="*/ 0 w 43"/>
                  <a:gd name="T19" fmla="*/ 0 h 3"/>
                  <a:gd name="T20" fmla="*/ 43 w 43"/>
                  <a:gd name="T21" fmla="*/ 0 h 3"/>
                  <a:gd name="T22" fmla="*/ 43 w 43"/>
                  <a:gd name="T23" fmla="*/ 3 h 3"/>
                  <a:gd name="T24" fmla="*/ 43 w 43"/>
                  <a:gd name="T25" fmla="*/ 3 h 3"/>
                  <a:gd name="T26" fmla="*/ 43 w 43"/>
                  <a:gd name="T27" fmla="*/ 3 h 3"/>
                  <a:gd name="T28" fmla="*/ 43 w 43"/>
                  <a:gd name="T29" fmla="*/ 3 h 3"/>
                  <a:gd name="T30" fmla="*/ 43 w 43"/>
                  <a:gd name="T31" fmla="*/ 3 h 3"/>
                  <a:gd name="T32" fmla="*/ 43 w 43"/>
                  <a:gd name="T33" fmla="*/ 3 h 3"/>
                  <a:gd name="T34" fmla="*/ 43 w 43"/>
                  <a:gd name="T35" fmla="*/ 3 h 3"/>
                  <a:gd name="T36" fmla="*/ 43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AB542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68" name="Freeform 177"/>
              <p:cNvSpPr>
                <a:spLocks/>
              </p:cNvSpPr>
              <p:nvPr/>
            </p:nvSpPr>
            <p:spPr bwMode="auto">
              <a:xfrm>
                <a:off x="4145" y="2103"/>
                <a:ext cx="43" cy="3"/>
              </a:xfrm>
              <a:custGeom>
                <a:avLst/>
                <a:gdLst>
                  <a:gd name="T0" fmla="*/ 43 w 43"/>
                  <a:gd name="T1" fmla="*/ 3 h 3"/>
                  <a:gd name="T2" fmla="*/ 0 w 43"/>
                  <a:gd name="T3" fmla="*/ 3 h 3"/>
                  <a:gd name="T4" fmla="*/ 0 w 43"/>
                  <a:gd name="T5" fmla="*/ 3 h 3"/>
                  <a:gd name="T6" fmla="*/ 0 w 43"/>
                  <a:gd name="T7" fmla="*/ 3 h 3"/>
                  <a:gd name="T8" fmla="*/ 0 w 43"/>
                  <a:gd name="T9" fmla="*/ 3 h 3"/>
                  <a:gd name="T10" fmla="*/ 0 w 43"/>
                  <a:gd name="T11" fmla="*/ 3 h 3"/>
                  <a:gd name="T12" fmla="*/ 0 w 43"/>
                  <a:gd name="T13" fmla="*/ 3 h 3"/>
                  <a:gd name="T14" fmla="*/ 0 w 43"/>
                  <a:gd name="T15" fmla="*/ 3 h 3"/>
                  <a:gd name="T16" fmla="*/ 0 w 43"/>
                  <a:gd name="T17" fmla="*/ 3 h 3"/>
                  <a:gd name="T18" fmla="*/ 0 w 43"/>
                  <a:gd name="T19" fmla="*/ 0 h 3"/>
                  <a:gd name="T20" fmla="*/ 43 w 43"/>
                  <a:gd name="T21" fmla="*/ 0 h 3"/>
                  <a:gd name="T22" fmla="*/ 43 w 43"/>
                  <a:gd name="T23" fmla="*/ 3 h 3"/>
                  <a:gd name="T24" fmla="*/ 43 w 43"/>
                  <a:gd name="T25" fmla="*/ 3 h 3"/>
                  <a:gd name="T26" fmla="*/ 43 w 43"/>
                  <a:gd name="T27" fmla="*/ 3 h 3"/>
                  <a:gd name="T28" fmla="*/ 43 w 43"/>
                  <a:gd name="T29" fmla="*/ 3 h 3"/>
                  <a:gd name="T30" fmla="*/ 43 w 43"/>
                  <a:gd name="T31" fmla="*/ 3 h 3"/>
                  <a:gd name="T32" fmla="*/ 43 w 43"/>
                  <a:gd name="T33" fmla="*/ 3 h 3"/>
                  <a:gd name="T34" fmla="*/ 43 w 43"/>
                  <a:gd name="T35" fmla="*/ 3 h 3"/>
                  <a:gd name="T36" fmla="*/ 43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AB542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69" name="Freeform 178"/>
              <p:cNvSpPr>
                <a:spLocks/>
              </p:cNvSpPr>
              <p:nvPr/>
            </p:nvSpPr>
            <p:spPr bwMode="auto">
              <a:xfrm>
                <a:off x="4145" y="2103"/>
                <a:ext cx="43" cy="1"/>
              </a:xfrm>
              <a:custGeom>
                <a:avLst/>
                <a:gdLst>
                  <a:gd name="T0" fmla="*/ 43 w 43"/>
                  <a:gd name="T1" fmla="*/ 0 h 1"/>
                  <a:gd name="T2" fmla="*/ 0 w 43"/>
                  <a:gd name="T3" fmla="*/ 0 h 1"/>
                  <a:gd name="T4" fmla="*/ 0 w 43"/>
                  <a:gd name="T5" fmla="*/ 0 h 1"/>
                  <a:gd name="T6" fmla="*/ 0 w 43"/>
                  <a:gd name="T7" fmla="*/ 0 h 1"/>
                  <a:gd name="T8" fmla="*/ 0 w 43"/>
                  <a:gd name="T9" fmla="*/ 0 h 1"/>
                  <a:gd name="T10" fmla="*/ 0 w 43"/>
                  <a:gd name="T11" fmla="*/ 0 h 1"/>
                  <a:gd name="T12" fmla="*/ 0 w 43"/>
                  <a:gd name="T13" fmla="*/ 0 h 1"/>
                  <a:gd name="T14" fmla="*/ 0 w 43"/>
                  <a:gd name="T15" fmla="*/ 0 h 1"/>
                  <a:gd name="T16" fmla="*/ 0 w 43"/>
                  <a:gd name="T17" fmla="*/ 0 h 1"/>
                  <a:gd name="T18" fmla="*/ 0 w 43"/>
                  <a:gd name="T19" fmla="*/ 0 h 1"/>
                  <a:gd name="T20" fmla="*/ 43 w 43"/>
                  <a:gd name="T21" fmla="*/ 0 h 1"/>
                  <a:gd name="T22" fmla="*/ 43 w 43"/>
                  <a:gd name="T23" fmla="*/ 0 h 1"/>
                  <a:gd name="T24" fmla="*/ 43 w 43"/>
                  <a:gd name="T25" fmla="*/ 0 h 1"/>
                  <a:gd name="T26" fmla="*/ 43 w 43"/>
                  <a:gd name="T27" fmla="*/ 0 h 1"/>
                  <a:gd name="T28" fmla="*/ 43 w 43"/>
                  <a:gd name="T29" fmla="*/ 0 h 1"/>
                  <a:gd name="T30" fmla="*/ 43 w 43"/>
                  <a:gd name="T31" fmla="*/ 0 h 1"/>
                  <a:gd name="T32" fmla="*/ 43 w 43"/>
                  <a:gd name="T33" fmla="*/ 0 h 1"/>
                  <a:gd name="T34" fmla="*/ 43 w 43"/>
                  <a:gd name="T35" fmla="*/ 0 h 1"/>
                  <a:gd name="T36" fmla="*/ 43 w 43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1"/>
                  <a:gd name="T59" fmla="*/ 43 w 43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1">
                    <a:moveTo>
                      <a:pt x="43" y="0"/>
                    </a:moveTo>
                    <a:lnTo>
                      <a:pt x="0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AC552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70" name="Freeform 179"/>
              <p:cNvSpPr>
                <a:spLocks/>
              </p:cNvSpPr>
              <p:nvPr/>
            </p:nvSpPr>
            <p:spPr bwMode="auto">
              <a:xfrm>
                <a:off x="4145" y="2101"/>
                <a:ext cx="43" cy="2"/>
              </a:xfrm>
              <a:custGeom>
                <a:avLst/>
                <a:gdLst>
                  <a:gd name="T0" fmla="*/ 43 w 43"/>
                  <a:gd name="T1" fmla="*/ 2 h 2"/>
                  <a:gd name="T2" fmla="*/ 0 w 43"/>
                  <a:gd name="T3" fmla="*/ 2 h 2"/>
                  <a:gd name="T4" fmla="*/ 0 w 43"/>
                  <a:gd name="T5" fmla="*/ 0 h 2"/>
                  <a:gd name="T6" fmla="*/ 0 w 43"/>
                  <a:gd name="T7" fmla="*/ 0 h 2"/>
                  <a:gd name="T8" fmla="*/ 0 w 43"/>
                  <a:gd name="T9" fmla="*/ 0 h 2"/>
                  <a:gd name="T10" fmla="*/ 0 w 43"/>
                  <a:gd name="T11" fmla="*/ 0 h 2"/>
                  <a:gd name="T12" fmla="*/ 0 w 43"/>
                  <a:gd name="T13" fmla="*/ 0 h 2"/>
                  <a:gd name="T14" fmla="*/ 0 w 43"/>
                  <a:gd name="T15" fmla="*/ 0 h 2"/>
                  <a:gd name="T16" fmla="*/ 0 w 43"/>
                  <a:gd name="T17" fmla="*/ 0 h 2"/>
                  <a:gd name="T18" fmla="*/ 0 w 43"/>
                  <a:gd name="T19" fmla="*/ 0 h 2"/>
                  <a:gd name="T20" fmla="*/ 43 w 43"/>
                  <a:gd name="T21" fmla="*/ 0 h 2"/>
                  <a:gd name="T22" fmla="*/ 43 w 43"/>
                  <a:gd name="T23" fmla="*/ 0 h 2"/>
                  <a:gd name="T24" fmla="*/ 43 w 43"/>
                  <a:gd name="T25" fmla="*/ 0 h 2"/>
                  <a:gd name="T26" fmla="*/ 43 w 43"/>
                  <a:gd name="T27" fmla="*/ 0 h 2"/>
                  <a:gd name="T28" fmla="*/ 43 w 43"/>
                  <a:gd name="T29" fmla="*/ 0 h 2"/>
                  <a:gd name="T30" fmla="*/ 43 w 43"/>
                  <a:gd name="T31" fmla="*/ 0 h 2"/>
                  <a:gd name="T32" fmla="*/ 43 w 43"/>
                  <a:gd name="T33" fmla="*/ 0 h 2"/>
                  <a:gd name="T34" fmla="*/ 43 w 43"/>
                  <a:gd name="T35" fmla="*/ 0 h 2"/>
                  <a:gd name="T36" fmla="*/ 43 w 4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2"/>
                  <a:gd name="T59" fmla="*/ 43 w 4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2">
                    <a:moveTo>
                      <a:pt x="4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2"/>
                    </a:lnTo>
                    <a:close/>
                  </a:path>
                </a:pathLst>
              </a:custGeom>
              <a:solidFill>
                <a:srgbClr val="AC55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71" name="Freeform 180"/>
              <p:cNvSpPr>
                <a:spLocks/>
              </p:cNvSpPr>
              <p:nvPr/>
            </p:nvSpPr>
            <p:spPr bwMode="auto">
              <a:xfrm>
                <a:off x="4145" y="2098"/>
                <a:ext cx="43" cy="3"/>
              </a:xfrm>
              <a:custGeom>
                <a:avLst/>
                <a:gdLst>
                  <a:gd name="T0" fmla="*/ 43 w 43"/>
                  <a:gd name="T1" fmla="*/ 3 h 3"/>
                  <a:gd name="T2" fmla="*/ 0 w 43"/>
                  <a:gd name="T3" fmla="*/ 3 h 3"/>
                  <a:gd name="T4" fmla="*/ 0 w 43"/>
                  <a:gd name="T5" fmla="*/ 0 h 3"/>
                  <a:gd name="T6" fmla="*/ 0 w 43"/>
                  <a:gd name="T7" fmla="*/ 0 h 3"/>
                  <a:gd name="T8" fmla="*/ 3 w 43"/>
                  <a:gd name="T9" fmla="*/ 0 h 3"/>
                  <a:gd name="T10" fmla="*/ 3 w 43"/>
                  <a:gd name="T11" fmla="*/ 0 h 3"/>
                  <a:gd name="T12" fmla="*/ 3 w 43"/>
                  <a:gd name="T13" fmla="*/ 0 h 3"/>
                  <a:gd name="T14" fmla="*/ 3 w 43"/>
                  <a:gd name="T15" fmla="*/ 0 h 3"/>
                  <a:gd name="T16" fmla="*/ 3 w 43"/>
                  <a:gd name="T17" fmla="*/ 0 h 3"/>
                  <a:gd name="T18" fmla="*/ 3 w 43"/>
                  <a:gd name="T19" fmla="*/ 0 h 3"/>
                  <a:gd name="T20" fmla="*/ 43 w 43"/>
                  <a:gd name="T21" fmla="*/ 0 h 3"/>
                  <a:gd name="T22" fmla="*/ 43 w 43"/>
                  <a:gd name="T23" fmla="*/ 0 h 3"/>
                  <a:gd name="T24" fmla="*/ 43 w 43"/>
                  <a:gd name="T25" fmla="*/ 0 h 3"/>
                  <a:gd name="T26" fmla="*/ 43 w 43"/>
                  <a:gd name="T27" fmla="*/ 0 h 3"/>
                  <a:gd name="T28" fmla="*/ 43 w 43"/>
                  <a:gd name="T29" fmla="*/ 0 h 3"/>
                  <a:gd name="T30" fmla="*/ 43 w 43"/>
                  <a:gd name="T31" fmla="*/ 0 h 3"/>
                  <a:gd name="T32" fmla="*/ 43 w 43"/>
                  <a:gd name="T33" fmla="*/ 0 h 3"/>
                  <a:gd name="T34" fmla="*/ 43 w 43"/>
                  <a:gd name="T35" fmla="*/ 0 h 3"/>
                  <a:gd name="T36" fmla="*/ 43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43" y="0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AD56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72" name="Freeform 181"/>
              <p:cNvSpPr>
                <a:spLocks/>
              </p:cNvSpPr>
              <p:nvPr/>
            </p:nvSpPr>
            <p:spPr bwMode="auto">
              <a:xfrm>
                <a:off x="4148" y="2095"/>
                <a:ext cx="40" cy="3"/>
              </a:xfrm>
              <a:custGeom>
                <a:avLst/>
                <a:gdLst>
                  <a:gd name="T0" fmla="*/ 40 w 40"/>
                  <a:gd name="T1" fmla="*/ 3 h 3"/>
                  <a:gd name="T2" fmla="*/ 0 w 40"/>
                  <a:gd name="T3" fmla="*/ 3 h 3"/>
                  <a:gd name="T4" fmla="*/ 0 w 40"/>
                  <a:gd name="T5" fmla="*/ 3 h 3"/>
                  <a:gd name="T6" fmla="*/ 0 w 40"/>
                  <a:gd name="T7" fmla="*/ 0 h 3"/>
                  <a:gd name="T8" fmla="*/ 0 w 40"/>
                  <a:gd name="T9" fmla="*/ 0 h 3"/>
                  <a:gd name="T10" fmla="*/ 0 w 40"/>
                  <a:gd name="T11" fmla="*/ 0 h 3"/>
                  <a:gd name="T12" fmla="*/ 0 w 40"/>
                  <a:gd name="T13" fmla="*/ 0 h 3"/>
                  <a:gd name="T14" fmla="*/ 0 w 40"/>
                  <a:gd name="T15" fmla="*/ 0 h 3"/>
                  <a:gd name="T16" fmla="*/ 0 w 40"/>
                  <a:gd name="T17" fmla="*/ 0 h 3"/>
                  <a:gd name="T18" fmla="*/ 0 w 40"/>
                  <a:gd name="T19" fmla="*/ 0 h 3"/>
                  <a:gd name="T20" fmla="*/ 40 w 40"/>
                  <a:gd name="T21" fmla="*/ 0 h 3"/>
                  <a:gd name="T22" fmla="*/ 40 w 40"/>
                  <a:gd name="T23" fmla="*/ 0 h 3"/>
                  <a:gd name="T24" fmla="*/ 40 w 40"/>
                  <a:gd name="T25" fmla="*/ 0 h 3"/>
                  <a:gd name="T26" fmla="*/ 40 w 40"/>
                  <a:gd name="T27" fmla="*/ 0 h 3"/>
                  <a:gd name="T28" fmla="*/ 40 w 40"/>
                  <a:gd name="T29" fmla="*/ 0 h 3"/>
                  <a:gd name="T30" fmla="*/ 40 w 40"/>
                  <a:gd name="T31" fmla="*/ 0 h 3"/>
                  <a:gd name="T32" fmla="*/ 40 w 40"/>
                  <a:gd name="T33" fmla="*/ 0 h 3"/>
                  <a:gd name="T34" fmla="*/ 40 w 40"/>
                  <a:gd name="T35" fmla="*/ 3 h 3"/>
                  <a:gd name="T36" fmla="*/ 40 w 4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"/>
                  <a:gd name="T58" fmla="*/ 0 h 3"/>
                  <a:gd name="T59" fmla="*/ 40 w 4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" h="3">
                    <a:moveTo>
                      <a:pt x="4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3"/>
                    </a:lnTo>
                    <a:close/>
                  </a:path>
                </a:pathLst>
              </a:custGeom>
              <a:solidFill>
                <a:srgbClr val="AE56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73" name="Freeform 182"/>
              <p:cNvSpPr>
                <a:spLocks/>
              </p:cNvSpPr>
              <p:nvPr/>
            </p:nvSpPr>
            <p:spPr bwMode="auto">
              <a:xfrm>
                <a:off x="4148" y="2093"/>
                <a:ext cx="40" cy="2"/>
              </a:xfrm>
              <a:custGeom>
                <a:avLst/>
                <a:gdLst>
                  <a:gd name="T0" fmla="*/ 40 w 40"/>
                  <a:gd name="T1" fmla="*/ 2 h 2"/>
                  <a:gd name="T2" fmla="*/ 0 w 40"/>
                  <a:gd name="T3" fmla="*/ 2 h 2"/>
                  <a:gd name="T4" fmla="*/ 0 w 40"/>
                  <a:gd name="T5" fmla="*/ 2 h 2"/>
                  <a:gd name="T6" fmla="*/ 0 w 40"/>
                  <a:gd name="T7" fmla="*/ 0 h 2"/>
                  <a:gd name="T8" fmla="*/ 0 w 40"/>
                  <a:gd name="T9" fmla="*/ 0 h 2"/>
                  <a:gd name="T10" fmla="*/ 0 w 40"/>
                  <a:gd name="T11" fmla="*/ 0 h 2"/>
                  <a:gd name="T12" fmla="*/ 0 w 40"/>
                  <a:gd name="T13" fmla="*/ 0 h 2"/>
                  <a:gd name="T14" fmla="*/ 0 w 40"/>
                  <a:gd name="T15" fmla="*/ 0 h 2"/>
                  <a:gd name="T16" fmla="*/ 0 w 40"/>
                  <a:gd name="T17" fmla="*/ 0 h 2"/>
                  <a:gd name="T18" fmla="*/ 0 w 40"/>
                  <a:gd name="T19" fmla="*/ 0 h 2"/>
                  <a:gd name="T20" fmla="*/ 40 w 40"/>
                  <a:gd name="T21" fmla="*/ 0 h 2"/>
                  <a:gd name="T22" fmla="*/ 40 w 40"/>
                  <a:gd name="T23" fmla="*/ 0 h 2"/>
                  <a:gd name="T24" fmla="*/ 40 w 40"/>
                  <a:gd name="T25" fmla="*/ 0 h 2"/>
                  <a:gd name="T26" fmla="*/ 40 w 40"/>
                  <a:gd name="T27" fmla="*/ 0 h 2"/>
                  <a:gd name="T28" fmla="*/ 40 w 40"/>
                  <a:gd name="T29" fmla="*/ 0 h 2"/>
                  <a:gd name="T30" fmla="*/ 40 w 40"/>
                  <a:gd name="T31" fmla="*/ 0 h 2"/>
                  <a:gd name="T32" fmla="*/ 40 w 40"/>
                  <a:gd name="T33" fmla="*/ 0 h 2"/>
                  <a:gd name="T34" fmla="*/ 40 w 40"/>
                  <a:gd name="T35" fmla="*/ 2 h 2"/>
                  <a:gd name="T36" fmla="*/ 40 w 4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"/>
                  <a:gd name="T58" fmla="*/ 0 h 2"/>
                  <a:gd name="T59" fmla="*/ 40 w 4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" h="2">
                    <a:moveTo>
                      <a:pt x="4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2"/>
                    </a:lnTo>
                    <a:close/>
                  </a:path>
                </a:pathLst>
              </a:custGeom>
              <a:solidFill>
                <a:srgbClr val="AE57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74" name="Freeform 183"/>
              <p:cNvSpPr>
                <a:spLocks/>
              </p:cNvSpPr>
              <p:nvPr/>
            </p:nvSpPr>
            <p:spPr bwMode="auto">
              <a:xfrm>
                <a:off x="4148" y="2090"/>
                <a:ext cx="40" cy="3"/>
              </a:xfrm>
              <a:custGeom>
                <a:avLst/>
                <a:gdLst>
                  <a:gd name="T0" fmla="*/ 40 w 40"/>
                  <a:gd name="T1" fmla="*/ 3 h 3"/>
                  <a:gd name="T2" fmla="*/ 0 w 40"/>
                  <a:gd name="T3" fmla="*/ 3 h 3"/>
                  <a:gd name="T4" fmla="*/ 0 w 40"/>
                  <a:gd name="T5" fmla="*/ 3 h 3"/>
                  <a:gd name="T6" fmla="*/ 0 w 40"/>
                  <a:gd name="T7" fmla="*/ 3 h 3"/>
                  <a:gd name="T8" fmla="*/ 0 w 40"/>
                  <a:gd name="T9" fmla="*/ 0 h 3"/>
                  <a:gd name="T10" fmla="*/ 0 w 40"/>
                  <a:gd name="T11" fmla="*/ 0 h 3"/>
                  <a:gd name="T12" fmla="*/ 0 w 40"/>
                  <a:gd name="T13" fmla="*/ 0 h 3"/>
                  <a:gd name="T14" fmla="*/ 0 w 40"/>
                  <a:gd name="T15" fmla="*/ 0 h 3"/>
                  <a:gd name="T16" fmla="*/ 0 w 40"/>
                  <a:gd name="T17" fmla="*/ 0 h 3"/>
                  <a:gd name="T18" fmla="*/ 0 w 40"/>
                  <a:gd name="T19" fmla="*/ 0 h 3"/>
                  <a:gd name="T20" fmla="*/ 40 w 40"/>
                  <a:gd name="T21" fmla="*/ 0 h 3"/>
                  <a:gd name="T22" fmla="*/ 40 w 40"/>
                  <a:gd name="T23" fmla="*/ 0 h 3"/>
                  <a:gd name="T24" fmla="*/ 40 w 40"/>
                  <a:gd name="T25" fmla="*/ 0 h 3"/>
                  <a:gd name="T26" fmla="*/ 40 w 40"/>
                  <a:gd name="T27" fmla="*/ 0 h 3"/>
                  <a:gd name="T28" fmla="*/ 40 w 40"/>
                  <a:gd name="T29" fmla="*/ 0 h 3"/>
                  <a:gd name="T30" fmla="*/ 40 w 40"/>
                  <a:gd name="T31" fmla="*/ 0 h 3"/>
                  <a:gd name="T32" fmla="*/ 40 w 40"/>
                  <a:gd name="T33" fmla="*/ 3 h 3"/>
                  <a:gd name="T34" fmla="*/ 40 w 40"/>
                  <a:gd name="T35" fmla="*/ 3 h 3"/>
                  <a:gd name="T36" fmla="*/ 40 w 4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"/>
                  <a:gd name="T58" fmla="*/ 0 h 3"/>
                  <a:gd name="T59" fmla="*/ 40 w 4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" h="3">
                    <a:moveTo>
                      <a:pt x="4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3"/>
                    </a:lnTo>
                    <a:close/>
                  </a:path>
                </a:pathLst>
              </a:custGeom>
              <a:solidFill>
                <a:srgbClr val="AF57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75" name="Freeform 184"/>
              <p:cNvSpPr>
                <a:spLocks/>
              </p:cNvSpPr>
              <p:nvPr/>
            </p:nvSpPr>
            <p:spPr bwMode="auto">
              <a:xfrm>
                <a:off x="4148" y="2088"/>
                <a:ext cx="40" cy="2"/>
              </a:xfrm>
              <a:custGeom>
                <a:avLst/>
                <a:gdLst>
                  <a:gd name="T0" fmla="*/ 40 w 40"/>
                  <a:gd name="T1" fmla="*/ 2 h 2"/>
                  <a:gd name="T2" fmla="*/ 0 w 40"/>
                  <a:gd name="T3" fmla="*/ 2 h 2"/>
                  <a:gd name="T4" fmla="*/ 0 w 40"/>
                  <a:gd name="T5" fmla="*/ 2 h 2"/>
                  <a:gd name="T6" fmla="*/ 0 w 40"/>
                  <a:gd name="T7" fmla="*/ 2 h 2"/>
                  <a:gd name="T8" fmla="*/ 0 w 40"/>
                  <a:gd name="T9" fmla="*/ 2 h 2"/>
                  <a:gd name="T10" fmla="*/ 0 w 40"/>
                  <a:gd name="T11" fmla="*/ 0 h 2"/>
                  <a:gd name="T12" fmla="*/ 0 w 40"/>
                  <a:gd name="T13" fmla="*/ 0 h 2"/>
                  <a:gd name="T14" fmla="*/ 0 w 40"/>
                  <a:gd name="T15" fmla="*/ 0 h 2"/>
                  <a:gd name="T16" fmla="*/ 0 w 40"/>
                  <a:gd name="T17" fmla="*/ 0 h 2"/>
                  <a:gd name="T18" fmla="*/ 0 w 40"/>
                  <a:gd name="T19" fmla="*/ 0 h 2"/>
                  <a:gd name="T20" fmla="*/ 40 w 40"/>
                  <a:gd name="T21" fmla="*/ 0 h 2"/>
                  <a:gd name="T22" fmla="*/ 40 w 40"/>
                  <a:gd name="T23" fmla="*/ 0 h 2"/>
                  <a:gd name="T24" fmla="*/ 40 w 40"/>
                  <a:gd name="T25" fmla="*/ 0 h 2"/>
                  <a:gd name="T26" fmla="*/ 40 w 40"/>
                  <a:gd name="T27" fmla="*/ 0 h 2"/>
                  <a:gd name="T28" fmla="*/ 40 w 40"/>
                  <a:gd name="T29" fmla="*/ 0 h 2"/>
                  <a:gd name="T30" fmla="*/ 40 w 40"/>
                  <a:gd name="T31" fmla="*/ 2 h 2"/>
                  <a:gd name="T32" fmla="*/ 40 w 40"/>
                  <a:gd name="T33" fmla="*/ 2 h 2"/>
                  <a:gd name="T34" fmla="*/ 40 w 40"/>
                  <a:gd name="T35" fmla="*/ 2 h 2"/>
                  <a:gd name="T36" fmla="*/ 40 w 4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"/>
                  <a:gd name="T58" fmla="*/ 0 h 2"/>
                  <a:gd name="T59" fmla="*/ 40 w 4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" h="2">
                    <a:moveTo>
                      <a:pt x="4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2"/>
                    </a:lnTo>
                    <a:close/>
                  </a:path>
                </a:pathLst>
              </a:custGeom>
              <a:solidFill>
                <a:srgbClr val="AF58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76" name="Freeform 185"/>
              <p:cNvSpPr>
                <a:spLocks/>
              </p:cNvSpPr>
              <p:nvPr/>
            </p:nvSpPr>
            <p:spPr bwMode="auto">
              <a:xfrm>
                <a:off x="4148" y="2085"/>
                <a:ext cx="40" cy="3"/>
              </a:xfrm>
              <a:custGeom>
                <a:avLst/>
                <a:gdLst>
                  <a:gd name="T0" fmla="*/ 40 w 40"/>
                  <a:gd name="T1" fmla="*/ 3 h 3"/>
                  <a:gd name="T2" fmla="*/ 0 w 40"/>
                  <a:gd name="T3" fmla="*/ 3 h 3"/>
                  <a:gd name="T4" fmla="*/ 0 w 40"/>
                  <a:gd name="T5" fmla="*/ 3 h 3"/>
                  <a:gd name="T6" fmla="*/ 0 w 40"/>
                  <a:gd name="T7" fmla="*/ 3 h 3"/>
                  <a:gd name="T8" fmla="*/ 0 w 40"/>
                  <a:gd name="T9" fmla="*/ 3 h 3"/>
                  <a:gd name="T10" fmla="*/ 0 w 40"/>
                  <a:gd name="T11" fmla="*/ 0 h 3"/>
                  <a:gd name="T12" fmla="*/ 0 w 40"/>
                  <a:gd name="T13" fmla="*/ 0 h 3"/>
                  <a:gd name="T14" fmla="*/ 0 w 40"/>
                  <a:gd name="T15" fmla="*/ 0 h 3"/>
                  <a:gd name="T16" fmla="*/ 0 w 40"/>
                  <a:gd name="T17" fmla="*/ 0 h 3"/>
                  <a:gd name="T18" fmla="*/ 0 w 40"/>
                  <a:gd name="T19" fmla="*/ 0 h 3"/>
                  <a:gd name="T20" fmla="*/ 40 w 40"/>
                  <a:gd name="T21" fmla="*/ 0 h 3"/>
                  <a:gd name="T22" fmla="*/ 40 w 40"/>
                  <a:gd name="T23" fmla="*/ 0 h 3"/>
                  <a:gd name="T24" fmla="*/ 40 w 40"/>
                  <a:gd name="T25" fmla="*/ 0 h 3"/>
                  <a:gd name="T26" fmla="*/ 40 w 40"/>
                  <a:gd name="T27" fmla="*/ 0 h 3"/>
                  <a:gd name="T28" fmla="*/ 40 w 40"/>
                  <a:gd name="T29" fmla="*/ 0 h 3"/>
                  <a:gd name="T30" fmla="*/ 40 w 40"/>
                  <a:gd name="T31" fmla="*/ 3 h 3"/>
                  <a:gd name="T32" fmla="*/ 40 w 40"/>
                  <a:gd name="T33" fmla="*/ 3 h 3"/>
                  <a:gd name="T34" fmla="*/ 40 w 40"/>
                  <a:gd name="T35" fmla="*/ 3 h 3"/>
                  <a:gd name="T36" fmla="*/ 40 w 4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"/>
                  <a:gd name="T58" fmla="*/ 0 h 3"/>
                  <a:gd name="T59" fmla="*/ 40 w 4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" h="3">
                    <a:moveTo>
                      <a:pt x="4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3"/>
                    </a:lnTo>
                    <a:close/>
                  </a:path>
                </a:pathLst>
              </a:custGeom>
              <a:solidFill>
                <a:srgbClr val="B058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77" name="Freeform 186"/>
              <p:cNvSpPr>
                <a:spLocks/>
              </p:cNvSpPr>
              <p:nvPr/>
            </p:nvSpPr>
            <p:spPr bwMode="auto">
              <a:xfrm>
                <a:off x="4148" y="2082"/>
                <a:ext cx="40" cy="3"/>
              </a:xfrm>
              <a:custGeom>
                <a:avLst/>
                <a:gdLst>
                  <a:gd name="T0" fmla="*/ 40 w 40"/>
                  <a:gd name="T1" fmla="*/ 3 h 3"/>
                  <a:gd name="T2" fmla="*/ 0 w 40"/>
                  <a:gd name="T3" fmla="*/ 3 h 3"/>
                  <a:gd name="T4" fmla="*/ 0 w 40"/>
                  <a:gd name="T5" fmla="*/ 3 h 3"/>
                  <a:gd name="T6" fmla="*/ 0 w 40"/>
                  <a:gd name="T7" fmla="*/ 3 h 3"/>
                  <a:gd name="T8" fmla="*/ 0 w 40"/>
                  <a:gd name="T9" fmla="*/ 3 h 3"/>
                  <a:gd name="T10" fmla="*/ 0 w 40"/>
                  <a:gd name="T11" fmla="*/ 3 h 3"/>
                  <a:gd name="T12" fmla="*/ 0 w 40"/>
                  <a:gd name="T13" fmla="*/ 0 h 3"/>
                  <a:gd name="T14" fmla="*/ 0 w 40"/>
                  <a:gd name="T15" fmla="*/ 0 h 3"/>
                  <a:gd name="T16" fmla="*/ 0 w 40"/>
                  <a:gd name="T17" fmla="*/ 0 h 3"/>
                  <a:gd name="T18" fmla="*/ 0 w 40"/>
                  <a:gd name="T19" fmla="*/ 0 h 3"/>
                  <a:gd name="T20" fmla="*/ 40 w 40"/>
                  <a:gd name="T21" fmla="*/ 0 h 3"/>
                  <a:gd name="T22" fmla="*/ 40 w 40"/>
                  <a:gd name="T23" fmla="*/ 0 h 3"/>
                  <a:gd name="T24" fmla="*/ 40 w 40"/>
                  <a:gd name="T25" fmla="*/ 0 h 3"/>
                  <a:gd name="T26" fmla="*/ 40 w 40"/>
                  <a:gd name="T27" fmla="*/ 0 h 3"/>
                  <a:gd name="T28" fmla="*/ 40 w 40"/>
                  <a:gd name="T29" fmla="*/ 3 h 3"/>
                  <a:gd name="T30" fmla="*/ 40 w 40"/>
                  <a:gd name="T31" fmla="*/ 3 h 3"/>
                  <a:gd name="T32" fmla="*/ 40 w 40"/>
                  <a:gd name="T33" fmla="*/ 3 h 3"/>
                  <a:gd name="T34" fmla="*/ 40 w 40"/>
                  <a:gd name="T35" fmla="*/ 3 h 3"/>
                  <a:gd name="T36" fmla="*/ 40 w 4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"/>
                  <a:gd name="T58" fmla="*/ 0 h 3"/>
                  <a:gd name="T59" fmla="*/ 40 w 4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" h="3">
                    <a:moveTo>
                      <a:pt x="4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3"/>
                    </a:lnTo>
                    <a:close/>
                  </a:path>
                </a:pathLst>
              </a:custGeom>
              <a:solidFill>
                <a:srgbClr val="B159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78" name="Freeform 187"/>
              <p:cNvSpPr>
                <a:spLocks/>
              </p:cNvSpPr>
              <p:nvPr/>
            </p:nvSpPr>
            <p:spPr bwMode="auto">
              <a:xfrm>
                <a:off x="4148" y="2080"/>
                <a:ext cx="40" cy="2"/>
              </a:xfrm>
              <a:custGeom>
                <a:avLst/>
                <a:gdLst>
                  <a:gd name="T0" fmla="*/ 40 w 40"/>
                  <a:gd name="T1" fmla="*/ 2 h 2"/>
                  <a:gd name="T2" fmla="*/ 0 w 40"/>
                  <a:gd name="T3" fmla="*/ 2 h 2"/>
                  <a:gd name="T4" fmla="*/ 0 w 40"/>
                  <a:gd name="T5" fmla="*/ 2 h 2"/>
                  <a:gd name="T6" fmla="*/ 0 w 40"/>
                  <a:gd name="T7" fmla="*/ 2 h 2"/>
                  <a:gd name="T8" fmla="*/ 0 w 40"/>
                  <a:gd name="T9" fmla="*/ 2 h 2"/>
                  <a:gd name="T10" fmla="*/ 0 w 40"/>
                  <a:gd name="T11" fmla="*/ 2 h 2"/>
                  <a:gd name="T12" fmla="*/ 0 w 40"/>
                  <a:gd name="T13" fmla="*/ 0 h 2"/>
                  <a:gd name="T14" fmla="*/ 0 w 40"/>
                  <a:gd name="T15" fmla="*/ 0 h 2"/>
                  <a:gd name="T16" fmla="*/ 0 w 40"/>
                  <a:gd name="T17" fmla="*/ 0 h 2"/>
                  <a:gd name="T18" fmla="*/ 0 w 40"/>
                  <a:gd name="T19" fmla="*/ 0 h 2"/>
                  <a:gd name="T20" fmla="*/ 40 w 40"/>
                  <a:gd name="T21" fmla="*/ 0 h 2"/>
                  <a:gd name="T22" fmla="*/ 40 w 40"/>
                  <a:gd name="T23" fmla="*/ 0 h 2"/>
                  <a:gd name="T24" fmla="*/ 40 w 40"/>
                  <a:gd name="T25" fmla="*/ 0 h 2"/>
                  <a:gd name="T26" fmla="*/ 40 w 40"/>
                  <a:gd name="T27" fmla="*/ 0 h 2"/>
                  <a:gd name="T28" fmla="*/ 40 w 40"/>
                  <a:gd name="T29" fmla="*/ 2 h 2"/>
                  <a:gd name="T30" fmla="*/ 40 w 40"/>
                  <a:gd name="T31" fmla="*/ 2 h 2"/>
                  <a:gd name="T32" fmla="*/ 40 w 40"/>
                  <a:gd name="T33" fmla="*/ 2 h 2"/>
                  <a:gd name="T34" fmla="*/ 40 w 40"/>
                  <a:gd name="T35" fmla="*/ 2 h 2"/>
                  <a:gd name="T36" fmla="*/ 40 w 4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"/>
                  <a:gd name="T58" fmla="*/ 0 h 2"/>
                  <a:gd name="T59" fmla="*/ 40 w 4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" h="2">
                    <a:moveTo>
                      <a:pt x="4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2"/>
                    </a:lnTo>
                    <a:close/>
                  </a:path>
                </a:pathLst>
              </a:custGeom>
              <a:solidFill>
                <a:srgbClr val="B159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79" name="Freeform 188"/>
              <p:cNvSpPr>
                <a:spLocks/>
              </p:cNvSpPr>
              <p:nvPr/>
            </p:nvSpPr>
            <p:spPr bwMode="auto">
              <a:xfrm>
                <a:off x="4148" y="2077"/>
                <a:ext cx="43" cy="3"/>
              </a:xfrm>
              <a:custGeom>
                <a:avLst/>
                <a:gdLst>
                  <a:gd name="T0" fmla="*/ 40 w 43"/>
                  <a:gd name="T1" fmla="*/ 3 h 3"/>
                  <a:gd name="T2" fmla="*/ 0 w 43"/>
                  <a:gd name="T3" fmla="*/ 3 h 3"/>
                  <a:gd name="T4" fmla="*/ 0 w 43"/>
                  <a:gd name="T5" fmla="*/ 3 h 3"/>
                  <a:gd name="T6" fmla="*/ 2 w 43"/>
                  <a:gd name="T7" fmla="*/ 3 h 3"/>
                  <a:gd name="T8" fmla="*/ 2 w 43"/>
                  <a:gd name="T9" fmla="*/ 3 h 3"/>
                  <a:gd name="T10" fmla="*/ 2 w 43"/>
                  <a:gd name="T11" fmla="*/ 3 h 3"/>
                  <a:gd name="T12" fmla="*/ 2 w 43"/>
                  <a:gd name="T13" fmla="*/ 3 h 3"/>
                  <a:gd name="T14" fmla="*/ 2 w 43"/>
                  <a:gd name="T15" fmla="*/ 0 h 3"/>
                  <a:gd name="T16" fmla="*/ 2 w 43"/>
                  <a:gd name="T17" fmla="*/ 0 h 3"/>
                  <a:gd name="T18" fmla="*/ 2 w 43"/>
                  <a:gd name="T19" fmla="*/ 0 h 3"/>
                  <a:gd name="T20" fmla="*/ 43 w 43"/>
                  <a:gd name="T21" fmla="*/ 0 h 3"/>
                  <a:gd name="T22" fmla="*/ 40 w 43"/>
                  <a:gd name="T23" fmla="*/ 0 h 3"/>
                  <a:gd name="T24" fmla="*/ 40 w 43"/>
                  <a:gd name="T25" fmla="*/ 0 h 3"/>
                  <a:gd name="T26" fmla="*/ 40 w 43"/>
                  <a:gd name="T27" fmla="*/ 3 h 3"/>
                  <a:gd name="T28" fmla="*/ 40 w 43"/>
                  <a:gd name="T29" fmla="*/ 3 h 3"/>
                  <a:gd name="T30" fmla="*/ 40 w 43"/>
                  <a:gd name="T31" fmla="*/ 3 h 3"/>
                  <a:gd name="T32" fmla="*/ 40 w 43"/>
                  <a:gd name="T33" fmla="*/ 3 h 3"/>
                  <a:gd name="T34" fmla="*/ 40 w 43"/>
                  <a:gd name="T35" fmla="*/ 3 h 3"/>
                  <a:gd name="T36" fmla="*/ 40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0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43" y="0"/>
                    </a:lnTo>
                    <a:lnTo>
                      <a:pt x="40" y="0"/>
                    </a:lnTo>
                    <a:lnTo>
                      <a:pt x="40" y="3"/>
                    </a:lnTo>
                    <a:close/>
                  </a:path>
                </a:pathLst>
              </a:custGeom>
              <a:solidFill>
                <a:srgbClr val="B25A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80" name="Freeform 189"/>
              <p:cNvSpPr>
                <a:spLocks/>
              </p:cNvSpPr>
              <p:nvPr/>
            </p:nvSpPr>
            <p:spPr bwMode="auto">
              <a:xfrm>
                <a:off x="4150" y="2074"/>
                <a:ext cx="41" cy="3"/>
              </a:xfrm>
              <a:custGeom>
                <a:avLst/>
                <a:gdLst>
                  <a:gd name="T0" fmla="*/ 41 w 41"/>
                  <a:gd name="T1" fmla="*/ 3 h 3"/>
                  <a:gd name="T2" fmla="*/ 0 w 41"/>
                  <a:gd name="T3" fmla="*/ 3 h 3"/>
                  <a:gd name="T4" fmla="*/ 0 w 41"/>
                  <a:gd name="T5" fmla="*/ 3 h 3"/>
                  <a:gd name="T6" fmla="*/ 0 w 41"/>
                  <a:gd name="T7" fmla="*/ 3 h 3"/>
                  <a:gd name="T8" fmla="*/ 0 w 41"/>
                  <a:gd name="T9" fmla="*/ 3 h 3"/>
                  <a:gd name="T10" fmla="*/ 0 w 41"/>
                  <a:gd name="T11" fmla="*/ 3 h 3"/>
                  <a:gd name="T12" fmla="*/ 0 w 41"/>
                  <a:gd name="T13" fmla="*/ 3 h 3"/>
                  <a:gd name="T14" fmla="*/ 0 w 41"/>
                  <a:gd name="T15" fmla="*/ 3 h 3"/>
                  <a:gd name="T16" fmla="*/ 0 w 41"/>
                  <a:gd name="T17" fmla="*/ 0 h 3"/>
                  <a:gd name="T18" fmla="*/ 0 w 41"/>
                  <a:gd name="T19" fmla="*/ 0 h 3"/>
                  <a:gd name="T20" fmla="*/ 41 w 41"/>
                  <a:gd name="T21" fmla="*/ 0 h 3"/>
                  <a:gd name="T22" fmla="*/ 41 w 41"/>
                  <a:gd name="T23" fmla="*/ 0 h 3"/>
                  <a:gd name="T24" fmla="*/ 41 w 41"/>
                  <a:gd name="T25" fmla="*/ 3 h 3"/>
                  <a:gd name="T26" fmla="*/ 41 w 41"/>
                  <a:gd name="T27" fmla="*/ 3 h 3"/>
                  <a:gd name="T28" fmla="*/ 41 w 41"/>
                  <a:gd name="T29" fmla="*/ 3 h 3"/>
                  <a:gd name="T30" fmla="*/ 41 w 41"/>
                  <a:gd name="T31" fmla="*/ 3 h 3"/>
                  <a:gd name="T32" fmla="*/ 41 w 41"/>
                  <a:gd name="T33" fmla="*/ 3 h 3"/>
                  <a:gd name="T34" fmla="*/ 41 w 41"/>
                  <a:gd name="T35" fmla="*/ 3 h 3"/>
                  <a:gd name="T36" fmla="*/ 41 w 4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3"/>
                  <a:gd name="T59" fmla="*/ 41 w 4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3">
                    <a:moveTo>
                      <a:pt x="4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3"/>
                    </a:lnTo>
                    <a:close/>
                  </a:path>
                </a:pathLst>
              </a:custGeom>
              <a:solidFill>
                <a:srgbClr val="B25A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81" name="Freeform 190"/>
              <p:cNvSpPr>
                <a:spLocks/>
              </p:cNvSpPr>
              <p:nvPr/>
            </p:nvSpPr>
            <p:spPr bwMode="auto">
              <a:xfrm>
                <a:off x="4150" y="2072"/>
                <a:ext cx="41" cy="2"/>
              </a:xfrm>
              <a:custGeom>
                <a:avLst/>
                <a:gdLst>
                  <a:gd name="T0" fmla="*/ 41 w 41"/>
                  <a:gd name="T1" fmla="*/ 2 h 2"/>
                  <a:gd name="T2" fmla="*/ 0 w 41"/>
                  <a:gd name="T3" fmla="*/ 2 h 2"/>
                  <a:gd name="T4" fmla="*/ 0 w 41"/>
                  <a:gd name="T5" fmla="*/ 2 h 2"/>
                  <a:gd name="T6" fmla="*/ 0 w 41"/>
                  <a:gd name="T7" fmla="*/ 2 h 2"/>
                  <a:gd name="T8" fmla="*/ 0 w 41"/>
                  <a:gd name="T9" fmla="*/ 2 h 2"/>
                  <a:gd name="T10" fmla="*/ 0 w 41"/>
                  <a:gd name="T11" fmla="*/ 2 h 2"/>
                  <a:gd name="T12" fmla="*/ 0 w 41"/>
                  <a:gd name="T13" fmla="*/ 2 h 2"/>
                  <a:gd name="T14" fmla="*/ 0 w 41"/>
                  <a:gd name="T15" fmla="*/ 2 h 2"/>
                  <a:gd name="T16" fmla="*/ 0 w 41"/>
                  <a:gd name="T17" fmla="*/ 0 h 2"/>
                  <a:gd name="T18" fmla="*/ 0 w 41"/>
                  <a:gd name="T19" fmla="*/ 0 h 2"/>
                  <a:gd name="T20" fmla="*/ 41 w 41"/>
                  <a:gd name="T21" fmla="*/ 0 h 2"/>
                  <a:gd name="T22" fmla="*/ 41 w 41"/>
                  <a:gd name="T23" fmla="*/ 0 h 2"/>
                  <a:gd name="T24" fmla="*/ 41 w 41"/>
                  <a:gd name="T25" fmla="*/ 2 h 2"/>
                  <a:gd name="T26" fmla="*/ 41 w 41"/>
                  <a:gd name="T27" fmla="*/ 2 h 2"/>
                  <a:gd name="T28" fmla="*/ 41 w 41"/>
                  <a:gd name="T29" fmla="*/ 2 h 2"/>
                  <a:gd name="T30" fmla="*/ 41 w 41"/>
                  <a:gd name="T31" fmla="*/ 2 h 2"/>
                  <a:gd name="T32" fmla="*/ 41 w 41"/>
                  <a:gd name="T33" fmla="*/ 2 h 2"/>
                  <a:gd name="T34" fmla="*/ 41 w 41"/>
                  <a:gd name="T35" fmla="*/ 2 h 2"/>
                  <a:gd name="T36" fmla="*/ 41 w 4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2"/>
                  <a:gd name="T59" fmla="*/ 41 w 4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2">
                    <a:moveTo>
                      <a:pt x="4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2"/>
                    </a:lnTo>
                    <a:close/>
                  </a:path>
                </a:pathLst>
              </a:custGeom>
              <a:solidFill>
                <a:srgbClr val="B35B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82" name="Freeform 191"/>
              <p:cNvSpPr>
                <a:spLocks/>
              </p:cNvSpPr>
              <p:nvPr/>
            </p:nvSpPr>
            <p:spPr bwMode="auto">
              <a:xfrm>
                <a:off x="4150" y="2069"/>
                <a:ext cx="41" cy="3"/>
              </a:xfrm>
              <a:custGeom>
                <a:avLst/>
                <a:gdLst>
                  <a:gd name="T0" fmla="*/ 41 w 41"/>
                  <a:gd name="T1" fmla="*/ 3 h 3"/>
                  <a:gd name="T2" fmla="*/ 0 w 41"/>
                  <a:gd name="T3" fmla="*/ 3 h 3"/>
                  <a:gd name="T4" fmla="*/ 0 w 41"/>
                  <a:gd name="T5" fmla="*/ 3 h 3"/>
                  <a:gd name="T6" fmla="*/ 0 w 41"/>
                  <a:gd name="T7" fmla="*/ 3 h 3"/>
                  <a:gd name="T8" fmla="*/ 0 w 41"/>
                  <a:gd name="T9" fmla="*/ 3 h 3"/>
                  <a:gd name="T10" fmla="*/ 0 w 41"/>
                  <a:gd name="T11" fmla="*/ 3 h 3"/>
                  <a:gd name="T12" fmla="*/ 0 w 41"/>
                  <a:gd name="T13" fmla="*/ 3 h 3"/>
                  <a:gd name="T14" fmla="*/ 0 w 41"/>
                  <a:gd name="T15" fmla="*/ 3 h 3"/>
                  <a:gd name="T16" fmla="*/ 0 w 41"/>
                  <a:gd name="T17" fmla="*/ 3 h 3"/>
                  <a:gd name="T18" fmla="*/ 0 w 41"/>
                  <a:gd name="T19" fmla="*/ 0 h 3"/>
                  <a:gd name="T20" fmla="*/ 41 w 41"/>
                  <a:gd name="T21" fmla="*/ 0 h 3"/>
                  <a:gd name="T22" fmla="*/ 41 w 41"/>
                  <a:gd name="T23" fmla="*/ 3 h 3"/>
                  <a:gd name="T24" fmla="*/ 41 w 41"/>
                  <a:gd name="T25" fmla="*/ 3 h 3"/>
                  <a:gd name="T26" fmla="*/ 41 w 41"/>
                  <a:gd name="T27" fmla="*/ 3 h 3"/>
                  <a:gd name="T28" fmla="*/ 41 w 41"/>
                  <a:gd name="T29" fmla="*/ 3 h 3"/>
                  <a:gd name="T30" fmla="*/ 41 w 41"/>
                  <a:gd name="T31" fmla="*/ 3 h 3"/>
                  <a:gd name="T32" fmla="*/ 41 w 41"/>
                  <a:gd name="T33" fmla="*/ 3 h 3"/>
                  <a:gd name="T34" fmla="*/ 41 w 41"/>
                  <a:gd name="T35" fmla="*/ 3 h 3"/>
                  <a:gd name="T36" fmla="*/ 41 w 4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3"/>
                  <a:gd name="T59" fmla="*/ 41 w 4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3">
                    <a:moveTo>
                      <a:pt x="4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3"/>
                    </a:lnTo>
                    <a:close/>
                  </a:path>
                </a:pathLst>
              </a:custGeom>
              <a:solidFill>
                <a:srgbClr val="B45B3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83" name="Freeform 192"/>
              <p:cNvSpPr>
                <a:spLocks/>
              </p:cNvSpPr>
              <p:nvPr/>
            </p:nvSpPr>
            <p:spPr bwMode="auto">
              <a:xfrm>
                <a:off x="4150" y="2067"/>
                <a:ext cx="41" cy="2"/>
              </a:xfrm>
              <a:custGeom>
                <a:avLst/>
                <a:gdLst>
                  <a:gd name="T0" fmla="*/ 41 w 41"/>
                  <a:gd name="T1" fmla="*/ 2 h 2"/>
                  <a:gd name="T2" fmla="*/ 0 w 41"/>
                  <a:gd name="T3" fmla="*/ 2 h 2"/>
                  <a:gd name="T4" fmla="*/ 0 w 41"/>
                  <a:gd name="T5" fmla="*/ 2 h 2"/>
                  <a:gd name="T6" fmla="*/ 0 w 41"/>
                  <a:gd name="T7" fmla="*/ 2 h 2"/>
                  <a:gd name="T8" fmla="*/ 0 w 41"/>
                  <a:gd name="T9" fmla="*/ 2 h 2"/>
                  <a:gd name="T10" fmla="*/ 0 w 41"/>
                  <a:gd name="T11" fmla="*/ 2 h 2"/>
                  <a:gd name="T12" fmla="*/ 0 w 41"/>
                  <a:gd name="T13" fmla="*/ 2 h 2"/>
                  <a:gd name="T14" fmla="*/ 0 w 41"/>
                  <a:gd name="T15" fmla="*/ 2 h 2"/>
                  <a:gd name="T16" fmla="*/ 0 w 41"/>
                  <a:gd name="T17" fmla="*/ 2 h 2"/>
                  <a:gd name="T18" fmla="*/ 0 w 41"/>
                  <a:gd name="T19" fmla="*/ 0 h 2"/>
                  <a:gd name="T20" fmla="*/ 41 w 41"/>
                  <a:gd name="T21" fmla="*/ 0 h 2"/>
                  <a:gd name="T22" fmla="*/ 41 w 41"/>
                  <a:gd name="T23" fmla="*/ 2 h 2"/>
                  <a:gd name="T24" fmla="*/ 41 w 41"/>
                  <a:gd name="T25" fmla="*/ 2 h 2"/>
                  <a:gd name="T26" fmla="*/ 41 w 41"/>
                  <a:gd name="T27" fmla="*/ 2 h 2"/>
                  <a:gd name="T28" fmla="*/ 41 w 41"/>
                  <a:gd name="T29" fmla="*/ 2 h 2"/>
                  <a:gd name="T30" fmla="*/ 41 w 41"/>
                  <a:gd name="T31" fmla="*/ 2 h 2"/>
                  <a:gd name="T32" fmla="*/ 41 w 41"/>
                  <a:gd name="T33" fmla="*/ 2 h 2"/>
                  <a:gd name="T34" fmla="*/ 41 w 41"/>
                  <a:gd name="T35" fmla="*/ 2 h 2"/>
                  <a:gd name="T36" fmla="*/ 41 w 4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2"/>
                  <a:gd name="T59" fmla="*/ 41 w 4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2">
                    <a:moveTo>
                      <a:pt x="4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2"/>
                    </a:lnTo>
                    <a:close/>
                  </a:path>
                </a:pathLst>
              </a:custGeom>
              <a:solidFill>
                <a:srgbClr val="B45C3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84" name="Freeform 193"/>
              <p:cNvSpPr>
                <a:spLocks/>
              </p:cNvSpPr>
              <p:nvPr/>
            </p:nvSpPr>
            <p:spPr bwMode="auto">
              <a:xfrm>
                <a:off x="4150" y="2067"/>
                <a:ext cx="41" cy="1"/>
              </a:xfrm>
              <a:custGeom>
                <a:avLst/>
                <a:gdLst>
                  <a:gd name="T0" fmla="*/ 41 w 41"/>
                  <a:gd name="T1" fmla="*/ 0 h 1"/>
                  <a:gd name="T2" fmla="*/ 0 w 41"/>
                  <a:gd name="T3" fmla="*/ 0 h 1"/>
                  <a:gd name="T4" fmla="*/ 0 w 41"/>
                  <a:gd name="T5" fmla="*/ 0 h 1"/>
                  <a:gd name="T6" fmla="*/ 0 w 41"/>
                  <a:gd name="T7" fmla="*/ 0 h 1"/>
                  <a:gd name="T8" fmla="*/ 0 w 41"/>
                  <a:gd name="T9" fmla="*/ 0 h 1"/>
                  <a:gd name="T10" fmla="*/ 0 w 41"/>
                  <a:gd name="T11" fmla="*/ 0 h 1"/>
                  <a:gd name="T12" fmla="*/ 0 w 41"/>
                  <a:gd name="T13" fmla="*/ 0 h 1"/>
                  <a:gd name="T14" fmla="*/ 0 w 41"/>
                  <a:gd name="T15" fmla="*/ 0 h 1"/>
                  <a:gd name="T16" fmla="*/ 0 w 41"/>
                  <a:gd name="T17" fmla="*/ 0 h 1"/>
                  <a:gd name="T18" fmla="*/ 0 w 41"/>
                  <a:gd name="T19" fmla="*/ 0 h 1"/>
                  <a:gd name="T20" fmla="*/ 41 w 41"/>
                  <a:gd name="T21" fmla="*/ 0 h 1"/>
                  <a:gd name="T22" fmla="*/ 41 w 41"/>
                  <a:gd name="T23" fmla="*/ 0 h 1"/>
                  <a:gd name="T24" fmla="*/ 41 w 41"/>
                  <a:gd name="T25" fmla="*/ 0 h 1"/>
                  <a:gd name="T26" fmla="*/ 41 w 41"/>
                  <a:gd name="T27" fmla="*/ 0 h 1"/>
                  <a:gd name="T28" fmla="*/ 41 w 41"/>
                  <a:gd name="T29" fmla="*/ 0 h 1"/>
                  <a:gd name="T30" fmla="*/ 41 w 41"/>
                  <a:gd name="T31" fmla="*/ 0 h 1"/>
                  <a:gd name="T32" fmla="*/ 41 w 41"/>
                  <a:gd name="T33" fmla="*/ 0 h 1"/>
                  <a:gd name="T34" fmla="*/ 41 w 41"/>
                  <a:gd name="T35" fmla="*/ 0 h 1"/>
                  <a:gd name="T36" fmla="*/ 41 w 41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1"/>
                  <a:gd name="T59" fmla="*/ 41 w 41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1">
                    <a:moveTo>
                      <a:pt x="41" y="0"/>
                    </a:moveTo>
                    <a:lnTo>
                      <a:pt x="0" y="0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B55C3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85" name="Freeform 194"/>
              <p:cNvSpPr>
                <a:spLocks/>
              </p:cNvSpPr>
              <p:nvPr/>
            </p:nvSpPr>
            <p:spPr bwMode="auto">
              <a:xfrm>
                <a:off x="4150" y="2064"/>
                <a:ext cx="41" cy="3"/>
              </a:xfrm>
              <a:custGeom>
                <a:avLst/>
                <a:gdLst>
                  <a:gd name="T0" fmla="*/ 41 w 41"/>
                  <a:gd name="T1" fmla="*/ 3 h 3"/>
                  <a:gd name="T2" fmla="*/ 0 w 41"/>
                  <a:gd name="T3" fmla="*/ 3 h 3"/>
                  <a:gd name="T4" fmla="*/ 0 w 41"/>
                  <a:gd name="T5" fmla="*/ 0 h 3"/>
                  <a:gd name="T6" fmla="*/ 0 w 41"/>
                  <a:gd name="T7" fmla="*/ 0 h 3"/>
                  <a:gd name="T8" fmla="*/ 0 w 41"/>
                  <a:gd name="T9" fmla="*/ 0 h 3"/>
                  <a:gd name="T10" fmla="*/ 0 w 41"/>
                  <a:gd name="T11" fmla="*/ 0 h 3"/>
                  <a:gd name="T12" fmla="*/ 3 w 41"/>
                  <a:gd name="T13" fmla="*/ 0 h 3"/>
                  <a:gd name="T14" fmla="*/ 3 w 41"/>
                  <a:gd name="T15" fmla="*/ 0 h 3"/>
                  <a:gd name="T16" fmla="*/ 3 w 41"/>
                  <a:gd name="T17" fmla="*/ 0 h 3"/>
                  <a:gd name="T18" fmla="*/ 3 w 41"/>
                  <a:gd name="T19" fmla="*/ 0 h 3"/>
                  <a:gd name="T20" fmla="*/ 41 w 41"/>
                  <a:gd name="T21" fmla="*/ 0 h 3"/>
                  <a:gd name="T22" fmla="*/ 41 w 41"/>
                  <a:gd name="T23" fmla="*/ 0 h 3"/>
                  <a:gd name="T24" fmla="*/ 41 w 41"/>
                  <a:gd name="T25" fmla="*/ 0 h 3"/>
                  <a:gd name="T26" fmla="*/ 41 w 41"/>
                  <a:gd name="T27" fmla="*/ 0 h 3"/>
                  <a:gd name="T28" fmla="*/ 41 w 41"/>
                  <a:gd name="T29" fmla="*/ 0 h 3"/>
                  <a:gd name="T30" fmla="*/ 41 w 41"/>
                  <a:gd name="T31" fmla="*/ 0 h 3"/>
                  <a:gd name="T32" fmla="*/ 41 w 41"/>
                  <a:gd name="T33" fmla="*/ 0 h 3"/>
                  <a:gd name="T34" fmla="*/ 41 w 41"/>
                  <a:gd name="T35" fmla="*/ 0 h 3"/>
                  <a:gd name="T36" fmla="*/ 41 w 4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3"/>
                  <a:gd name="T59" fmla="*/ 41 w 4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3">
                    <a:moveTo>
                      <a:pt x="4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41" y="0"/>
                    </a:lnTo>
                    <a:lnTo>
                      <a:pt x="41" y="3"/>
                    </a:lnTo>
                    <a:close/>
                  </a:path>
                </a:pathLst>
              </a:custGeom>
              <a:solidFill>
                <a:srgbClr val="B55D3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86" name="Freeform 195"/>
              <p:cNvSpPr>
                <a:spLocks/>
              </p:cNvSpPr>
              <p:nvPr/>
            </p:nvSpPr>
            <p:spPr bwMode="auto">
              <a:xfrm>
                <a:off x="4153" y="2061"/>
                <a:ext cx="38" cy="3"/>
              </a:xfrm>
              <a:custGeom>
                <a:avLst/>
                <a:gdLst>
                  <a:gd name="T0" fmla="*/ 38 w 38"/>
                  <a:gd name="T1" fmla="*/ 3 h 3"/>
                  <a:gd name="T2" fmla="*/ 0 w 38"/>
                  <a:gd name="T3" fmla="*/ 3 h 3"/>
                  <a:gd name="T4" fmla="*/ 0 w 38"/>
                  <a:gd name="T5" fmla="*/ 0 h 3"/>
                  <a:gd name="T6" fmla="*/ 0 w 38"/>
                  <a:gd name="T7" fmla="*/ 0 h 3"/>
                  <a:gd name="T8" fmla="*/ 0 w 38"/>
                  <a:gd name="T9" fmla="*/ 0 h 3"/>
                  <a:gd name="T10" fmla="*/ 0 w 38"/>
                  <a:gd name="T11" fmla="*/ 0 h 3"/>
                  <a:gd name="T12" fmla="*/ 0 w 38"/>
                  <a:gd name="T13" fmla="*/ 0 h 3"/>
                  <a:gd name="T14" fmla="*/ 0 w 38"/>
                  <a:gd name="T15" fmla="*/ 0 h 3"/>
                  <a:gd name="T16" fmla="*/ 0 w 38"/>
                  <a:gd name="T17" fmla="*/ 0 h 3"/>
                  <a:gd name="T18" fmla="*/ 0 w 38"/>
                  <a:gd name="T19" fmla="*/ 0 h 3"/>
                  <a:gd name="T20" fmla="*/ 38 w 38"/>
                  <a:gd name="T21" fmla="*/ 0 h 3"/>
                  <a:gd name="T22" fmla="*/ 38 w 38"/>
                  <a:gd name="T23" fmla="*/ 0 h 3"/>
                  <a:gd name="T24" fmla="*/ 38 w 38"/>
                  <a:gd name="T25" fmla="*/ 0 h 3"/>
                  <a:gd name="T26" fmla="*/ 38 w 38"/>
                  <a:gd name="T27" fmla="*/ 0 h 3"/>
                  <a:gd name="T28" fmla="*/ 38 w 38"/>
                  <a:gd name="T29" fmla="*/ 0 h 3"/>
                  <a:gd name="T30" fmla="*/ 38 w 38"/>
                  <a:gd name="T31" fmla="*/ 0 h 3"/>
                  <a:gd name="T32" fmla="*/ 38 w 38"/>
                  <a:gd name="T33" fmla="*/ 0 h 3"/>
                  <a:gd name="T34" fmla="*/ 38 w 38"/>
                  <a:gd name="T35" fmla="*/ 0 h 3"/>
                  <a:gd name="T36" fmla="*/ 38 w 3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3"/>
                  <a:gd name="T59" fmla="*/ 38 w 3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3">
                    <a:moveTo>
                      <a:pt x="3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3"/>
                    </a:lnTo>
                    <a:close/>
                  </a:path>
                </a:pathLst>
              </a:custGeom>
              <a:solidFill>
                <a:srgbClr val="B65D3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87" name="Freeform 196"/>
              <p:cNvSpPr>
                <a:spLocks/>
              </p:cNvSpPr>
              <p:nvPr/>
            </p:nvSpPr>
            <p:spPr bwMode="auto">
              <a:xfrm>
                <a:off x="4153" y="2059"/>
                <a:ext cx="38" cy="2"/>
              </a:xfrm>
              <a:custGeom>
                <a:avLst/>
                <a:gdLst>
                  <a:gd name="T0" fmla="*/ 38 w 38"/>
                  <a:gd name="T1" fmla="*/ 2 h 2"/>
                  <a:gd name="T2" fmla="*/ 0 w 38"/>
                  <a:gd name="T3" fmla="*/ 2 h 2"/>
                  <a:gd name="T4" fmla="*/ 0 w 38"/>
                  <a:gd name="T5" fmla="*/ 2 h 2"/>
                  <a:gd name="T6" fmla="*/ 0 w 38"/>
                  <a:gd name="T7" fmla="*/ 0 h 2"/>
                  <a:gd name="T8" fmla="*/ 0 w 38"/>
                  <a:gd name="T9" fmla="*/ 0 h 2"/>
                  <a:gd name="T10" fmla="*/ 0 w 38"/>
                  <a:gd name="T11" fmla="*/ 0 h 2"/>
                  <a:gd name="T12" fmla="*/ 0 w 38"/>
                  <a:gd name="T13" fmla="*/ 0 h 2"/>
                  <a:gd name="T14" fmla="*/ 0 w 38"/>
                  <a:gd name="T15" fmla="*/ 0 h 2"/>
                  <a:gd name="T16" fmla="*/ 0 w 38"/>
                  <a:gd name="T17" fmla="*/ 0 h 2"/>
                  <a:gd name="T18" fmla="*/ 0 w 38"/>
                  <a:gd name="T19" fmla="*/ 0 h 2"/>
                  <a:gd name="T20" fmla="*/ 38 w 38"/>
                  <a:gd name="T21" fmla="*/ 0 h 2"/>
                  <a:gd name="T22" fmla="*/ 38 w 38"/>
                  <a:gd name="T23" fmla="*/ 0 h 2"/>
                  <a:gd name="T24" fmla="*/ 38 w 38"/>
                  <a:gd name="T25" fmla="*/ 0 h 2"/>
                  <a:gd name="T26" fmla="*/ 38 w 38"/>
                  <a:gd name="T27" fmla="*/ 0 h 2"/>
                  <a:gd name="T28" fmla="*/ 38 w 38"/>
                  <a:gd name="T29" fmla="*/ 0 h 2"/>
                  <a:gd name="T30" fmla="*/ 38 w 38"/>
                  <a:gd name="T31" fmla="*/ 0 h 2"/>
                  <a:gd name="T32" fmla="*/ 38 w 38"/>
                  <a:gd name="T33" fmla="*/ 0 h 2"/>
                  <a:gd name="T34" fmla="*/ 38 w 38"/>
                  <a:gd name="T35" fmla="*/ 2 h 2"/>
                  <a:gd name="T36" fmla="*/ 38 w 3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2"/>
                  <a:gd name="T59" fmla="*/ 38 w 3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2">
                    <a:moveTo>
                      <a:pt x="38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2"/>
                    </a:lnTo>
                    <a:close/>
                  </a:path>
                </a:pathLst>
              </a:custGeom>
              <a:solidFill>
                <a:srgbClr val="B75E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88" name="Freeform 197"/>
              <p:cNvSpPr>
                <a:spLocks/>
              </p:cNvSpPr>
              <p:nvPr/>
            </p:nvSpPr>
            <p:spPr bwMode="auto">
              <a:xfrm>
                <a:off x="4153" y="2056"/>
                <a:ext cx="40" cy="3"/>
              </a:xfrm>
              <a:custGeom>
                <a:avLst/>
                <a:gdLst>
                  <a:gd name="T0" fmla="*/ 38 w 40"/>
                  <a:gd name="T1" fmla="*/ 3 h 3"/>
                  <a:gd name="T2" fmla="*/ 0 w 40"/>
                  <a:gd name="T3" fmla="*/ 3 h 3"/>
                  <a:gd name="T4" fmla="*/ 0 w 40"/>
                  <a:gd name="T5" fmla="*/ 3 h 3"/>
                  <a:gd name="T6" fmla="*/ 0 w 40"/>
                  <a:gd name="T7" fmla="*/ 3 h 3"/>
                  <a:gd name="T8" fmla="*/ 0 w 40"/>
                  <a:gd name="T9" fmla="*/ 0 h 3"/>
                  <a:gd name="T10" fmla="*/ 0 w 40"/>
                  <a:gd name="T11" fmla="*/ 0 h 3"/>
                  <a:gd name="T12" fmla="*/ 0 w 40"/>
                  <a:gd name="T13" fmla="*/ 0 h 3"/>
                  <a:gd name="T14" fmla="*/ 0 w 40"/>
                  <a:gd name="T15" fmla="*/ 0 h 3"/>
                  <a:gd name="T16" fmla="*/ 0 w 40"/>
                  <a:gd name="T17" fmla="*/ 0 h 3"/>
                  <a:gd name="T18" fmla="*/ 0 w 40"/>
                  <a:gd name="T19" fmla="*/ 0 h 3"/>
                  <a:gd name="T20" fmla="*/ 40 w 40"/>
                  <a:gd name="T21" fmla="*/ 0 h 3"/>
                  <a:gd name="T22" fmla="*/ 40 w 40"/>
                  <a:gd name="T23" fmla="*/ 0 h 3"/>
                  <a:gd name="T24" fmla="*/ 40 w 40"/>
                  <a:gd name="T25" fmla="*/ 0 h 3"/>
                  <a:gd name="T26" fmla="*/ 40 w 40"/>
                  <a:gd name="T27" fmla="*/ 0 h 3"/>
                  <a:gd name="T28" fmla="*/ 38 w 40"/>
                  <a:gd name="T29" fmla="*/ 0 h 3"/>
                  <a:gd name="T30" fmla="*/ 38 w 40"/>
                  <a:gd name="T31" fmla="*/ 0 h 3"/>
                  <a:gd name="T32" fmla="*/ 38 w 40"/>
                  <a:gd name="T33" fmla="*/ 3 h 3"/>
                  <a:gd name="T34" fmla="*/ 38 w 40"/>
                  <a:gd name="T35" fmla="*/ 3 h 3"/>
                  <a:gd name="T36" fmla="*/ 38 w 4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"/>
                  <a:gd name="T58" fmla="*/ 0 h 3"/>
                  <a:gd name="T59" fmla="*/ 40 w 4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" h="3">
                    <a:moveTo>
                      <a:pt x="3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38" y="0"/>
                    </a:lnTo>
                    <a:lnTo>
                      <a:pt x="38" y="3"/>
                    </a:lnTo>
                    <a:close/>
                  </a:path>
                </a:pathLst>
              </a:custGeom>
              <a:solidFill>
                <a:srgbClr val="B75E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89" name="Freeform 198"/>
              <p:cNvSpPr>
                <a:spLocks/>
              </p:cNvSpPr>
              <p:nvPr/>
            </p:nvSpPr>
            <p:spPr bwMode="auto">
              <a:xfrm>
                <a:off x="4153" y="2054"/>
                <a:ext cx="40" cy="2"/>
              </a:xfrm>
              <a:custGeom>
                <a:avLst/>
                <a:gdLst>
                  <a:gd name="T0" fmla="*/ 40 w 40"/>
                  <a:gd name="T1" fmla="*/ 2 h 2"/>
                  <a:gd name="T2" fmla="*/ 0 w 40"/>
                  <a:gd name="T3" fmla="*/ 2 h 2"/>
                  <a:gd name="T4" fmla="*/ 0 w 40"/>
                  <a:gd name="T5" fmla="*/ 2 h 2"/>
                  <a:gd name="T6" fmla="*/ 0 w 40"/>
                  <a:gd name="T7" fmla="*/ 2 h 2"/>
                  <a:gd name="T8" fmla="*/ 0 w 40"/>
                  <a:gd name="T9" fmla="*/ 0 h 2"/>
                  <a:gd name="T10" fmla="*/ 0 w 40"/>
                  <a:gd name="T11" fmla="*/ 0 h 2"/>
                  <a:gd name="T12" fmla="*/ 0 w 40"/>
                  <a:gd name="T13" fmla="*/ 0 h 2"/>
                  <a:gd name="T14" fmla="*/ 0 w 40"/>
                  <a:gd name="T15" fmla="*/ 0 h 2"/>
                  <a:gd name="T16" fmla="*/ 0 w 40"/>
                  <a:gd name="T17" fmla="*/ 0 h 2"/>
                  <a:gd name="T18" fmla="*/ 0 w 40"/>
                  <a:gd name="T19" fmla="*/ 0 h 2"/>
                  <a:gd name="T20" fmla="*/ 40 w 40"/>
                  <a:gd name="T21" fmla="*/ 0 h 2"/>
                  <a:gd name="T22" fmla="*/ 40 w 40"/>
                  <a:gd name="T23" fmla="*/ 0 h 2"/>
                  <a:gd name="T24" fmla="*/ 40 w 40"/>
                  <a:gd name="T25" fmla="*/ 0 h 2"/>
                  <a:gd name="T26" fmla="*/ 40 w 40"/>
                  <a:gd name="T27" fmla="*/ 0 h 2"/>
                  <a:gd name="T28" fmla="*/ 40 w 40"/>
                  <a:gd name="T29" fmla="*/ 0 h 2"/>
                  <a:gd name="T30" fmla="*/ 40 w 40"/>
                  <a:gd name="T31" fmla="*/ 0 h 2"/>
                  <a:gd name="T32" fmla="*/ 40 w 40"/>
                  <a:gd name="T33" fmla="*/ 2 h 2"/>
                  <a:gd name="T34" fmla="*/ 40 w 40"/>
                  <a:gd name="T35" fmla="*/ 2 h 2"/>
                  <a:gd name="T36" fmla="*/ 40 w 4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"/>
                  <a:gd name="T58" fmla="*/ 0 h 2"/>
                  <a:gd name="T59" fmla="*/ 40 w 4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" h="2">
                    <a:moveTo>
                      <a:pt x="4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2"/>
                    </a:lnTo>
                    <a:close/>
                  </a:path>
                </a:pathLst>
              </a:custGeom>
              <a:solidFill>
                <a:srgbClr val="B85F3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90" name="Freeform 199"/>
              <p:cNvSpPr>
                <a:spLocks/>
              </p:cNvSpPr>
              <p:nvPr/>
            </p:nvSpPr>
            <p:spPr bwMode="auto">
              <a:xfrm>
                <a:off x="4153" y="2051"/>
                <a:ext cx="40" cy="3"/>
              </a:xfrm>
              <a:custGeom>
                <a:avLst/>
                <a:gdLst>
                  <a:gd name="T0" fmla="*/ 40 w 40"/>
                  <a:gd name="T1" fmla="*/ 3 h 3"/>
                  <a:gd name="T2" fmla="*/ 0 w 40"/>
                  <a:gd name="T3" fmla="*/ 3 h 3"/>
                  <a:gd name="T4" fmla="*/ 0 w 40"/>
                  <a:gd name="T5" fmla="*/ 3 h 3"/>
                  <a:gd name="T6" fmla="*/ 0 w 40"/>
                  <a:gd name="T7" fmla="*/ 3 h 3"/>
                  <a:gd name="T8" fmla="*/ 0 w 40"/>
                  <a:gd name="T9" fmla="*/ 3 h 3"/>
                  <a:gd name="T10" fmla="*/ 0 w 40"/>
                  <a:gd name="T11" fmla="*/ 0 h 3"/>
                  <a:gd name="T12" fmla="*/ 0 w 40"/>
                  <a:gd name="T13" fmla="*/ 0 h 3"/>
                  <a:gd name="T14" fmla="*/ 0 w 40"/>
                  <a:gd name="T15" fmla="*/ 0 h 3"/>
                  <a:gd name="T16" fmla="*/ 0 w 40"/>
                  <a:gd name="T17" fmla="*/ 0 h 3"/>
                  <a:gd name="T18" fmla="*/ 0 w 40"/>
                  <a:gd name="T19" fmla="*/ 0 h 3"/>
                  <a:gd name="T20" fmla="*/ 40 w 40"/>
                  <a:gd name="T21" fmla="*/ 0 h 3"/>
                  <a:gd name="T22" fmla="*/ 40 w 40"/>
                  <a:gd name="T23" fmla="*/ 0 h 3"/>
                  <a:gd name="T24" fmla="*/ 40 w 40"/>
                  <a:gd name="T25" fmla="*/ 0 h 3"/>
                  <a:gd name="T26" fmla="*/ 40 w 40"/>
                  <a:gd name="T27" fmla="*/ 0 h 3"/>
                  <a:gd name="T28" fmla="*/ 40 w 40"/>
                  <a:gd name="T29" fmla="*/ 0 h 3"/>
                  <a:gd name="T30" fmla="*/ 40 w 40"/>
                  <a:gd name="T31" fmla="*/ 3 h 3"/>
                  <a:gd name="T32" fmla="*/ 40 w 40"/>
                  <a:gd name="T33" fmla="*/ 3 h 3"/>
                  <a:gd name="T34" fmla="*/ 40 w 40"/>
                  <a:gd name="T35" fmla="*/ 3 h 3"/>
                  <a:gd name="T36" fmla="*/ 40 w 4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"/>
                  <a:gd name="T58" fmla="*/ 0 h 3"/>
                  <a:gd name="T59" fmla="*/ 40 w 4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" h="3">
                    <a:moveTo>
                      <a:pt x="4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0" y="3"/>
                    </a:lnTo>
                    <a:close/>
                  </a:path>
                </a:pathLst>
              </a:custGeom>
              <a:solidFill>
                <a:srgbClr val="B85F3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91" name="Freeform 200"/>
              <p:cNvSpPr>
                <a:spLocks/>
              </p:cNvSpPr>
              <p:nvPr/>
            </p:nvSpPr>
            <p:spPr bwMode="auto">
              <a:xfrm>
                <a:off x="4153" y="2048"/>
                <a:ext cx="40" cy="3"/>
              </a:xfrm>
              <a:custGeom>
                <a:avLst/>
                <a:gdLst>
                  <a:gd name="T0" fmla="*/ 40 w 40"/>
                  <a:gd name="T1" fmla="*/ 3 h 3"/>
                  <a:gd name="T2" fmla="*/ 0 w 40"/>
                  <a:gd name="T3" fmla="*/ 3 h 3"/>
                  <a:gd name="T4" fmla="*/ 3 w 40"/>
                  <a:gd name="T5" fmla="*/ 3 h 3"/>
                  <a:gd name="T6" fmla="*/ 3 w 40"/>
                  <a:gd name="T7" fmla="*/ 3 h 3"/>
                  <a:gd name="T8" fmla="*/ 3 w 40"/>
                  <a:gd name="T9" fmla="*/ 3 h 3"/>
                  <a:gd name="T10" fmla="*/ 3 w 40"/>
                  <a:gd name="T11" fmla="*/ 0 h 3"/>
                  <a:gd name="T12" fmla="*/ 3 w 40"/>
                  <a:gd name="T13" fmla="*/ 0 h 3"/>
                  <a:gd name="T14" fmla="*/ 3 w 40"/>
                  <a:gd name="T15" fmla="*/ 0 h 3"/>
                  <a:gd name="T16" fmla="*/ 3 w 40"/>
                  <a:gd name="T17" fmla="*/ 0 h 3"/>
                  <a:gd name="T18" fmla="*/ 3 w 40"/>
                  <a:gd name="T19" fmla="*/ 0 h 3"/>
                  <a:gd name="T20" fmla="*/ 40 w 40"/>
                  <a:gd name="T21" fmla="*/ 0 h 3"/>
                  <a:gd name="T22" fmla="*/ 40 w 40"/>
                  <a:gd name="T23" fmla="*/ 0 h 3"/>
                  <a:gd name="T24" fmla="*/ 40 w 40"/>
                  <a:gd name="T25" fmla="*/ 0 h 3"/>
                  <a:gd name="T26" fmla="*/ 40 w 40"/>
                  <a:gd name="T27" fmla="*/ 0 h 3"/>
                  <a:gd name="T28" fmla="*/ 40 w 40"/>
                  <a:gd name="T29" fmla="*/ 0 h 3"/>
                  <a:gd name="T30" fmla="*/ 40 w 40"/>
                  <a:gd name="T31" fmla="*/ 3 h 3"/>
                  <a:gd name="T32" fmla="*/ 40 w 40"/>
                  <a:gd name="T33" fmla="*/ 3 h 3"/>
                  <a:gd name="T34" fmla="*/ 40 w 40"/>
                  <a:gd name="T35" fmla="*/ 3 h 3"/>
                  <a:gd name="T36" fmla="*/ 40 w 4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"/>
                  <a:gd name="T58" fmla="*/ 0 h 3"/>
                  <a:gd name="T59" fmla="*/ 40 w 4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" h="3">
                    <a:moveTo>
                      <a:pt x="40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40" y="0"/>
                    </a:lnTo>
                    <a:lnTo>
                      <a:pt x="40" y="3"/>
                    </a:lnTo>
                    <a:close/>
                  </a:path>
                </a:pathLst>
              </a:custGeom>
              <a:solidFill>
                <a:srgbClr val="B9603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92" name="Freeform 201"/>
              <p:cNvSpPr>
                <a:spLocks/>
              </p:cNvSpPr>
              <p:nvPr/>
            </p:nvSpPr>
            <p:spPr bwMode="auto">
              <a:xfrm>
                <a:off x="4156" y="2046"/>
                <a:ext cx="37" cy="2"/>
              </a:xfrm>
              <a:custGeom>
                <a:avLst/>
                <a:gdLst>
                  <a:gd name="T0" fmla="*/ 37 w 37"/>
                  <a:gd name="T1" fmla="*/ 2 h 2"/>
                  <a:gd name="T2" fmla="*/ 0 w 37"/>
                  <a:gd name="T3" fmla="*/ 2 h 2"/>
                  <a:gd name="T4" fmla="*/ 0 w 37"/>
                  <a:gd name="T5" fmla="*/ 2 h 2"/>
                  <a:gd name="T6" fmla="*/ 0 w 37"/>
                  <a:gd name="T7" fmla="*/ 2 h 2"/>
                  <a:gd name="T8" fmla="*/ 0 w 37"/>
                  <a:gd name="T9" fmla="*/ 2 h 2"/>
                  <a:gd name="T10" fmla="*/ 0 w 37"/>
                  <a:gd name="T11" fmla="*/ 2 h 2"/>
                  <a:gd name="T12" fmla="*/ 0 w 37"/>
                  <a:gd name="T13" fmla="*/ 0 h 2"/>
                  <a:gd name="T14" fmla="*/ 0 w 37"/>
                  <a:gd name="T15" fmla="*/ 0 h 2"/>
                  <a:gd name="T16" fmla="*/ 0 w 37"/>
                  <a:gd name="T17" fmla="*/ 0 h 2"/>
                  <a:gd name="T18" fmla="*/ 0 w 37"/>
                  <a:gd name="T19" fmla="*/ 0 h 2"/>
                  <a:gd name="T20" fmla="*/ 37 w 37"/>
                  <a:gd name="T21" fmla="*/ 0 h 2"/>
                  <a:gd name="T22" fmla="*/ 37 w 37"/>
                  <a:gd name="T23" fmla="*/ 0 h 2"/>
                  <a:gd name="T24" fmla="*/ 37 w 37"/>
                  <a:gd name="T25" fmla="*/ 0 h 2"/>
                  <a:gd name="T26" fmla="*/ 37 w 37"/>
                  <a:gd name="T27" fmla="*/ 0 h 2"/>
                  <a:gd name="T28" fmla="*/ 37 w 37"/>
                  <a:gd name="T29" fmla="*/ 2 h 2"/>
                  <a:gd name="T30" fmla="*/ 37 w 37"/>
                  <a:gd name="T31" fmla="*/ 2 h 2"/>
                  <a:gd name="T32" fmla="*/ 37 w 37"/>
                  <a:gd name="T33" fmla="*/ 2 h 2"/>
                  <a:gd name="T34" fmla="*/ 37 w 37"/>
                  <a:gd name="T35" fmla="*/ 2 h 2"/>
                  <a:gd name="T36" fmla="*/ 37 w 3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2"/>
                  <a:gd name="T59" fmla="*/ 37 w 3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2">
                    <a:moveTo>
                      <a:pt x="3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7" y="2"/>
                    </a:lnTo>
                    <a:close/>
                  </a:path>
                </a:pathLst>
              </a:custGeom>
              <a:solidFill>
                <a:srgbClr val="BA603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93" name="Freeform 202"/>
              <p:cNvSpPr>
                <a:spLocks/>
              </p:cNvSpPr>
              <p:nvPr/>
            </p:nvSpPr>
            <p:spPr bwMode="auto">
              <a:xfrm>
                <a:off x="4156" y="2043"/>
                <a:ext cx="37" cy="3"/>
              </a:xfrm>
              <a:custGeom>
                <a:avLst/>
                <a:gdLst>
                  <a:gd name="T0" fmla="*/ 37 w 37"/>
                  <a:gd name="T1" fmla="*/ 3 h 3"/>
                  <a:gd name="T2" fmla="*/ 0 w 37"/>
                  <a:gd name="T3" fmla="*/ 3 h 3"/>
                  <a:gd name="T4" fmla="*/ 0 w 37"/>
                  <a:gd name="T5" fmla="*/ 3 h 3"/>
                  <a:gd name="T6" fmla="*/ 0 w 37"/>
                  <a:gd name="T7" fmla="*/ 3 h 3"/>
                  <a:gd name="T8" fmla="*/ 0 w 37"/>
                  <a:gd name="T9" fmla="*/ 3 h 3"/>
                  <a:gd name="T10" fmla="*/ 0 w 37"/>
                  <a:gd name="T11" fmla="*/ 3 h 3"/>
                  <a:gd name="T12" fmla="*/ 0 w 37"/>
                  <a:gd name="T13" fmla="*/ 3 h 3"/>
                  <a:gd name="T14" fmla="*/ 0 w 37"/>
                  <a:gd name="T15" fmla="*/ 0 h 3"/>
                  <a:gd name="T16" fmla="*/ 0 w 37"/>
                  <a:gd name="T17" fmla="*/ 0 h 3"/>
                  <a:gd name="T18" fmla="*/ 0 w 37"/>
                  <a:gd name="T19" fmla="*/ 0 h 3"/>
                  <a:gd name="T20" fmla="*/ 37 w 37"/>
                  <a:gd name="T21" fmla="*/ 0 h 3"/>
                  <a:gd name="T22" fmla="*/ 37 w 37"/>
                  <a:gd name="T23" fmla="*/ 0 h 3"/>
                  <a:gd name="T24" fmla="*/ 37 w 37"/>
                  <a:gd name="T25" fmla="*/ 0 h 3"/>
                  <a:gd name="T26" fmla="*/ 37 w 37"/>
                  <a:gd name="T27" fmla="*/ 3 h 3"/>
                  <a:gd name="T28" fmla="*/ 37 w 37"/>
                  <a:gd name="T29" fmla="*/ 3 h 3"/>
                  <a:gd name="T30" fmla="*/ 37 w 37"/>
                  <a:gd name="T31" fmla="*/ 3 h 3"/>
                  <a:gd name="T32" fmla="*/ 37 w 37"/>
                  <a:gd name="T33" fmla="*/ 3 h 3"/>
                  <a:gd name="T34" fmla="*/ 37 w 37"/>
                  <a:gd name="T35" fmla="*/ 3 h 3"/>
                  <a:gd name="T36" fmla="*/ 37 w 3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3"/>
                  <a:gd name="T59" fmla="*/ 37 w 3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3">
                    <a:moveTo>
                      <a:pt x="3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7" y="3"/>
                    </a:lnTo>
                    <a:close/>
                  </a:path>
                </a:pathLst>
              </a:custGeom>
              <a:solidFill>
                <a:srgbClr val="BA613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94" name="Freeform 203"/>
              <p:cNvSpPr>
                <a:spLocks/>
              </p:cNvSpPr>
              <p:nvPr/>
            </p:nvSpPr>
            <p:spPr bwMode="auto">
              <a:xfrm>
                <a:off x="4156" y="2040"/>
                <a:ext cx="37" cy="3"/>
              </a:xfrm>
              <a:custGeom>
                <a:avLst/>
                <a:gdLst>
                  <a:gd name="T0" fmla="*/ 37 w 37"/>
                  <a:gd name="T1" fmla="*/ 3 h 3"/>
                  <a:gd name="T2" fmla="*/ 0 w 37"/>
                  <a:gd name="T3" fmla="*/ 3 h 3"/>
                  <a:gd name="T4" fmla="*/ 0 w 37"/>
                  <a:gd name="T5" fmla="*/ 3 h 3"/>
                  <a:gd name="T6" fmla="*/ 0 w 37"/>
                  <a:gd name="T7" fmla="*/ 3 h 3"/>
                  <a:gd name="T8" fmla="*/ 0 w 37"/>
                  <a:gd name="T9" fmla="*/ 3 h 3"/>
                  <a:gd name="T10" fmla="*/ 0 w 37"/>
                  <a:gd name="T11" fmla="*/ 3 h 3"/>
                  <a:gd name="T12" fmla="*/ 0 w 37"/>
                  <a:gd name="T13" fmla="*/ 3 h 3"/>
                  <a:gd name="T14" fmla="*/ 0 w 37"/>
                  <a:gd name="T15" fmla="*/ 0 h 3"/>
                  <a:gd name="T16" fmla="*/ 0 w 37"/>
                  <a:gd name="T17" fmla="*/ 0 h 3"/>
                  <a:gd name="T18" fmla="*/ 0 w 37"/>
                  <a:gd name="T19" fmla="*/ 0 h 3"/>
                  <a:gd name="T20" fmla="*/ 37 w 37"/>
                  <a:gd name="T21" fmla="*/ 0 h 3"/>
                  <a:gd name="T22" fmla="*/ 37 w 37"/>
                  <a:gd name="T23" fmla="*/ 0 h 3"/>
                  <a:gd name="T24" fmla="*/ 37 w 37"/>
                  <a:gd name="T25" fmla="*/ 0 h 3"/>
                  <a:gd name="T26" fmla="*/ 37 w 37"/>
                  <a:gd name="T27" fmla="*/ 3 h 3"/>
                  <a:gd name="T28" fmla="*/ 37 w 37"/>
                  <a:gd name="T29" fmla="*/ 3 h 3"/>
                  <a:gd name="T30" fmla="*/ 37 w 37"/>
                  <a:gd name="T31" fmla="*/ 3 h 3"/>
                  <a:gd name="T32" fmla="*/ 37 w 37"/>
                  <a:gd name="T33" fmla="*/ 3 h 3"/>
                  <a:gd name="T34" fmla="*/ 37 w 37"/>
                  <a:gd name="T35" fmla="*/ 3 h 3"/>
                  <a:gd name="T36" fmla="*/ 37 w 3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3"/>
                  <a:gd name="T59" fmla="*/ 37 w 3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3">
                    <a:moveTo>
                      <a:pt x="3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7" y="3"/>
                    </a:lnTo>
                    <a:close/>
                  </a:path>
                </a:pathLst>
              </a:custGeom>
              <a:solidFill>
                <a:srgbClr val="BB613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95" name="Freeform 204"/>
              <p:cNvSpPr>
                <a:spLocks/>
              </p:cNvSpPr>
              <p:nvPr/>
            </p:nvSpPr>
            <p:spPr bwMode="auto">
              <a:xfrm>
                <a:off x="4156" y="2038"/>
                <a:ext cx="40" cy="2"/>
              </a:xfrm>
              <a:custGeom>
                <a:avLst/>
                <a:gdLst>
                  <a:gd name="T0" fmla="*/ 37 w 40"/>
                  <a:gd name="T1" fmla="*/ 2 h 2"/>
                  <a:gd name="T2" fmla="*/ 0 w 40"/>
                  <a:gd name="T3" fmla="*/ 2 h 2"/>
                  <a:gd name="T4" fmla="*/ 0 w 40"/>
                  <a:gd name="T5" fmla="*/ 2 h 2"/>
                  <a:gd name="T6" fmla="*/ 0 w 40"/>
                  <a:gd name="T7" fmla="*/ 2 h 2"/>
                  <a:gd name="T8" fmla="*/ 0 w 40"/>
                  <a:gd name="T9" fmla="*/ 2 h 2"/>
                  <a:gd name="T10" fmla="*/ 0 w 40"/>
                  <a:gd name="T11" fmla="*/ 2 h 2"/>
                  <a:gd name="T12" fmla="*/ 0 w 40"/>
                  <a:gd name="T13" fmla="*/ 2 h 2"/>
                  <a:gd name="T14" fmla="*/ 0 w 40"/>
                  <a:gd name="T15" fmla="*/ 2 h 2"/>
                  <a:gd name="T16" fmla="*/ 0 w 40"/>
                  <a:gd name="T17" fmla="*/ 0 h 2"/>
                  <a:gd name="T18" fmla="*/ 3 w 40"/>
                  <a:gd name="T19" fmla="*/ 0 h 2"/>
                  <a:gd name="T20" fmla="*/ 40 w 40"/>
                  <a:gd name="T21" fmla="*/ 0 h 2"/>
                  <a:gd name="T22" fmla="*/ 40 w 40"/>
                  <a:gd name="T23" fmla="*/ 0 h 2"/>
                  <a:gd name="T24" fmla="*/ 40 w 40"/>
                  <a:gd name="T25" fmla="*/ 2 h 2"/>
                  <a:gd name="T26" fmla="*/ 40 w 40"/>
                  <a:gd name="T27" fmla="*/ 2 h 2"/>
                  <a:gd name="T28" fmla="*/ 40 w 40"/>
                  <a:gd name="T29" fmla="*/ 2 h 2"/>
                  <a:gd name="T30" fmla="*/ 37 w 40"/>
                  <a:gd name="T31" fmla="*/ 2 h 2"/>
                  <a:gd name="T32" fmla="*/ 37 w 40"/>
                  <a:gd name="T33" fmla="*/ 2 h 2"/>
                  <a:gd name="T34" fmla="*/ 37 w 40"/>
                  <a:gd name="T35" fmla="*/ 2 h 2"/>
                  <a:gd name="T36" fmla="*/ 37 w 4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0"/>
                  <a:gd name="T58" fmla="*/ 0 h 2"/>
                  <a:gd name="T59" fmla="*/ 40 w 4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0" h="2">
                    <a:moveTo>
                      <a:pt x="3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40" y="0"/>
                    </a:lnTo>
                    <a:lnTo>
                      <a:pt x="40" y="2"/>
                    </a:lnTo>
                    <a:lnTo>
                      <a:pt x="37" y="2"/>
                    </a:lnTo>
                    <a:close/>
                  </a:path>
                </a:pathLst>
              </a:custGeom>
              <a:solidFill>
                <a:srgbClr val="BB623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96" name="Freeform 205"/>
              <p:cNvSpPr>
                <a:spLocks/>
              </p:cNvSpPr>
              <p:nvPr/>
            </p:nvSpPr>
            <p:spPr bwMode="auto">
              <a:xfrm>
                <a:off x="4159" y="2035"/>
                <a:ext cx="37" cy="3"/>
              </a:xfrm>
              <a:custGeom>
                <a:avLst/>
                <a:gdLst>
                  <a:gd name="T0" fmla="*/ 37 w 37"/>
                  <a:gd name="T1" fmla="*/ 3 h 3"/>
                  <a:gd name="T2" fmla="*/ 0 w 37"/>
                  <a:gd name="T3" fmla="*/ 3 h 3"/>
                  <a:gd name="T4" fmla="*/ 0 w 37"/>
                  <a:gd name="T5" fmla="*/ 3 h 3"/>
                  <a:gd name="T6" fmla="*/ 0 w 37"/>
                  <a:gd name="T7" fmla="*/ 3 h 3"/>
                  <a:gd name="T8" fmla="*/ 0 w 37"/>
                  <a:gd name="T9" fmla="*/ 3 h 3"/>
                  <a:gd name="T10" fmla="*/ 0 w 37"/>
                  <a:gd name="T11" fmla="*/ 3 h 3"/>
                  <a:gd name="T12" fmla="*/ 0 w 37"/>
                  <a:gd name="T13" fmla="*/ 3 h 3"/>
                  <a:gd name="T14" fmla="*/ 0 w 37"/>
                  <a:gd name="T15" fmla="*/ 3 h 3"/>
                  <a:gd name="T16" fmla="*/ 0 w 37"/>
                  <a:gd name="T17" fmla="*/ 0 h 3"/>
                  <a:gd name="T18" fmla="*/ 0 w 37"/>
                  <a:gd name="T19" fmla="*/ 0 h 3"/>
                  <a:gd name="T20" fmla="*/ 37 w 37"/>
                  <a:gd name="T21" fmla="*/ 0 h 3"/>
                  <a:gd name="T22" fmla="*/ 37 w 37"/>
                  <a:gd name="T23" fmla="*/ 0 h 3"/>
                  <a:gd name="T24" fmla="*/ 37 w 37"/>
                  <a:gd name="T25" fmla="*/ 3 h 3"/>
                  <a:gd name="T26" fmla="*/ 37 w 37"/>
                  <a:gd name="T27" fmla="*/ 3 h 3"/>
                  <a:gd name="T28" fmla="*/ 37 w 37"/>
                  <a:gd name="T29" fmla="*/ 3 h 3"/>
                  <a:gd name="T30" fmla="*/ 37 w 37"/>
                  <a:gd name="T31" fmla="*/ 3 h 3"/>
                  <a:gd name="T32" fmla="*/ 37 w 37"/>
                  <a:gd name="T33" fmla="*/ 3 h 3"/>
                  <a:gd name="T34" fmla="*/ 37 w 37"/>
                  <a:gd name="T35" fmla="*/ 3 h 3"/>
                  <a:gd name="T36" fmla="*/ 37 w 3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3"/>
                  <a:gd name="T59" fmla="*/ 37 w 3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3">
                    <a:moveTo>
                      <a:pt x="3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7" y="3"/>
                    </a:lnTo>
                    <a:close/>
                  </a:path>
                </a:pathLst>
              </a:custGeom>
              <a:solidFill>
                <a:srgbClr val="BC623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97" name="Freeform 206"/>
              <p:cNvSpPr>
                <a:spLocks/>
              </p:cNvSpPr>
              <p:nvPr/>
            </p:nvSpPr>
            <p:spPr bwMode="auto">
              <a:xfrm>
                <a:off x="4159" y="2033"/>
                <a:ext cx="37" cy="2"/>
              </a:xfrm>
              <a:custGeom>
                <a:avLst/>
                <a:gdLst>
                  <a:gd name="T0" fmla="*/ 37 w 37"/>
                  <a:gd name="T1" fmla="*/ 2 h 2"/>
                  <a:gd name="T2" fmla="*/ 0 w 37"/>
                  <a:gd name="T3" fmla="*/ 2 h 2"/>
                  <a:gd name="T4" fmla="*/ 0 w 37"/>
                  <a:gd name="T5" fmla="*/ 2 h 2"/>
                  <a:gd name="T6" fmla="*/ 0 w 37"/>
                  <a:gd name="T7" fmla="*/ 2 h 2"/>
                  <a:gd name="T8" fmla="*/ 0 w 37"/>
                  <a:gd name="T9" fmla="*/ 2 h 2"/>
                  <a:gd name="T10" fmla="*/ 0 w 37"/>
                  <a:gd name="T11" fmla="*/ 2 h 2"/>
                  <a:gd name="T12" fmla="*/ 0 w 37"/>
                  <a:gd name="T13" fmla="*/ 2 h 2"/>
                  <a:gd name="T14" fmla="*/ 0 w 37"/>
                  <a:gd name="T15" fmla="*/ 2 h 2"/>
                  <a:gd name="T16" fmla="*/ 0 w 37"/>
                  <a:gd name="T17" fmla="*/ 2 h 2"/>
                  <a:gd name="T18" fmla="*/ 0 w 37"/>
                  <a:gd name="T19" fmla="*/ 0 h 2"/>
                  <a:gd name="T20" fmla="*/ 37 w 37"/>
                  <a:gd name="T21" fmla="*/ 0 h 2"/>
                  <a:gd name="T22" fmla="*/ 37 w 37"/>
                  <a:gd name="T23" fmla="*/ 2 h 2"/>
                  <a:gd name="T24" fmla="*/ 37 w 37"/>
                  <a:gd name="T25" fmla="*/ 2 h 2"/>
                  <a:gd name="T26" fmla="*/ 37 w 37"/>
                  <a:gd name="T27" fmla="*/ 2 h 2"/>
                  <a:gd name="T28" fmla="*/ 37 w 37"/>
                  <a:gd name="T29" fmla="*/ 2 h 2"/>
                  <a:gd name="T30" fmla="*/ 37 w 37"/>
                  <a:gd name="T31" fmla="*/ 2 h 2"/>
                  <a:gd name="T32" fmla="*/ 37 w 37"/>
                  <a:gd name="T33" fmla="*/ 2 h 2"/>
                  <a:gd name="T34" fmla="*/ 37 w 37"/>
                  <a:gd name="T35" fmla="*/ 2 h 2"/>
                  <a:gd name="T36" fmla="*/ 37 w 3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2"/>
                  <a:gd name="T59" fmla="*/ 37 w 3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2">
                    <a:moveTo>
                      <a:pt x="3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7" y="2"/>
                    </a:lnTo>
                    <a:close/>
                  </a:path>
                </a:pathLst>
              </a:custGeom>
              <a:solidFill>
                <a:srgbClr val="BD633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598" name="Freeform 207"/>
              <p:cNvSpPr>
                <a:spLocks/>
              </p:cNvSpPr>
              <p:nvPr/>
            </p:nvSpPr>
            <p:spPr bwMode="auto">
              <a:xfrm>
                <a:off x="4159" y="2030"/>
                <a:ext cx="37" cy="3"/>
              </a:xfrm>
              <a:custGeom>
                <a:avLst/>
                <a:gdLst>
                  <a:gd name="T0" fmla="*/ 37 w 37"/>
                  <a:gd name="T1" fmla="*/ 3 h 3"/>
                  <a:gd name="T2" fmla="*/ 0 w 37"/>
                  <a:gd name="T3" fmla="*/ 3 h 3"/>
                  <a:gd name="T4" fmla="*/ 0 w 37"/>
                  <a:gd name="T5" fmla="*/ 3 h 3"/>
                  <a:gd name="T6" fmla="*/ 0 w 37"/>
                  <a:gd name="T7" fmla="*/ 3 h 3"/>
                  <a:gd name="T8" fmla="*/ 0 w 37"/>
                  <a:gd name="T9" fmla="*/ 3 h 3"/>
                  <a:gd name="T10" fmla="*/ 0 w 37"/>
                  <a:gd name="T11" fmla="*/ 3 h 3"/>
                  <a:gd name="T12" fmla="*/ 0 w 37"/>
                  <a:gd name="T13" fmla="*/ 3 h 3"/>
                  <a:gd name="T14" fmla="*/ 0 w 37"/>
                  <a:gd name="T15" fmla="*/ 3 h 3"/>
                  <a:gd name="T16" fmla="*/ 0 w 37"/>
                  <a:gd name="T17" fmla="*/ 3 h 3"/>
                  <a:gd name="T18" fmla="*/ 0 w 37"/>
                  <a:gd name="T19" fmla="*/ 0 h 3"/>
                  <a:gd name="T20" fmla="*/ 37 w 37"/>
                  <a:gd name="T21" fmla="*/ 0 h 3"/>
                  <a:gd name="T22" fmla="*/ 37 w 37"/>
                  <a:gd name="T23" fmla="*/ 3 h 3"/>
                  <a:gd name="T24" fmla="*/ 37 w 37"/>
                  <a:gd name="T25" fmla="*/ 3 h 3"/>
                  <a:gd name="T26" fmla="*/ 37 w 37"/>
                  <a:gd name="T27" fmla="*/ 3 h 3"/>
                  <a:gd name="T28" fmla="*/ 37 w 37"/>
                  <a:gd name="T29" fmla="*/ 3 h 3"/>
                  <a:gd name="T30" fmla="*/ 37 w 37"/>
                  <a:gd name="T31" fmla="*/ 3 h 3"/>
                  <a:gd name="T32" fmla="*/ 37 w 37"/>
                  <a:gd name="T33" fmla="*/ 3 h 3"/>
                  <a:gd name="T34" fmla="*/ 37 w 37"/>
                  <a:gd name="T35" fmla="*/ 3 h 3"/>
                  <a:gd name="T36" fmla="*/ 37 w 3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3"/>
                  <a:gd name="T59" fmla="*/ 37 w 3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3">
                    <a:moveTo>
                      <a:pt x="3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7" y="3"/>
                    </a:lnTo>
                    <a:close/>
                  </a:path>
                </a:pathLst>
              </a:custGeom>
              <a:solidFill>
                <a:srgbClr val="BD633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31" name="Group 208"/>
            <p:cNvGrpSpPr>
              <a:grpSpLocks/>
            </p:cNvGrpSpPr>
            <p:nvPr/>
          </p:nvGrpSpPr>
          <p:grpSpPr bwMode="auto">
            <a:xfrm>
              <a:off x="2407" y="1276"/>
              <a:ext cx="479" cy="1271"/>
              <a:chOff x="4159" y="1766"/>
              <a:chExt cx="479" cy="1547"/>
            </a:xfrm>
          </p:grpSpPr>
          <p:sp>
            <p:nvSpPr>
              <p:cNvPr id="39199" name="Freeform 209"/>
              <p:cNvSpPr>
                <a:spLocks/>
              </p:cNvSpPr>
              <p:nvPr/>
            </p:nvSpPr>
            <p:spPr bwMode="auto">
              <a:xfrm>
                <a:off x="4159" y="2030"/>
                <a:ext cx="37" cy="1"/>
              </a:xfrm>
              <a:custGeom>
                <a:avLst/>
                <a:gdLst>
                  <a:gd name="T0" fmla="*/ 37 w 37"/>
                  <a:gd name="T1" fmla="*/ 0 h 1"/>
                  <a:gd name="T2" fmla="*/ 0 w 37"/>
                  <a:gd name="T3" fmla="*/ 0 h 1"/>
                  <a:gd name="T4" fmla="*/ 0 w 37"/>
                  <a:gd name="T5" fmla="*/ 0 h 1"/>
                  <a:gd name="T6" fmla="*/ 0 w 37"/>
                  <a:gd name="T7" fmla="*/ 0 h 1"/>
                  <a:gd name="T8" fmla="*/ 0 w 37"/>
                  <a:gd name="T9" fmla="*/ 0 h 1"/>
                  <a:gd name="T10" fmla="*/ 0 w 37"/>
                  <a:gd name="T11" fmla="*/ 0 h 1"/>
                  <a:gd name="T12" fmla="*/ 0 w 37"/>
                  <a:gd name="T13" fmla="*/ 0 h 1"/>
                  <a:gd name="T14" fmla="*/ 0 w 37"/>
                  <a:gd name="T15" fmla="*/ 0 h 1"/>
                  <a:gd name="T16" fmla="*/ 0 w 37"/>
                  <a:gd name="T17" fmla="*/ 0 h 1"/>
                  <a:gd name="T18" fmla="*/ 0 w 37"/>
                  <a:gd name="T19" fmla="*/ 0 h 1"/>
                  <a:gd name="T20" fmla="*/ 37 w 37"/>
                  <a:gd name="T21" fmla="*/ 0 h 1"/>
                  <a:gd name="T22" fmla="*/ 37 w 37"/>
                  <a:gd name="T23" fmla="*/ 0 h 1"/>
                  <a:gd name="T24" fmla="*/ 37 w 37"/>
                  <a:gd name="T25" fmla="*/ 0 h 1"/>
                  <a:gd name="T26" fmla="*/ 37 w 37"/>
                  <a:gd name="T27" fmla="*/ 0 h 1"/>
                  <a:gd name="T28" fmla="*/ 37 w 37"/>
                  <a:gd name="T29" fmla="*/ 0 h 1"/>
                  <a:gd name="T30" fmla="*/ 37 w 37"/>
                  <a:gd name="T31" fmla="*/ 0 h 1"/>
                  <a:gd name="T32" fmla="*/ 37 w 37"/>
                  <a:gd name="T33" fmla="*/ 0 h 1"/>
                  <a:gd name="T34" fmla="*/ 37 w 37"/>
                  <a:gd name="T35" fmla="*/ 0 h 1"/>
                  <a:gd name="T36" fmla="*/ 37 w 37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1"/>
                  <a:gd name="T59" fmla="*/ 37 w 37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1">
                    <a:moveTo>
                      <a:pt x="37" y="0"/>
                    </a:moveTo>
                    <a:lnTo>
                      <a:pt x="0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BE643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0" name="Freeform 210"/>
              <p:cNvSpPr>
                <a:spLocks/>
              </p:cNvSpPr>
              <p:nvPr/>
            </p:nvSpPr>
            <p:spPr bwMode="auto">
              <a:xfrm>
                <a:off x="4159" y="2027"/>
                <a:ext cx="37" cy="3"/>
              </a:xfrm>
              <a:custGeom>
                <a:avLst/>
                <a:gdLst>
                  <a:gd name="T0" fmla="*/ 37 w 37"/>
                  <a:gd name="T1" fmla="*/ 3 h 3"/>
                  <a:gd name="T2" fmla="*/ 0 w 37"/>
                  <a:gd name="T3" fmla="*/ 3 h 3"/>
                  <a:gd name="T4" fmla="*/ 0 w 37"/>
                  <a:gd name="T5" fmla="*/ 0 h 3"/>
                  <a:gd name="T6" fmla="*/ 0 w 37"/>
                  <a:gd name="T7" fmla="*/ 0 h 3"/>
                  <a:gd name="T8" fmla="*/ 0 w 37"/>
                  <a:gd name="T9" fmla="*/ 0 h 3"/>
                  <a:gd name="T10" fmla="*/ 0 w 37"/>
                  <a:gd name="T11" fmla="*/ 0 h 3"/>
                  <a:gd name="T12" fmla="*/ 2 w 37"/>
                  <a:gd name="T13" fmla="*/ 0 h 3"/>
                  <a:gd name="T14" fmla="*/ 2 w 37"/>
                  <a:gd name="T15" fmla="*/ 0 h 3"/>
                  <a:gd name="T16" fmla="*/ 2 w 37"/>
                  <a:gd name="T17" fmla="*/ 0 h 3"/>
                  <a:gd name="T18" fmla="*/ 2 w 37"/>
                  <a:gd name="T19" fmla="*/ 0 h 3"/>
                  <a:gd name="T20" fmla="*/ 37 w 37"/>
                  <a:gd name="T21" fmla="*/ 0 h 3"/>
                  <a:gd name="T22" fmla="*/ 37 w 37"/>
                  <a:gd name="T23" fmla="*/ 0 h 3"/>
                  <a:gd name="T24" fmla="*/ 37 w 37"/>
                  <a:gd name="T25" fmla="*/ 0 h 3"/>
                  <a:gd name="T26" fmla="*/ 37 w 37"/>
                  <a:gd name="T27" fmla="*/ 0 h 3"/>
                  <a:gd name="T28" fmla="*/ 37 w 37"/>
                  <a:gd name="T29" fmla="*/ 0 h 3"/>
                  <a:gd name="T30" fmla="*/ 37 w 37"/>
                  <a:gd name="T31" fmla="*/ 0 h 3"/>
                  <a:gd name="T32" fmla="*/ 37 w 37"/>
                  <a:gd name="T33" fmla="*/ 0 h 3"/>
                  <a:gd name="T34" fmla="*/ 37 w 37"/>
                  <a:gd name="T35" fmla="*/ 0 h 3"/>
                  <a:gd name="T36" fmla="*/ 37 w 3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3"/>
                  <a:gd name="T59" fmla="*/ 37 w 3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3">
                    <a:moveTo>
                      <a:pt x="3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7" y="0"/>
                    </a:lnTo>
                    <a:lnTo>
                      <a:pt x="37" y="3"/>
                    </a:lnTo>
                    <a:close/>
                  </a:path>
                </a:pathLst>
              </a:custGeom>
              <a:solidFill>
                <a:srgbClr val="BE643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1" name="Freeform 211"/>
              <p:cNvSpPr>
                <a:spLocks/>
              </p:cNvSpPr>
              <p:nvPr/>
            </p:nvSpPr>
            <p:spPr bwMode="auto">
              <a:xfrm>
                <a:off x="4161" y="2025"/>
                <a:ext cx="38" cy="2"/>
              </a:xfrm>
              <a:custGeom>
                <a:avLst/>
                <a:gdLst>
                  <a:gd name="T0" fmla="*/ 35 w 38"/>
                  <a:gd name="T1" fmla="*/ 2 h 2"/>
                  <a:gd name="T2" fmla="*/ 0 w 38"/>
                  <a:gd name="T3" fmla="*/ 2 h 2"/>
                  <a:gd name="T4" fmla="*/ 0 w 38"/>
                  <a:gd name="T5" fmla="*/ 2 h 2"/>
                  <a:gd name="T6" fmla="*/ 0 w 38"/>
                  <a:gd name="T7" fmla="*/ 0 h 2"/>
                  <a:gd name="T8" fmla="*/ 0 w 38"/>
                  <a:gd name="T9" fmla="*/ 0 h 2"/>
                  <a:gd name="T10" fmla="*/ 0 w 38"/>
                  <a:gd name="T11" fmla="*/ 0 h 2"/>
                  <a:gd name="T12" fmla="*/ 0 w 38"/>
                  <a:gd name="T13" fmla="*/ 0 h 2"/>
                  <a:gd name="T14" fmla="*/ 0 w 38"/>
                  <a:gd name="T15" fmla="*/ 0 h 2"/>
                  <a:gd name="T16" fmla="*/ 0 w 38"/>
                  <a:gd name="T17" fmla="*/ 0 h 2"/>
                  <a:gd name="T18" fmla="*/ 0 w 38"/>
                  <a:gd name="T19" fmla="*/ 0 h 2"/>
                  <a:gd name="T20" fmla="*/ 38 w 38"/>
                  <a:gd name="T21" fmla="*/ 0 h 2"/>
                  <a:gd name="T22" fmla="*/ 38 w 38"/>
                  <a:gd name="T23" fmla="*/ 0 h 2"/>
                  <a:gd name="T24" fmla="*/ 38 w 38"/>
                  <a:gd name="T25" fmla="*/ 0 h 2"/>
                  <a:gd name="T26" fmla="*/ 38 w 38"/>
                  <a:gd name="T27" fmla="*/ 0 h 2"/>
                  <a:gd name="T28" fmla="*/ 38 w 38"/>
                  <a:gd name="T29" fmla="*/ 0 h 2"/>
                  <a:gd name="T30" fmla="*/ 35 w 38"/>
                  <a:gd name="T31" fmla="*/ 0 h 2"/>
                  <a:gd name="T32" fmla="*/ 35 w 38"/>
                  <a:gd name="T33" fmla="*/ 0 h 2"/>
                  <a:gd name="T34" fmla="*/ 35 w 38"/>
                  <a:gd name="T35" fmla="*/ 2 h 2"/>
                  <a:gd name="T36" fmla="*/ 35 w 3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2"/>
                  <a:gd name="T59" fmla="*/ 38 w 3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2">
                    <a:moveTo>
                      <a:pt x="35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5" y="2"/>
                    </a:lnTo>
                    <a:close/>
                  </a:path>
                </a:pathLst>
              </a:custGeom>
              <a:solidFill>
                <a:srgbClr val="BF653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2" name="Freeform 212"/>
              <p:cNvSpPr>
                <a:spLocks/>
              </p:cNvSpPr>
              <p:nvPr/>
            </p:nvSpPr>
            <p:spPr bwMode="auto">
              <a:xfrm>
                <a:off x="4161" y="2022"/>
                <a:ext cx="38" cy="3"/>
              </a:xfrm>
              <a:custGeom>
                <a:avLst/>
                <a:gdLst>
                  <a:gd name="T0" fmla="*/ 38 w 38"/>
                  <a:gd name="T1" fmla="*/ 3 h 3"/>
                  <a:gd name="T2" fmla="*/ 0 w 38"/>
                  <a:gd name="T3" fmla="*/ 3 h 3"/>
                  <a:gd name="T4" fmla="*/ 0 w 38"/>
                  <a:gd name="T5" fmla="*/ 3 h 3"/>
                  <a:gd name="T6" fmla="*/ 0 w 38"/>
                  <a:gd name="T7" fmla="*/ 0 h 3"/>
                  <a:gd name="T8" fmla="*/ 0 w 38"/>
                  <a:gd name="T9" fmla="*/ 0 h 3"/>
                  <a:gd name="T10" fmla="*/ 0 w 38"/>
                  <a:gd name="T11" fmla="*/ 0 h 3"/>
                  <a:gd name="T12" fmla="*/ 0 w 38"/>
                  <a:gd name="T13" fmla="*/ 0 h 3"/>
                  <a:gd name="T14" fmla="*/ 0 w 38"/>
                  <a:gd name="T15" fmla="*/ 0 h 3"/>
                  <a:gd name="T16" fmla="*/ 0 w 38"/>
                  <a:gd name="T17" fmla="*/ 0 h 3"/>
                  <a:gd name="T18" fmla="*/ 0 w 38"/>
                  <a:gd name="T19" fmla="*/ 0 h 3"/>
                  <a:gd name="T20" fmla="*/ 38 w 38"/>
                  <a:gd name="T21" fmla="*/ 0 h 3"/>
                  <a:gd name="T22" fmla="*/ 38 w 38"/>
                  <a:gd name="T23" fmla="*/ 0 h 3"/>
                  <a:gd name="T24" fmla="*/ 38 w 38"/>
                  <a:gd name="T25" fmla="*/ 0 h 3"/>
                  <a:gd name="T26" fmla="*/ 38 w 38"/>
                  <a:gd name="T27" fmla="*/ 0 h 3"/>
                  <a:gd name="T28" fmla="*/ 38 w 38"/>
                  <a:gd name="T29" fmla="*/ 0 h 3"/>
                  <a:gd name="T30" fmla="*/ 38 w 38"/>
                  <a:gd name="T31" fmla="*/ 0 h 3"/>
                  <a:gd name="T32" fmla="*/ 38 w 38"/>
                  <a:gd name="T33" fmla="*/ 0 h 3"/>
                  <a:gd name="T34" fmla="*/ 38 w 38"/>
                  <a:gd name="T35" fmla="*/ 3 h 3"/>
                  <a:gd name="T36" fmla="*/ 38 w 3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3"/>
                  <a:gd name="T59" fmla="*/ 38 w 3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3">
                    <a:moveTo>
                      <a:pt x="3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3"/>
                    </a:lnTo>
                    <a:close/>
                  </a:path>
                </a:pathLst>
              </a:custGeom>
              <a:solidFill>
                <a:srgbClr val="C0653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3" name="Freeform 213"/>
              <p:cNvSpPr>
                <a:spLocks/>
              </p:cNvSpPr>
              <p:nvPr/>
            </p:nvSpPr>
            <p:spPr bwMode="auto">
              <a:xfrm>
                <a:off x="4161" y="2019"/>
                <a:ext cx="38" cy="3"/>
              </a:xfrm>
              <a:custGeom>
                <a:avLst/>
                <a:gdLst>
                  <a:gd name="T0" fmla="*/ 38 w 38"/>
                  <a:gd name="T1" fmla="*/ 3 h 3"/>
                  <a:gd name="T2" fmla="*/ 0 w 38"/>
                  <a:gd name="T3" fmla="*/ 3 h 3"/>
                  <a:gd name="T4" fmla="*/ 0 w 38"/>
                  <a:gd name="T5" fmla="*/ 3 h 3"/>
                  <a:gd name="T6" fmla="*/ 0 w 38"/>
                  <a:gd name="T7" fmla="*/ 3 h 3"/>
                  <a:gd name="T8" fmla="*/ 0 w 38"/>
                  <a:gd name="T9" fmla="*/ 0 h 3"/>
                  <a:gd name="T10" fmla="*/ 0 w 38"/>
                  <a:gd name="T11" fmla="*/ 0 h 3"/>
                  <a:gd name="T12" fmla="*/ 0 w 38"/>
                  <a:gd name="T13" fmla="*/ 0 h 3"/>
                  <a:gd name="T14" fmla="*/ 0 w 38"/>
                  <a:gd name="T15" fmla="*/ 0 h 3"/>
                  <a:gd name="T16" fmla="*/ 0 w 38"/>
                  <a:gd name="T17" fmla="*/ 0 h 3"/>
                  <a:gd name="T18" fmla="*/ 0 w 38"/>
                  <a:gd name="T19" fmla="*/ 0 h 3"/>
                  <a:gd name="T20" fmla="*/ 38 w 38"/>
                  <a:gd name="T21" fmla="*/ 0 h 3"/>
                  <a:gd name="T22" fmla="*/ 38 w 38"/>
                  <a:gd name="T23" fmla="*/ 0 h 3"/>
                  <a:gd name="T24" fmla="*/ 38 w 38"/>
                  <a:gd name="T25" fmla="*/ 0 h 3"/>
                  <a:gd name="T26" fmla="*/ 38 w 38"/>
                  <a:gd name="T27" fmla="*/ 0 h 3"/>
                  <a:gd name="T28" fmla="*/ 38 w 38"/>
                  <a:gd name="T29" fmla="*/ 0 h 3"/>
                  <a:gd name="T30" fmla="*/ 38 w 38"/>
                  <a:gd name="T31" fmla="*/ 0 h 3"/>
                  <a:gd name="T32" fmla="*/ 38 w 38"/>
                  <a:gd name="T33" fmla="*/ 3 h 3"/>
                  <a:gd name="T34" fmla="*/ 38 w 38"/>
                  <a:gd name="T35" fmla="*/ 3 h 3"/>
                  <a:gd name="T36" fmla="*/ 38 w 3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3"/>
                  <a:gd name="T59" fmla="*/ 38 w 3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3">
                    <a:moveTo>
                      <a:pt x="3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3"/>
                    </a:lnTo>
                    <a:close/>
                  </a:path>
                </a:pathLst>
              </a:custGeom>
              <a:solidFill>
                <a:srgbClr val="C0663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4" name="Freeform 214"/>
              <p:cNvSpPr>
                <a:spLocks/>
              </p:cNvSpPr>
              <p:nvPr/>
            </p:nvSpPr>
            <p:spPr bwMode="auto">
              <a:xfrm>
                <a:off x="4161" y="2017"/>
                <a:ext cx="38" cy="2"/>
              </a:xfrm>
              <a:custGeom>
                <a:avLst/>
                <a:gdLst>
                  <a:gd name="T0" fmla="*/ 38 w 38"/>
                  <a:gd name="T1" fmla="*/ 2 h 2"/>
                  <a:gd name="T2" fmla="*/ 0 w 38"/>
                  <a:gd name="T3" fmla="*/ 2 h 2"/>
                  <a:gd name="T4" fmla="*/ 0 w 38"/>
                  <a:gd name="T5" fmla="*/ 2 h 2"/>
                  <a:gd name="T6" fmla="*/ 0 w 38"/>
                  <a:gd name="T7" fmla="*/ 2 h 2"/>
                  <a:gd name="T8" fmla="*/ 0 w 38"/>
                  <a:gd name="T9" fmla="*/ 0 h 2"/>
                  <a:gd name="T10" fmla="*/ 0 w 38"/>
                  <a:gd name="T11" fmla="*/ 0 h 2"/>
                  <a:gd name="T12" fmla="*/ 0 w 38"/>
                  <a:gd name="T13" fmla="*/ 0 h 2"/>
                  <a:gd name="T14" fmla="*/ 0 w 38"/>
                  <a:gd name="T15" fmla="*/ 0 h 2"/>
                  <a:gd name="T16" fmla="*/ 3 w 38"/>
                  <a:gd name="T17" fmla="*/ 0 h 2"/>
                  <a:gd name="T18" fmla="*/ 3 w 38"/>
                  <a:gd name="T19" fmla="*/ 0 h 2"/>
                  <a:gd name="T20" fmla="*/ 38 w 38"/>
                  <a:gd name="T21" fmla="*/ 0 h 2"/>
                  <a:gd name="T22" fmla="*/ 38 w 38"/>
                  <a:gd name="T23" fmla="*/ 0 h 2"/>
                  <a:gd name="T24" fmla="*/ 38 w 38"/>
                  <a:gd name="T25" fmla="*/ 0 h 2"/>
                  <a:gd name="T26" fmla="*/ 38 w 38"/>
                  <a:gd name="T27" fmla="*/ 0 h 2"/>
                  <a:gd name="T28" fmla="*/ 38 w 38"/>
                  <a:gd name="T29" fmla="*/ 0 h 2"/>
                  <a:gd name="T30" fmla="*/ 38 w 38"/>
                  <a:gd name="T31" fmla="*/ 0 h 2"/>
                  <a:gd name="T32" fmla="*/ 38 w 38"/>
                  <a:gd name="T33" fmla="*/ 2 h 2"/>
                  <a:gd name="T34" fmla="*/ 38 w 38"/>
                  <a:gd name="T35" fmla="*/ 2 h 2"/>
                  <a:gd name="T36" fmla="*/ 38 w 3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2"/>
                  <a:gd name="T59" fmla="*/ 38 w 3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2">
                    <a:moveTo>
                      <a:pt x="38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8" y="0"/>
                    </a:lnTo>
                    <a:lnTo>
                      <a:pt x="38" y="2"/>
                    </a:lnTo>
                    <a:close/>
                  </a:path>
                </a:pathLst>
              </a:custGeom>
              <a:solidFill>
                <a:srgbClr val="C1663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5" name="Freeform 215"/>
              <p:cNvSpPr>
                <a:spLocks/>
              </p:cNvSpPr>
              <p:nvPr/>
            </p:nvSpPr>
            <p:spPr bwMode="auto">
              <a:xfrm>
                <a:off x="4164" y="2014"/>
                <a:ext cx="35" cy="3"/>
              </a:xfrm>
              <a:custGeom>
                <a:avLst/>
                <a:gdLst>
                  <a:gd name="T0" fmla="*/ 35 w 35"/>
                  <a:gd name="T1" fmla="*/ 3 h 3"/>
                  <a:gd name="T2" fmla="*/ 0 w 35"/>
                  <a:gd name="T3" fmla="*/ 3 h 3"/>
                  <a:gd name="T4" fmla="*/ 0 w 35"/>
                  <a:gd name="T5" fmla="*/ 3 h 3"/>
                  <a:gd name="T6" fmla="*/ 0 w 35"/>
                  <a:gd name="T7" fmla="*/ 3 h 3"/>
                  <a:gd name="T8" fmla="*/ 0 w 35"/>
                  <a:gd name="T9" fmla="*/ 3 h 3"/>
                  <a:gd name="T10" fmla="*/ 0 w 35"/>
                  <a:gd name="T11" fmla="*/ 0 h 3"/>
                  <a:gd name="T12" fmla="*/ 0 w 35"/>
                  <a:gd name="T13" fmla="*/ 0 h 3"/>
                  <a:gd name="T14" fmla="*/ 0 w 35"/>
                  <a:gd name="T15" fmla="*/ 0 h 3"/>
                  <a:gd name="T16" fmla="*/ 0 w 35"/>
                  <a:gd name="T17" fmla="*/ 0 h 3"/>
                  <a:gd name="T18" fmla="*/ 0 w 35"/>
                  <a:gd name="T19" fmla="*/ 0 h 3"/>
                  <a:gd name="T20" fmla="*/ 35 w 35"/>
                  <a:gd name="T21" fmla="*/ 0 h 3"/>
                  <a:gd name="T22" fmla="*/ 35 w 35"/>
                  <a:gd name="T23" fmla="*/ 0 h 3"/>
                  <a:gd name="T24" fmla="*/ 35 w 35"/>
                  <a:gd name="T25" fmla="*/ 0 h 3"/>
                  <a:gd name="T26" fmla="*/ 35 w 35"/>
                  <a:gd name="T27" fmla="*/ 0 h 3"/>
                  <a:gd name="T28" fmla="*/ 35 w 35"/>
                  <a:gd name="T29" fmla="*/ 0 h 3"/>
                  <a:gd name="T30" fmla="*/ 35 w 35"/>
                  <a:gd name="T31" fmla="*/ 3 h 3"/>
                  <a:gd name="T32" fmla="*/ 35 w 35"/>
                  <a:gd name="T33" fmla="*/ 3 h 3"/>
                  <a:gd name="T34" fmla="*/ 35 w 35"/>
                  <a:gd name="T35" fmla="*/ 3 h 3"/>
                  <a:gd name="T36" fmla="*/ 35 w 3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5"/>
                  <a:gd name="T58" fmla="*/ 0 h 3"/>
                  <a:gd name="T59" fmla="*/ 35 w 3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5" h="3">
                    <a:moveTo>
                      <a:pt x="35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3"/>
                    </a:lnTo>
                    <a:close/>
                  </a:path>
                </a:pathLst>
              </a:custGeom>
              <a:solidFill>
                <a:srgbClr val="C167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6" name="Freeform 216"/>
              <p:cNvSpPr>
                <a:spLocks/>
              </p:cNvSpPr>
              <p:nvPr/>
            </p:nvSpPr>
            <p:spPr bwMode="auto">
              <a:xfrm>
                <a:off x="4164" y="2012"/>
                <a:ext cx="37" cy="2"/>
              </a:xfrm>
              <a:custGeom>
                <a:avLst/>
                <a:gdLst>
                  <a:gd name="T0" fmla="*/ 35 w 37"/>
                  <a:gd name="T1" fmla="*/ 2 h 2"/>
                  <a:gd name="T2" fmla="*/ 0 w 37"/>
                  <a:gd name="T3" fmla="*/ 2 h 2"/>
                  <a:gd name="T4" fmla="*/ 0 w 37"/>
                  <a:gd name="T5" fmla="*/ 2 h 2"/>
                  <a:gd name="T6" fmla="*/ 0 w 37"/>
                  <a:gd name="T7" fmla="*/ 2 h 2"/>
                  <a:gd name="T8" fmla="*/ 0 w 37"/>
                  <a:gd name="T9" fmla="*/ 2 h 2"/>
                  <a:gd name="T10" fmla="*/ 0 w 37"/>
                  <a:gd name="T11" fmla="*/ 0 h 2"/>
                  <a:gd name="T12" fmla="*/ 0 w 37"/>
                  <a:gd name="T13" fmla="*/ 0 h 2"/>
                  <a:gd name="T14" fmla="*/ 0 w 37"/>
                  <a:gd name="T15" fmla="*/ 0 h 2"/>
                  <a:gd name="T16" fmla="*/ 0 w 37"/>
                  <a:gd name="T17" fmla="*/ 0 h 2"/>
                  <a:gd name="T18" fmla="*/ 0 w 37"/>
                  <a:gd name="T19" fmla="*/ 0 h 2"/>
                  <a:gd name="T20" fmla="*/ 37 w 37"/>
                  <a:gd name="T21" fmla="*/ 0 h 2"/>
                  <a:gd name="T22" fmla="*/ 37 w 37"/>
                  <a:gd name="T23" fmla="*/ 0 h 2"/>
                  <a:gd name="T24" fmla="*/ 35 w 37"/>
                  <a:gd name="T25" fmla="*/ 0 h 2"/>
                  <a:gd name="T26" fmla="*/ 35 w 37"/>
                  <a:gd name="T27" fmla="*/ 0 h 2"/>
                  <a:gd name="T28" fmla="*/ 35 w 37"/>
                  <a:gd name="T29" fmla="*/ 2 h 2"/>
                  <a:gd name="T30" fmla="*/ 35 w 37"/>
                  <a:gd name="T31" fmla="*/ 2 h 2"/>
                  <a:gd name="T32" fmla="*/ 35 w 37"/>
                  <a:gd name="T33" fmla="*/ 2 h 2"/>
                  <a:gd name="T34" fmla="*/ 35 w 37"/>
                  <a:gd name="T35" fmla="*/ 2 h 2"/>
                  <a:gd name="T36" fmla="*/ 35 w 3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2"/>
                  <a:gd name="T59" fmla="*/ 37 w 3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2">
                    <a:moveTo>
                      <a:pt x="35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5" y="0"/>
                    </a:lnTo>
                    <a:lnTo>
                      <a:pt x="35" y="2"/>
                    </a:lnTo>
                    <a:close/>
                  </a:path>
                </a:pathLst>
              </a:custGeom>
              <a:solidFill>
                <a:srgbClr val="C2673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7" name="Freeform 217"/>
              <p:cNvSpPr>
                <a:spLocks/>
              </p:cNvSpPr>
              <p:nvPr/>
            </p:nvSpPr>
            <p:spPr bwMode="auto">
              <a:xfrm>
                <a:off x="4164" y="2009"/>
                <a:ext cx="37" cy="3"/>
              </a:xfrm>
              <a:custGeom>
                <a:avLst/>
                <a:gdLst>
                  <a:gd name="T0" fmla="*/ 37 w 37"/>
                  <a:gd name="T1" fmla="*/ 3 h 3"/>
                  <a:gd name="T2" fmla="*/ 0 w 37"/>
                  <a:gd name="T3" fmla="*/ 3 h 3"/>
                  <a:gd name="T4" fmla="*/ 0 w 37"/>
                  <a:gd name="T5" fmla="*/ 3 h 3"/>
                  <a:gd name="T6" fmla="*/ 0 w 37"/>
                  <a:gd name="T7" fmla="*/ 3 h 3"/>
                  <a:gd name="T8" fmla="*/ 0 w 37"/>
                  <a:gd name="T9" fmla="*/ 3 h 3"/>
                  <a:gd name="T10" fmla="*/ 0 w 37"/>
                  <a:gd name="T11" fmla="*/ 3 h 3"/>
                  <a:gd name="T12" fmla="*/ 0 w 37"/>
                  <a:gd name="T13" fmla="*/ 0 h 3"/>
                  <a:gd name="T14" fmla="*/ 0 w 37"/>
                  <a:gd name="T15" fmla="*/ 0 h 3"/>
                  <a:gd name="T16" fmla="*/ 0 w 37"/>
                  <a:gd name="T17" fmla="*/ 0 h 3"/>
                  <a:gd name="T18" fmla="*/ 0 w 37"/>
                  <a:gd name="T19" fmla="*/ 0 h 3"/>
                  <a:gd name="T20" fmla="*/ 37 w 37"/>
                  <a:gd name="T21" fmla="*/ 0 h 3"/>
                  <a:gd name="T22" fmla="*/ 37 w 37"/>
                  <a:gd name="T23" fmla="*/ 0 h 3"/>
                  <a:gd name="T24" fmla="*/ 37 w 37"/>
                  <a:gd name="T25" fmla="*/ 0 h 3"/>
                  <a:gd name="T26" fmla="*/ 37 w 37"/>
                  <a:gd name="T27" fmla="*/ 0 h 3"/>
                  <a:gd name="T28" fmla="*/ 37 w 37"/>
                  <a:gd name="T29" fmla="*/ 3 h 3"/>
                  <a:gd name="T30" fmla="*/ 37 w 37"/>
                  <a:gd name="T31" fmla="*/ 3 h 3"/>
                  <a:gd name="T32" fmla="*/ 37 w 37"/>
                  <a:gd name="T33" fmla="*/ 3 h 3"/>
                  <a:gd name="T34" fmla="*/ 37 w 37"/>
                  <a:gd name="T35" fmla="*/ 3 h 3"/>
                  <a:gd name="T36" fmla="*/ 37 w 3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3"/>
                  <a:gd name="T59" fmla="*/ 37 w 3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3">
                    <a:moveTo>
                      <a:pt x="3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7" y="3"/>
                    </a:lnTo>
                    <a:close/>
                  </a:path>
                </a:pathLst>
              </a:custGeom>
              <a:solidFill>
                <a:srgbClr val="C3673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8" name="Freeform 218"/>
              <p:cNvSpPr>
                <a:spLocks/>
              </p:cNvSpPr>
              <p:nvPr/>
            </p:nvSpPr>
            <p:spPr bwMode="auto">
              <a:xfrm>
                <a:off x="4164" y="2006"/>
                <a:ext cx="37" cy="3"/>
              </a:xfrm>
              <a:custGeom>
                <a:avLst/>
                <a:gdLst>
                  <a:gd name="T0" fmla="*/ 37 w 37"/>
                  <a:gd name="T1" fmla="*/ 3 h 3"/>
                  <a:gd name="T2" fmla="*/ 0 w 37"/>
                  <a:gd name="T3" fmla="*/ 3 h 3"/>
                  <a:gd name="T4" fmla="*/ 0 w 37"/>
                  <a:gd name="T5" fmla="*/ 3 h 3"/>
                  <a:gd name="T6" fmla="*/ 0 w 37"/>
                  <a:gd name="T7" fmla="*/ 3 h 3"/>
                  <a:gd name="T8" fmla="*/ 0 w 37"/>
                  <a:gd name="T9" fmla="*/ 3 h 3"/>
                  <a:gd name="T10" fmla="*/ 0 w 37"/>
                  <a:gd name="T11" fmla="*/ 3 h 3"/>
                  <a:gd name="T12" fmla="*/ 0 w 37"/>
                  <a:gd name="T13" fmla="*/ 3 h 3"/>
                  <a:gd name="T14" fmla="*/ 3 w 37"/>
                  <a:gd name="T15" fmla="*/ 0 h 3"/>
                  <a:gd name="T16" fmla="*/ 3 w 37"/>
                  <a:gd name="T17" fmla="*/ 0 h 3"/>
                  <a:gd name="T18" fmla="*/ 3 w 37"/>
                  <a:gd name="T19" fmla="*/ 0 h 3"/>
                  <a:gd name="T20" fmla="*/ 37 w 37"/>
                  <a:gd name="T21" fmla="*/ 0 h 3"/>
                  <a:gd name="T22" fmla="*/ 37 w 37"/>
                  <a:gd name="T23" fmla="*/ 0 h 3"/>
                  <a:gd name="T24" fmla="*/ 37 w 37"/>
                  <a:gd name="T25" fmla="*/ 0 h 3"/>
                  <a:gd name="T26" fmla="*/ 37 w 37"/>
                  <a:gd name="T27" fmla="*/ 3 h 3"/>
                  <a:gd name="T28" fmla="*/ 37 w 37"/>
                  <a:gd name="T29" fmla="*/ 3 h 3"/>
                  <a:gd name="T30" fmla="*/ 37 w 37"/>
                  <a:gd name="T31" fmla="*/ 3 h 3"/>
                  <a:gd name="T32" fmla="*/ 37 w 37"/>
                  <a:gd name="T33" fmla="*/ 3 h 3"/>
                  <a:gd name="T34" fmla="*/ 37 w 37"/>
                  <a:gd name="T35" fmla="*/ 3 h 3"/>
                  <a:gd name="T36" fmla="*/ 37 w 3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3"/>
                  <a:gd name="T59" fmla="*/ 37 w 3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3">
                    <a:moveTo>
                      <a:pt x="37" y="3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37" y="0"/>
                    </a:lnTo>
                    <a:lnTo>
                      <a:pt x="37" y="3"/>
                    </a:lnTo>
                    <a:close/>
                  </a:path>
                </a:pathLst>
              </a:custGeom>
              <a:solidFill>
                <a:srgbClr val="C3683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09" name="Freeform 219"/>
              <p:cNvSpPr>
                <a:spLocks/>
              </p:cNvSpPr>
              <p:nvPr/>
            </p:nvSpPr>
            <p:spPr bwMode="auto">
              <a:xfrm>
                <a:off x="4167" y="2004"/>
                <a:ext cx="34" cy="2"/>
              </a:xfrm>
              <a:custGeom>
                <a:avLst/>
                <a:gdLst>
                  <a:gd name="T0" fmla="*/ 34 w 34"/>
                  <a:gd name="T1" fmla="*/ 2 h 2"/>
                  <a:gd name="T2" fmla="*/ 0 w 34"/>
                  <a:gd name="T3" fmla="*/ 2 h 2"/>
                  <a:gd name="T4" fmla="*/ 0 w 34"/>
                  <a:gd name="T5" fmla="*/ 2 h 2"/>
                  <a:gd name="T6" fmla="*/ 0 w 34"/>
                  <a:gd name="T7" fmla="*/ 2 h 2"/>
                  <a:gd name="T8" fmla="*/ 0 w 34"/>
                  <a:gd name="T9" fmla="*/ 2 h 2"/>
                  <a:gd name="T10" fmla="*/ 0 w 34"/>
                  <a:gd name="T11" fmla="*/ 2 h 2"/>
                  <a:gd name="T12" fmla="*/ 0 w 34"/>
                  <a:gd name="T13" fmla="*/ 2 h 2"/>
                  <a:gd name="T14" fmla="*/ 0 w 34"/>
                  <a:gd name="T15" fmla="*/ 0 h 2"/>
                  <a:gd name="T16" fmla="*/ 0 w 34"/>
                  <a:gd name="T17" fmla="*/ 0 h 2"/>
                  <a:gd name="T18" fmla="*/ 0 w 34"/>
                  <a:gd name="T19" fmla="*/ 0 h 2"/>
                  <a:gd name="T20" fmla="*/ 34 w 34"/>
                  <a:gd name="T21" fmla="*/ 0 h 2"/>
                  <a:gd name="T22" fmla="*/ 34 w 34"/>
                  <a:gd name="T23" fmla="*/ 0 h 2"/>
                  <a:gd name="T24" fmla="*/ 34 w 34"/>
                  <a:gd name="T25" fmla="*/ 0 h 2"/>
                  <a:gd name="T26" fmla="*/ 34 w 34"/>
                  <a:gd name="T27" fmla="*/ 2 h 2"/>
                  <a:gd name="T28" fmla="*/ 34 w 34"/>
                  <a:gd name="T29" fmla="*/ 2 h 2"/>
                  <a:gd name="T30" fmla="*/ 34 w 34"/>
                  <a:gd name="T31" fmla="*/ 2 h 2"/>
                  <a:gd name="T32" fmla="*/ 34 w 34"/>
                  <a:gd name="T33" fmla="*/ 2 h 2"/>
                  <a:gd name="T34" fmla="*/ 34 w 34"/>
                  <a:gd name="T35" fmla="*/ 2 h 2"/>
                  <a:gd name="T36" fmla="*/ 34 w 3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4"/>
                  <a:gd name="T58" fmla="*/ 0 h 2"/>
                  <a:gd name="T59" fmla="*/ 34 w 3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4" h="2">
                    <a:moveTo>
                      <a:pt x="3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4" y="0"/>
                    </a:lnTo>
                    <a:lnTo>
                      <a:pt x="34" y="2"/>
                    </a:lnTo>
                    <a:close/>
                  </a:path>
                </a:pathLst>
              </a:custGeom>
              <a:solidFill>
                <a:srgbClr val="C4683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10" name="Freeform 220"/>
              <p:cNvSpPr>
                <a:spLocks/>
              </p:cNvSpPr>
              <p:nvPr/>
            </p:nvSpPr>
            <p:spPr bwMode="auto">
              <a:xfrm>
                <a:off x="4167" y="2001"/>
                <a:ext cx="34" cy="3"/>
              </a:xfrm>
              <a:custGeom>
                <a:avLst/>
                <a:gdLst>
                  <a:gd name="T0" fmla="*/ 34 w 34"/>
                  <a:gd name="T1" fmla="*/ 3 h 3"/>
                  <a:gd name="T2" fmla="*/ 0 w 34"/>
                  <a:gd name="T3" fmla="*/ 3 h 3"/>
                  <a:gd name="T4" fmla="*/ 0 w 34"/>
                  <a:gd name="T5" fmla="*/ 3 h 3"/>
                  <a:gd name="T6" fmla="*/ 0 w 34"/>
                  <a:gd name="T7" fmla="*/ 3 h 3"/>
                  <a:gd name="T8" fmla="*/ 0 w 34"/>
                  <a:gd name="T9" fmla="*/ 3 h 3"/>
                  <a:gd name="T10" fmla="*/ 0 w 34"/>
                  <a:gd name="T11" fmla="*/ 3 h 3"/>
                  <a:gd name="T12" fmla="*/ 0 w 34"/>
                  <a:gd name="T13" fmla="*/ 3 h 3"/>
                  <a:gd name="T14" fmla="*/ 0 w 34"/>
                  <a:gd name="T15" fmla="*/ 3 h 3"/>
                  <a:gd name="T16" fmla="*/ 0 w 34"/>
                  <a:gd name="T17" fmla="*/ 0 h 3"/>
                  <a:gd name="T18" fmla="*/ 0 w 34"/>
                  <a:gd name="T19" fmla="*/ 0 h 3"/>
                  <a:gd name="T20" fmla="*/ 34 w 34"/>
                  <a:gd name="T21" fmla="*/ 0 h 3"/>
                  <a:gd name="T22" fmla="*/ 34 w 34"/>
                  <a:gd name="T23" fmla="*/ 0 h 3"/>
                  <a:gd name="T24" fmla="*/ 34 w 34"/>
                  <a:gd name="T25" fmla="*/ 3 h 3"/>
                  <a:gd name="T26" fmla="*/ 34 w 34"/>
                  <a:gd name="T27" fmla="*/ 3 h 3"/>
                  <a:gd name="T28" fmla="*/ 34 w 34"/>
                  <a:gd name="T29" fmla="*/ 3 h 3"/>
                  <a:gd name="T30" fmla="*/ 34 w 34"/>
                  <a:gd name="T31" fmla="*/ 3 h 3"/>
                  <a:gd name="T32" fmla="*/ 34 w 34"/>
                  <a:gd name="T33" fmla="*/ 3 h 3"/>
                  <a:gd name="T34" fmla="*/ 34 w 34"/>
                  <a:gd name="T35" fmla="*/ 3 h 3"/>
                  <a:gd name="T36" fmla="*/ 34 w 3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4"/>
                  <a:gd name="T58" fmla="*/ 0 h 3"/>
                  <a:gd name="T59" fmla="*/ 34 w 3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4" h="3">
                    <a:moveTo>
                      <a:pt x="3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4" y="0"/>
                    </a:lnTo>
                    <a:lnTo>
                      <a:pt x="34" y="3"/>
                    </a:lnTo>
                    <a:close/>
                  </a:path>
                </a:pathLst>
              </a:custGeom>
              <a:solidFill>
                <a:srgbClr val="C469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11" name="Freeform 221"/>
              <p:cNvSpPr>
                <a:spLocks/>
              </p:cNvSpPr>
              <p:nvPr/>
            </p:nvSpPr>
            <p:spPr bwMode="auto">
              <a:xfrm>
                <a:off x="4167" y="1999"/>
                <a:ext cx="37" cy="2"/>
              </a:xfrm>
              <a:custGeom>
                <a:avLst/>
                <a:gdLst>
                  <a:gd name="T0" fmla="*/ 34 w 37"/>
                  <a:gd name="T1" fmla="*/ 2 h 2"/>
                  <a:gd name="T2" fmla="*/ 0 w 37"/>
                  <a:gd name="T3" fmla="*/ 2 h 2"/>
                  <a:gd name="T4" fmla="*/ 0 w 37"/>
                  <a:gd name="T5" fmla="*/ 2 h 2"/>
                  <a:gd name="T6" fmla="*/ 0 w 37"/>
                  <a:gd name="T7" fmla="*/ 2 h 2"/>
                  <a:gd name="T8" fmla="*/ 0 w 37"/>
                  <a:gd name="T9" fmla="*/ 2 h 2"/>
                  <a:gd name="T10" fmla="*/ 0 w 37"/>
                  <a:gd name="T11" fmla="*/ 2 h 2"/>
                  <a:gd name="T12" fmla="*/ 0 w 37"/>
                  <a:gd name="T13" fmla="*/ 2 h 2"/>
                  <a:gd name="T14" fmla="*/ 0 w 37"/>
                  <a:gd name="T15" fmla="*/ 2 h 2"/>
                  <a:gd name="T16" fmla="*/ 0 w 37"/>
                  <a:gd name="T17" fmla="*/ 0 h 2"/>
                  <a:gd name="T18" fmla="*/ 0 w 37"/>
                  <a:gd name="T19" fmla="*/ 0 h 2"/>
                  <a:gd name="T20" fmla="*/ 37 w 37"/>
                  <a:gd name="T21" fmla="*/ 0 h 2"/>
                  <a:gd name="T22" fmla="*/ 34 w 37"/>
                  <a:gd name="T23" fmla="*/ 0 h 2"/>
                  <a:gd name="T24" fmla="*/ 34 w 37"/>
                  <a:gd name="T25" fmla="*/ 2 h 2"/>
                  <a:gd name="T26" fmla="*/ 34 w 37"/>
                  <a:gd name="T27" fmla="*/ 2 h 2"/>
                  <a:gd name="T28" fmla="*/ 34 w 37"/>
                  <a:gd name="T29" fmla="*/ 2 h 2"/>
                  <a:gd name="T30" fmla="*/ 34 w 37"/>
                  <a:gd name="T31" fmla="*/ 2 h 2"/>
                  <a:gd name="T32" fmla="*/ 34 w 37"/>
                  <a:gd name="T33" fmla="*/ 2 h 2"/>
                  <a:gd name="T34" fmla="*/ 34 w 37"/>
                  <a:gd name="T35" fmla="*/ 2 h 2"/>
                  <a:gd name="T36" fmla="*/ 34 w 3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2"/>
                  <a:gd name="T59" fmla="*/ 37 w 3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2">
                    <a:moveTo>
                      <a:pt x="3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7" y="0"/>
                    </a:lnTo>
                    <a:lnTo>
                      <a:pt x="34" y="0"/>
                    </a:lnTo>
                    <a:lnTo>
                      <a:pt x="34" y="2"/>
                    </a:lnTo>
                    <a:close/>
                  </a:path>
                </a:pathLst>
              </a:custGeom>
              <a:solidFill>
                <a:srgbClr val="C5693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12" name="Freeform 222"/>
              <p:cNvSpPr>
                <a:spLocks/>
              </p:cNvSpPr>
              <p:nvPr/>
            </p:nvSpPr>
            <p:spPr bwMode="auto">
              <a:xfrm>
                <a:off x="4167" y="1996"/>
                <a:ext cx="37" cy="3"/>
              </a:xfrm>
              <a:custGeom>
                <a:avLst/>
                <a:gdLst>
                  <a:gd name="T0" fmla="*/ 37 w 37"/>
                  <a:gd name="T1" fmla="*/ 3 h 3"/>
                  <a:gd name="T2" fmla="*/ 0 w 37"/>
                  <a:gd name="T3" fmla="*/ 3 h 3"/>
                  <a:gd name="T4" fmla="*/ 0 w 37"/>
                  <a:gd name="T5" fmla="*/ 3 h 3"/>
                  <a:gd name="T6" fmla="*/ 0 w 37"/>
                  <a:gd name="T7" fmla="*/ 3 h 3"/>
                  <a:gd name="T8" fmla="*/ 0 w 37"/>
                  <a:gd name="T9" fmla="*/ 3 h 3"/>
                  <a:gd name="T10" fmla="*/ 2 w 37"/>
                  <a:gd name="T11" fmla="*/ 3 h 3"/>
                  <a:gd name="T12" fmla="*/ 2 w 37"/>
                  <a:gd name="T13" fmla="*/ 3 h 3"/>
                  <a:gd name="T14" fmla="*/ 2 w 37"/>
                  <a:gd name="T15" fmla="*/ 3 h 3"/>
                  <a:gd name="T16" fmla="*/ 2 w 37"/>
                  <a:gd name="T17" fmla="*/ 3 h 3"/>
                  <a:gd name="T18" fmla="*/ 2 w 37"/>
                  <a:gd name="T19" fmla="*/ 0 h 3"/>
                  <a:gd name="T20" fmla="*/ 37 w 37"/>
                  <a:gd name="T21" fmla="*/ 0 h 3"/>
                  <a:gd name="T22" fmla="*/ 37 w 37"/>
                  <a:gd name="T23" fmla="*/ 3 h 3"/>
                  <a:gd name="T24" fmla="*/ 37 w 37"/>
                  <a:gd name="T25" fmla="*/ 3 h 3"/>
                  <a:gd name="T26" fmla="*/ 37 w 37"/>
                  <a:gd name="T27" fmla="*/ 3 h 3"/>
                  <a:gd name="T28" fmla="*/ 37 w 37"/>
                  <a:gd name="T29" fmla="*/ 3 h 3"/>
                  <a:gd name="T30" fmla="*/ 37 w 37"/>
                  <a:gd name="T31" fmla="*/ 3 h 3"/>
                  <a:gd name="T32" fmla="*/ 37 w 37"/>
                  <a:gd name="T33" fmla="*/ 3 h 3"/>
                  <a:gd name="T34" fmla="*/ 37 w 37"/>
                  <a:gd name="T35" fmla="*/ 3 h 3"/>
                  <a:gd name="T36" fmla="*/ 37 w 3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7"/>
                  <a:gd name="T58" fmla="*/ 0 h 3"/>
                  <a:gd name="T59" fmla="*/ 37 w 3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7" h="3">
                    <a:moveTo>
                      <a:pt x="37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37" y="0"/>
                    </a:lnTo>
                    <a:lnTo>
                      <a:pt x="37" y="3"/>
                    </a:lnTo>
                    <a:close/>
                  </a:path>
                </a:pathLst>
              </a:custGeom>
              <a:solidFill>
                <a:srgbClr val="C66A4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13" name="Freeform 223"/>
              <p:cNvSpPr>
                <a:spLocks/>
              </p:cNvSpPr>
              <p:nvPr/>
            </p:nvSpPr>
            <p:spPr bwMode="auto">
              <a:xfrm>
                <a:off x="4169" y="1996"/>
                <a:ext cx="35" cy="1"/>
              </a:xfrm>
              <a:custGeom>
                <a:avLst/>
                <a:gdLst>
                  <a:gd name="T0" fmla="*/ 35 w 35"/>
                  <a:gd name="T1" fmla="*/ 0 h 1"/>
                  <a:gd name="T2" fmla="*/ 0 w 35"/>
                  <a:gd name="T3" fmla="*/ 0 h 1"/>
                  <a:gd name="T4" fmla="*/ 0 w 35"/>
                  <a:gd name="T5" fmla="*/ 0 h 1"/>
                  <a:gd name="T6" fmla="*/ 0 w 35"/>
                  <a:gd name="T7" fmla="*/ 0 h 1"/>
                  <a:gd name="T8" fmla="*/ 0 w 35"/>
                  <a:gd name="T9" fmla="*/ 0 h 1"/>
                  <a:gd name="T10" fmla="*/ 0 w 35"/>
                  <a:gd name="T11" fmla="*/ 0 h 1"/>
                  <a:gd name="T12" fmla="*/ 0 w 35"/>
                  <a:gd name="T13" fmla="*/ 0 h 1"/>
                  <a:gd name="T14" fmla="*/ 0 w 35"/>
                  <a:gd name="T15" fmla="*/ 0 h 1"/>
                  <a:gd name="T16" fmla="*/ 0 w 35"/>
                  <a:gd name="T17" fmla="*/ 0 h 1"/>
                  <a:gd name="T18" fmla="*/ 0 w 35"/>
                  <a:gd name="T19" fmla="*/ 0 h 1"/>
                  <a:gd name="T20" fmla="*/ 35 w 35"/>
                  <a:gd name="T21" fmla="*/ 0 h 1"/>
                  <a:gd name="T22" fmla="*/ 35 w 35"/>
                  <a:gd name="T23" fmla="*/ 0 h 1"/>
                  <a:gd name="T24" fmla="*/ 35 w 35"/>
                  <a:gd name="T25" fmla="*/ 0 h 1"/>
                  <a:gd name="T26" fmla="*/ 35 w 35"/>
                  <a:gd name="T27" fmla="*/ 0 h 1"/>
                  <a:gd name="T28" fmla="*/ 35 w 35"/>
                  <a:gd name="T29" fmla="*/ 0 h 1"/>
                  <a:gd name="T30" fmla="*/ 35 w 35"/>
                  <a:gd name="T31" fmla="*/ 0 h 1"/>
                  <a:gd name="T32" fmla="*/ 35 w 35"/>
                  <a:gd name="T33" fmla="*/ 0 h 1"/>
                  <a:gd name="T34" fmla="*/ 35 w 35"/>
                  <a:gd name="T35" fmla="*/ 0 h 1"/>
                  <a:gd name="T36" fmla="*/ 35 w 35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5"/>
                  <a:gd name="T58" fmla="*/ 0 h 1"/>
                  <a:gd name="T59" fmla="*/ 35 w 35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5" h="1">
                    <a:moveTo>
                      <a:pt x="35" y="0"/>
                    </a:moveTo>
                    <a:lnTo>
                      <a:pt x="0" y="0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C66A4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14" name="Freeform 224"/>
              <p:cNvSpPr>
                <a:spLocks/>
              </p:cNvSpPr>
              <p:nvPr/>
            </p:nvSpPr>
            <p:spPr bwMode="auto">
              <a:xfrm>
                <a:off x="4169" y="1993"/>
                <a:ext cx="35" cy="3"/>
              </a:xfrm>
              <a:custGeom>
                <a:avLst/>
                <a:gdLst>
                  <a:gd name="T0" fmla="*/ 35 w 35"/>
                  <a:gd name="T1" fmla="*/ 3 h 3"/>
                  <a:gd name="T2" fmla="*/ 0 w 35"/>
                  <a:gd name="T3" fmla="*/ 3 h 3"/>
                  <a:gd name="T4" fmla="*/ 0 w 35"/>
                  <a:gd name="T5" fmla="*/ 0 h 3"/>
                  <a:gd name="T6" fmla="*/ 0 w 35"/>
                  <a:gd name="T7" fmla="*/ 0 h 3"/>
                  <a:gd name="T8" fmla="*/ 0 w 35"/>
                  <a:gd name="T9" fmla="*/ 0 h 3"/>
                  <a:gd name="T10" fmla="*/ 0 w 35"/>
                  <a:gd name="T11" fmla="*/ 0 h 3"/>
                  <a:gd name="T12" fmla="*/ 0 w 35"/>
                  <a:gd name="T13" fmla="*/ 0 h 3"/>
                  <a:gd name="T14" fmla="*/ 0 w 35"/>
                  <a:gd name="T15" fmla="*/ 0 h 3"/>
                  <a:gd name="T16" fmla="*/ 0 w 35"/>
                  <a:gd name="T17" fmla="*/ 0 h 3"/>
                  <a:gd name="T18" fmla="*/ 0 w 35"/>
                  <a:gd name="T19" fmla="*/ 0 h 3"/>
                  <a:gd name="T20" fmla="*/ 35 w 35"/>
                  <a:gd name="T21" fmla="*/ 0 h 3"/>
                  <a:gd name="T22" fmla="*/ 35 w 35"/>
                  <a:gd name="T23" fmla="*/ 0 h 3"/>
                  <a:gd name="T24" fmla="*/ 35 w 35"/>
                  <a:gd name="T25" fmla="*/ 0 h 3"/>
                  <a:gd name="T26" fmla="*/ 35 w 35"/>
                  <a:gd name="T27" fmla="*/ 0 h 3"/>
                  <a:gd name="T28" fmla="*/ 35 w 35"/>
                  <a:gd name="T29" fmla="*/ 0 h 3"/>
                  <a:gd name="T30" fmla="*/ 35 w 35"/>
                  <a:gd name="T31" fmla="*/ 0 h 3"/>
                  <a:gd name="T32" fmla="*/ 35 w 35"/>
                  <a:gd name="T33" fmla="*/ 0 h 3"/>
                  <a:gd name="T34" fmla="*/ 35 w 35"/>
                  <a:gd name="T35" fmla="*/ 0 h 3"/>
                  <a:gd name="T36" fmla="*/ 35 w 3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5"/>
                  <a:gd name="T58" fmla="*/ 0 h 3"/>
                  <a:gd name="T59" fmla="*/ 35 w 3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5" h="3">
                    <a:moveTo>
                      <a:pt x="35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3"/>
                    </a:lnTo>
                    <a:close/>
                  </a:path>
                </a:pathLst>
              </a:custGeom>
              <a:solidFill>
                <a:srgbClr val="C76B4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15" name="Freeform 225"/>
              <p:cNvSpPr>
                <a:spLocks/>
              </p:cNvSpPr>
              <p:nvPr/>
            </p:nvSpPr>
            <p:spPr bwMode="auto">
              <a:xfrm>
                <a:off x="4169" y="1991"/>
                <a:ext cx="35" cy="2"/>
              </a:xfrm>
              <a:custGeom>
                <a:avLst/>
                <a:gdLst>
                  <a:gd name="T0" fmla="*/ 35 w 35"/>
                  <a:gd name="T1" fmla="*/ 2 h 2"/>
                  <a:gd name="T2" fmla="*/ 0 w 35"/>
                  <a:gd name="T3" fmla="*/ 2 h 2"/>
                  <a:gd name="T4" fmla="*/ 0 w 35"/>
                  <a:gd name="T5" fmla="*/ 0 h 2"/>
                  <a:gd name="T6" fmla="*/ 0 w 35"/>
                  <a:gd name="T7" fmla="*/ 0 h 2"/>
                  <a:gd name="T8" fmla="*/ 0 w 35"/>
                  <a:gd name="T9" fmla="*/ 0 h 2"/>
                  <a:gd name="T10" fmla="*/ 0 w 35"/>
                  <a:gd name="T11" fmla="*/ 0 h 2"/>
                  <a:gd name="T12" fmla="*/ 0 w 35"/>
                  <a:gd name="T13" fmla="*/ 0 h 2"/>
                  <a:gd name="T14" fmla="*/ 0 w 35"/>
                  <a:gd name="T15" fmla="*/ 0 h 2"/>
                  <a:gd name="T16" fmla="*/ 0 w 35"/>
                  <a:gd name="T17" fmla="*/ 0 h 2"/>
                  <a:gd name="T18" fmla="*/ 0 w 35"/>
                  <a:gd name="T19" fmla="*/ 0 h 2"/>
                  <a:gd name="T20" fmla="*/ 35 w 35"/>
                  <a:gd name="T21" fmla="*/ 0 h 2"/>
                  <a:gd name="T22" fmla="*/ 35 w 35"/>
                  <a:gd name="T23" fmla="*/ 0 h 2"/>
                  <a:gd name="T24" fmla="*/ 35 w 35"/>
                  <a:gd name="T25" fmla="*/ 0 h 2"/>
                  <a:gd name="T26" fmla="*/ 35 w 35"/>
                  <a:gd name="T27" fmla="*/ 0 h 2"/>
                  <a:gd name="T28" fmla="*/ 35 w 35"/>
                  <a:gd name="T29" fmla="*/ 0 h 2"/>
                  <a:gd name="T30" fmla="*/ 35 w 35"/>
                  <a:gd name="T31" fmla="*/ 0 h 2"/>
                  <a:gd name="T32" fmla="*/ 35 w 35"/>
                  <a:gd name="T33" fmla="*/ 0 h 2"/>
                  <a:gd name="T34" fmla="*/ 35 w 35"/>
                  <a:gd name="T35" fmla="*/ 0 h 2"/>
                  <a:gd name="T36" fmla="*/ 35 w 35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5"/>
                  <a:gd name="T58" fmla="*/ 0 h 2"/>
                  <a:gd name="T59" fmla="*/ 35 w 35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5" h="2">
                    <a:moveTo>
                      <a:pt x="35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2"/>
                    </a:lnTo>
                    <a:close/>
                  </a:path>
                </a:pathLst>
              </a:custGeom>
              <a:solidFill>
                <a:srgbClr val="C76B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16" name="Freeform 226"/>
              <p:cNvSpPr>
                <a:spLocks/>
              </p:cNvSpPr>
              <p:nvPr/>
            </p:nvSpPr>
            <p:spPr bwMode="auto">
              <a:xfrm>
                <a:off x="4169" y="1988"/>
                <a:ext cx="38" cy="3"/>
              </a:xfrm>
              <a:custGeom>
                <a:avLst/>
                <a:gdLst>
                  <a:gd name="T0" fmla="*/ 35 w 38"/>
                  <a:gd name="T1" fmla="*/ 3 h 3"/>
                  <a:gd name="T2" fmla="*/ 0 w 38"/>
                  <a:gd name="T3" fmla="*/ 3 h 3"/>
                  <a:gd name="T4" fmla="*/ 3 w 38"/>
                  <a:gd name="T5" fmla="*/ 3 h 3"/>
                  <a:gd name="T6" fmla="*/ 3 w 38"/>
                  <a:gd name="T7" fmla="*/ 0 h 3"/>
                  <a:gd name="T8" fmla="*/ 3 w 38"/>
                  <a:gd name="T9" fmla="*/ 0 h 3"/>
                  <a:gd name="T10" fmla="*/ 3 w 38"/>
                  <a:gd name="T11" fmla="*/ 0 h 3"/>
                  <a:gd name="T12" fmla="*/ 3 w 38"/>
                  <a:gd name="T13" fmla="*/ 0 h 3"/>
                  <a:gd name="T14" fmla="*/ 3 w 38"/>
                  <a:gd name="T15" fmla="*/ 0 h 3"/>
                  <a:gd name="T16" fmla="*/ 3 w 38"/>
                  <a:gd name="T17" fmla="*/ 0 h 3"/>
                  <a:gd name="T18" fmla="*/ 3 w 38"/>
                  <a:gd name="T19" fmla="*/ 0 h 3"/>
                  <a:gd name="T20" fmla="*/ 38 w 38"/>
                  <a:gd name="T21" fmla="*/ 0 h 3"/>
                  <a:gd name="T22" fmla="*/ 38 w 38"/>
                  <a:gd name="T23" fmla="*/ 0 h 3"/>
                  <a:gd name="T24" fmla="*/ 38 w 38"/>
                  <a:gd name="T25" fmla="*/ 0 h 3"/>
                  <a:gd name="T26" fmla="*/ 35 w 38"/>
                  <a:gd name="T27" fmla="*/ 0 h 3"/>
                  <a:gd name="T28" fmla="*/ 35 w 38"/>
                  <a:gd name="T29" fmla="*/ 0 h 3"/>
                  <a:gd name="T30" fmla="*/ 35 w 38"/>
                  <a:gd name="T31" fmla="*/ 0 h 3"/>
                  <a:gd name="T32" fmla="*/ 35 w 38"/>
                  <a:gd name="T33" fmla="*/ 0 h 3"/>
                  <a:gd name="T34" fmla="*/ 35 w 38"/>
                  <a:gd name="T35" fmla="*/ 3 h 3"/>
                  <a:gd name="T36" fmla="*/ 35 w 3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3"/>
                  <a:gd name="T59" fmla="*/ 38 w 3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3">
                    <a:moveTo>
                      <a:pt x="35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8" y="0"/>
                    </a:lnTo>
                    <a:lnTo>
                      <a:pt x="35" y="0"/>
                    </a:lnTo>
                    <a:lnTo>
                      <a:pt x="35" y="3"/>
                    </a:lnTo>
                    <a:close/>
                  </a:path>
                </a:pathLst>
              </a:custGeom>
              <a:solidFill>
                <a:srgbClr val="C86C4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17" name="Freeform 227"/>
              <p:cNvSpPr>
                <a:spLocks/>
              </p:cNvSpPr>
              <p:nvPr/>
            </p:nvSpPr>
            <p:spPr bwMode="auto">
              <a:xfrm>
                <a:off x="4172" y="1985"/>
                <a:ext cx="35" cy="3"/>
              </a:xfrm>
              <a:custGeom>
                <a:avLst/>
                <a:gdLst>
                  <a:gd name="T0" fmla="*/ 35 w 35"/>
                  <a:gd name="T1" fmla="*/ 3 h 3"/>
                  <a:gd name="T2" fmla="*/ 0 w 35"/>
                  <a:gd name="T3" fmla="*/ 3 h 3"/>
                  <a:gd name="T4" fmla="*/ 0 w 35"/>
                  <a:gd name="T5" fmla="*/ 3 h 3"/>
                  <a:gd name="T6" fmla="*/ 0 w 35"/>
                  <a:gd name="T7" fmla="*/ 0 h 3"/>
                  <a:gd name="T8" fmla="*/ 0 w 35"/>
                  <a:gd name="T9" fmla="*/ 0 h 3"/>
                  <a:gd name="T10" fmla="*/ 0 w 35"/>
                  <a:gd name="T11" fmla="*/ 0 h 3"/>
                  <a:gd name="T12" fmla="*/ 0 w 35"/>
                  <a:gd name="T13" fmla="*/ 0 h 3"/>
                  <a:gd name="T14" fmla="*/ 0 w 35"/>
                  <a:gd name="T15" fmla="*/ 0 h 3"/>
                  <a:gd name="T16" fmla="*/ 0 w 35"/>
                  <a:gd name="T17" fmla="*/ 0 h 3"/>
                  <a:gd name="T18" fmla="*/ 0 w 35"/>
                  <a:gd name="T19" fmla="*/ 0 h 3"/>
                  <a:gd name="T20" fmla="*/ 35 w 35"/>
                  <a:gd name="T21" fmla="*/ 0 h 3"/>
                  <a:gd name="T22" fmla="*/ 35 w 35"/>
                  <a:gd name="T23" fmla="*/ 0 h 3"/>
                  <a:gd name="T24" fmla="*/ 35 w 35"/>
                  <a:gd name="T25" fmla="*/ 0 h 3"/>
                  <a:gd name="T26" fmla="*/ 35 w 35"/>
                  <a:gd name="T27" fmla="*/ 0 h 3"/>
                  <a:gd name="T28" fmla="*/ 35 w 35"/>
                  <a:gd name="T29" fmla="*/ 0 h 3"/>
                  <a:gd name="T30" fmla="*/ 35 w 35"/>
                  <a:gd name="T31" fmla="*/ 0 h 3"/>
                  <a:gd name="T32" fmla="*/ 35 w 35"/>
                  <a:gd name="T33" fmla="*/ 0 h 3"/>
                  <a:gd name="T34" fmla="*/ 35 w 35"/>
                  <a:gd name="T35" fmla="*/ 3 h 3"/>
                  <a:gd name="T36" fmla="*/ 35 w 3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5"/>
                  <a:gd name="T58" fmla="*/ 0 h 3"/>
                  <a:gd name="T59" fmla="*/ 35 w 3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5" h="3">
                    <a:moveTo>
                      <a:pt x="35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3"/>
                    </a:lnTo>
                    <a:close/>
                  </a:path>
                </a:pathLst>
              </a:custGeom>
              <a:solidFill>
                <a:srgbClr val="C96C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18" name="Freeform 228"/>
              <p:cNvSpPr>
                <a:spLocks/>
              </p:cNvSpPr>
              <p:nvPr/>
            </p:nvSpPr>
            <p:spPr bwMode="auto">
              <a:xfrm>
                <a:off x="4172" y="1983"/>
                <a:ext cx="35" cy="2"/>
              </a:xfrm>
              <a:custGeom>
                <a:avLst/>
                <a:gdLst>
                  <a:gd name="T0" fmla="*/ 35 w 35"/>
                  <a:gd name="T1" fmla="*/ 2 h 2"/>
                  <a:gd name="T2" fmla="*/ 0 w 35"/>
                  <a:gd name="T3" fmla="*/ 2 h 2"/>
                  <a:gd name="T4" fmla="*/ 0 w 35"/>
                  <a:gd name="T5" fmla="*/ 2 h 2"/>
                  <a:gd name="T6" fmla="*/ 0 w 35"/>
                  <a:gd name="T7" fmla="*/ 2 h 2"/>
                  <a:gd name="T8" fmla="*/ 0 w 35"/>
                  <a:gd name="T9" fmla="*/ 0 h 2"/>
                  <a:gd name="T10" fmla="*/ 0 w 35"/>
                  <a:gd name="T11" fmla="*/ 0 h 2"/>
                  <a:gd name="T12" fmla="*/ 0 w 35"/>
                  <a:gd name="T13" fmla="*/ 0 h 2"/>
                  <a:gd name="T14" fmla="*/ 0 w 35"/>
                  <a:gd name="T15" fmla="*/ 0 h 2"/>
                  <a:gd name="T16" fmla="*/ 0 w 35"/>
                  <a:gd name="T17" fmla="*/ 0 h 2"/>
                  <a:gd name="T18" fmla="*/ 0 w 35"/>
                  <a:gd name="T19" fmla="*/ 0 h 2"/>
                  <a:gd name="T20" fmla="*/ 35 w 35"/>
                  <a:gd name="T21" fmla="*/ 0 h 2"/>
                  <a:gd name="T22" fmla="*/ 35 w 35"/>
                  <a:gd name="T23" fmla="*/ 0 h 2"/>
                  <a:gd name="T24" fmla="*/ 35 w 35"/>
                  <a:gd name="T25" fmla="*/ 0 h 2"/>
                  <a:gd name="T26" fmla="*/ 35 w 35"/>
                  <a:gd name="T27" fmla="*/ 0 h 2"/>
                  <a:gd name="T28" fmla="*/ 35 w 35"/>
                  <a:gd name="T29" fmla="*/ 0 h 2"/>
                  <a:gd name="T30" fmla="*/ 35 w 35"/>
                  <a:gd name="T31" fmla="*/ 0 h 2"/>
                  <a:gd name="T32" fmla="*/ 35 w 35"/>
                  <a:gd name="T33" fmla="*/ 2 h 2"/>
                  <a:gd name="T34" fmla="*/ 35 w 35"/>
                  <a:gd name="T35" fmla="*/ 2 h 2"/>
                  <a:gd name="T36" fmla="*/ 35 w 35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5"/>
                  <a:gd name="T58" fmla="*/ 0 h 2"/>
                  <a:gd name="T59" fmla="*/ 35 w 35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5" h="2">
                    <a:moveTo>
                      <a:pt x="35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5" y="0"/>
                    </a:lnTo>
                    <a:lnTo>
                      <a:pt x="35" y="2"/>
                    </a:lnTo>
                    <a:close/>
                  </a:path>
                </a:pathLst>
              </a:custGeom>
              <a:solidFill>
                <a:srgbClr val="C96D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19" name="Freeform 229"/>
              <p:cNvSpPr>
                <a:spLocks/>
              </p:cNvSpPr>
              <p:nvPr/>
            </p:nvSpPr>
            <p:spPr bwMode="auto">
              <a:xfrm>
                <a:off x="4172" y="1980"/>
                <a:ext cx="35" cy="3"/>
              </a:xfrm>
              <a:custGeom>
                <a:avLst/>
                <a:gdLst>
                  <a:gd name="T0" fmla="*/ 35 w 35"/>
                  <a:gd name="T1" fmla="*/ 3 h 3"/>
                  <a:gd name="T2" fmla="*/ 0 w 35"/>
                  <a:gd name="T3" fmla="*/ 3 h 3"/>
                  <a:gd name="T4" fmla="*/ 0 w 35"/>
                  <a:gd name="T5" fmla="*/ 3 h 3"/>
                  <a:gd name="T6" fmla="*/ 0 w 35"/>
                  <a:gd name="T7" fmla="*/ 3 h 3"/>
                  <a:gd name="T8" fmla="*/ 0 w 35"/>
                  <a:gd name="T9" fmla="*/ 0 h 3"/>
                  <a:gd name="T10" fmla="*/ 3 w 35"/>
                  <a:gd name="T11" fmla="*/ 0 h 3"/>
                  <a:gd name="T12" fmla="*/ 3 w 35"/>
                  <a:gd name="T13" fmla="*/ 0 h 3"/>
                  <a:gd name="T14" fmla="*/ 3 w 35"/>
                  <a:gd name="T15" fmla="*/ 0 h 3"/>
                  <a:gd name="T16" fmla="*/ 3 w 35"/>
                  <a:gd name="T17" fmla="*/ 0 h 3"/>
                  <a:gd name="T18" fmla="*/ 3 w 35"/>
                  <a:gd name="T19" fmla="*/ 0 h 3"/>
                  <a:gd name="T20" fmla="*/ 35 w 35"/>
                  <a:gd name="T21" fmla="*/ 0 h 3"/>
                  <a:gd name="T22" fmla="*/ 35 w 35"/>
                  <a:gd name="T23" fmla="*/ 0 h 3"/>
                  <a:gd name="T24" fmla="*/ 35 w 35"/>
                  <a:gd name="T25" fmla="*/ 0 h 3"/>
                  <a:gd name="T26" fmla="*/ 35 w 35"/>
                  <a:gd name="T27" fmla="*/ 0 h 3"/>
                  <a:gd name="T28" fmla="*/ 35 w 35"/>
                  <a:gd name="T29" fmla="*/ 0 h 3"/>
                  <a:gd name="T30" fmla="*/ 35 w 35"/>
                  <a:gd name="T31" fmla="*/ 0 h 3"/>
                  <a:gd name="T32" fmla="*/ 35 w 35"/>
                  <a:gd name="T33" fmla="*/ 3 h 3"/>
                  <a:gd name="T34" fmla="*/ 35 w 35"/>
                  <a:gd name="T35" fmla="*/ 3 h 3"/>
                  <a:gd name="T36" fmla="*/ 35 w 3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5"/>
                  <a:gd name="T58" fmla="*/ 0 h 3"/>
                  <a:gd name="T59" fmla="*/ 35 w 3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5" h="3">
                    <a:moveTo>
                      <a:pt x="35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5" y="0"/>
                    </a:lnTo>
                    <a:lnTo>
                      <a:pt x="35" y="3"/>
                    </a:lnTo>
                    <a:close/>
                  </a:path>
                </a:pathLst>
              </a:custGeom>
              <a:solidFill>
                <a:srgbClr val="CA6D4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20" name="Freeform 230"/>
              <p:cNvSpPr>
                <a:spLocks/>
              </p:cNvSpPr>
              <p:nvPr/>
            </p:nvSpPr>
            <p:spPr bwMode="auto">
              <a:xfrm>
                <a:off x="4175" y="1978"/>
                <a:ext cx="32" cy="2"/>
              </a:xfrm>
              <a:custGeom>
                <a:avLst/>
                <a:gdLst>
                  <a:gd name="T0" fmla="*/ 32 w 32"/>
                  <a:gd name="T1" fmla="*/ 2 h 2"/>
                  <a:gd name="T2" fmla="*/ 0 w 32"/>
                  <a:gd name="T3" fmla="*/ 2 h 2"/>
                  <a:gd name="T4" fmla="*/ 0 w 32"/>
                  <a:gd name="T5" fmla="*/ 2 h 2"/>
                  <a:gd name="T6" fmla="*/ 0 w 32"/>
                  <a:gd name="T7" fmla="*/ 2 h 2"/>
                  <a:gd name="T8" fmla="*/ 0 w 32"/>
                  <a:gd name="T9" fmla="*/ 2 h 2"/>
                  <a:gd name="T10" fmla="*/ 0 w 32"/>
                  <a:gd name="T11" fmla="*/ 0 h 2"/>
                  <a:gd name="T12" fmla="*/ 0 w 32"/>
                  <a:gd name="T13" fmla="*/ 0 h 2"/>
                  <a:gd name="T14" fmla="*/ 0 w 32"/>
                  <a:gd name="T15" fmla="*/ 0 h 2"/>
                  <a:gd name="T16" fmla="*/ 0 w 32"/>
                  <a:gd name="T17" fmla="*/ 0 h 2"/>
                  <a:gd name="T18" fmla="*/ 0 w 32"/>
                  <a:gd name="T19" fmla="*/ 0 h 2"/>
                  <a:gd name="T20" fmla="*/ 32 w 32"/>
                  <a:gd name="T21" fmla="*/ 0 h 2"/>
                  <a:gd name="T22" fmla="*/ 32 w 32"/>
                  <a:gd name="T23" fmla="*/ 0 h 2"/>
                  <a:gd name="T24" fmla="*/ 32 w 32"/>
                  <a:gd name="T25" fmla="*/ 0 h 2"/>
                  <a:gd name="T26" fmla="*/ 32 w 32"/>
                  <a:gd name="T27" fmla="*/ 0 h 2"/>
                  <a:gd name="T28" fmla="*/ 32 w 32"/>
                  <a:gd name="T29" fmla="*/ 0 h 2"/>
                  <a:gd name="T30" fmla="*/ 32 w 32"/>
                  <a:gd name="T31" fmla="*/ 2 h 2"/>
                  <a:gd name="T32" fmla="*/ 32 w 32"/>
                  <a:gd name="T33" fmla="*/ 2 h 2"/>
                  <a:gd name="T34" fmla="*/ 32 w 32"/>
                  <a:gd name="T35" fmla="*/ 2 h 2"/>
                  <a:gd name="T36" fmla="*/ 32 w 32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"/>
                  <a:gd name="T58" fmla="*/ 0 h 2"/>
                  <a:gd name="T59" fmla="*/ 32 w 32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" h="2">
                    <a:moveTo>
                      <a:pt x="32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2"/>
                    </a:lnTo>
                    <a:close/>
                  </a:path>
                </a:pathLst>
              </a:custGeom>
              <a:solidFill>
                <a:srgbClr val="CA6E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21" name="Freeform 231"/>
              <p:cNvSpPr>
                <a:spLocks/>
              </p:cNvSpPr>
              <p:nvPr/>
            </p:nvSpPr>
            <p:spPr bwMode="auto">
              <a:xfrm>
                <a:off x="4175" y="1975"/>
                <a:ext cx="34" cy="3"/>
              </a:xfrm>
              <a:custGeom>
                <a:avLst/>
                <a:gdLst>
                  <a:gd name="T0" fmla="*/ 32 w 34"/>
                  <a:gd name="T1" fmla="*/ 3 h 3"/>
                  <a:gd name="T2" fmla="*/ 0 w 34"/>
                  <a:gd name="T3" fmla="*/ 3 h 3"/>
                  <a:gd name="T4" fmla="*/ 0 w 34"/>
                  <a:gd name="T5" fmla="*/ 3 h 3"/>
                  <a:gd name="T6" fmla="*/ 0 w 34"/>
                  <a:gd name="T7" fmla="*/ 3 h 3"/>
                  <a:gd name="T8" fmla="*/ 0 w 34"/>
                  <a:gd name="T9" fmla="*/ 3 h 3"/>
                  <a:gd name="T10" fmla="*/ 0 w 34"/>
                  <a:gd name="T11" fmla="*/ 3 h 3"/>
                  <a:gd name="T12" fmla="*/ 0 w 34"/>
                  <a:gd name="T13" fmla="*/ 0 h 3"/>
                  <a:gd name="T14" fmla="*/ 0 w 34"/>
                  <a:gd name="T15" fmla="*/ 0 h 3"/>
                  <a:gd name="T16" fmla="*/ 0 w 34"/>
                  <a:gd name="T17" fmla="*/ 0 h 3"/>
                  <a:gd name="T18" fmla="*/ 0 w 34"/>
                  <a:gd name="T19" fmla="*/ 0 h 3"/>
                  <a:gd name="T20" fmla="*/ 34 w 34"/>
                  <a:gd name="T21" fmla="*/ 0 h 3"/>
                  <a:gd name="T22" fmla="*/ 34 w 34"/>
                  <a:gd name="T23" fmla="*/ 0 h 3"/>
                  <a:gd name="T24" fmla="*/ 34 w 34"/>
                  <a:gd name="T25" fmla="*/ 0 h 3"/>
                  <a:gd name="T26" fmla="*/ 34 w 34"/>
                  <a:gd name="T27" fmla="*/ 0 h 3"/>
                  <a:gd name="T28" fmla="*/ 34 w 34"/>
                  <a:gd name="T29" fmla="*/ 3 h 3"/>
                  <a:gd name="T30" fmla="*/ 34 w 34"/>
                  <a:gd name="T31" fmla="*/ 3 h 3"/>
                  <a:gd name="T32" fmla="*/ 34 w 34"/>
                  <a:gd name="T33" fmla="*/ 3 h 3"/>
                  <a:gd name="T34" fmla="*/ 32 w 34"/>
                  <a:gd name="T35" fmla="*/ 3 h 3"/>
                  <a:gd name="T36" fmla="*/ 32 w 3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4"/>
                  <a:gd name="T58" fmla="*/ 0 h 3"/>
                  <a:gd name="T59" fmla="*/ 34 w 3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4" h="3">
                    <a:moveTo>
                      <a:pt x="3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4" y="0"/>
                    </a:lnTo>
                    <a:lnTo>
                      <a:pt x="34" y="3"/>
                    </a:lnTo>
                    <a:lnTo>
                      <a:pt x="32" y="3"/>
                    </a:lnTo>
                    <a:close/>
                  </a:path>
                </a:pathLst>
              </a:custGeom>
              <a:solidFill>
                <a:srgbClr val="CB6E4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22" name="Freeform 232"/>
              <p:cNvSpPr>
                <a:spLocks/>
              </p:cNvSpPr>
              <p:nvPr/>
            </p:nvSpPr>
            <p:spPr bwMode="auto">
              <a:xfrm>
                <a:off x="4175" y="1972"/>
                <a:ext cx="34" cy="3"/>
              </a:xfrm>
              <a:custGeom>
                <a:avLst/>
                <a:gdLst>
                  <a:gd name="T0" fmla="*/ 34 w 34"/>
                  <a:gd name="T1" fmla="*/ 3 h 3"/>
                  <a:gd name="T2" fmla="*/ 0 w 34"/>
                  <a:gd name="T3" fmla="*/ 3 h 3"/>
                  <a:gd name="T4" fmla="*/ 0 w 34"/>
                  <a:gd name="T5" fmla="*/ 3 h 3"/>
                  <a:gd name="T6" fmla="*/ 0 w 34"/>
                  <a:gd name="T7" fmla="*/ 3 h 3"/>
                  <a:gd name="T8" fmla="*/ 0 w 34"/>
                  <a:gd name="T9" fmla="*/ 3 h 3"/>
                  <a:gd name="T10" fmla="*/ 0 w 34"/>
                  <a:gd name="T11" fmla="*/ 3 h 3"/>
                  <a:gd name="T12" fmla="*/ 0 w 34"/>
                  <a:gd name="T13" fmla="*/ 0 h 3"/>
                  <a:gd name="T14" fmla="*/ 2 w 34"/>
                  <a:gd name="T15" fmla="*/ 0 h 3"/>
                  <a:gd name="T16" fmla="*/ 2 w 34"/>
                  <a:gd name="T17" fmla="*/ 0 h 3"/>
                  <a:gd name="T18" fmla="*/ 2 w 34"/>
                  <a:gd name="T19" fmla="*/ 0 h 3"/>
                  <a:gd name="T20" fmla="*/ 34 w 34"/>
                  <a:gd name="T21" fmla="*/ 0 h 3"/>
                  <a:gd name="T22" fmla="*/ 34 w 34"/>
                  <a:gd name="T23" fmla="*/ 0 h 3"/>
                  <a:gd name="T24" fmla="*/ 34 w 34"/>
                  <a:gd name="T25" fmla="*/ 0 h 3"/>
                  <a:gd name="T26" fmla="*/ 34 w 34"/>
                  <a:gd name="T27" fmla="*/ 0 h 3"/>
                  <a:gd name="T28" fmla="*/ 34 w 34"/>
                  <a:gd name="T29" fmla="*/ 3 h 3"/>
                  <a:gd name="T30" fmla="*/ 34 w 34"/>
                  <a:gd name="T31" fmla="*/ 3 h 3"/>
                  <a:gd name="T32" fmla="*/ 34 w 34"/>
                  <a:gd name="T33" fmla="*/ 3 h 3"/>
                  <a:gd name="T34" fmla="*/ 34 w 34"/>
                  <a:gd name="T35" fmla="*/ 3 h 3"/>
                  <a:gd name="T36" fmla="*/ 34 w 3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4"/>
                  <a:gd name="T58" fmla="*/ 0 h 3"/>
                  <a:gd name="T59" fmla="*/ 34 w 3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4" h="3">
                    <a:moveTo>
                      <a:pt x="3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4" y="0"/>
                    </a:lnTo>
                    <a:lnTo>
                      <a:pt x="34" y="3"/>
                    </a:lnTo>
                    <a:close/>
                  </a:path>
                </a:pathLst>
              </a:custGeom>
              <a:solidFill>
                <a:srgbClr val="CC6F4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23" name="Freeform 233"/>
              <p:cNvSpPr>
                <a:spLocks/>
              </p:cNvSpPr>
              <p:nvPr/>
            </p:nvSpPr>
            <p:spPr bwMode="auto">
              <a:xfrm>
                <a:off x="4177" y="1970"/>
                <a:ext cx="32" cy="2"/>
              </a:xfrm>
              <a:custGeom>
                <a:avLst/>
                <a:gdLst>
                  <a:gd name="T0" fmla="*/ 32 w 32"/>
                  <a:gd name="T1" fmla="*/ 2 h 2"/>
                  <a:gd name="T2" fmla="*/ 0 w 32"/>
                  <a:gd name="T3" fmla="*/ 2 h 2"/>
                  <a:gd name="T4" fmla="*/ 0 w 32"/>
                  <a:gd name="T5" fmla="*/ 2 h 2"/>
                  <a:gd name="T6" fmla="*/ 0 w 32"/>
                  <a:gd name="T7" fmla="*/ 2 h 2"/>
                  <a:gd name="T8" fmla="*/ 0 w 32"/>
                  <a:gd name="T9" fmla="*/ 2 h 2"/>
                  <a:gd name="T10" fmla="*/ 0 w 32"/>
                  <a:gd name="T11" fmla="*/ 2 h 2"/>
                  <a:gd name="T12" fmla="*/ 0 w 32"/>
                  <a:gd name="T13" fmla="*/ 2 h 2"/>
                  <a:gd name="T14" fmla="*/ 0 w 32"/>
                  <a:gd name="T15" fmla="*/ 0 h 2"/>
                  <a:gd name="T16" fmla="*/ 0 w 32"/>
                  <a:gd name="T17" fmla="*/ 0 h 2"/>
                  <a:gd name="T18" fmla="*/ 0 w 32"/>
                  <a:gd name="T19" fmla="*/ 0 h 2"/>
                  <a:gd name="T20" fmla="*/ 32 w 32"/>
                  <a:gd name="T21" fmla="*/ 0 h 2"/>
                  <a:gd name="T22" fmla="*/ 32 w 32"/>
                  <a:gd name="T23" fmla="*/ 0 h 2"/>
                  <a:gd name="T24" fmla="*/ 32 w 32"/>
                  <a:gd name="T25" fmla="*/ 0 h 2"/>
                  <a:gd name="T26" fmla="*/ 32 w 32"/>
                  <a:gd name="T27" fmla="*/ 2 h 2"/>
                  <a:gd name="T28" fmla="*/ 32 w 32"/>
                  <a:gd name="T29" fmla="*/ 2 h 2"/>
                  <a:gd name="T30" fmla="*/ 32 w 32"/>
                  <a:gd name="T31" fmla="*/ 2 h 2"/>
                  <a:gd name="T32" fmla="*/ 32 w 32"/>
                  <a:gd name="T33" fmla="*/ 2 h 2"/>
                  <a:gd name="T34" fmla="*/ 32 w 32"/>
                  <a:gd name="T35" fmla="*/ 2 h 2"/>
                  <a:gd name="T36" fmla="*/ 32 w 32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"/>
                  <a:gd name="T58" fmla="*/ 0 h 2"/>
                  <a:gd name="T59" fmla="*/ 32 w 32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" h="2">
                    <a:moveTo>
                      <a:pt x="32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2"/>
                    </a:lnTo>
                    <a:close/>
                  </a:path>
                </a:pathLst>
              </a:custGeom>
              <a:solidFill>
                <a:srgbClr val="CC6F4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24" name="Freeform 234"/>
              <p:cNvSpPr>
                <a:spLocks/>
              </p:cNvSpPr>
              <p:nvPr/>
            </p:nvSpPr>
            <p:spPr bwMode="auto">
              <a:xfrm>
                <a:off x="4177" y="1967"/>
                <a:ext cx="32" cy="3"/>
              </a:xfrm>
              <a:custGeom>
                <a:avLst/>
                <a:gdLst>
                  <a:gd name="T0" fmla="*/ 32 w 32"/>
                  <a:gd name="T1" fmla="*/ 3 h 3"/>
                  <a:gd name="T2" fmla="*/ 0 w 32"/>
                  <a:gd name="T3" fmla="*/ 3 h 3"/>
                  <a:gd name="T4" fmla="*/ 0 w 32"/>
                  <a:gd name="T5" fmla="*/ 3 h 3"/>
                  <a:gd name="T6" fmla="*/ 0 w 32"/>
                  <a:gd name="T7" fmla="*/ 3 h 3"/>
                  <a:gd name="T8" fmla="*/ 0 w 32"/>
                  <a:gd name="T9" fmla="*/ 3 h 3"/>
                  <a:gd name="T10" fmla="*/ 0 w 32"/>
                  <a:gd name="T11" fmla="*/ 3 h 3"/>
                  <a:gd name="T12" fmla="*/ 0 w 32"/>
                  <a:gd name="T13" fmla="*/ 3 h 3"/>
                  <a:gd name="T14" fmla="*/ 0 w 32"/>
                  <a:gd name="T15" fmla="*/ 0 h 3"/>
                  <a:gd name="T16" fmla="*/ 0 w 32"/>
                  <a:gd name="T17" fmla="*/ 0 h 3"/>
                  <a:gd name="T18" fmla="*/ 0 w 32"/>
                  <a:gd name="T19" fmla="*/ 0 h 3"/>
                  <a:gd name="T20" fmla="*/ 32 w 32"/>
                  <a:gd name="T21" fmla="*/ 0 h 3"/>
                  <a:gd name="T22" fmla="*/ 32 w 32"/>
                  <a:gd name="T23" fmla="*/ 0 h 3"/>
                  <a:gd name="T24" fmla="*/ 32 w 32"/>
                  <a:gd name="T25" fmla="*/ 0 h 3"/>
                  <a:gd name="T26" fmla="*/ 32 w 32"/>
                  <a:gd name="T27" fmla="*/ 3 h 3"/>
                  <a:gd name="T28" fmla="*/ 32 w 32"/>
                  <a:gd name="T29" fmla="*/ 3 h 3"/>
                  <a:gd name="T30" fmla="*/ 32 w 32"/>
                  <a:gd name="T31" fmla="*/ 3 h 3"/>
                  <a:gd name="T32" fmla="*/ 32 w 32"/>
                  <a:gd name="T33" fmla="*/ 3 h 3"/>
                  <a:gd name="T34" fmla="*/ 32 w 32"/>
                  <a:gd name="T35" fmla="*/ 3 h 3"/>
                  <a:gd name="T36" fmla="*/ 32 w 3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"/>
                  <a:gd name="T58" fmla="*/ 0 h 3"/>
                  <a:gd name="T59" fmla="*/ 32 w 3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" h="3">
                    <a:moveTo>
                      <a:pt x="3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3"/>
                    </a:lnTo>
                    <a:close/>
                  </a:path>
                </a:pathLst>
              </a:custGeom>
              <a:solidFill>
                <a:srgbClr val="CD704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25" name="Freeform 235"/>
              <p:cNvSpPr>
                <a:spLocks/>
              </p:cNvSpPr>
              <p:nvPr/>
            </p:nvSpPr>
            <p:spPr bwMode="auto">
              <a:xfrm>
                <a:off x="4177" y="1965"/>
                <a:ext cx="35" cy="2"/>
              </a:xfrm>
              <a:custGeom>
                <a:avLst/>
                <a:gdLst>
                  <a:gd name="T0" fmla="*/ 32 w 35"/>
                  <a:gd name="T1" fmla="*/ 2 h 2"/>
                  <a:gd name="T2" fmla="*/ 0 w 35"/>
                  <a:gd name="T3" fmla="*/ 2 h 2"/>
                  <a:gd name="T4" fmla="*/ 0 w 35"/>
                  <a:gd name="T5" fmla="*/ 2 h 2"/>
                  <a:gd name="T6" fmla="*/ 0 w 35"/>
                  <a:gd name="T7" fmla="*/ 2 h 2"/>
                  <a:gd name="T8" fmla="*/ 0 w 35"/>
                  <a:gd name="T9" fmla="*/ 2 h 2"/>
                  <a:gd name="T10" fmla="*/ 0 w 35"/>
                  <a:gd name="T11" fmla="*/ 2 h 2"/>
                  <a:gd name="T12" fmla="*/ 0 w 35"/>
                  <a:gd name="T13" fmla="*/ 2 h 2"/>
                  <a:gd name="T14" fmla="*/ 0 w 35"/>
                  <a:gd name="T15" fmla="*/ 2 h 2"/>
                  <a:gd name="T16" fmla="*/ 3 w 35"/>
                  <a:gd name="T17" fmla="*/ 0 h 2"/>
                  <a:gd name="T18" fmla="*/ 3 w 35"/>
                  <a:gd name="T19" fmla="*/ 0 h 2"/>
                  <a:gd name="T20" fmla="*/ 35 w 35"/>
                  <a:gd name="T21" fmla="*/ 0 h 2"/>
                  <a:gd name="T22" fmla="*/ 35 w 35"/>
                  <a:gd name="T23" fmla="*/ 0 h 2"/>
                  <a:gd name="T24" fmla="*/ 35 w 35"/>
                  <a:gd name="T25" fmla="*/ 2 h 2"/>
                  <a:gd name="T26" fmla="*/ 35 w 35"/>
                  <a:gd name="T27" fmla="*/ 2 h 2"/>
                  <a:gd name="T28" fmla="*/ 35 w 35"/>
                  <a:gd name="T29" fmla="*/ 2 h 2"/>
                  <a:gd name="T30" fmla="*/ 32 w 35"/>
                  <a:gd name="T31" fmla="*/ 2 h 2"/>
                  <a:gd name="T32" fmla="*/ 32 w 35"/>
                  <a:gd name="T33" fmla="*/ 2 h 2"/>
                  <a:gd name="T34" fmla="*/ 32 w 35"/>
                  <a:gd name="T35" fmla="*/ 2 h 2"/>
                  <a:gd name="T36" fmla="*/ 32 w 35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5"/>
                  <a:gd name="T58" fmla="*/ 0 h 2"/>
                  <a:gd name="T59" fmla="*/ 35 w 35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5" h="2">
                    <a:moveTo>
                      <a:pt x="32" y="2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35" y="0"/>
                    </a:lnTo>
                    <a:lnTo>
                      <a:pt x="35" y="2"/>
                    </a:lnTo>
                    <a:lnTo>
                      <a:pt x="32" y="2"/>
                    </a:lnTo>
                    <a:close/>
                  </a:path>
                </a:pathLst>
              </a:custGeom>
              <a:solidFill>
                <a:srgbClr val="CD704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26" name="Freeform 236"/>
              <p:cNvSpPr>
                <a:spLocks/>
              </p:cNvSpPr>
              <p:nvPr/>
            </p:nvSpPr>
            <p:spPr bwMode="auto">
              <a:xfrm>
                <a:off x="4180" y="1962"/>
                <a:ext cx="32" cy="3"/>
              </a:xfrm>
              <a:custGeom>
                <a:avLst/>
                <a:gdLst>
                  <a:gd name="T0" fmla="*/ 32 w 32"/>
                  <a:gd name="T1" fmla="*/ 3 h 3"/>
                  <a:gd name="T2" fmla="*/ 0 w 32"/>
                  <a:gd name="T3" fmla="*/ 3 h 3"/>
                  <a:gd name="T4" fmla="*/ 0 w 32"/>
                  <a:gd name="T5" fmla="*/ 3 h 3"/>
                  <a:gd name="T6" fmla="*/ 0 w 32"/>
                  <a:gd name="T7" fmla="*/ 3 h 3"/>
                  <a:gd name="T8" fmla="*/ 0 w 32"/>
                  <a:gd name="T9" fmla="*/ 3 h 3"/>
                  <a:gd name="T10" fmla="*/ 0 w 32"/>
                  <a:gd name="T11" fmla="*/ 3 h 3"/>
                  <a:gd name="T12" fmla="*/ 0 w 32"/>
                  <a:gd name="T13" fmla="*/ 3 h 3"/>
                  <a:gd name="T14" fmla="*/ 0 w 32"/>
                  <a:gd name="T15" fmla="*/ 3 h 3"/>
                  <a:gd name="T16" fmla="*/ 0 w 32"/>
                  <a:gd name="T17" fmla="*/ 3 h 3"/>
                  <a:gd name="T18" fmla="*/ 0 w 32"/>
                  <a:gd name="T19" fmla="*/ 0 h 3"/>
                  <a:gd name="T20" fmla="*/ 32 w 32"/>
                  <a:gd name="T21" fmla="*/ 0 h 3"/>
                  <a:gd name="T22" fmla="*/ 32 w 32"/>
                  <a:gd name="T23" fmla="*/ 3 h 3"/>
                  <a:gd name="T24" fmla="*/ 32 w 32"/>
                  <a:gd name="T25" fmla="*/ 3 h 3"/>
                  <a:gd name="T26" fmla="*/ 32 w 32"/>
                  <a:gd name="T27" fmla="*/ 3 h 3"/>
                  <a:gd name="T28" fmla="*/ 32 w 32"/>
                  <a:gd name="T29" fmla="*/ 3 h 3"/>
                  <a:gd name="T30" fmla="*/ 32 w 32"/>
                  <a:gd name="T31" fmla="*/ 3 h 3"/>
                  <a:gd name="T32" fmla="*/ 32 w 32"/>
                  <a:gd name="T33" fmla="*/ 3 h 3"/>
                  <a:gd name="T34" fmla="*/ 32 w 32"/>
                  <a:gd name="T35" fmla="*/ 3 h 3"/>
                  <a:gd name="T36" fmla="*/ 32 w 3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"/>
                  <a:gd name="T58" fmla="*/ 0 h 3"/>
                  <a:gd name="T59" fmla="*/ 32 w 3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" h="3">
                    <a:moveTo>
                      <a:pt x="3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3"/>
                    </a:lnTo>
                    <a:close/>
                  </a:path>
                </a:pathLst>
              </a:custGeom>
              <a:solidFill>
                <a:srgbClr val="CE714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27" name="Freeform 237"/>
              <p:cNvSpPr>
                <a:spLocks/>
              </p:cNvSpPr>
              <p:nvPr/>
            </p:nvSpPr>
            <p:spPr bwMode="auto">
              <a:xfrm>
                <a:off x="4180" y="1959"/>
                <a:ext cx="32" cy="3"/>
              </a:xfrm>
              <a:custGeom>
                <a:avLst/>
                <a:gdLst>
                  <a:gd name="T0" fmla="*/ 32 w 32"/>
                  <a:gd name="T1" fmla="*/ 3 h 3"/>
                  <a:gd name="T2" fmla="*/ 0 w 32"/>
                  <a:gd name="T3" fmla="*/ 3 h 3"/>
                  <a:gd name="T4" fmla="*/ 0 w 32"/>
                  <a:gd name="T5" fmla="*/ 3 h 3"/>
                  <a:gd name="T6" fmla="*/ 0 w 32"/>
                  <a:gd name="T7" fmla="*/ 3 h 3"/>
                  <a:gd name="T8" fmla="*/ 0 w 32"/>
                  <a:gd name="T9" fmla="*/ 3 h 3"/>
                  <a:gd name="T10" fmla="*/ 0 w 32"/>
                  <a:gd name="T11" fmla="*/ 3 h 3"/>
                  <a:gd name="T12" fmla="*/ 0 w 32"/>
                  <a:gd name="T13" fmla="*/ 3 h 3"/>
                  <a:gd name="T14" fmla="*/ 0 w 32"/>
                  <a:gd name="T15" fmla="*/ 3 h 3"/>
                  <a:gd name="T16" fmla="*/ 0 w 32"/>
                  <a:gd name="T17" fmla="*/ 3 h 3"/>
                  <a:gd name="T18" fmla="*/ 0 w 32"/>
                  <a:gd name="T19" fmla="*/ 0 h 3"/>
                  <a:gd name="T20" fmla="*/ 32 w 32"/>
                  <a:gd name="T21" fmla="*/ 0 h 3"/>
                  <a:gd name="T22" fmla="*/ 32 w 32"/>
                  <a:gd name="T23" fmla="*/ 3 h 3"/>
                  <a:gd name="T24" fmla="*/ 32 w 32"/>
                  <a:gd name="T25" fmla="*/ 3 h 3"/>
                  <a:gd name="T26" fmla="*/ 32 w 32"/>
                  <a:gd name="T27" fmla="*/ 3 h 3"/>
                  <a:gd name="T28" fmla="*/ 32 w 32"/>
                  <a:gd name="T29" fmla="*/ 3 h 3"/>
                  <a:gd name="T30" fmla="*/ 32 w 32"/>
                  <a:gd name="T31" fmla="*/ 3 h 3"/>
                  <a:gd name="T32" fmla="*/ 32 w 32"/>
                  <a:gd name="T33" fmla="*/ 3 h 3"/>
                  <a:gd name="T34" fmla="*/ 32 w 32"/>
                  <a:gd name="T35" fmla="*/ 3 h 3"/>
                  <a:gd name="T36" fmla="*/ 32 w 3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"/>
                  <a:gd name="T58" fmla="*/ 0 h 3"/>
                  <a:gd name="T59" fmla="*/ 32 w 3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" h="3">
                    <a:moveTo>
                      <a:pt x="3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3"/>
                    </a:lnTo>
                    <a:close/>
                  </a:path>
                </a:pathLst>
              </a:custGeom>
              <a:solidFill>
                <a:srgbClr val="CF714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28" name="Freeform 238"/>
              <p:cNvSpPr>
                <a:spLocks/>
              </p:cNvSpPr>
              <p:nvPr/>
            </p:nvSpPr>
            <p:spPr bwMode="auto">
              <a:xfrm>
                <a:off x="4180" y="1959"/>
                <a:ext cx="32" cy="1"/>
              </a:xfrm>
              <a:custGeom>
                <a:avLst/>
                <a:gdLst>
                  <a:gd name="T0" fmla="*/ 32 w 32"/>
                  <a:gd name="T1" fmla="*/ 0 h 1"/>
                  <a:gd name="T2" fmla="*/ 0 w 32"/>
                  <a:gd name="T3" fmla="*/ 0 h 1"/>
                  <a:gd name="T4" fmla="*/ 0 w 32"/>
                  <a:gd name="T5" fmla="*/ 0 h 1"/>
                  <a:gd name="T6" fmla="*/ 0 w 32"/>
                  <a:gd name="T7" fmla="*/ 0 h 1"/>
                  <a:gd name="T8" fmla="*/ 0 w 32"/>
                  <a:gd name="T9" fmla="*/ 0 h 1"/>
                  <a:gd name="T10" fmla="*/ 0 w 32"/>
                  <a:gd name="T11" fmla="*/ 0 h 1"/>
                  <a:gd name="T12" fmla="*/ 0 w 32"/>
                  <a:gd name="T13" fmla="*/ 0 h 1"/>
                  <a:gd name="T14" fmla="*/ 0 w 32"/>
                  <a:gd name="T15" fmla="*/ 0 h 1"/>
                  <a:gd name="T16" fmla="*/ 0 w 32"/>
                  <a:gd name="T17" fmla="*/ 0 h 1"/>
                  <a:gd name="T18" fmla="*/ 3 w 32"/>
                  <a:gd name="T19" fmla="*/ 0 h 1"/>
                  <a:gd name="T20" fmla="*/ 32 w 32"/>
                  <a:gd name="T21" fmla="*/ 0 h 1"/>
                  <a:gd name="T22" fmla="*/ 32 w 32"/>
                  <a:gd name="T23" fmla="*/ 0 h 1"/>
                  <a:gd name="T24" fmla="*/ 32 w 32"/>
                  <a:gd name="T25" fmla="*/ 0 h 1"/>
                  <a:gd name="T26" fmla="*/ 32 w 32"/>
                  <a:gd name="T27" fmla="*/ 0 h 1"/>
                  <a:gd name="T28" fmla="*/ 32 w 32"/>
                  <a:gd name="T29" fmla="*/ 0 h 1"/>
                  <a:gd name="T30" fmla="*/ 32 w 32"/>
                  <a:gd name="T31" fmla="*/ 0 h 1"/>
                  <a:gd name="T32" fmla="*/ 32 w 32"/>
                  <a:gd name="T33" fmla="*/ 0 h 1"/>
                  <a:gd name="T34" fmla="*/ 32 w 32"/>
                  <a:gd name="T35" fmla="*/ 0 h 1"/>
                  <a:gd name="T36" fmla="*/ 32 w 32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"/>
                  <a:gd name="T58" fmla="*/ 0 h 1"/>
                  <a:gd name="T59" fmla="*/ 32 w 32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" h="1">
                    <a:moveTo>
                      <a:pt x="32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CF724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29" name="Freeform 239"/>
              <p:cNvSpPr>
                <a:spLocks/>
              </p:cNvSpPr>
              <p:nvPr/>
            </p:nvSpPr>
            <p:spPr bwMode="auto">
              <a:xfrm>
                <a:off x="4183" y="1957"/>
                <a:ext cx="32" cy="2"/>
              </a:xfrm>
              <a:custGeom>
                <a:avLst/>
                <a:gdLst>
                  <a:gd name="T0" fmla="*/ 29 w 32"/>
                  <a:gd name="T1" fmla="*/ 2 h 2"/>
                  <a:gd name="T2" fmla="*/ 0 w 32"/>
                  <a:gd name="T3" fmla="*/ 2 h 2"/>
                  <a:gd name="T4" fmla="*/ 0 w 32"/>
                  <a:gd name="T5" fmla="*/ 0 h 2"/>
                  <a:gd name="T6" fmla="*/ 0 w 32"/>
                  <a:gd name="T7" fmla="*/ 0 h 2"/>
                  <a:gd name="T8" fmla="*/ 0 w 32"/>
                  <a:gd name="T9" fmla="*/ 0 h 2"/>
                  <a:gd name="T10" fmla="*/ 0 w 32"/>
                  <a:gd name="T11" fmla="*/ 0 h 2"/>
                  <a:gd name="T12" fmla="*/ 0 w 32"/>
                  <a:gd name="T13" fmla="*/ 0 h 2"/>
                  <a:gd name="T14" fmla="*/ 0 w 32"/>
                  <a:gd name="T15" fmla="*/ 0 h 2"/>
                  <a:gd name="T16" fmla="*/ 0 w 32"/>
                  <a:gd name="T17" fmla="*/ 0 h 2"/>
                  <a:gd name="T18" fmla="*/ 0 w 32"/>
                  <a:gd name="T19" fmla="*/ 0 h 2"/>
                  <a:gd name="T20" fmla="*/ 32 w 32"/>
                  <a:gd name="T21" fmla="*/ 0 h 2"/>
                  <a:gd name="T22" fmla="*/ 32 w 32"/>
                  <a:gd name="T23" fmla="*/ 0 h 2"/>
                  <a:gd name="T24" fmla="*/ 32 w 32"/>
                  <a:gd name="T25" fmla="*/ 0 h 2"/>
                  <a:gd name="T26" fmla="*/ 32 w 32"/>
                  <a:gd name="T27" fmla="*/ 0 h 2"/>
                  <a:gd name="T28" fmla="*/ 29 w 32"/>
                  <a:gd name="T29" fmla="*/ 0 h 2"/>
                  <a:gd name="T30" fmla="*/ 29 w 32"/>
                  <a:gd name="T31" fmla="*/ 0 h 2"/>
                  <a:gd name="T32" fmla="*/ 29 w 32"/>
                  <a:gd name="T33" fmla="*/ 0 h 2"/>
                  <a:gd name="T34" fmla="*/ 29 w 32"/>
                  <a:gd name="T35" fmla="*/ 0 h 2"/>
                  <a:gd name="T36" fmla="*/ 29 w 32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"/>
                  <a:gd name="T58" fmla="*/ 0 h 2"/>
                  <a:gd name="T59" fmla="*/ 32 w 32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" h="2">
                    <a:moveTo>
                      <a:pt x="29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29" y="0"/>
                    </a:lnTo>
                    <a:lnTo>
                      <a:pt x="29" y="2"/>
                    </a:lnTo>
                    <a:close/>
                  </a:path>
                </a:pathLst>
              </a:custGeom>
              <a:solidFill>
                <a:srgbClr val="D0724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0" name="Freeform 240"/>
              <p:cNvSpPr>
                <a:spLocks/>
              </p:cNvSpPr>
              <p:nvPr/>
            </p:nvSpPr>
            <p:spPr bwMode="auto">
              <a:xfrm>
                <a:off x="4183" y="1954"/>
                <a:ext cx="32" cy="3"/>
              </a:xfrm>
              <a:custGeom>
                <a:avLst/>
                <a:gdLst>
                  <a:gd name="T0" fmla="*/ 32 w 32"/>
                  <a:gd name="T1" fmla="*/ 3 h 3"/>
                  <a:gd name="T2" fmla="*/ 0 w 32"/>
                  <a:gd name="T3" fmla="*/ 3 h 3"/>
                  <a:gd name="T4" fmla="*/ 0 w 32"/>
                  <a:gd name="T5" fmla="*/ 0 h 3"/>
                  <a:gd name="T6" fmla="*/ 0 w 32"/>
                  <a:gd name="T7" fmla="*/ 0 h 3"/>
                  <a:gd name="T8" fmla="*/ 0 w 32"/>
                  <a:gd name="T9" fmla="*/ 0 h 3"/>
                  <a:gd name="T10" fmla="*/ 0 w 32"/>
                  <a:gd name="T11" fmla="*/ 0 h 3"/>
                  <a:gd name="T12" fmla="*/ 0 w 32"/>
                  <a:gd name="T13" fmla="*/ 0 h 3"/>
                  <a:gd name="T14" fmla="*/ 0 w 32"/>
                  <a:gd name="T15" fmla="*/ 0 h 3"/>
                  <a:gd name="T16" fmla="*/ 0 w 32"/>
                  <a:gd name="T17" fmla="*/ 0 h 3"/>
                  <a:gd name="T18" fmla="*/ 0 w 32"/>
                  <a:gd name="T19" fmla="*/ 0 h 3"/>
                  <a:gd name="T20" fmla="*/ 32 w 32"/>
                  <a:gd name="T21" fmla="*/ 0 h 3"/>
                  <a:gd name="T22" fmla="*/ 32 w 32"/>
                  <a:gd name="T23" fmla="*/ 0 h 3"/>
                  <a:gd name="T24" fmla="*/ 32 w 32"/>
                  <a:gd name="T25" fmla="*/ 0 h 3"/>
                  <a:gd name="T26" fmla="*/ 32 w 32"/>
                  <a:gd name="T27" fmla="*/ 0 h 3"/>
                  <a:gd name="T28" fmla="*/ 32 w 32"/>
                  <a:gd name="T29" fmla="*/ 0 h 3"/>
                  <a:gd name="T30" fmla="*/ 32 w 32"/>
                  <a:gd name="T31" fmla="*/ 0 h 3"/>
                  <a:gd name="T32" fmla="*/ 32 w 32"/>
                  <a:gd name="T33" fmla="*/ 0 h 3"/>
                  <a:gd name="T34" fmla="*/ 32 w 32"/>
                  <a:gd name="T35" fmla="*/ 0 h 3"/>
                  <a:gd name="T36" fmla="*/ 32 w 3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"/>
                  <a:gd name="T58" fmla="*/ 0 h 3"/>
                  <a:gd name="T59" fmla="*/ 32 w 3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" h="3">
                    <a:moveTo>
                      <a:pt x="3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2" y="3"/>
                    </a:lnTo>
                    <a:close/>
                  </a:path>
                </a:pathLst>
              </a:custGeom>
              <a:solidFill>
                <a:srgbClr val="D0734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1" name="Freeform 241"/>
              <p:cNvSpPr>
                <a:spLocks/>
              </p:cNvSpPr>
              <p:nvPr/>
            </p:nvSpPr>
            <p:spPr bwMode="auto">
              <a:xfrm>
                <a:off x="4183" y="1951"/>
                <a:ext cx="32" cy="3"/>
              </a:xfrm>
              <a:custGeom>
                <a:avLst/>
                <a:gdLst>
                  <a:gd name="T0" fmla="*/ 32 w 32"/>
                  <a:gd name="T1" fmla="*/ 3 h 3"/>
                  <a:gd name="T2" fmla="*/ 0 w 32"/>
                  <a:gd name="T3" fmla="*/ 3 h 3"/>
                  <a:gd name="T4" fmla="*/ 0 w 32"/>
                  <a:gd name="T5" fmla="*/ 3 h 3"/>
                  <a:gd name="T6" fmla="*/ 0 w 32"/>
                  <a:gd name="T7" fmla="*/ 0 h 3"/>
                  <a:gd name="T8" fmla="*/ 0 w 32"/>
                  <a:gd name="T9" fmla="*/ 0 h 3"/>
                  <a:gd name="T10" fmla="*/ 0 w 32"/>
                  <a:gd name="T11" fmla="*/ 0 h 3"/>
                  <a:gd name="T12" fmla="*/ 0 w 32"/>
                  <a:gd name="T13" fmla="*/ 0 h 3"/>
                  <a:gd name="T14" fmla="*/ 0 w 32"/>
                  <a:gd name="T15" fmla="*/ 0 h 3"/>
                  <a:gd name="T16" fmla="*/ 2 w 32"/>
                  <a:gd name="T17" fmla="*/ 0 h 3"/>
                  <a:gd name="T18" fmla="*/ 2 w 32"/>
                  <a:gd name="T19" fmla="*/ 0 h 3"/>
                  <a:gd name="T20" fmla="*/ 32 w 32"/>
                  <a:gd name="T21" fmla="*/ 0 h 3"/>
                  <a:gd name="T22" fmla="*/ 32 w 32"/>
                  <a:gd name="T23" fmla="*/ 0 h 3"/>
                  <a:gd name="T24" fmla="*/ 32 w 32"/>
                  <a:gd name="T25" fmla="*/ 0 h 3"/>
                  <a:gd name="T26" fmla="*/ 32 w 32"/>
                  <a:gd name="T27" fmla="*/ 0 h 3"/>
                  <a:gd name="T28" fmla="*/ 32 w 32"/>
                  <a:gd name="T29" fmla="*/ 0 h 3"/>
                  <a:gd name="T30" fmla="*/ 32 w 32"/>
                  <a:gd name="T31" fmla="*/ 0 h 3"/>
                  <a:gd name="T32" fmla="*/ 32 w 32"/>
                  <a:gd name="T33" fmla="*/ 0 h 3"/>
                  <a:gd name="T34" fmla="*/ 32 w 32"/>
                  <a:gd name="T35" fmla="*/ 3 h 3"/>
                  <a:gd name="T36" fmla="*/ 32 w 3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"/>
                  <a:gd name="T58" fmla="*/ 0 h 3"/>
                  <a:gd name="T59" fmla="*/ 32 w 3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" h="3">
                    <a:moveTo>
                      <a:pt x="3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2" y="0"/>
                    </a:lnTo>
                    <a:lnTo>
                      <a:pt x="32" y="3"/>
                    </a:lnTo>
                    <a:close/>
                  </a:path>
                </a:pathLst>
              </a:custGeom>
              <a:solidFill>
                <a:srgbClr val="D1734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2" name="Freeform 242"/>
              <p:cNvSpPr>
                <a:spLocks/>
              </p:cNvSpPr>
              <p:nvPr/>
            </p:nvSpPr>
            <p:spPr bwMode="auto">
              <a:xfrm>
                <a:off x="4185" y="1949"/>
                <a:ext cx="30" cy="2"/>
              </a:xfrm>
              <a:custGeom>
                <a:avLst/>
                <a:gdLst>
                  <a:gd name="T0" fmla="*/ 30 w 30"/>
                  <a:gd name="T1" fmla="*/ 2 h 2"/>
                  <a:gd name="T2" fmla="*/ 0 w 30"/>
                  <a:gd name="T3" fmla="*/ 2 h 2"/>
                  <a:gd name="T4" fmla="*/ 0 w 30"/>
                  <a:gd name="T5" fmla="*/ 2 h 2"/>
                  <a:gd name="T6" fmla="*/ 0 w 30"/>
                  <a:gd name="T7" fmla="*/ 0 h 2"/>
                  <a:gd name="T8" fmla="*/ 0 w 30"/>
                  <a:gd name="T9" fmla="*/ 0 h 2"/>
                  <a:gd name="T10" fmla="*/ 0 w 30"/>
                  <a:gd name="T11" fmla="*/ 0 h 2"/>
                  <a:gd name="T12" fmla="*/ 0 w 30"/>
                  <a:gd name="T13" fmla="*/ 0 h 2"/>
                  <a:gd name="T14" fmla="*/ 0 w 30"/>
                  <a:gd name="T15" fmla="*/ 0 h 2"/>
                  <a:gd name="T16" fmla="*/ 0 w 30"/>
                  <a:gd name="T17" fmla="*/ 0 h 2"/>
                  <a:gd name="T18" fmla="*/ 0 w 30"/>
                  <a:gd name="T19" fmla="*/ 0 h 2"/>
                  <a:gd name="T20" fmla="*/ 30 w 30"/>
                  <a:gd name="T21" fmla="*/ 0 h 2"/>
                  <a:gd name="T22" fmla="*/ 30 w 30"/>
                  <a:gd name="T23" fmla="*/ 0 h 2"/>
                  <a:gd name="T24" fmla="*/ 30 w 30"/>
                  <a:gd name="T25" fmla="*/ 0 h 2"/>
                  <a:gd name="T26" fmla="*/ 30 w 30"/>
                  <a:gd name="T27" fmla="*/ 0 h 2"/>
                  <a:gd name="T28" fmla="*/ 30 w 30"/>
                  <a:gd name="T29" fmla="*/ 0 h 2"/>
                  <a:gd name="T30" fmla="*/ 30 w 30"/>
                  <a:gd name="T31" fmla="*/ 0 h 2"/>
                  <a:gd name="T32" fmla="*/ 30 w 30"/>
                  <a:gd name="T33" fmla="*/ 0 h 2"/>
                  <a:gd name="T34" fmla="*/ 30 w 30"/>
                  <a:gd name="T35" fmla="*/ 2 h 2"/>
                  <a:gd name="T36" fmla="*/ 30 w 3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2"/>
                  <a:gd name="T59" fmla="*/ 30 w 3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2">
                    <a:moveTo>
                      <a:pt x="3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0" y="0"/>
                    </a:lnTo>
                    <a:lnTo>
                      <a:pt x="30" y="2"/>
                    </a:lnTo>
                    <a:close/>
                  </a:path>
                </a:pathLst>
              </a:custGeom>
              <a:solidFill>
                <a:srgbClr val="D2744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3" name="Freeform 243"/>
              <p:cNvSpPr>
                <a:spLocks/>
              </p:cNvSpPr>
              <p:nvPr/>
            </p:nvSpPr>
            <p:spPr bwMode="auto">
              <a:xfrm>
                <a:off x="4185" y="1946"/>
                <a:ext cx="32" cy="3"/>
              </a:xfrm>
              <a:custGeom>
                <a:avLst/>
                <a:gdLst>
                  <a:gd name="T0" fmla="*/ 30 w 32"/>
                  <a:gd name="T1" fmla="*/ 3 h 3"/>
                  <a:gd name="T2" fmla="*/ 0 w 32"/>
                  <a:gd name="T3" fmla="*/ 3 h 3"/>
                  <a:gd name="T4" fmla="*/ 0 w 32"/>
                  <a:gd name="T5" fmla="*/ 3 h 3"/>
                  <a:gd name="T6" fmla="*/ 0 w 32"/>
                  <a:gd name="T7" fmla="*/ 3 h 3"/>
                  <a:gd name="T8" fmla="*/ 0 w 32"/>
                  <a:gd name="T9" fmla="*/ 0 h 3"/>
                  <a:gd name="T10" fmla="*/ 0 w 32"/>
                  <a:gd name="T11" fmla="*/ 0 h 3"/>
                  <a:gd name="T12" fmla="*/ 0 w 32"/>
                  <a:gd name="T13" fmla="*/ 0 h 3"/>
                  <a:gd name="T14" fmla="*/ 0 w 32"/>
                  <a:gd name="T15" fmla="*/ 0 h 3"/>
                  <a:gd name="T16" fmla="*/ 0 w 32"/>
                  <a:gd name="T17" fmla="*/ 0 h 3"/>
                  <a:gd name="T18" fmla="*/ 0 w 32"/>
                  <a:gd name="T19" fmla="*/ 0 h 3"/>
                  <a:gd name="T20" fmla="*/ 32 w 32"/>
                  <a:gd name="T21" fmla="*/ 0 h 3"/>
                  <a:gd name="T22" fmla="*/ 32 w 32"/>
                  <a:gd name="T23" fmla="*/ 0 h 3"/>
                  <a:gd name="T24" fmla="*/ 32 w 32"/>
                  <a:gd name="T25" fmla="*/ 0 h 3"/>
                  <a:gd name="T26" fmla="*/ 32 w 32"/>
                  <a:gd name="T27" fmla="*/ 0 h 3"/>
                  <a:gd name="T28" fmla="*/ 30 w 32"/>
                  <a:gd name="T29" fmla="*/ 0 h 3"/>
                  <a:gd name="T30" fmla="*/ 30 w 32"/>
                  <a:gd name="T31" fmla="*/ 0 h 3"/>
                  <a:gd name="T32" fmla="*/ 30 w 32"/>
                  <a:gd name="T33" fmla="*/ 3 h 3"/>
                  <a:gd name="T34" fmla="*/ 30 w 32"/>
                  <a:gd name="T35" fmla="*/ 3 h 3"/>
                  <a:gd name="T36" fmla="*/ 30 w 3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"/>
                  <a:gd name="T58" fmla="*/ 0 h 3"/>
                  <a:gd name="T59" fmla="*/ 32 w 3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" h="3">
                    <a:moveTo>
                      <a:pt x="3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2" y="0"/>
                    </a:lnTo>
                    <a:lnTo>
                      <a:pt x="30" y="0"/>
                    </a:lnTo>
                    <a:lnTo>
                      <a:pt x="30" y="3"/>
                    </a:lnTo>
                    <a:close/>
                  </a:path>
                </a:pathLst>
              </a:custGeom>
              <a:solidFill>
                <a:srgbClr val="D2744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4" name="Freeform 244"/>
              <p:cNvSpPr>
                <a:spLocks/>
              </p:cNvSpPr>
              <p:nvPr/>
            </p:nvSpPr>
            <p:spPr bwMode="auto">
              <a:xfrm>
                <a:off x="4185" y="1944"/>
                <a:ext cx="32" cy="2"/>
              </a:xfrm>
              <a:custGeom>
                <a:avLst/>
                <a:gdLst>
                  <a:gd name="T0" fmla="*/ 32 w 32"/>
                  <a:gd name="T1" fmla="*/ 2 h 2"/>
                  <a:gd name="T2" fmla="*/ 0 w 32"/>
                  <a:gd name="T3" fmla="*/ 2 h 2"/>
                  <a:gd name="T4" fmla="*/ 0 w 32"/>
                  <a:gd name="T5" fmla="*/ 2 h 2"/>
                  <a:gd name="T6" fmla="*/ 0 w 32"/>
                  <a:gd name="T7" fmla="*/ 2 h 2"/>
                  <a:gd name="T8" fmla="*/ 0 w 32"/>
                  <a:gd name="T9" fmla="*/ 2 h 2"/>
                  <a:gd name="T10" fmla="*/ 0 w 32"/>
                  <a:gd name="T11" fmla="*/ 0 h 2"/>
                  <a:gd name="T12" fmla="*/ 0 w 32"/>
                  <a:gd name="T13" fmla="*/ 0 h 2"/>
                  <a:gd name="T14" fmla="*/ 3 w 32"/>
                  <a:gd name="T15" fmla="*/ 0 h 2"/>
                  <a:gd name="T16" fmla="*/ 3 w 32"/>
                  <a:gd name="T17" fmla="*/ 0 h 2"/>
                  <a:gd name="T18" fmla="*/ 3 w 32"/>
                  <a:gd name="T19" fmla="*/ 0 h 2"/>
                  <a:gd name="T20" fmla="*/ 32 w 32"/>
                  <a:gd name="T21" fmla="*/ 0 h 2"/>
                  <a:gd name="T22" fmla="*/ 32 w 32"/>
                  <a:gd name="T23" fmla="*/ 0 h 2"/>
                  <a:gd name="T24" fmla="*/ 32 w 32"/>
                  <a:gd name="T25" fmla="*/ 0 h 2"/>
                  <a:gd name="T26" fmla="*/ 32 w 32"/>
                  <a:gd name="T27" fmla="*/ 0 h 2"/>
                  <a:gd name="T28" fmla="*/ 32 w 32"/>
                  <a:gd name="T29" fmla="*/ 0 h 2"/>
                  <a:gd name="T30" fmla="*/ 32 w 32"/>
                  <a:gd name="T31" fmla="*/ 2 h 2"/>
                  <a:gd name="T32" fmla="*/ 32 w 32"/>
                  <a:gd name="T33" fmla="*/ 2 h 2"/>
                  <a:gd name="T34" fmla="*/ 32 w 32"/>
                  <a:gd name="T35" fmla="*/ 2 h 2"/>
                  <a:gd name="T36" fmla="*/ 32 w 32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"/>
                  <a:gd name="T58" fmla="*/ 0 h 2"/>
                  <a:gd name="T59" fmla="*/ 32 w 32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" h="2">
                    <a:moveTo>
                      <a:pt x="32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2" y="0"/>
                    </a:lnTo>
                    <a:lnTo>
                      <a:pt x="32" y="2"/>
                    </a:lnTo>
                    <a:close/>
                  </a:path>
                </a:pathLst>
              </a:custGeom>
              <a:solidFill>
                <a:srgbClr val="D3754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5" name="Freeform 245"/>
              <p:cNvSpPr>
                <a:spLocks/>
              </p:cNvSpPr>
              <p:nvPr/>
            </p:nvSpPr>
            <p:spPr bwMode="auto">
              <a:xfrm>
                <a:off x="4188" y="1941"/>
                <a:ext cx="29" cy="3"/>
              </a:xfrm>
              <a:custGeom>
                <a:avLst/>
                <a:gdLst>
                  <a:gd name="T0" fmla="*/ 29 w 29"/>
                  <a:gd name="T1" fmla="*/ 3 h 3"/>
                  <a:gd name="T2" fmla="*/ 0 w 29"/>
                  <a:gd name="T3" fmla="*/ 3 h 3"/>
                  <a:gd name="T4" fmla="*/ 0 w 29"/>
                  <a:gd name="T5" fmla="*/ 3 h 3"/>
                  <a:gd name="T6" fmla="*/ 0 w 29"/>
                  <a:gd name="T7" fmla="*/ 3 h 3"/>
                  <a:gd name="T8" fmla="*/ 0 w 29"/>
                  <a:gd name="T9" fmla="*/ 3 h 3"/>
                  <a:gd name="T10" fmla="*/ 0 w 29"/>
                  <a:gd name="T11" fmla="*/ 0 h 3"/>
                  <a:gd name="T12" fmla="*/ 0 w 29"/>
                  <a:gd name="T13" fmla="*/ 0 h 3"/>
                  <a:gd name="T14" fmla="*/ 0 w 29"/>
                  <a:gd name="T15" fmla="*/ 0 h 3"/>
                  <a:gd name="T16" fmla="*/ 0 w 29"/>
                  <a:gd name="T17" fmla="*/ 0 h 3"/>
                  <a:gd name="T18" fmla="*/ 0 w 29"/>
                  <a:gd name="T19" fmla="*/ 0 h 3"/>
                  <a:gd name="T20" fmla="*/ 29 w 29"/>
                  <a:gd name="T21" fmla="*/ 0 h 3"/>
                  <a:gd name="T22" fmla="*/ 29 w 29"/>
                  <a:gd name="T23" fmla="*/ 0 h 3"/>
                  <a:gd name="T24" fmla="*/ 29 w 29"/>
                  <a:gd name="T25" fmla="*/ 0 h 3"/>
                  <a:gd name="T26" fmla="*/ 29 w 29"/>
                  <a:gd name="T27" fmla="*/ 0 h 3"/>
                  <a:gd name="T28" fmla="*/ 29 w 29"/>
                  <a:gd name="T29" fmla="*/ 0 h 3"/>
                  <a:gd name="T30" fmla="*/ 29 w 29"/>
                  <a:gd name="T31" fmla="*/ 0 h 3"/>
                  <a:gd name="T32" fmla="*/ 29 w 29"/>
                  <a:gd name="T33" fmla="*/ 3 h 3"/>
                  <a:gd name="T34" fmla="*/ 29 w 29"/>
                  <a:gd name="T35" fmla="*/ 3 h 3"/>
                  <a:gd name="T36" fmla="*/ 29 w 29"/>
                  <a:gd name="T37" fmla="*/ 3 h 3"/>
                  <a:gd name="T38" fmla="*/ 29 w 29"/>
                  <a:gd name="T39" fmla="*/ 3 h 3"/>
                  <a:gd name="T40" fmla="*/ 29 w 29"/>
                  <a:gd name="T41" fmla="*/ 3 h 3"/>
                  <a:gd name="T42" fmla="*/ 29 w 29"/>
                  <a:gd name="T43" fmla="*/ 3 h 3"/>
                  <a:gd name="T44" fmla="*/ 29 w 29"/>
                  <a:gd name="T45" fmla="*/ 3 h 3"/>
                  <a:gd name="T46" fmla="*/ 29 w 29"/>
                  <a:gd name="T47" fmla="*/ 3 h 3"/>
                  <a:gd name="T48" fmla="*/ 29 w 29"/>
                  <a:gd name="T49" fmla="*/ 3 h 3"/>
                  <a:gd name="T50" fmla="*/ 29 w 29"/>
                  <a:gd name="T51" fmla="*/ 3 h 3"/>
                  <a:gd name="T52" fmla="*/ 29 w 29"/>
                  <a:gd name="T53" fmla="*/ 3 h 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9"/>
                  <a:gd name="T82" fmla="*/ 0 h 3"/>
                  <a:gd name="T83" fmla="*/ 29 w 29"/>
                  <a:gd name="T84" fmla="*/ 3 h 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9" h="3">
                    <a:moveTo>
                      <a:pt x="2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9" y="0"/>
                    </a:lnTo>
                    <a:lnTo>
                      <a:pt x="29" y="3"/>
                    </a:lnTo>
                    <a:close/>
                  </a:path>
                </a:pathLst>
              </a:custGeom>
              <a:solidFill>
                <a:srgbClr val="D3754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6" name="Freeform 246"/>
              <p:cNvSpPr>
                <a:spLocks/>
              </p:cNvSpPr>
              <p:nvPr/>
            </p:nvSpPr>
            <p:spPr bwMode="auto">
              <a:xfrm>
                <a:off x="4188" y="1938"/>
                <a:ext cx="29" cy="3"/>
              </a:xfrm>
              <a:custGeom>
                <a:avLst/>
                <a:gdLst>
                  <a:gd name="T0" fmla="*/ 29 w 29"/>
                  <a:gd name="T1" fmla="*/ 3 h 3"/>
                  <a:gd name="T2" fmla="*/ 0 w 29"/>
                  <a:gd name="T3" fmla="*/ 3 h 3"/>
                  <a:gd name="T4" fmla="*/ 0 w 29"/>
                  <a:gd name="T5" fmla="*/ 3 h 3"/>
                  <a:gd name="T6" fmla="*/ 0 w 29"/>
                  <a:gd name="T7" fmla="*/ 3 h 3"/>
                  <a:gd name="T8" fmla="*/ 0 w 29"/>
                  <a:gd name="T9" fmla="*/ 3 h 3"/>
                  <a:gd name="T10" fmla="*/ 0 w 29"/>
                  <a:gd name="T11" fmla="*/ 3 h 3"/>
                  <a:gd name="T12" fmla="*/ 0 w 29"/>
                  <a:gd name="T13" fmla="*/ 3 h 3"/>
                  <a:gd name="T14" fmla="*/ 0 w 29"/>
                  <a:gd name="T15" fmla="*/ 3 h 3"/>
                  <a:gd name="T16" fmla="*/ 0 w 29"/>
                  <a:gd name="T17" fmla="*/ 0 h 3"/>
                  <a:gd name="T18" fmla="*/ 0 w 29"/>
                  <a:gd name="T19" fmla="*/ 0 h 3"/>
                  <a:gd name="T20" fmla="*/ 0 w 29"/>
                  <a:gd name="T21" fmla="*/ 0 h 3"/>
                  <a:gd name="T22" fmla="*/ 0 w 29"/>
                  <a:gd name="T23" fmla="*/ 0 h 3"/>
                  <a:gd name="T24" fmla="*/ 0 w 29"/>
                  <a:gd name="T25" fmla="*/ 0 h 3"/>
                  <a:gd name="T26" fmla="*/ 0 w 29"/>
                  <a:gd name="T27" fmla="*/ 0 h 3"/>
                  <a:gd name="T28" fmla="*/ 0 w 29"/>
                  <a:gd name="T29" fmla="*/ 0 h 3"/>
                  <a:gd name="T30" fmla="*/ 0 w 29"/>
                  <a:gd name="T31" fmla="*/ 0 h 3"/>
                  <a:gd name="T32" fmla="*/ 0 w 29"/>
                  <a:gd name="T33" fmla="*/ 0 h 3"/>
                  <a:gd name="T34" fmla="*/ 0 w 29"/>
                  <a:gd name="T35" fmla="*/ 0 h 3"/>
                  <a:gd name="T36" fmla="*/ 29 w 29"/>
                  <a:gd name="T37" fmla="*/ 0 h 3"/>
                  <a:gd name="T38" fmla="*/ 29 w 29"/>
                  <a:gd name="T39" fmla="*/ 0 h 3"/>
                  <a:gd name="T40" fmla="*/ 29 w 29"/>
                  <a:gd name="T41" fmla="*/ 0 h 3"/>
                  <a:gd name="T42" fmla="*/ 29 w 29"/>
                  <a:gd name="T43" fmla="*/ 0 h 3"/>
                  <a:gd name="T44" fmla="*/ 29 w 29"/>
                  <a:gd name="T45" fmla="*/ 3 h 3"/>
                  <a:gd name="T46" fmla="*/ 29 w 29"/>
                  <a:gd name="T47" fmla="*/ 3 h 3"/>
                  <a:gd name="T48" fmla="*/ 29 w 29"/>
                  <a:gd name="T49" fmla="*/ 3 h 3"/>
                  <a:gd name="T50" fmla="*/ 29 w 29"/>
                  <a:gd name="T51" fmla="*/ 3 h 3"/>
                  <a:gd name="T52" fmla="*/ 29 w 29"/>
                  <a:gd name="T53" fmla="*/ 3 h 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29"/>
                  <a:gd name="T82" fmla="*/ 0 h 3"/>
                  <a:gd name="T83" fmla="*/ 29 w 29"/>
                  <a:gd name="T84" fmla="*/ 3 h 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29" h="3">
                    <a:moveTo>
                      <a:pt x="2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9" y="0"/>
                    </a:lnTo>
                    <a:lnTo>
                      <a:pt x="29" y="3"/>
                    </a:lnTo>
                    <a:close/>
                  </a:path>
                </a:pathLst>
              </a:custGeom>
              <a:solidFill>
                <a:srgbClr val="D4764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7" name="Freeform 247"/>
              <p:cNvSpPr>
                <a:spLocks/>
              </p:cNvSpPr>
              <p:nvPr/>
            </p:nvSpPr>
            <p:spPr bwMode="auto">
              <a:xfrm>
                <a:off x="4188" y="1936"/>
                <a:ext cx="32" cy="2"/>
              </a:xfrm>
              <a:custGeom>
                <a:avLst/>
                <a:gdLst>
                  <a:gd name="T0" fmla="*/ 29 w 32"/>
                  <a:gd name="T1" fmla="*/ 2 h 2"/>
                  <a:gd name="T2" fmla="*/ 0 w 32"/>
                  <a:gd name="T3" fmla="*/ 2 h 2"/>
                  <a:gd name="T4" fmla="*/ 0 w 32"/>
                  <a:gd name="T5" fmla="*/ 2 h 2"/>
                  <a:gd name="T6" fmla="*/ 0 w 32"/>
                  <a:gd name="T7" fmla="*/ 2 h 2"/>
                  <a:gd name="T8" fmla="*/ 0 w 32"/>
                  <a:gd name="T9" fmla="*/ 2 h 2"/>
                  <a:gd name="T10" fmla="*/ 3 w 32"/>
                  <a:gd name="T11" fmla="*/ 2 h 2"/>
                  <a:gd name="T12" fmla="*/ 3 w 32"/>
                  <a:gd name="T13" fmla="*/ 0 h 2"/>
                  <a:gd name="T14" fmla="*/ 3 w 32"/>
                  <a:gd name="T15" fmla="*/ 0 h 2"/>
                  <a:gd name="T16" fmla="*/ 3 w 32"/>
                  <a:gd name="T17" fmla="*/ 0 h 2"/>
                  <a:gd name="T18" fmla="*/ 3 w 32"/>
                  <a:gd name="T19" fmla="*/ 0 h 2"/>
                  <a:gd name="T20" fmla="*/ 32 w 32"/>
                  <a:gd name="T21" fmla="*/ 0 h 2"/>
                  <a:gd name="T22" fmla="*/ 32 w 32"/>
                  <a:gd name="T23" fmla="*/ 0 h 2"/>
                  <a:gd name="T24" fmla="*/ 32 w 32"/>
                  <a:gd name="T25" fmla="*/ 0 h 2"/>
                  <a:gd name="T26" fmla="*/ 32 w 32"/>
                  <a:gd name="T27" fmla="*/ 0 h 2"/>
                  <a:gd name="T28" fmla="*/ 32 w 32"/>
                  <a:gd name="T29" fmla="*/ 2 h 2"/>
                  <a:gd name="T30" fmla="*/ 29 w 32"/>
                  <a:gd name="T31" fmla="*/ 2 h 2"/>
                  <a:gd name="T32" fmla="*/ 29 w 32"/>
                  <a:gd name="T33" fmla="*/ 2 h 2"/>
                  <a:gd name="T34" fmla="*/ 29 w 32"/>
                  <a:gd name="T35" fmla="*/ 2 h 2"/>
                  <a:gd name="T36" fmla="*/ 29 w 32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2"/>
                  <a:gd name="T58" fmla="*/ 0 h 2"/>
                  <a:gd name="T59" fmla="*/ 32 w 32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2" h="2">
                    <a:moveTo>
                      <a:pt x="29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2" y="0"/>
                    </a:lnTo>
                    <a:lnTo>
                      <a:pt x="32" y="2"/>
                    </a:lnTo>
                    <a:lnTo>
                      <a:pt x="29" y="2"/>
                    </a:lnTo>
                    <a:close/>
                  </a:path>
                </a:pathLst>
              </a:custGeom>
              <a:solidFill>
                <a:srgbClr val="D5764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8" name="Freeform 248"/>
              <p:cNvSpPr>
                <a:spLocks/>
              </p:cNvSpPr>
              <p:nvPr/>
            </p:nvSpPr>
            <p:spPr bwMode="auto">
              <a:xfrm>
                <a:off x="4191" y="1933"/>
                <a:ext cx="29" cy="3"/>
              </a:xfrm>
              <a:custGeom>
                <a:avLst/>
                <a:gdLst>
                  <a:gd name="T0" fmla="*/ 29 w 29"/>
                  <a:gd name="T1" fmla="*/ 3 h 3"/>
                  <a:gd name="T2" fmla="*/ 0 w 29"/>
                  <a:gd name="T3" fmla="*/ 3 h 3"/>
                  <a:gd name="T4" fmla="*/ 0 w 29"/>
                  <a:gd name="T5" fmla="*/ 3 h 3"/>
                  <a:gd name="T6" fmla="*/ 0 w 29"/>
                  <a:gd name="T7" fmla="*/ 3 h 3"/>
                  <a:gd name="T8" fmla="*/ 0 w 29"/>
                  <a:gd name="T9" fmla="*/ 3 h 3"/>
                  <a:gd name="T10" fmla="*/ 0 w 29"/>
                  <a:gd name="T11" fmla="*/ 3 h 3"/>
                  <a:gd name="T12" fmla="*/ 0 w 29"/>
                  <a:gd name="T13" fmla="*/ 3 h 3"/>
                  <a:gd name="T14" fmla="*/ 0 w 29"/>
                  <a:gd name="T15" fmla="*/ 0 h 3"/>
                  <a:gd name="T16" fmla="*/ 0 w 29"/>
                  <a:gd name="T17" fmla="*/ 0 h 3"/>
                  <a:gd name="T18" fmla="*/ 0 w 29"/>
                  <a:gd name="T19" fmla="*/ 0 h 3"/>
                  <a:gd name="T20" fmla="*/ 29 w 29"/>
                  <a:gd name="T21" fmla="*/ 0 h 3"/>
                  <a:gd name="T22" fmla="*/ 29 w 29"/>
                  <a:gd name="T23" fmla="*/ 0 h 3"/>
                  <a:gd name="T24" fmla="*/ 29 w 29"/>
                  <a:gd name="T25" fmla="*/ 0 h 3"/>
                  <a:gd name="T26" fmla="*/ 29 w 29"/>
                  <a:gd name="T27" fmla="*/ 3 h 3"/>
                  <a:gd name="T28" fmla="*/ 29 w 29"/>
                  <a:gd name="T29" fmla="*/ 3 h 3"/>
                  <a:gd name="T30" fmla="*/ 29 w 29"/>
                  <a:gd name="T31" fmla="*/ 3 h 3"/>
                  <a:gd name="T32" fmla="*/ 29 w 29"/>
                  <a:gd name="T33" fmla="*/ 3 h 3"/>
                  <a:gd name="T34" fmla="*/ 29 w 29"/>
                  <a:gd name="T35" fmla="*/ 3 h 3"/>
                  <a:gd name="T36" fmla="*/ 29 w 2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"/>
                  <a:gd name="T58" fmla="*/ 0 h 3"/>
                  <a:gd name="T59" fmla="*/ 29 w 2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" h="3">
                    <a:moveTo>
                      <a:pt x="2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9" y="0"/>
                    </a:lnTo>
                    <a:lnTo>
                      <a:pt x="29" y="3"/>
                    </a:lnTo>
                    <a:close/>
                  </a:path>
                </a:pathLst>
              </a:custGeom>
              <a:solidFill>
                <a:srgbClr val="D5774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39" name="Freeform 249"/>
              <p:cNvSpPr>
                <a:spLocks/>
              </p:cNvSpPr>
              <p:nvPr/>
            </p:nvSpPr>
            <p:spPr bwMode="auto">
              <a:xfrm>
                <a:off x="4191" y="1930"/>
                <a:ext cx="29" cy="3"/>
              </a:xfrm>
              <a:custGeom>
                <a:avLst/>
                <a:gdLst>
                  <a:gd name="T0" fmla="*/ 29 w 29"/>
                  <a:gd name="T1" fmla="*/ 3 h 3"/>
                  <a:gd name="T2" fmla="*/ 0 w 29"/>
                  <a:gd name="T3" fmla="*/ 3 h 3"/>
                  <a:gd name="T4" fmla="*/ 0 w 29"/>
                  <a:gd name="T5" fmla="*/ 3 h 3"/>
                  <a:gd name="T6" fmla="*/ 0 w 29"/>
                  <a:gd name="T7" fmla="*/ 3 h 3"/>
                  <a:gd name="T8" fmla="*/ 0 w 29"/>
                  <a:gd name="T9" fmla="*/ 3 h 3"/>
                  <a:gd name="T10" fmla="*/ 0 w 29"/>
                  <a:gd name="T11" fmla="*/ 3 h 3"/>
                  <a:gd name="T12" fmla="*/ 0 w 29"/>
                  <a:gd name="T13" fmla="*/ 3 h 3"/>
                  <a:gd name="T14" fmla="*/ 0 w 29"/>
                  <a:gd name="T15" fmla="*/ 3 h 3"/>
                  <a:gd name="T16" fmla="*/ 0 w 29"/>
                  <a:gd name="T17" fmla="*/ 0 h 3"/>
                  <a:gd name="T18" fmla="*/ 2 w 29"/>
                  <a:gd name="T19" fmla="*/ 0 h 3"/>
                  <a:gd name="T20" fmla="*/ 29 w 29"/>
                  <a:gd name="T21" fmla="*/ 0 h 3"/>
                  <a:gd name="T22" fmla="*/ 29 w 29"/>
                  <a:gd name="T23" fmla="*/ 0 h 3"/>
                  <a:gd name="T24" fmla="*/ 29 w 29"/>
                  <a:gd name="T25" fmla="*/ 3 h 3"/>
                  <a:gd name="T26" fmla="*/ 29 w 29"/>
                  <a:gd name="T27" fmla="*/ 3 h 3"/>
                  <a:gd name="T28" fmla="*/ 29 w 29"/>
                  <a:gd name="T29" fmla="*/ 3 h 3"/>
                  <a:gd name="T30" fmla="*/ 29 w 29"/>
                  <a:gd name="T31" fmla="*/ 3 h 3"/>
                  <a:gd name="T32" fmla="*/ 29 w 29"/>
                  <a:gd name="T33" fmla="*/ 3 h 3"/>
                  <a:gd name="T34" fmla="*/ 29 w 29"/>
                  <a:gd name="T35" fmla="*/ 3 h 3"/>
                  <a:gd name="T36" fmla="*/ 29 w 2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"/>
                  <a:gd name="T58" fmla="*/ 0 h 3"/>
                  <a:gd name="T59" fmla="*/ 29 w 2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" h="3">
                    <a:moveTo>
                      <a:pt x="2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9" y="0"/>
                    </a:lnTo>
                    <a:lnTo>
                      <a:pt x="29" y="3"/>
                    </a:lnTo>
                    <a:close/>
                  </a:path>
                </a:pathLst>
              </a:custGeom>
              <a:solidFill>
                <a:srgbClr val="D6774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40" name="Freeform 250"/>
              <p:cNvSpPr>
                <a:spLocks/>
              </p:cNvSpPr>
              <p:nvPr/>
            </p:nvSpPr>
            <p:spPr bwMode="auto">
              <a:xfrm>
                <a:off x="4193" y="1928"/>
                <a:ext cx="30" cy="2"/>
              </a:xfrm>
              <a:custGeom>
                <a:avLst/>
                <a:gdLst>
                  <a:gd name="T0" fmla="*/ 27 w 30"/>
                  <a:gd name="T1" fmla="*/ 2 h 2"/>
                  <a:gd name="T2" fmla="*/ 0 w 30"/>
                  <a:gd name="T3" fmla="*/ 2 h 2"/>
                  <a:gd name="T4" fmla="*/ 0 w 30"/>
                  <a:gd name="T5" fmla="*/ 2 h 2"/>
                  <a:gd name="T6" fmla="*/ 0 w 30"/>
                  <a:gd name="T7" fmla="*/ 2 h 2"/>
                  <a:gd name="T8" fmla="*/ 0 w 30"/>
                  <a:gd name="T9" fmla="*/ 2 h 2"/>
                  <a:gd name="T10" fmla="*/ 0 w 30"/>
                  <a:gd name="T11" fmla="*/ 2 h 2"/>
                  <a:gd name="T12" fmla="*/ 0 w 30"/>
                  <a:gd name="T13" fmla="*/ 2 h 2"/>
                  <a:gd name="T14" fmla="*/ 0 w 30"/>
                  <a:gd name="T15" fmla="*/ 2 h 2"/>
                  <a:gd name="T16" fmla="*/ 0 w 30"/>
                  <a:gd name="T17" fmla="*/ 0 h 2"/>
                  <a:gd name="T18" fmla="*/ 0 w 30"/>
                  <a:gd name="T19" fmla="*/ 0 h 2"/>
                  <a:gd name="T20" fmla="*/ 30 w 30"/>
                  <a:gd name="T21" fmla="*/ 0 h 2"/>
                  <a:gd name="T22" fmla="*/ 30 w 30"/>
                  <a:gd name="T23" fmla="*/ 0 h 2"/>
                  <a:gd name="T24" fmla="*/ 30 w 30"/>
                  <a:gd name="T25" fmla="*/ 2 h 2"/>
                  <a:gd name="T26" fmla="*/ 30 w 30"/>
                  <a:gd name="T27" fmla="*/ 2 h 2"/>
                  <a:gd name="T28" fmla="*/ 27 w 30"/>
                  <a:gd name="T29" fmla="*/ 2 h 2"/>
                  <a:gd name="T30" fmla="*/ 27 w 30"/>
                  <a:gd name="T31" fmla="*/ 2 h 2"/>
                  <a:gd name="T32" fmla="*/ 27 w 30"/>
                  <a:gd name="T33" fmla="*/ 2 h 2"/>
                  <a:gd name="T34" fmla="*/ 27 w 30"/>
                  <a:gd name="T35" fmla="*/ 2 h 2"/>
                  <a:gd name="T36" fmla="*/ 27 w 3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2"/>
                  <a:gd name="T59" fmla="*/ 30 w 3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2">
                    <a:moveTo>
                      <a:pt x="2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0" y="0"/>
                    </a:lnTo>
                    <a:lnTo>
                      <a:pt x="30" y="2"/>
                    </a:lnTo>
                    <a:lnTo>
                      <a:pt x="27" y="2"/>
                    </a:lnTo>
                    <a:close/>
                  </a:path>
                </a:pathLst>
              </a:custGeom>
              <a:solidFill>
                <a:srgbClr val="D6784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41" name="Freeform 251"/>
              <p:cNvSpPr>
                <a:spLocks/>
              </p:cNvSpPr>
              <p:nvPr/>
            </p:nvSpPr>
            <p:spPr bwMode="auto">
              <a:xfrm>
                <a:off x="4193" y="1925"/>
                <a:ext cx="30" cy="3"/>
              </a:xfrm>
              <a:custGeom>
                <a:avLst/>
                <a:gdLst>
                  <a:gd name="T0" fmla="*/ 30 w 30"/>
                  <a:gd name="T1" fmla="*/ 3 h 3"/>
                  <a:gd name="T2" fmla="*/ 0 w 30"/>
                  <a:gd name="T3" fmla="*/ 3 h 3"/>
                  <a:gd name="T4" fmla="*/ 0 w 30"/>
                  <a:gd name="T5" fmla="*/ 3 h 3"/>
                  <a:gd name="T6" fmla="*/ 0 w 30"/>
                  <a:gd name="T7" fmla="*/ 3 h 3"/>
                  <a:gd name="T8" fmla="*/ 0 w 30"/>
                  <a:gd name="T9" fmla="*/ 3 h 3"/>
                  <a:gd name="T10" fmla="*/ 0 w 30"/>
                  <a:gd name="T11" fmla="*/ 3 h 3"/>
                  <a:gd name="T12" fmla="*/ 0 w 30"/>
                  <a:gd name="T13" fmla="*/ 3 h 3"/>
                  <a:gd name="T14" fmla="*/ 0 w 30"/>
                  <a:gd name="T15" fmla="*/ 3 h 3"/>
                  <a:gd name="T16" fmla="*/ 0 w 30"/>
                  <a:gd name="T17" fmla="*/ 3 h 3"/>
                  <a:gd name="T18" fmla="*/ 0 w 30"/>
                  <a:gd name="T19" fmla="*/ 0 h 3"/>
                  <a:gd name="T20" fmla="*/ 30 w 30"/>
                  <a:gd name="T21" fmla="*/ 0 h 3"/>
                  <a:gd name="T22" fmla="*/ 30 w 30"/>
                  <a:gd name="T23" fmla="*/ 3 h 3"/>
                  <a:gd name="T24" fmla="*/ 30 w 30"/>
                  <a:gd name="T25" fmla="*/ 3 h 3"/>
                  <a:gd name="T26" fmla="*/ 30 w 30"/>
                  <a:gd name="T27" fmla="*/ 3 h 3"/>
                  <a:gd name="T28" fmla="*/ 30 w 30"/>
                  <a:gd name="T29" fmla="*/ 3 h 3"/>
                  <a:gd name="T30" fmla="*/ 30 w 30"/>
                  <a:gd name="T31" fmla="*/ 3 h 3"/>
                  <a:gd name="T32" fmla="*/ 30 w 30"/>
                  <a:gd name="T33" fmla="*/ 3 h 3"/>
                  <a:gd name="T34" fmla="*/ 30 w 30"/>
                  <a:gd name="T35" fmla="*/ 3 h 3"/>
                  <a:gd name="T36" fmla="*/ 30 w 3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3"/>
                  <a:gd name="T59" fmla="*/ 30 w 3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3">
                    <a:moveTo>
                      <a:pt x="3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0" y="0"/>
                    </a:lnTo>
                    <a:lnTo>
                      <a:pt x="30" y="3"/>
                    </a:lnTo>
                    <a:close/>
                  </a:path>
                </a:pathLst>
              </a:custGeom>
              <a:solidFill>
                <a:srgbClr val="D7784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42" name="Freeform 252"/>
              <p:cNvSpPr>
                <a:spLocks/>
              </p:cNvSpPr>
              <p:nvPr/>
            </p:nvSpPr>
            <p:spPr bwMode="auto">
              <a:xfrm>
                <a:off x="4193" y="1923"/>
                <a:ext cx="30" cy="2"/>
              </a:xfrm>
              <a:custGeom>
                <a:avLst/>
                <a:gdLst>
                  <a:gd name="T0" fmla="*/ 30 w 30"/>
                  <a:gd name="T1" fmla="*/ 2 h 2"/>
                  <a:gd name="T2" fmla="*/ 0 w 30"/>
                  <a:gd name="T3" fmla="*/ 2 h 2"/>
                  <a:gd name="T4" fmla="*/ 0 w 30"/>
                  <a:gd name="T5" fmla="*/ 2 h 2"/>
                  <a:gd name="T6" fmla="*/ 0 w 30"/>
                  <a:gd name="T7" fmla="*/ 2 h 2"/>
                  <a:gd name="T8" fmla="*/ 3 w 30"/>
                  <a:gd name="T9" fmla="*/ 2 h 2"/>
                  <a:gd name="T10" fmla="*/ 3 w 30"/>
                  <a:gd name="T11" fmla="*/ 2 h 2"/>
                  <a:gd name="T12" fmla="*/ 3 w 30"/>
                  <a:gd name="T13" fmla="*/ 2 h 2"/>
                  <a:gd name="T14" fmla="*/ 3 w 30"/>
                  <a:gd name="T15" fmla="*/ 2 h 2"/>
                  <a:gd name="T16" fmla="*/ 3 w 30"/>
                  <a:gd name="T17" fmla="*/ 2 h 2"/>
                  <a:gd name="T18" fmla="*/ 3 w 30"/>
                  <a:gd name="T19" fmla="*/ 0 h 2"/>
                  <a:gd name="T20" fmla="*/ 30 w 30"/>
                  <a:gd name="T21" fmla="*/ 0 h 2"/>
                  <a:gd name="T22" fmla="*/ 30 w 30"/>
                  <a:gd name="T23" fmla="*/ 2 h 2"/>
                  <a:gd name="T24" fmla="*/ 30 w 30"/>
                  <a:gd name="T25" fmla="*/ 2 h 2"/>
                  <a:gd name="T26" fmla="*/ 30 w 30"/>
                  <a:gd name="T27" fmla="*/ 2 h 2"/>
                  <a:gd name="T28" fmla="*/ 30 w 30"/>
                  <a:gd name="T29" fmla="*/ 2 h 2"/>
                  <a:gd name="T30" fmla="*/ 30 w 30"/>
                  <a:gd name="T31" fmla="*/ 2 h 2"/>
                  <a:gd name="T32" fmla="*/ 30 w 30"/>
                  <a:gd name="T33" fmla="*/ 2 h 2"/>
                  <a:gd name="T34" fmla="*/ 30 w 30"/>
                  <a:gd name="T35" fmla="*/ 2 h 2"/>
                  <a:gd name="T36" fmla="*/ 30 w 3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2"/>
                  <a:gd name="T59" fmla="*/ 30 w 3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2">
                    <a:moveTo>
                      <a:pt x="30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0" y="0"/>
                    </a:lnTo>
                    <a:lnTo>
                      <a:pt x="30" y="2"/>
                    </a:lnTo>
                    <a:close/>
                  </a:path>
                </a:pathLst>
              </a:custGeom>
              <a:solidFill>
                <a:srgbClr val="D879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43" name="Freeform 253"/>
              <p:cNvSpPr>
                <a:spLocks/>
              </p:cNvSpPr>
              <p:nvPr/>
            </p:nvSpPr>
            <p:spPr bwMode="auto">
              <a:xfrm>
                <a:off x="4196" y="1923"/>
                <a:ext cx="30" cy="1"/>
              </a:xfrm>
              <a:custGeom>
                <a:avLst/>
                <a:gdLst>
                  <a:gd name="T0" fmla="*/ 27 w 30"/>
                  <a:gd name="T1" fmla="*/ 0 h 1"/>
                  <a:gd name="T2" fmla="*/ 0 w 30"/>
                  <a:gd name="T3" fmla="*/ 0 h 1"/>
                  <a:gd name="T4" fmla="*/ 0 w 30"/>
                  <a:gd name="T5" fmla="*/ 0 h 1"/>
                  <a:gd name="T6" fmla="*/ 0 w 30"/>
                  <a:gd name="T7" fmla="*/ 0 h 1"/>
                  <a:gd name="T8" fmla="*/ 0 w 30"/>
                  <a:gd name="T9" fmla="*/ 0 h 1"/>
                  <a:gd name="T10" fmla="*/ 0 w 30"/>
                  <a:gd name="T11" fmla="*/ 0 h 1"/>
                  <a:gd name="T12" fmla="*/ 0 w 30"/>
                  <a:gd name="T13" fmla="*/ 0 h 1"/>
                  <a:gd name="T14" fmla="*/ 0 w 30"/>
                  <a:gd name="T15" fmla="*/ 0 h 1"/>
                  <a:gd name="T16" fmla="*/ 0 w 30"/>
                  <a:gd name="T17" fmla="*/ 0 h 1"/>
                  <a:gd name="T18" fmla="*/ 0 w 30"/>
                  <a:gd name="T19" fmla="*/ 0 h 1"/>
                  <a:gd name="T20" fmla="*/ 30 w 30"/>
                  <a:gd name="T21" fmla="*/ 0 h 1"/>
                  <a:gd name="T22" fmla="*/ 30 w 30"/>
                  <a:gd name="T23" fmla="*/ 0 h 1"/>
                  <a:gd name="T24" fmla="*/ 30 w 30"/>
                  <a:gd name="T25" fmla="*/ 0 h 1"/>
                  <a:gd name="T26" fmla="*/ 30 w 30"/>
                  <a:gd name="T27" fmla="*/ 0 h 1"/>
                  <a:gd name="T28" fmla="*/ 30 w 30"/>
                  <a:gd name="T29" fmla="*/ 0 h 1"/>
                  <a:gd name="T30" fmla="*/ 27 w 30"/>
                  <a:gd name="T31" fmla="*/ 0 h 1"/>
                  <a:gd name="T32" fmla="*/ 27 w 30"/>
                  <a:gd name="T33" fmla="*/ 0 h 1"/>
                  <a:gd name="T34" fmla="*/ 27 w 30"/>
                  <a:gd name="T35" fmla="*/ 0 h 1"/>
                  <a:gd name="T36" fmla="*/ 27 w 30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1"/>
                  <a:gd name="T59" fmla="*/ 30 w 30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1">
                    <a:moveTo>
                      <a:pt x="27" y="0"/>
                    </a:moveTo>
                    <a:lnTo>
                      <a:pt x="0" y="0"/>
                    </a:lnTo>
                    <a:lnTo>
                      <a:pt x="30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D879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44" name="Freeform 254"/>
              <p:cNvSpPr>
                <a:spLocks/>
              </p:cNvSpPr>
              <p:nvPr/>
            </p:nvSpPr>
            <p:spPr bwMode="auto">
              <a:xfrm>
                <a:off x="4196" y="1920"/>
                <a:ext cx="30" cy="3"/>
              </a:xfrm>
              <a:custGeom>
                <a:avLst/>
                <a:gdLst>
                  <a:gd name="T0" fmla="*/ 30 w 30"/>
                  <a:gd name="T1" fmla="*/ 3 h 3"/>
                  <a:gd name="T2" fmla="*/ 0 w 30"/>
                  <a:gd name="T3" fmla="*/ 3 h 3"/>
                  <a:gd name="T4" fmla="*/ 0 w 30"/>
                  <a:gd name="T5" fmla="*/ 0 h 3"/>
                  <a:gd name="T6" fmla="*/ 0 w 30"/>
                  <a:gd name="T7" fmla="*/ 0 h 3"/>
                  <a:gd name="T8" fmla="*/ 0 w 30"/>
                  <a:gd name="T9" fmla="*/ 0 h 3"/>
                  <a:gd name="T10" fmla="*/ 3 w 30"/>
                  <a:gd name="T11" fmla="*/ 0 h 3"/>
                  <a:gd name="T12" fmla="*/ 3 w 30"/>
                  <a:gd name="T13" fmla="*/ 0 h 3"/>
                  <a:gd name="T14" fmla="*/ 3 w 30"/>
                  <a:gd name="T15" fmla="*/ 0 h 3"/>
                  <a:gd name="T16" fmla="*/ 3 w 30"/>
                  <a:gd name="T17" fmla="*/ 0 h 3"/>
                  <a:gd name="T18" fmla="*/ 3 w 30"/>
                  <a:gd name="T19" fmla="*/ 0 h 3"/>
                  <a:gd name="T20" fmla="*/ 30 w 30"/>
                  <a:gd name="T21" fmla="*/ 0 h 3"/>
                  <a:gd name="T22" fmla="*/ 30 w 30"/>
                  <a:gd name="T23" fmla="*/ 0 h 3"/>
                  <a:gd name="T24" fmla="*/ 30 w 30"/>
                  <a:gd name="T25" fmla="*/ 0 h 3"/>
                  <a:gd name="T26" fmla="*/ 30 w 30"/>
                  <a:gd name="T27" fmla="*/ 0 h 3"/>
                  <a:gd name="T28" fmla="*/ 30 w 30"/>
                  <a:gd name="T29" fmla="*/ 0 h 3"/>
                  <a:gd name="T30" fmla="*/ 30 w 30"/>
                  <a:gd name="T31" fmla="*/ 0 h 3"/>
                  <a:gd name="T32" fmla="*/ 30 w 30"/>
                  <a:gd name="T33" fmla="*/ 0 h 3"/>
                  <a:gd name="T34" fmla="*/ 30 w 30"/>
                  <a:gd name="T35" fmla="*/ 0 h 3"/>
                  <a:gd name="T36" fmla="*/ 30 w 3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3"/>
                  <a:gd name="T59" fmla="*/ 30 w 3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3">
                    <a:moveTo>
                      <a:pt x="3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0" y="0"/>
                    </a:lnTo>
                    <a:lnTo>
                      <a:pt x="30" y="3"/>
                    </a:lnTo>
                    <a:close/>
                  </a:path>
                </a:pathLst>
              </a:custGeom>
              <a:solidFill>
                <a:srgbClr val="D97A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45" name="Freeform 255"/>
              <p:cNvSpPr>
                <a:spLocks/>
              </p:cNvSpPr>
              <p:nvPr/>
            </p:nvSpPr>
            <p:spPr bwMode="auto">
              <a:xfrm>
                <a:off x="4199" y="1917"/>
                <a:ext cx="27" cy="3"/>
              </a:xfrm>
              <a:custGeom>
                <a:avLst/>
                <a:gdLst>
                  <a:gd name="T0" fmla="*/ 27 w 27"/>
                  <a:gd name="T1" fmla="*/ 3 h 3"/>
                  <a:gd name="T2" fmla="*/ 0 w 27"/>
                  <a:gd name="T3" fmla="*/ 3 h 3"/>
                  <a:gd name="T4" fmla="*/ 0 w 27"/>
                  <a:gd name="T5" fmla="*/ 0 h 3"/>
                  <a:gd name="T6" fmla="*/ 0 w 27"/>
                  <a:gd name="T7" fmla="*/ 0 h 3"/>
                  <a:gd name="T8" fmla="*/ 0 w 27"/>
                  <a:gd name="T9" fmla="*/ 0 h 3"/>
                  <a:gd name="T10" fmla="*/ 0 w 27"/>
                  <a:gd name="T11" fmla="*/ 0 h 3"/>
                  <a:gd name="T12" fmla="*/ 0 w 27"/>
                  <a:gd name="T13" fmla="*/ 0 h 3"/>
                  <a:gd name="T14" fmla="*/ 0 w 27"/>
                  <a:gd name="T15" fmla="*/ 0 h 3"/>
                  <a:gd name="T16" fmla="*/ 0 w 27"/>
                  <a:gd name="T17" fmla="*/ 0 h 3"/>
                  <a:gd name="T18" fmla="*/ 0 w 27"/>
                  <a:gd name="T19" fmla="*/ 0 h 3"/>
                  <a:gd name="T20" fmla="*/ 27 w 27"/>
                  <a:gd name="T21" fmla="*/ 0 h 3"/>
                  <a:gd name="T22" fmla="*/ 27 w 27"/>
                  <a:gd name="T23" fmla="*/ 0 h 3"/>
                  <a:gd name="T24" fmla="*/ 27 w 27"/>
                  <a:gd name="T25" fmla="*/ 0 h 3"/>
                  <a:gd name="T26" fmla="*/ 27 w 27"/>
                  <a:gd name="T27" fmla="*/ 0 h 3"/>
                  <a:gd name="T28" fmla="*/ 27 w 27"/>
                  <a:gd name="T29" fmla="*/ 0 h 3"/>
                  <a:gd name="T30" fmla="*/ 27 w 27"/>
                  <a:gd name="T31" fmla="*/ 0 h 3"/>
                  <a:gd name="T32" fmla="*/ 27 w 27"/>
                  <a:gd name="T33" fmla="*/ 0 h 3"/>
                  <a:gd name="T34" fmla="*/ 27 w 27"/>
                  <a:gd name="T35" fmla="*/ 0 h 3"/>
                  <a:gd name="T36" fmla="*/ 27 w 2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3"/>
                  <a:gd name="T59" fmla="*/ 27 w 2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3">
                    <a:moveTo>
                      <a:pt x="2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27" y="3"/>
                    </a:lnTo>
                    <a:close/>
                  </a:path>
                </a:pathLst>
              </a:custGeom>
              <a:solidFill>
                <a:srgbClr val="D97A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46" name="Freeform 256"/>
              <p:cNvSpPr>
                <a:spLocks/>
              </p:cNvSpPr>
              <p:nvPr/>
            </p:nvSpPr>
            <p:spPr bwMode="auto">
              <a:xfrm>
                <a:off x="4199" y="1915"/>
                <a:ext cx="29" cy="2"/>
              </a:xfrm>
              <a:custGeom>
                <a:avLst/>
                <a:gdLst>
                  <a:gd name="T0" fmla="*/ 27 w 29"/>
                  <a:gd name="T1" fmla="*/ 2 h 2"/>
                  <a:gd name="T2" fmla="*/ 0 w 29"/>
                  <a:gd name="T3" fmla="*/ 2 h 2"/>
                  <a:gd name="T4" fmla="*/ 0 w 29"/>
                  <a:gd name="T5" fmla="*/ 2 h 2"/>
                  <a:gd name="T6" fmla="*/ 0 w 29"/>
                  <a:gd name="T7" fmla="*/ 0 h 2"/>
                  <a:gd name="T8" fmla="*/ 0 w 29"/>
                  <a:gd name="T9" fmla="*/ 0 h 2"/>
                  <a:gd name="T10" fmla="*/ 0 w 29"/>
                  <a:gd name="T11" fmla="*/ 0 h 2"/>
                  <a:gd name="T12" fmla="*/ 2 w 29"/>
                  <a:gd name="T13" fmla="*/ 0 h 2"/>
                  <a:gd name="T14" fmla="*/ 2 w 29"/>
                  <a:gd name="T15" fmla="*/ 0 h 2"/>
                  <a:gd name="T16" fmla="*/ 2 w 29"/>
                  <a:gd name="T17" fmla="*/ 0 h 2"/>
                  <a:gd name="T18" fmla="*/ 2 w 29"/>
                  <a:gd name="T19" fmla="*/ 0 h 2"/>
                  <a:gd name="T20" fmla="*/ 29 w 29"/>
                  <a:gd name="T21" fmla="*/ 0 h 2"/>
                  <a:gd name="T22" fmla="*/ 29 w 29"/>
                  <a:gd name="T23" fmla="*/ 0 h 2"/>
                  <a:gd name="T24" fmla="*/ 29 w 29"/>
                  <a:gd name="T25" fmla="*/ 0 h 2"/>
                  <a:gd name="T26" fmla="*/ 29 w 29"/>
                  <a:gd name="T27" fmla="*/ 0 h 2"/>
                  <a:gd name="T28" fmla="*/ 29 w 29"/>
                  <a:gd name="T29" fmla="*/ 0 h 2"/>
                  <a:gd name="T30" fmla="*/ 29 w 29"/>
                  <a:gd name="T31" fmla="*/ 0 h 2"/>
                  <a:gd name="T32" fmla="*/ 29 w 29"/>
                  <a:gd name="T33" fmla="*/ 0 h 2"/>
                  <a:gd name="T34" fmla="*/ 29 w 29"/>
                  <a:gd name="T35" fmla="*/ 2 h 2"/>
                  <a:gd name="T36" fmla="*/ 27 w 2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"/>
                  <a:gd name="T58" fmla="*/ 0 h 2"/>
                  <a:gd name="T59" fmla="*/ 29 w 2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" h="2">
                    <a:moveTo>
                      <a:pt x="2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9" y="0"/>
                    </a:lnTo>
                    <a:lnTo>
                      <a:pt x="29" y="2"/>
                    </a:lnTo>
                    <a:lnTo>
                      <a:pt x="27" y="2"/>
                    </a:lnTo>
                    <a:close/>
                  </a:path>
                </a:pathLst>
              </a:custGeom>
              <a:solidFill>
                <a:srgbClr val="DA7B4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47" name="Freeform 257"/>
              <p:cNvSpPr>
                <a:spLocks/>
              </p:cNvSpPr>
              <p:nvPr/>
            </p:nvSpPr>
            <p:spPr bwMode="auto">
              <a:xfrm>
                <a:off x="4201" y="1912"/>
                <a:ext cx="27" cy="3"/>
              </a:xfrm>
              <a:custGeom>
                <a:avLst/>
                <a:gdLst>
                  <a:gd name="T0" fmla="*/ 27 w 27"/>
                  <a:gd name="T1" fmla="*/ 3 h 3"/>
                  <a:gd name="T2" fmla="*/ 0 w 27"/>
                  <a:gd name="T3" fmla="*/ 3 h 3"/>
                  <a:gd name="T4" fmla="*/ 0 w 27"/>
                  <a:gd name="T5" fmla="*/ 3 h 3"/>
                  <a:gd name="T6" fmla="*/ 0 w 27"/>
                  <a:gd name="T7" fmla="*/ 3 h 3"/>
                  <a:gd name="T8" fmla="*/ 0 w 27"/>
                  <a:gd name="T9" fmla="*/ 0 h 3"/>
                  <a:gd name="T10" fmla="*/ 0 w 27"/>
                  <a:gd name="T11" fmla="*/ 0 h 3"/>
                  <a:gd name="T12" fmla="*/ 0 w 27"/>
                  <a:gd name="T13" fmla="*/ 0 h 3"/>
                  <a:gd name="T14" fmla="*/ 0 w 27"/>
                  <a:gd name="T15" fmla="*/ 0 h 3"/>
                  <a:gd name="T16" fmla="*/ 0 w 27"/>
                  <a:gd name="T17" fmla="*/ 0 h 3"/>
                  <a:gd name="T18" fmla="*/ 0 w 27"/>
                  <a:gd name="T19" fmla="*/ 0 h 3"/>
                  <a:gd name="T20" fmla="*/ 27 w 27"/>
                  <a:gd name="T21" fmla="*/ 0 h 3"/>
                  <a:gd name="T22" fmla="*/ 27 w 27"/>
                  <a:gd name="T23" fmla="*/ 0 h 3"/>
                  <a:gd name="T24" fmla="*/ 27 w 27"/>
                  <a:gd name="T25" fmla="*/ 0 h 3"/>
                  <a:gd name="T26" fmla="*/ 27 w 27"/>
                  <a:gd name="T27" fmla="*/ 0 h 3"/>
                  <a:gd name="T28" fmla="*/ 27 w 27"/>
                  <a:gd name="T29" fmla="*/ 0 h 3"/>
                  <a:gd name="T30" fmla="*/ 27 w 27"/>
                  <a:gd name="T31" fmla="*/ 0 h 3"/>
                  <a:gd name="T32" fmla="*/ 27 w 27"/>
                  <a:gd name="T33" fmla="*/ 3 h 3"/>
                  <a:gd name="T34" fmla="*/ 27 w 27"/>
                  <a:gd name="T35" fmla="*/ 3 h 3"/>
                  <a:gd name="T36" fmla="*/ 27 w 2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3"/>
                  <a:gd name="T59" fmla="*/ 27 w 2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3">
                    <a:moveTo>
                      <a:pt x="2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27" y="3"/>
                    </a:lnTo>
                    <a:close/>
                  </a:path>
                </a:pathLst>
              </a:custGeom>
              <a:solidFill>
                <a:srgbClr val="DB7B4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48" name="Freeform 258"/>
              <p:cNvSpPr>
                <a:spLocks/>
              </p:cNvSpPr>
              <p:nvPr/>
            </p:nvSpPr>
            <p:spPr bwMode="auto">
              <a:xfrm>
                <a:off x="4201" y="1910"/>
                <a:ext cx="30" cy="2"/>
              </a:xfrm>
              <a:custGeom>
                <a:avLst/>
                <a:gdLst>
                  <a:gd name="T0" fmla="*/ 27 w 30"/>
                  <a:gd name="T1" fmla="*/ 2 h 2"/>
                  <a:gd name="T2" fmla="*/ 0 w 30"/>
                  <a:gd name="T3" fmla="*/ 2 h 2"/>
                  <a:gd name="T4" fmla="*/ 0 w 30"/>
                  <a:gd name="T5" fmla="*/ 2 h 2"/>
                  <a:gd name="T6" fmla="*/ 0 w 30"/>
                  <a:gd name="T7" fmla="*/ 2 h 2"/>
                  <a:gd name="T8" fmla="*/ 0 w 30"/>
                  <a:gd name="T9" fmla="*/ 0 h 2"/>
                  <a:gd name="T10" fmla="*/ 0 w 30"/>
                  <a:gd name="T11" fmla="*/ 0 h 2"/>
                  <a:gd name="T12" fmla="*/ 3 w 30"/>
                  <a:gd name="T13" fmla="*/ 0 h 2"/>
                  <a:gd name="T14" fmla="*/ 3 w 30"/>
                  <a:gd name="T15" fmla="*/ 0 h 2"/>
                  <a:gd name="T16" fmla="*/ 3 w 30"/>
                  <a:gd name="T17" fmla="*/ 0 h 2"/>
                  <a:gd name="T18" fmla="*/ 3 w 30"/>
                  <a:gd name="T19" fmla="*/ 0 h 2"/>
                  <a:gd name="T20" fmla="*/ 30 w 30"/>
                  <a:gd name="T21" fmla="*/ 0 h 2"/>
                  <a:gd name="T22" fmla="*/ 30 w 30"/>
                  <a:gd name="T23" fmla="*/ 0 h 2"/>
                  <a:gd name="T24" fmla="*/ 30 w 30"/>
                  <a:gd name="T25" fmla="*/ 0 h 2"/>
                  <a:gd name="T26" fmla="*/ 30 w 30"/>
                  <a:gd name="T27" fmla="*/ 0 h 2"/>
                  <a:gd name="T28" fmla="*/ 30 w 30"/>
                  <a:gd name="T29" fmla="*/ 0 h 2"/>
                  <a:gd name="T30" fmla="*/ 27 w 30"/>
                  <a:gd name="T31" fmla="*/ 0 h 2"/>
                  <a:gd name="T32" fmla="*/ 27 w 30"/>
                  <a:gd name="T33" fmla="*/ 2 h 2"/>
                  <a:gd name="T34" fmla="*/ 27 w 30"/>
                  <a:gd name="T35" fmla="*/ 2 h 2"/>
                  <a:gd name="T36" fmla="*/ 27 w 3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2"/>
                  <a:gd name="T59" fmla="*/ 30 w 3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2">
                    <a:moveTo>
                      <a:pt x="2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0" y="0"/>
                    </a:lnTo>
                    <a:lnTo>
                      <a:pt x="27" y="0"/>
                    </a:lnTo>
                    <a:lnTo>
                      <a:pt x="27" y="2"/>
                    </a:lnTo>
                    <a:close/>
                  </a:path>
                </a:pathLst>
              </a:custGeom>
              <a:solidFill>
                <a:srgbClr val="DB7C4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49" name="Freeform 259"/>
              <p:cNvSpPr>
                <a:spLocks/>
              </p:cNvSpPr>
              <p:nvPr/>
            </p:nvSpPr>
            <p:spPr bwMode="auto">
              <a:xfrm>
                <a:off x="4204" y="1907"/>
                <a:ext cx="27" cy="3"/>
              </a:xfrm>
              <a:custGeom>
                <a:avLst/>
                <a:gdLst>
                  <a:gd name="T0" fmla="*/ 27 w 27"/>
                  <a:gd name="T1" fmla="*/ 3 h 3"/>
                  <a:gd name="T2" fmla="*/ 0 w 27"/>
                  <a:gd name="T3" fmla="*/ 3 h 3"/>
                  <a:gd name="T4" fmla="*/ 0 w 27"/>
                  <a:gd name="T5" fmla="*/ 3 h 3"/>
                  <a:gd name="T6" fmla="*/ 0 w 27"/>
                  <a:gd name="T7" fmla="*/ 3 h 3"/>
                  <a:gd name="T8" fmla="*/ 0 w 27"/>
                  <a:gd name="T9" fmla="*/ 3 h 3"/>
                  <a:gd name="T10" fmla="*/ 0 w 27"/>
                  <a:gd name="T11" fmla="*/ 0 h 3"/>
                  <a:gd name="T12" fmla="*/ 0 w 27"/>
                  <a:gd name="T13" fmla="*/ 0 h 3"/>
                  <a:gd name="T14" fmla="*/ 0 w 27"/>
                  <a:gd name="T15" fmla="*/ 0 h 3"/>
                  <a:gd name="T16" fmla="*/ 0 w 27"/>
                  <a:gd name="T17" fmla="*/ 0 h 3"/>
                  <a:gd name="T18" fmla="*/ 0 w 27"/>
                  <a:gd name="T19" fmla="*/ 0 h 3"/>
                  <a:gd name="T20" fmla="*/ 27 w 27"/>
                  <a:gd name="T21" fmla="*/ 0 h 3"/>
                  <a:gd name="T22" fmla="*/ 27 w 27"/>
                  <a:gd name="T23" fmla="*/ 0 h 3"/>
                  <a:gd name="T24" fmla="*/ 27 w 27"/>
                  <a:gd name="T25" fmla="*/ 0 h 3"/>
                  <a:gd name="T26" fmla="*/ 27 w 27"/>
                  <a:gd name="T27" fmla="*/ 0 h 3"/>
                  <a:gd name="T28" fmla="*/ 27 w 27"/>
                  <a:gd name="T29" fmla="*/ 0 h 3"/>
                  <a:gd name="T30" fmla="*/ 27 w 27"/>
                  <a:gd name="T31" fmla="*/ 3 h 3"/>
                  <a:gd name="T32" fmla="*/ 27 w 27"/>
                  <a:gd name="T33" fmla="*/ 3 h 3"/>
                  <a:gd name="T34" fmla="*/ 27 w 27"/>
                  <a:gd name="T35" fmla="*/ 3 h 3"/>
                  <a:gd name="T36" fmla="*/ 27 w 2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3"/>
                  <a:gd name="T59" fmla="*/ 27 w 2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3">
                    <a:moveTo>
                      <a:pt x="2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27" y="3"/>
                    </a:lnTo>
                    <a:close/>
                  </a:path>
                </a:pathLst>
              </a:custGeom>
              <a:solidFill>
                <a:srgbClr val="DC7C4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50" name="Freeform 260"/>
              <p:cNvSpPr>
                <a:spLocks/>
              </p:cNvSpPr>
              <p:nvPr/>
            </p:nvSpPr>
            <p:spPr bwMode="auto">
              <a:xfrm>
                <a:off x="4204" y="1904"/>
                <a:ext cx="30" cy="3"/>
              </a:xfrm>
              <a:custGeom>
                <a:avLst/>
                <a:gdLst>
                  <a:gd name="T0" fmla="*/ 27 w 30"/>
                  <a:gd name="T1" fmla="*/ 3 h 3"/>
                  <a:gd name="T2" fmla="*/ 0 w 30"/>
                  <a:gd name="T3" fmla="*/ 3 h 3"/>
                  <a:gd name="T4" fmla="*/ 0 w 30"/>
                  <a:gd name="T5" fmla="*/ 3 h 3"/>
                  <a:gd name="T6" fmla="*/ 0 w 30"/>
                  <a:gd name="T7" fmla="*/ 3 h 3"/>
                  <a:gd name="T8" fmla="*/ 0 w 30"/>
                  <a:gd name="T9" fmla="*/ 3 h 3"/>
                  <a:gd name="T10" fmla="*/ 3 w 30"/>
                  <a:gd name="T11" fmla="*/ 0 h 3"/>
                  <a:gd name="T12" fmla="*/ 3 w 30"/>
                  <a:gd name="T13" fmla="*/ 0 h 3"/>
                  <a:gd name="T14" fmla="*/ 3 w 30"/>
                  <a:gd name="T15" fmla="*/ 0 h 3"/>
                  <a:gd name="T16" fmla="*/ 3 w 30"/>
                  <a:gd name="T17" fmla="*/ 0 h 3"/>
                  <a:gd name="T18" fmla="*/ 3 w 30"/>
                  <a:gd name="T19" fmla="*/ 0 h 3"/>
                  <a:gd name="T20" fmla="*/ 30 w 30"/>
                  <a:gd name="T21" fmla="*/ 0 h 3"/>
                  <a:gd name="T22" fmla="*/ 30 w 30"/>
                  <a:gd name="T23" fmla="*/ 0 h 3"/>
                  <a:gd name="T24" fmla="*/ 30 w 30"/>
                  <a:gd name="T25" fmla="*/ 0 h 3"/>
                  <a:gd name="T26" fmla="*/ 27 w 30"/>
                  <a:gd name="T27" fmla="*/ 0 h 3"/>
                  <a:gd name="T28" fmla="*/ 27 w 30"/>
                  <a:gd name="T29" fmla="*/ 0 h 3"/>
                  <a:gd name="T30" fmla="*/ 27 w 30"/>
                  <a:gd name="T31" fmla="*/ 3 h 3"/>
                  <a:gd name="T32" fmla="*/ 27 w 30"/>
                  <a:gd name="T33" fmla="*/ 3 h 3"/>
                  <a:gd name="T34" fmla="*/ 27 w 30"/>
                  <a:gd name="T35" fmla="*/ 3 h 3"/>
                  <a:gd name="T36" fmla="*/ 27 w 3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3"/>
                  <a:gd name="T59" fmla="*/ 30 w 3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3">
                    <a:moveTo>
                      <a:pt x="27" y="3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30" y="0"/>
                    </a:lnTo>
                    <a:lnTo>
                      <a:pt x="27" y="0"/>
                    </a:lnTo>
                    <a:lnTo>
                      <a:pt x="27" y="3"/>
                    </a:lnTo>
                    <a:close/>
                  </a:path>
                </a:pathLst>
              </a:custGeom>
              <a:solidFill>
                <a:srgbClr val="DC7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51" name="Freeform 261"/>
              <p:cNvSpPr>
                <a:spLocks/>
              </p:cNvSpPr>
              <p:nvPr/>
            </p:nvSpPr>
            <p:spPr bwMode="auto">
              <a:xfrm>
                <a:off x="4207" y="1902"/>
                <a:ext cx="27" cy="2"/>
              </a:xfrm>
              <a:custGeom>
                <a:avLst/>
                <a:gdLst>
                  <a:gd name="T0" fmla="*/ 27 w 27"/>
                  <a:gd name="T1" fmla="*/ 2 h 2"/>
                  <a:gd name="T2" fmla="*/ 0 w 27"/>
                  <a:gd name="T3" fmla="*/ 2 h 2"/>
                  <a:gd name="T4" fmla="*/ 0 w 27"/>
                  <a:gd name="T5" fmla="*/ 2 h 2"/>
                  <a:gd name="T6" fmla="*/ 0 w 27"/>
                  <a:gd name="T7" fmla="*/ 2 h 2"/>
                  <a:gd name="T8" fmla="*/ 0 w 27"/>
                  <a:gd name="T9" fmla="*/ 2 h 2"/>
                  <a:gd name="T10" fmla="*/ 0 w 27"/>
                  <a:gd name="T11" fmla="*/ 2 h 2"/>
                  <a:gd name="T12" fmla="*/ 0 w 27"/>
                  <a:gd name="T13" fmla="*/ 0 h 2"/>
                  <a:gd name="T14" fmla="*/ 0 w 27"/>
                  <a:gd name="T15" fmla="*/ 0 h 2"/>
                  <a:gd name="T16" fmla="*/ 0 w 27"/>
                  <a:gd name="T17" fmla="*/ 0 h 2"/>
                  <a:gd name="T18" fmla="*/ 0 w 27"/>
                  <a:gd name="T19" fmla="*/ 0 h 2"/>
                  <a:gd name="T20" fmla="*/ 27 w 27"/>
                  <a:gd name="T21" fmla="*/ 0 h 2"/>
                  <a:gd name="T22" fmla="*/ 27 w 27"/>
                  <a:gd name="T23" fmla="*/ 0 h 2"/>
                  <a:gd name="T24" fmla="*/ 27 w 27"/>
                  <a:gd name="T25" fmla="*/ 0 h 2"/>
                  <a:gd name="T26" fmla="*/ 27 w 27"/>
                  <a:gd name="T27" fmla="*/ 0 h 2"/>
                  <a:gd name="T28" fmla="*/ 27 w 27"/>
                  <a:gd name="T29" fmla="*/ 2 h 2"/>
                  <a:gd name="T30" fmla="*/ 27 w 27"/>
                  <a:gd name="T31" fmla="*/ 2 h 2"/>
                  <a:gd name="T32" fmla="*/ 27 w 27"/>
                  <a:gd name="T33" fmla="*/ 2 h 2"/>
                  <a:gd name="T34" fmla="*/ 27 w 27"/>
                  <a:gd name="T35" fmla="*/ 2 h 2"/>
                  <a:gd name="T36" fmla="*/ 27 w 2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2"/>
                  <a:gd name="T59" fmla="*/ 27 w 2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2">
                    <a:moveTo>
                      <a:pt x="2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27" y="2"/>
                    </a:lnTo>
                    <a:close/>
                  </a:path>
                </a:pathLst>
              </a:custGeom>
              <a:solidFill>
                <a:srgbClr val="DD7D4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52" name="Freeform 262"/>
              <p:cNvSpPr>
                <a:spLocks/>
              </p:cNvSpPr>
              <p:nvPr/>
            </p:nvSpPr>
            <p:spPr bwMode="auto">
              <a:xfrm>
                <a:off x="4207" y="1899"/>
                <a:ext cx="29" cy="3"/>
              </a:xfrm>
              <a:custGeom>
                <a:avLst/>
                <a:gdLst>
                  <a:gd name="T0" fmla="*/ 27 w 29"/>
                  <a:gd name="T1" fmla="*/ 3 h 3"/>
                  <a:gd name="T2" fmla="*/ 0 w 29"/>
                  <a:gd name="T3" fmla="*/ 3 h 3"/>
                  <a:gd name="T4" fmla="*/ 0 w 29"/>
                  <a:gd name="T5" fmla="*/ 3 h 3"/>
                  <a:gd name="T6" fmla="*/ 2 w 29"/>
                  <a:gd name="T7" fmla="*/ 3 h 3"/>
                  <a:gd name="T8" fmla="*/ 2 w 29"/>
                  <a:gd name="T9" fmla="*/ 3 h 3"/>
                  <a:gd name="T10" fmla="*/ 2 w 29"/>
                  <a:gd name="T11" fmla="*/ 3 h 3"/>
                  <a:gd name="T12" fmla="*/ 2 w 29"/>
                  <a:gd name="T13" fmla="*/ 3 h 3"/>
                  <a:gd name="T14" fmla="*/ 2 w 29"/>
                  <a:gd name="T15" fmla="*/ 0 h 3"/>
                  <a:gd name="T16" fmla="*/ 2 w 29"/>
                  <a:gd name="T17" fmla="*/ 0 h 3"/>
                  <a:gd name="T18" fmla="*/ 2 w 29"/>
                  <a:gd name="T19" fmla="*/ 0 h 3"/>
                  <a:gd name="T20" fmla="*/ 29 w 29"/>
                  <a:gd name="T21" fmla="*/ 0 h 3"/>
                  <a:gd name="T22" fmla="*/ 29 w 29"/>
                  <a:gd name="T23" fmla="*/ 0 h 3"/>
                  <a:gd name="T24" fmla="*/ 27 w 29"/>
                  <a:gd name="T25" fmla="*/ 0 h 3"/>
                  <a:gd name="T26" fmla="*/ 27 w 29"/>
                  <a:gd name="T27" fmla="*/ 3 h 3"/>
                  <a:gd name="T28" fmla="*/ 27 w 29"/>
                  <a:gd name="T29" fmla="*/ 3 h 3"/>
                  <a:gd name="T30" fmla="*/ 27 w 29"/>
                  <a:gd name="T31" fmla="*/ 3 h 3"/>
                  <a:gd name="T32" fmla="*/ 27 w 29"/>
                  <a:gd name="T33" fmla="*/ 3 h 3"/>
                  <a:gd name="T34" fmla="*/ 27 w 29"/>
                  <a:gd name="T35" fmla="*/ 3 h 3"/>
                  <a:gd name="T36" fmla="*/ 27 w 2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"/>
                  <a:gd name="T58" fmla="*/ 0 h 3"/>
                  <a:gd name="T59" fmla="*/ 29 w 2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" h="3">
                    <a:moveTo>
                      <a:pt x="27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9" y="0"/>
                    </a:lnTo>
                    <a:lnTo>
                      <a:pt x="27" y="0"/>
                    </a:lnTo>
                    <a:lnTo>
                      <a:pt x="27" y="3"/>
                    </a:lnTo>
                    <a:close/>
                  </a:path>
                </a:pathLst>
              </a:custGeom>
              <a:solidFill>
                <a:srgbClr val="DE7E5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53" name="Freeform 263"/>
              <p:cNvSpPr>
                <a:spLocks/>
              </p:cNvSpPr>
              <p:nvPr/>
            </p:nvSpPr>
            <p:spPr bwMode="auto">
              <a:xfrm>
                <a:off x="4209" y="1896"/>
                <a:ext cx="27" cy="3"/>
              </a:xfrm>
              <a:custGeom>
                <a:avLst/>
                <a:gdLst>
                  <a:gd name="T0" fmla="*/ 27 w 27"/>
                  <a:gd name="T1" fmla="*/ 3 h 3"/>
                  <a:gd name="T2" fmla="*/ 0 w 27"/>
                  <a:gd name="T3" fmla="*/ 3 h 3"/>
                  <a:gd name="T4" fmla="*/ 0 w 27"/>
                  <a:gd name="T5" fmla="*/ 3 h 3"/>
                  <a:gd name="T6" fmla="*/ 0 w 27"/>
                  <a:gd name="T7" fmla="*/ 3 h 3"/>
                  <a:gd name="T8" fmla="*/ 0 w 27"/>
                  <a:gd name="T9" fmla="*/ 3 h 3"/>
                  <a:gd name="T10" fmla="*/ 0 w 27"/>
                  <a:gd name="T11" fmla="*/ 3 h 3"/>
                  <a:gd name="T12" fmla="*/ 0 w 27"/>
                  <a:gd name="T13" fmla="*/ 3 h 3"/>
                  <a:gd name="T14" fmla="*/ 0 w 27"/>
                  <a:gd name="T15" fmla="*/ 0 h 3"/>
                  <a:gd name="T16" fmla="*/ 0 w 27"/>
                  <a:gd name="T17" fmla="*/ 0 h 3"/>
                  <a:gd name="T18" fmla="*/ 3 w 27"/>
                  <a:gd name="T19" fmla="*/ 0 h 3"/>
                  <a:gd name="T20" fmla="*/ 27 w 27"/>
                  <a:gd name="T21" fmla="*/ 0 h 3"/>
                  <a:gd name="T22" fmla="*/ 27 w 27"/>
                  <a:gd name="T23" fmla="*/ 0 h 3"/>
                  <a:gd name="T24" fmla="*/ 27 w 27"/>
                  <a:gd name="T25" fmla="*/ 0 h 3"/>
                  <a:gd name="T26" fmla="*/ 27 w 27"/>
                  <a:gd name="T27" fmla="*/ 3 h 3"/>
                  <a:gd name="T28" fmla="*/ 27 w 27"/>
                  <a:gd name="T29" fmla="*/ 3 h 3"/>
                  <a:gd name="T30" fmla="*/ 27 w 27"/>
                  <a:gd name="T31" fmla="*/ 3 h 3"/>
                  <a:gd name="T32" fmla="*/ 27 w 27"/>
                  <a:gd name="T33" fmla="*/ 3 h 3"/>
                  <a:gd name="T34" fmla="*/ 27 w 27"/>
                  <a:gd name="T35" fmla="*/ 3 h 3"/>
                  <a:gd name="T36" fmla="*/ 27 w 2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3"/>
                  <a:gd name="T59" fmla="*/ 27 w 2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3">
                    <a:moveTo>
                      <a:pt x="2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27" y="0"/>
                    </a:lnTo>
                    <a:lnTo>
                      <a:pt x="27" y="3"/>
                    </a:lnTo>
                    <a:close/>
                  </a:path>
                </a:pathLst>
              </a:custGeom>
              <a:solidFill>
                <a:srgbClr val="DE7E5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54" name="Freeform 264"/>
              <p:cNvSpPr>
                <a:spLocks/>
              </p:cNvSpPr>
              <p:nvPr/>
            </p:nvSpPr>
            <p:spPr bwMode="auto">
              <a:xfrm>
                <a:off x="4212" y="1894"/>
                <a:ext cx="27" cy="2"/>
              </a:xfrm>
              <a:custGeom>
                <a:avLst/>
                <a:gdLst>
                  <a:gd name="T0" fmla="*/ 24 w 27"/>
                  <a:gd name="T1" fmla="*/ 2 h 2"/>
                  <a:gd name="T2" fmla="*/ 0 w 27"/>
                  <a:gd name="T3" fmla="*/ 2 h 2"/>
                  <a:gd name="T4" fmla="*/ 0 w 27"/>
                  <a:gd name="T5" fmla="*/ 2 h 2"/>
                  <a:gd name="T6" fmla="*/ 0 w 27"/>
                  <a:gd name="T7" fmla="*/ 2 h 2"/>
                  <a:gd name="T8" fmla="*/ 0 w 27"/>
                  <a:gd name="T9" fmla="*/ 2 h 2"/>
                  <a:gd name="T10" fmla="*/ 0 w 27"/>
                  <a:gd name="T11" fmla="*/ 2 h 2"/>
                  <a:gd name="T12" fmla="*/ 0 w 27"/>
                  <a:gd name="T13" fmla="*/ 2 h 2"/>
                  <a:gd name="T14" fmla="*/ 0 w 27"/>
                  <a:gd name="T15" fmla="*/ 2 h 2"/>
                  <a:gd name="T16" fmla="*/ 0 w 27"/>
                  <a:gd name="T17" fmla="*/ 0 h 2"/>
                  <a:gd name="T18" fmla="*/ 0 w 27"/>
                  <a:gd name="T19" fmla="*/ 0 h 2"/>
                  <a:gd name="T20" fmla="*/ 27 w 27"/>
                  <a:gd name="T21" fmla="*/ 0 h 2"/>
                  <a:gd name="T22" fmla="*/ 24 w 27"/>
                  <a:gd name="T23" fmla="*/ 0 h 2"/>
                  <a:gd name="T24" fmla="*/ 24 w 27"/>
                  <a:gd name="T25" fmla="*/ 2 h 2"/>
                  <a:gd name="T26" fmla="*/ 24 w 27"/>
                  <a:gd name="T27" fmla="*/ 2 h 2"/>
                  <a:gd name="T28" fmla="*/ 24 w 27"/>
                  <a:gd name="T29" fmla="*/ 2 h 2"/>
                  <a:gd name="T30" fmla="*/ 24 w 27"/>
                  <a:gd name="T31" fmla="*/ 2 h 2"/>
                  <a:gd name="T32" fmla="*/ 24 w 27"/>
                  <a:gd name="T33" fmla="*/ 2 h 2"/>
                  <a:gd name="T34" fmla="*/ 24 w 27"/>
                  <a:gd name="T35" fmla="*/ 2 h 2"/>
                  <a:gd name="T36" fmla="*/ 24 w 2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2"/>
                  <a:gd name="T59" fmla="*/ 27 w 2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2">
                    <a:moveTo>
                      <a:pt x="2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4" y="2"/>
                    </a:lnTo>
                    <a:close/>
                  </a:path>
                </a:pathLst>
              </a:custGeom>
              <a:solidFill>
                <a:srgbClr val="DF7F5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55" name="Freeform 265"/>
              <p:cNvSpPr>
                <a:spLocks/>
              </p:cNvSpPr>
              <p:nvPr/>
            </p:nvSpPr>
            <p:spPr bwMode="auto">
              <a:xfrm>
                <a:off x="4212" y="1891"/>
                <a:ext cx="27" cy="3"/>
              </a:xfrm>
              <a:custGeom>
                <a:avLst/>
                <a:gdLst>
                  <a:gd name="T0" fmla="*/ 27 w 27"/>
                  <a:gd name="T1" fmla="*/ 3 h 3"/>
                  <a:gd name="T2" fmla="*/ 0 w 27"/>
                  <a:gd name="T3" fmla="*/ 3 h 3"/>
                  <a:gd name="T4" fmla="*/ 0 w 27"/>
                  <a:gd name="T5" fmla="*/ 3 h 3"/>
                  <a:gd name="T6" fmla="*/ 0 w 27"/>
                  <a:gd name="T7" fmla="*/ 3 h 3"/>
                  <a:gd name="T8" fmla="*/ 0 w 27"/>
                  <a:gd name="T9" fmla="*/ 3 h 3"/>
                  <a:gd name="T10" fmla="*/ 0 w 27"/>
                  <a:gd name="T11" fmla="*/ 3 h 3"/>
                  <a:gd name="T12" fmla="*/ 0 w 27"/>
                  <a:gd name="T13" fmla="*/ 3 h 3"/>
                  <a:gd name="T14" fmla="*/ 3 w 27"/>
                  <a:gd name="T15" fmla="*/ 3 h 3"/>
                  <a:gd name="T16" fmla="*/ 3 w 27"/>
                  <a:gd name="T17" fmla="*/ 0 h 3"/>
                  <a:gd name="T18" fmla="*/ 3 w 27"/>
                  <a:gd name="T19" fmla="*/ 0 h 3"/>
                  <a:gd name="T20" fmla="*/ 27 w 27"/>
                  <a:gd name="T21" fmla="*/ 0 h 3"/>
                  <a:gd name="T22" fmla="*/ 27 w 27"/>
                  <a:gd name="T23" fmla="*/ 0 h 3"/>
                  <a:gd name="T24" fmla="*/ 27 w 27"/>
                  <a:gd name="T25" fmla="*/ 3 h 3"/>
                  <a:gd name="T26" fmla="*/ 27 w 27"/>
                  <a:gd name="T27" fmla="*/ 3 h 3"/>
                  <a:gd name="T28" fmla="*/ 27 w 27"/>
                  <a:gd name="T29" fmla="*/ 3 h 3"/>
                  <a:gd name="T30" fmla="*/ 27 w 27"/>
                  <a:gd name="T31" fmla="*/ 3 h 3"/>
                  <a:gd name="T32" fmla="*/ 27 w 27"/>
                  <a:gd name="T33" fmla="*/ 3 h 3"/>
                  <a:gd name="T34" fmla="*/ 27 w 27"/>
                  <a:gd name="T35" fmla="*/ 3 h 3"/>
                  <a:gd name="T36" fmla="*/ 27 w 2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3"/>
                  <a:gd name="T59" fmla="*/ 27 w 2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3">
                    <a:moveTo>
                      <a:pt x="27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7" y="0"/>
                    </a:lnTo>
                    <a:lnTo>
                      <a:pt x="27" y="3"/>
                    </a:lnTo>
                    <a:close/>
                  </a:path>
                </a:pathLst>
              </a:custGeom>
              <a:solidFill>
                <a:srgbClr val="DF7F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56" name="Freeform 266"/>
              <p:cNvSpPr>
                <a:spLocks/>
              </p:cNvSpPr>
              <p:nvPr/>
            </p:nvSpPr>
            <p:spPr bwMode="auto">
              <a:xfrm>
                <a:off x="4215" y="1889"/>
                <a:ext cx="27" cy="2"/>
              </a:xfrm>
              <a:custGeom>
                <a:avLst/>
                <a:gdLst>
                  <a:gd name="T0" fmla="*/ 24 w 27"/>
                  <a:gd name="T1" fmla="*/ 2 h 2"/>
                  <a:gd name="T2" fmla="*/ 0 w 27"/>
                  <a:gd name="T3" fmla="*/ 2 h 2"/>
                  <a:gd name="T4" fmla="*/ 0 w 27"/>
                  <a:gd name="T5" fmla="*/ 2 h 2"/>
                  <a:gd name="T6" fmla="*/ 0 w 27"/>
                  <a:gd name="T7" fmla="*/ 2 h 2"/>
                  <a:gd name="T8" fmla="*/ 0 w 27"/>
                  <a:gd name="T9" fmla="*/ 2 h 2"/>
                  <a:gd name="T10" fmla="*/ 0 w 27"/>
                  <a:gd name="T11" fmla="*/ 2 h 2"/>
                  <a:gd name="T12" fmla="*/ 0 w 27"/>
                  <a:gd name="T13" fmla="*/ 2 h 2"/>
                  <a:gd name="T14" fmla="*/ 0 w 27"/>
                  <a:gd name="T15" fmla="*/ 2 h 2"/>
                  <a:gd name="T16" fmla="*/ 0 w 27"/>
                  <a:gd name="T17" fmla="*/ 2 h 2"/>
                  <a:gd name="T18" fmla="*/ 0 w 27"/>
                  <a:gd name="T19" fmla="*/ 0 h 2"/>
                  <a:gd name="T20" fmla="*/ 27 w 27"/>
                  <a:gd name="T21" fmla="*/ 0 h 2"/>
                  <a:gd name="T22" fmla="*/ 24 w 27"/>
                  <a:gd name="T23" fmla="*/ 2 h 2"/>
                  <a:gd name="T24" fmla="*/ 24 w 27"/>
                  <a:gd name="T25" fmla="*/ 2 h 2"/>
                  <a:gd name="T26" fmla="*/ 24 w 27"/>
                  <a:gd name="T27" fmla="*/ 2 h 2"/>
                  <a:gd name="T28" fmla="*/ 24 w 27"/>
                  <a:gd name="T29" fmla="*/ 2 h 2"/>
                  <a:gd name="T30" fmla="*/ 24 w 27"/>
                  <a:gd name="T31" fmla="*/ 2 h 2"/>
                  <a:gd name="T32" fmla="*/ 24 w 27"/>
                  <a:gd name="T33" fmla="*/ 2 h 2"/>
                  <a:gd name="T34" fmla="*/ 24 w 27"/>
                  <a:gd name="T35" fmla="*/ 2 h 2"/>
                  <a:gd name="T36" fmla="*/ 24 w 2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2"/>
                  <a:gd name="T59" fmla="*/ 27 w 2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2">
                    <a:moveTo>
                      <a:pt x="2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7" y="0"/>
                    </a:lnTo>
                    <a:lnTo>
                      <a:pt x="24" y="2"/>
                    </a:lnTo>
                    <a:close/>
                  </a:path>
                </a:pathLst>
              </a:custGeom>
              <a:solidFill>
                <a:srgbClr val="E0805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57" name="Freeform 267"/>
              <p:cNvSpPr>
                <a:spLocks/>
              </p:cNvSpPr>
              <p:nvPr/>
            </p:nvSpPr>
            <p:spPr bwMode="auto">
              <a:xfrm>
                <a:off x="4215" y="1886"/>
                <a:ext cx="27" cy="3"/>
              </a:xfrm>
              <a:custGeom>
                <a:avLst/>
                <a:gdLst>
                  <a:gd name="T0" fmla="*/ 27 w 27"/>
                  <a:gd name="T1" fmla="*/ 3 h 3"/>
                  <a:gd name="T2" fmla="*/ 0 w 27"/>
                  <a:gd name="T3" fmla="*/ 3 h 3"/>
                  <a:gd name="T4" fmla="*/ 0 w 27"/>
                  <a:gd name="T5" fmla="*/ 3 h 3"/>
                  <a:gd name="T6" fmla="*/ 0 w 27"/>
                  <a:gd name="T7" fmla="*/ 3 h 3"/>
                  <a:gd name="T8" fmla="*/ 2 w 27"/>
                  <a:gd name="T9" fmla="*/ 3 h 3"/>
                  <a:gd name="T10" fmla="*/ 2 w 27"/>
                  <a:gd name="T11" fmla="*/ 3 h 3"/>
                  <a:gd name="T12" fmla="*/ 2 w 27"/>
                  <a:gd name="T13" fmla="*/ 3 h 3"/>
                  <a:gd name="T14" fmla="*/ 2 w 27"/>
                  <a:gd name="T15" fmla="*/ 3 h 3"/>
                  <a:gd name="T16" fmla="*/ 2 w 27"/>
                  <a:gd name="T17" fmla="*/ 3 h 3"/>
                  <a:gd name="T18" fmla="*/ 2 w 27"/>
                  <a:gd name="T19" fmla="*/ 0 h 3"/>
                  <a:gd name="T20" fmla="*/ 27 w 27"/>
                  <a:gd name="T21" fmla="*/ 0 h 3"/>
                  <a:gd name="T22" fmla="*/ 27 w 27"/>
                  <a:gd name="T23" fmla="*/ 3 h 3"/>
                  <a:gd name="T24" fmla="*/ 27 w 27"/>
                  <a:gd name="T25" fmla="*/ 3 h 3"/>
                  <a:gd name="T26" fmla="*/ 27 w 27"/>
                  <a:gd name="T27" fmla="*/ 3 h 3"/>
                  <a:gd name="T28" fmla="*/ 27 w 27"/>
                  <a:gd name="T29" fmla="*/ 3 h 3"/>
                  <a:gd name="T30" fmla="*/ 27 w 27"/>
                  <a:gd name="T31" fmla="*/ 3 h 3"/>
                  <a:gd name="T32" fmla="*/ 27 w 27"/>
                  <a:gd name="T33" fmla="*/ 3 h 3"/>
                  <a:gd name="T34" fmla="*/ 27 w 27"/>
                  <a:gd name="T35" fmla="*/ 3 h 3"/>
                  <a:gd name="T36" fmla="*/ 27 w 2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3"/>
                  <a:gd name="T59" fmla="*/ 27 w 2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3">
                    <a:moveTo>
                      <a:pt x="27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7" y="0"/>
                    </a:lnTo>
                    <a:lnTo>
                      <a:pt x="27" y="3"/>
                    </a:lnTo>
                    <a:close/>
                  </a:path>
                </a:pathLst>
              </a:custGeom>
              <a:solidFill>
                <a:srgbClr val="E180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58" name="Freeform 268"/>
              <p:cNvSpPr>
                <a:spLocks/>
              </p:cNvSpPr>
              <p:nvPr/>
            </p:nvSpPr>
            <p:spPr bwMode="auto">
              <a:xfrm>
                <a:off x="4217" y="1886"/>
                <a:ext cx="27" cy="1"/>
              </a:xfrm>
              <a:custGeom>
                <a:avLst/>
                <a:gdLst>
                  <a:gd name="T0" fmla="*/ 25 w 27"/>
                  <a:gd name="T1" fmla="*/ 0 h 1"/>
                  <a:gd name="T2" fmla="*/ 0 w 27"/>
                  <a:gd name="T3" fmla="*/ 0 h 1"/>
                  <a:gd name="T4" fmla="*/ 0 w 27"/>
                  <a:gd name="T5" fmla="*/ 0 h 1"/>
                  <a:gd name="T6" fmla="*/ 0 w 27"/>
                  <a:gd name="T7" fmla="*/ 0 h 1"/>
                  <a:gd name="T8" fmla="*/ 0 w 27"/>
                  <a:gd name="T9" fmla="*/ 0 h 1"/>
                  <a:gd name="T10" fmla="*/ 0 w 27"/>
                  <a:gd name="T11" fmla="*/ 0 h 1"/>
                  <a:gd name="T12" fmla="*/ 0 w 27"/>
                  <a:gd name="T13" fmla="*/ 0 h 1"/>
                  <a:gd name="T14" fmla="*/ 0 w 27"/>
                  <a:gd name="T15" fmla="*/ 0 h 1"/>
                  <a:gd name="T16" fmla="*/ 3 w 27"/>
                  <a:gd name="T17" fmla="*/ 0 h 1"/>
                  <a:gd name="T18" fmla="*/ 3 w 27"/>
                  <a:gd name="T19" fmla="*/ 0 h 1"/>
                  <a:gd name="T20" fmla="*/ 27 w 27"/>
                  <a:gd name="T21" fmla="*/ 0 h 1"/>
                  <a:gd name="T22" fmla="*/ 27 w 27"/>
                  <a:gd name="T23" fmla="*/ 0 h 1"/>
                  <a:gd name="T24" fmla="*/ 25 w 27"/>
                  <a:gd name="T25" fmla="*/ 0 h 1"/>
                  <a:gd name="T26" fmla="*/ 25 w 27"/>
                  <a:gd name="T27" fmla="*/ 0 h 1"/>
                  <a:gd name="T28" fmla="*/ 25 w 27"/>
                  <a:gd name="T29" fmla="*/ 0 h 1"/>
                  <a:gd name="T30" fmla="*/ 25 w 27"/>
                  <a:gd name="T31" fmla="*/ 0 h 1"/>
                  <a:gd name="T32" fmla="*/ 25 w 27"/>
                  <a:gd name="T33" fmla="*/ 0 h 1"/>
                  <a:gd name="T34" fmla="*/ 25 w 27"/>
                  <a:gd name="T35" fmla="*/ 0 h 1"/>
                  <a:gd name="T36" fmla="*/ 25 w 27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1"/>
                  <a:gd name="T59" fmla="*/ 27 w 27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1">
                    <a:moveTo>
                      <a:pt x="25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7" y="0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E180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59" name="Freeform 269"/>
              <p:cNvSpPr>
                <a:spLocks/>
              </p:cNvSpPr>
              <p:nvPr/>
            </p:nvSpPr>
            <p:spPr bwMode="auto">
              <a:xfrm>
                <a:off x="4220" y="1883"/>
                <a:ext cx="24" cy="3"/>
              </a:xfrm>
              <a:custGeom>
                <a:avLst/>
                <a:gdLst>
                  <a:gd name="T0" fmla="*/ 24 w 24"/>
                  <a:gd name="T1" fmla="*/ 3 h 3"/>
                  <a:gd name="T2" fmla="*/ 0 w 24"/>
                  <a:gd name="T3" fmla="*/ 3 h 3"/>
                  <a:gd name="T4" fmla="*/ 0 w 24"/>
                  <a:gd name="T5" fmla="*/ 0 h 3"/>
                  <a:gd name="T6" fmla="*/ 0 w 24"/>
                  <a:gd name="T7" fmla="*/ 0 h 3"/>
                  <a:gd name="T8" fmla="*/ 0 w 24"/>
                  <a:gd name="T9" fmla="*/ 0 h 3"/>
                  <a:gd name="T10" fmla="*/ 0 w 24"/>
                  <a:gd name="T11" fmla="*/ 0 h 3"/>
                  <a:gd name="T12" fmla="*/ 0 w 24"/>
                  <a:gd name="T13" fmla="*/ 0 h 3"/>
                  <a:gd name="T14" fmla="*/ 0 w 24"/>
                  <a:gd name="T15" fmla="*/ 0 h 3"/>
                  <a:gd name="T16" fmla="*/ 0 w 24"/>
                  <a:gd name="T17" fmla="*/ 0 h 3"/>
                  <a:gd name="T18" fmla="*/ 0 w 24"/>
                  <a:gd name="T19" fmla="*/ 0 h 3"/>
                  <a:gd name="T20" fmla="*/ 24 w 24"/>
                  <a:gd name="T21" fmla="*/ 0 h 3"/>
                  <a:gd name="T22" fmla="*/ 24 w 24"/>
                  <a:gd name="T23" fmla="*/ 0 h 3"/>
                  <a:gd name="T24" fmla="*/ 24 w 24"/>
                  <a:gd name="T25" fmla="*/ 0 h 3"/>
                  <a:gd name="T26" fmla="*/ 24 w 24"/>
                  <a:gd name="T27" fmla="*/ 0 h 3"/>
                  <a:gd name="T28" fmla="*/ 24 w 24"/>
                  <a:gd name="T29" fmla="*/ 0 h 3"/>
                  <a:gd name="T30" fmla="*/ 24 w 24"/>
                  <a:gd name="T31" fmla="*/ 0 h 3"/>
                  <a:gd name="T32" fmla="*/ 24 w 24"/>
                  <a:gd name="T33" fmla="*/ 0 h 3"/>
                  <a:gd name="T34" fmla="*/ 24 w 24"/>
                  <a:gd name="T35" fmla="*/ 0 h 3"/>
                  <a:gd name="T36" fmla="*/ 24 w 2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3"/>
                  <a:gd name="T59" fmla="*/ 24 w 2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3">
                    <a:moveTo>
                      <a:pt x="2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4" y="0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E2815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60" name="Freeform 270"/>
              <p:cNvSpPr>
                <a:spLocks/>
              </p:cNvSpPr>
              <p:nvPr/>
            </p:nvSpPr>
            <p:spPr bwMode="auto">
              <a:xfrm>
                <a:off x="4220" y="1881"/>
                <a:ext cx="27" cy="2"/>
              </a:xfrm>
              <a:custGeom>
                <a:avLst/>
                <a:gdLst>
                  <a:gd name="T0" fmla="*/ 24 w 27"/>
                  <a:gd name="T1" fmla="*/ 2 h 2"/>
                  <a:gd name="T2" fmla="*/ 0 w 27"/>
                  <a:gd name="T3" fmla="*/ 2 h 2"/>
                  <a:gd name="T4" fmla="*/ 0 w 27"/>
                  <a:gd name="T5" fmla="*/ 2 h 2"/>
                  <a:gd name="T6" fmla="*/ 0 w 27"/>
                  <a:gd name="T7" fmla="*/ 0 h 2"/>
                  <a:gd name="T8" fmla="*/ 0 w 27"/>
                  <a:gd name="T9" fmla="*/ 0 h 2"/>
                  <a:gd name="T10" fmla="*/ 3 w 27"/>
                  <a:gd name="T11" fmla="*/ 0 h 2"/>
                  <a:gd name="T12" fmla="*/ 3 w 27"/>
                  <a:gd name="T13" fmla="*/ 0 h 2"/>
                  <a:gd name="T14" fmla="*/ 3 w 27"/>
                  <a:gd name="T15" fmla="*/ 0 h 2"/>
                  <a:gd name="T16" fmla="*/ 3 w 27"/>
                  <a:gd name="T17" fmla="*/ 0 h 2"/>
                  <a:gd name="T18" fmla="*/ 3 w 27"/>
                  <a:gd name="T19" fmla="*/ 0 h 2"/>
                  <a:gd name="T20" fmla="*/ 27 w 27"/>
                  <a:gd name="T21" fmla="*/ 0 h 2"/>
                  <a:gd name="T22" fmla="*/ 27 w 27"/>
                  <a:gd name="T23" fmla="*/ 0 h 2"/>
                  <a:gd name="T24" fmla="*/ 27 w 27"/>
                  <a:gd name="T25" fmla="*/ 0 h 2"/>
                  <a:gd name="T26" fmla="*/ 24 w 27"/>
                  <a:gd name="T27" fmla="*/ 0 h 2"/>
                  <a:gd name="T28" fmla="*/ 24 w 27"/>
                  <a:gd name="T29" fmla="*/ 0 h 2"/>
                  <a:gd name="T30" fmla="*/ 24 w 27"/>
                  <a:gd name="T31" fmla="*/ 0 h 2"/>
                  <a:gd name="T32" fmla="*/ 24 w 27"/>
                  <a:gd name="T33" fmla="*/ 0 h 2"/>
                  <a:gd name="T34" fmla="*/ 24 w 27"/>
                  <a:gd name="T35" fmla="*/ 2 h 2"/>
                  <a:gd name="T36" fmla="*/ 24 w 2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2"/>
                  <a:gd name="T59" fmla="*/ 27 w 2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2">
                    <a:moveTo>
                      <a:pt x="2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27" y="0"/>
                    </a:lnTo>
                    <a:lnTo>
                      <a:pt x="24" y="0"/>
                    </a:lnTo>
                    <a:lnTo>
                      <a:pt x="24" y="2"/>
                    </a:lnTo>
                    <a:close/>
                  </a:path>
                </a:pathLst>
              </a:custGeom>
              <a:solidFill>
                <a:srgbClr val="E281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61" name="Freeform 271"/>
              <p:cNvSpPr>
                <a:spLocks/>
              </p:cNvSpPr>
              <p:nvPr/>
            </p:nvSpPr>
            <p:spPr bwMode="auto">
              <a:xfrm>
                <a:off x="4223" y="1878"/>
                <a:ext cx="24" cy="3"/>
              </a:xfrm>
              <a:custGeom>
                <a:avLst/>
                <a:gdLst>
                  <a:gd name="T0" fmla="*/ 24 w 24"/>
                  <a:gd name="T1" fmla="*/ 3 h 3"/>
                  <a:gd name="T2" fmla="*/ 0 w 24"/>
                  <a:gd name="T3" fmla="*/ 3 h 3"/>
                  <a:gd name="T4" fmla="*/ 0 w 24"/>
                  <a:gd name="T5" fmla="*/ 3 h 3"/>
                  <a:gd name="T6" fmla="*/ 0 w 24"/>
                  <a:gd name="T7" fmla="*/ 0 h 3"/>
                  <a:gd name="T8" fmla="*/ 0 w 24"/>
                  <a:gd name="T9" fmla="*/ 0 h 3"/>
                  <a:gd name="T10" fmla="*/ 0 w 24"/>
                  <a:gd name="T11" fmla="*/ 0 h 3"/>
                  <a:gd name="T12" fmla="*/ 0 w 24"/>
                  <a:gd name="T13" fmla="*/ 0 h 3"/>
                  <a:gd name="T14" fmla="*/ 0 w 24"/>
                  <a:gd name="T15" fmla="*/ 0 h 3"/>
                  <a:gd name="T16" fmla="*/ 0 w 24"/>
                  <a:gd name="T17" fmla="*/ 0 h 3"/>
                  <a:gd name="T18" fmla="*/ 3 w 24"/>
                  <a:gd name="T19" fmla="*/ 0 h 3"/>
                  <a:gd name="T20" fmla="*/ 24 w 24"/>
                  <a:gd name="T21" fmla="*/ 0 h 3"/>
                  <a:gd name="T22" fmla="*/ 24 w 24"/>
                  <a:gd name="T23" fmla="*/ 0 h 3"/>
                  <a:gd name="T24" fmla="*/ 24 w 24"/>
                  <a:gd name="T25" fmla="*/ 0 h 3"/>
                  <a:gd name="T26" fmla="*/ 24 w 24"/>
                  <a:gd name="T27" fmla="*/ 0 h 3"/>
                  <a:gd name="T28" fmla="*/ 24 w 24"/>
                  <a:gd name="T29" fmla="*/ 0 h 3"/>
                  <a:gd name="T30" fmla="*/ 24 w 24"/>
                  <a:gd name="T31" fmla="*/ 0 h 3"/>
                  <a:gd name="T32" fmla="*/ 24 w 24"/>
                  <a:gd name="T33" fmla="*/ 0 h 3"/>
                  <a:gd name="T34" fmla="*/ 24 w 24"/>
                  <a:gd name="T35" fmla="*/ 3 h 3"/>
                  <a:gd name="T36" fmla="*/ 24 w 2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3"/>
                  <a:gd name="T59" fmla="*/ 24 w 2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3">
                    <a:moveTo>
                      <a:pt x="2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24" y="0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E3825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62" name="Freeform 272"/>
              <p:cNvSpPr>
                <a:spLocks/>
              </p:cNvSpPr>
              <p:nvPr/>
            </p:nvSpPr>
            <p:spPr bwMode="auto">
              <a:xfrm>
                <a:off x="4226" y="1875"/>
                <a:ext cx="24" cy="3"/>
              </a:xfrm>
              <a:custGeom>
                <a:avLst/>
                <a:gdLst>
                  <a:gd name="T0" fmla="*/ 21 w 24"/>
                  <a:gd name="T1" fmla="*/ 3 h 3"/>
                  <a:gd name="T2" fmla="*/ 0 w 24"/>
                  <a:gd name="T3" fmla="*/ 3 h 3"/>
                  <a:gd name="T4" fmla="*/ 0 w 24"/>
                  <a:gd name="T5" fmla="*/ 3 h 3"/>
                  <a:gd name="T6" fmla="*/ 0 w 24"/>
                  <a:gd name="T7" fmla="*/ 3 h 3"/>
                  <a:gd name="T8" fmla="*/ 0 w 24"/>
                  <a:gd name="T9" fmla="*/ 0 h 3"/>
                  <a:gd name="T10" fmla="*/ 0 w 24"/>
                  <a:gd name="T11" fmla="*/ 0 h 3"/>
                  <a:gd name="T12" fmla="*/ 0 w 24"/>
                  <a:gd name="T13" fmla="*/ 0 h 3"/>
                  <a:gd name="T14" fmla="*/ 0 w 24"/>
                  <a:gd name="T15" fmla="*/ 0 h 3"/>
                  <a:gd name="T16" fmla="*/ 0 w 24"/>
                  <a:gd name="T17" fmla="*/ 0 h 3"/>
                  <a:gd name="T18" fmla="*/ 0 w 24"/>
                  <a:gd name="T19" fmla="*/ 0 h 3"/>
                  <a:gd name="T20" fmla="*/ 24 w 24"/>
                  <a:gd name="T21" fmla="*/ 0 h 3"/>
                  <a:gd name="T22" fmla="*/ 24 w 24"/>
                  <a:gd name="T23" fmla="*/ 0 h 3"/>
                  <a:gd name="T24" fmla="*/ 24 w 24"/>
                  <a:gd name="T25" fmla="*/ 0 h 3"/>
                  <a:gd name="T26" fmla="*/ 24 w 24"/>
                  <a:gd name="T27" fmla="*/ 0 h 3"/>
                  <a:gd name="T28" fmla="*/ 21 w 24"/>
                  <a:gd name="T29" fmla="*/ 0 h 3"/>
                  <a:gd name="T30" fmla="*/ 21 w 24"/>
                  <a:gd name="T31" fmla="*/ 0 h 3"/>
                  <a:gd name="T32" fmla="*/ 21 w 24"/>
                  <a:gd name="T33" fmla="*/ 3 h 3"/>
                  <a:gd name="T34" fmla="*/ 21 w 24"/>
                  <a:gd name="T35" fmla="*/ 3 h 3"/>
                  <a:gd name="T36" fmla="*/ 21 w 2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3"/>
                  <a:gd name="T59" fmla="*/ 24 w 2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3">
                    <a:moveTo>
                      <a:pt x="2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1" y="3"/>
                    </a:lnTo>
                    <a:close/>
                  </a:path>
                </a:pathLst>
              </a:custGeom>
              <a:solidFill>
                <a:srgbClr val="E4825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63" name="Freeform 273"/>
              <p:cNvSpPr>
                <a:spLocks/>
              </p:cNvSpPr>
              <p:nvPr/>
            </p:nvSpPr>
            <p:spPr bwMode="auto">
              <a:xfrm>
                <a:off x="4226" y="1873"/>
                <a:ext cx="24" cy="2"/>
              </a:xfrm>
              <a:custGeom>
                <a:avLst/>
                <a:gdLst>
                  <a:gd name="T0" fmla="*/ 24 w 24"/>
                  <a:gd name="T1" fmla="*/ 2 h 2"/>
                  <a:gd name="T2" fmla="*/ 0 w 24"/>
                  <a:gd name="T3" fmla="*/ 2 h 2"/>
                  <a:gd name="T4" fmla="*/ 0 w 24"/>
                  <a:gd name="T5" fmla="*/ 2 h 2"/>
                  <a:gd name="T6" fmla="*/ 0 w 24"/>
                  <a:gd name="T7" fmla="*/ 2 h 2"/>
                  <a:gd name="T8" fmla="*/ 0 w 24"/>
                  <a:gd name="T9" fmla="*/ 0 h 2"/>
                  <a:gd name="T10" fmla="*/ 2 w 24"/>
                  <a:gd name="T11" fmla="*/ 0 h 2"/>
                  <a:gd name="T12" fmla="*/ 2 w 24"/>
                  <a:gd name="T13" fmla="*/ 0 h 2"/>
                  <a:gd name="T14" fmla="*/ 2 w 24"/>
                  <a:gd name="T15" fmla="*/ 0 h 2"/>
                  <a:gd name="T16" fmla="*/ 2 w 24"/>
                  <a:gd name="T17" fmla="*/ 0 h 2"/>
                  <a:gd name="T18" fmla="*/ 2 w 24"/>
                  <a:gd name="T19" fmla="*/ 0 h 2"/>
                  <a:gd name="T20" fmla="*/ 24 w 24"/>
                  <a:gd name="T21" fmla="*/ 0 h 2"/>
                  <a:gd name="T22" fmla="*/ 24 w 24"/>
                  <a:gd name="T23" fmla="*/ 0 h 2"/>
                  <a:gd name="T24" fmla="*/ 24 w 24"/>
                  <a:gd name="T25" fmla="*/ 0 h 2"/>
                  <a:gd name="T26" fmla="*/ 24 w 24"/>
                  <a:gd name="T27" fmla="*/ 0 h 2"/>
                  <a:gd name="T28" fmla="*/ 24 w 24"/>
                  <a:gd name="T29" fmla="*/ 0 h 2"/>
                  <a:gd name="T30" fmla="*/ 24 w 24"/>
                  <a:gd name="T31" fmla="*/ 0 h 2"/>
                  <a:gd name="T32" fmla="*/ 24 w 24"/>
                  <a:gd name="T33" fmla="*/ 2 h 2"/>
                  <a:gd name="T34" fmla="*/ 24 w 24"/>
                  <a:gd name="T35" fmla="*/ 2 h 2"/>
                  <a:gd name="T36" fmla="*/ 24 w 2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2"/>
                  <a:gd name="T59" fmla="*/ 24 w 2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2">
                    <a:moveTo>
                      <a:pt x="2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4" y="0"/>
                    </a:lnTo>
                    <a:lnTo>
                      <a:pt x="24" y="2"/>
                    </a:lnTo>
                    <a:close/>
                  </a:path>
                </a:pathLst>
              </a:custGeom>
              <a:solidFill>
                <a:srgbClr val="E4835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64" name="Freeform 274"/>
              <p:cNvSpPr>
                <a:spLocks/>
              </p:cNvSpPr>
              <p:nvPr/>
            </p:nvSpPr>
            <p:spPr bwMode="auto">
              <a:xfrm>
                <a:off x="4228" y="1870"/>
                <a:ext cx="24" cy="3"/>
              </a:xfrm>
              <a:custGeom>
                <a:avLst/>
                <a:gdLst>
                  <a:gd name="T0" fmla="*/ 22 w 24"/>
                  <a:gd name="T1" fmla="*/ 3 h 3"/>
                  <a:gd name="T2" fmla="*/ 0 w 24"/>
                  <a:gd name="T3" fmla="*/ 3 h 3"/>
                  <a:gd name="T4" fmla="*/ 0 w 24"/>
                  <a:gd name="T5" fmla="*/ 3 h 3"/>
                  <a:gd name="T6" fmla="*/ 0 w 24"/>
                  <a:gd name="T7" fmla="*/ 3 h 3"/>
                  <a:gd name="T8" fmla="*/ 0 w 24"/>
                  <a:gd name="T9" fmla="*/ 3 h 3"/>
                  <a:gd name="T10" fmla="*/ 0 w 24"/>
                  <a:gd name="T11" fmla="*/ 0 h 3"/>
                  <a:gd name="T12" fmla="*/ 0 w 24"/>
                  <a:gd name="T13" fmla="*/ 0 h 3"/>
                  <a:gd name="T14" fmla="*/ 0 w 24"/>
                  <a:gd name="T15" fmla="*/ 0 h 3"/>
                  <a:gd name="T16" fmla="*/ 3 w 24"/>
                  <a:gd name="T17" fmla="*/ 0 h 3"/>
                  <a:gd name="T18" fmla="*/ 3 w 24"/>
                  <a:gd name="T19" fmla="*/ 0 h 3"/>
                  <a:gd name="T20" fmla="*/ 24 w 24"/>
                  <a:gd name="T21" fmla="*/ 0 h 3"/>
                  <a:gd name="T22" fmla="*/ 24 w 24"/>
                  <a:gd name="T23" fmla="*/ 0 h 3"/>
                  <a:gd name="T24" fmla="*/ 24 w 24"/>
                  <a:gd name="T25" fmla="*/ 0 h 3"/>
                  <a:gd name="T26" fmla="*/ 24 w 24"/>
                  <a:gd name="T27" fmla="*/ 0 h 3"/>
                  <a:gd name="T28" fmla="*/ 24 w 24"/>
                  <a:gd name="T29" fmla="*/ 0 h 3"/>
                  <a:gd name="T30" fmla="*/ 24 w 24"/>
                  <a:gd name="T31" fmla="*/ 3 h 3"/>
                  <a:gd name="T32" fmla="*/ 22 w 24"/>
                  <a:gd name="T33" fmla="*/ 3 h 3"/>
                  <a:gd name="T34" fmla="*/ 22 w 24"/>
                  <a:gd name="T35" fmla="*/ 3 h 3"/>
                  <a:gd name="T36" fmla="*/ 22 w 2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3"/>
                  <a:gd name="T59" fmla="*/ 24 w 2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3">
                    <a:moveTo>
                      <a:pt x="2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24" y="0"/>
                    </a:lnTo>
                    <a:lnTo>
                      <a:pt x="24" y="3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rgbClr val="E5835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65" name="Freeform 275"/>
              <p:cNvSpPr>
                <a:spLocks/>
              </p:cNvSpPr>
              <p:nvPr/>
            </p:nvSpPr>
            <p:spPr bwMode="auto">
              <a:xfrm>
                <a:off x="4231" y="1868"/>
                <a:ext cx="21" cy="2"/>
              </a:xfrm>
              <a:custGeom>
                <a:avLst/>
                <a:gdLst>
                  <a:gd name="T0" fmla="*/ 21 w 21"/>
                  <a:gd name="T1" fmla="*/ 2 h 2"/>
                  <a:gd name="T2" fmla="*/ 0 w 21"/>
                  <a:gd name="T3" fmla="*/ 2 h 2"/>
                  <a:gd name="T4" fmla="*/ 0 w 21"/>
                  <a:gd name="T5" fmla="*/ 2 h 2"/>
                  <a:gd name="T6" fmla="*/ 0 w 21"/>
                  <a:gd name="T7" fmla="*/ 2 h 2"/>
                  <a:gd name="T8" fmla="*/ 0 w 21"/>
                  <a:gd name="T9" fmla="*/ 2 h 2"/>
                  <a:gd name="T10" fmla="*/ 0 w 21"/>
                  <a:gd name="T11" fmla="*/ 0 h 2"/>
                  <a:gd name="T12" fmla="*/ 0 w 21"/>
                  <a:gd name="T13" fmla="*/ 0 h 2"/>
                  <a:gd name="T14" fmla="*/ 0 w 21"/>
                  <a:gd name="T15" fmla="*/ 0 h 2"/>
                  <a:gd name="T16" fmla="*/ 0 w 21"/>
                  <a:gd name="T17" fmla="*/ 0 h 2"/>
                  <a:gd name="T18" fmla="*/ 0 w 21"/>
                  <a:gd name="T19" fmla="*/ 0 h 2"/>
                  <a:gd name="T20" fmla="*/ 21 w 21"/>
                  <a:gd name="T21" fmla="*/ 0 h 2"/>
                  <a:gd name="T22" fmla="*/ 21 w 21"/>
                  <a:gd name="T23" fmla="*/ 0 h 2"/>
                  <a:gd name="T24" fmla="*/ 21 w 21"/>
                  <a:gd name="T25" fmla="*/ 0 h 2"/>
                  <a:gd name="T26" fmla="*/ 21 w 21"/>
                  <a:gd name="T27" fmla="*/ 0 h 2"/>
                  <a:gd name="T28" fmla="*/ 21 w 21"/>
                  <a:gd name="T29" fmla="*/ 2 h 2"/>
                  <a:gd name="T30" fmla="*/ 21 w 21"/>
                  <a:gd name="T31" fmla="*/ 2 h 2"/>
                  <a:gd name="T32" fmla="*/ 21 w 21"/>
                  <a:gd name="T33" fmla="*/ 2 h 2"/>
                  <a:gd name="T34" fmla="*/ 21 w 21"/>
                  <a:gd name="T35" fmla="*/ 2 h 2"/>
                  <a:gd name="T36" fmla="*/ 21 w 2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"/>
                  <a:gd name="T58" fmla="*/ 0 h 2"/>
                  <a:gd name="T59" fmla="*/ 21 w 2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" h="2">
                    <a:moveTo>
                      <a:pt x="2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1" y="0"/>
                    </a:lnTo>
                    <a:lnTo>
                      <a:pt x="21" y="2"/>
                    </a:lnTo>
                    <a:close/>
                  </a:path>
                </a:pathLst>
              </a:custGeom>
              <a:solidFill>
                <a:srgbClr val="E584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66" name="Freeform 276"/>
              <p:cNvSpPr>
                <a:spLocks/>
              </p:cNvSpPr>
              <p:nvPr/>
            </p:nvSpPr>
            <p:spPr bwMode="auto">
              <a:xfrm>
                <a:off x="4231" y="1865"/>
                <a:ext cx="24" cy="3"/>
              </a:xfrm>
              <a:custGeom>
                <a:avLst/>
                <a:gdLst>
                  <a:gd name="T0" fmla="*/ 21 w 24"/>
                  <a:gd name="T1" fmla="*/ 3 h 3"/>
                  <a:gd name="T2" fmla="*/ 0 w 24"/>
                  <a:gd name="T3" fmla="*/ 3 h 3"/>
                  <a:gd name="T4" fmla="*/ 0 w 24"/>
                  <a:gd name="T5" fmla="*/ 3 h 3"/>
                  <a:gd name="T6" fmla="*/ 0 w 24"/>
                  <a:gd name="T7" fmla="*/ 3 h 3"/>
                  <a:gd name="T8" fmla="*/ 3 w 24"/>
                  <a:gd name="T9" fmla="*/ 3 h 3"/>
                  <a:gd name="T10" fmla="*/ 3 w 24"/>
                  <a:gd name="T11" fmla="*/ 3 h 3"/>
                  <a:gd name="T12" fmla="*/ 3 w 24"/>
                  <a:gd name="T13" fmla="*/ 0 h 3"/>
                  <a:gd name="T14" fmla="*/ 3 w 24"/>
                  <a:gd name="T15" fmla="*/ 0 h 3"/>
                  <a:gd name="T16" fmla="*/ 3 w 24"/>
                  <a:gd name="T17" fmla="*/ 0 h 3"/>
                  <a:gd name="T18" fmla="*/ 3 w 24"/>
                  <a:gd name="T19" fmla="*/ 0 h 3"/>
                  <a:gd name="T20" fmla="*/ 24 w 24"/>
                  <a:gd name="T21" fmla="*/ 0 h 3"/>
                  <a:gd name="T22" fmla="*/ 24 w 24"/>
                  <a:gd name="T23" fmla="*/ 0 h 3"/>
                  <a:gd name="T24" fmla="*/ 24 w 24"/>
                  <a:gd name="T25" fmla="*/ 0 h 3"/>
                  <a:gd name="T26" fmla="*/ 24 w 24"/>
                  <a:gd name="T27" fmla="*/ 0 h 3"/>
                  <a:gd name="T28" fmla="*/ 24 w 24"/>
                  <a:gd name="T29" fmla="*/ 3 h 3"/>
                  <a:gd name="T30" fmla="*/ 24 w 24"/>
                  <a:gd name="T31" fmla="*/ 3 h 3"/>
                  <a:gd name="T32" fmla="*/ 24 w 24"/>
                  <a:gd name="T33" fmla="*/ 3 h 3"/>
                  <a:gd name="T34" fmla="*/ 24 w 24"/>
                  <a:gd name="T35" fmla="*/ 3 h 3"/>
                  <a:gd name="T36" fmla="*/ 21 w 2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3"/>
                  <a:gd name="T59" fmla="*/ 24 w 2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3">
                    <a:moveTo>
                      <a:pt x="21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4" y="0"/>
                    </a:lnTo>
                    <a:lnTo>
                      <a:pt x="24" y="3"/>
                    </a:lnTo>
                    <a:lnTo>
                      <a:pt x="21" y="3"/>
                    </a:lnTo>
                    <a:close/>
                  </a:path>
                </a:pathLst>
              </a:custGeom>
              <a:solidFill>
                <a:srgbClr val="E6845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67" name="Freeform 277"/>
              <p:cNvSpPr>
                <a:spLocks/>
              </p:cNvSpPr>
              <p:nvPr/>
            </p:nvSpPr>
            <p:spPr bwMode="auto">
              <a:xfrm>
                <a:off x="4234" y="1862"/>
                <a:ext cx="24" cy="3"/>
              </a:xfrm>
              <a:custGeom>
                <a:avLst/>
                <a:gdLst>
                  <a:gd name="T0" fmla="*/ 21 w 24"/>
                  <a:gd name="T1" fmla="*/ 3 h 3"/>
                  <a:gd name="T2" fmla="*/ 0 w 24"/>
                  <a:gd name="T3" fmla="*/ 3 h 3"/>
                  <a:gd name="T4" fmla="*/ 0 w 24"/>
                  <a:gd name="T5" fmla="*/ 3 h 3"/>
                  <a:gd name="T6" fmla="*/ 0 w 24"/>
                  <a:gd name="T7" fmla="*/ 3 h 3"/>
                  <a:gd name="T8" fmla="*/ 0 w 24"/>
                  <a:gd name="T9" fmla="*/ 3 h 3"/>
                  <a:gd name="T10" fmla="*/ 0 w 24"/>
                  <a:gd name="T11" fmla="*/ 3 h 3"/>
                  <a:gd name="T12" fmla="*/ 0 w 24"/>
                  <a:gd name="T13" fmla="*/ 3 h 3"/>
                  <a:gd name="T14" fmla="*/ 2 w 24"/>
                  <a:gd name="T15" fmla="*/ 0 h 3"/>
                  <a:gd name="T16" fmla="*/ 2 w 24"/>
                  <a:gd name="T17" fmla="*/ 0 h 3"/>
                  <a:gd name="T18" fmla="*/ 2 w 24"/>
                  <a:gd name="T19" fmla="*/ 0 h 3"/>
                  <a:gd name="T20" fmla="*/ 24 w 24"/>
                  <a:gd name="T21" fmla="*/ 0 h 3"/>
                  <a:gd name="T22" fmla="*/ 24 w 24"/>
                  <a:gd name="T23" fmla="*/ 0 h 3"/>
                  <a:gd name="T24" fmla="*/ 21 w 24"/>
                  <a:gd name="T25" fmla="*/ 0 h 3"/>
                  <a:gd name="T26" fmla="*/ 21 w 24"/>
                  <a:gd name="T27" fmla="*/ 3 h 3"/>
                  <a:gd name="T28" fmla="*/ 21 w 24"/>
                  <a:gd name="T29" fmla="*/ 3 h 3"/>
                  <a:gd name="T30" fmla="*/ 21 w 24"/>
                  <a:gd name="T31" fmla="*/ 3 h 3"/>
                  <a:gd name="T32" fmla="*/ 21 w 24"/>
                  <a:gd name="T33" fmla="*/ 3 h 3"/>
                  <a:gd name="T34" fmla="*/ 21 w 24"/>
                  <a:gd name="T35" fmla="*/ 3 h 3"/>
                  <a:gd name="T36" fmla="*/ 21 w 2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3"/>
                  <a:gd name="T59" fmla="*/ 24 w 2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3">
                    <a:moveTo>
                      <a:pt x="21" y="3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24" y="0"/>
                    </a:lnTo>
                    <a:lnTo>
                      <a:pt x="21" y="0"/>
                    </a:lnTo>
                    <a:lnTo>
                      <a:pt x="21" y="3"/>
                    </a:lnTo>
                    <a:close/>
                  </a:path>
                </a:pathLst>
              </a:custGeom>
              <a:solidFill>
                <a:srgbClr val="E785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68" name="Freeform 278"/>
              <p:cNvSpPr>
                <a:spLocks/>
              </p:cNvSpPr>
              <p:nvPr/>
            </p:nvSpPr>
            <p:spPr bwMode="auto">
              <a:xfrm>
                <a:off x="4236" y="1860"/>
                <a:ext cx="22" cy="2"/>
              </a:xfrm>
              <a:custGeom>
                <a:avLst/>
                <a:gdLst>
                  <a:gd name="T0" fmla="*/ 22 w 22"/>
                  <a:gd name="T1" fmla="*/ 2 h 2"/>
                  <a:gd name="T2" fmla="*/ 0 w 22"/>
                  <a:gd name="T3" fmla="*/ 2 h 2"/>
                  <a:gd name="T4" fmla="*/ 0 w 22"/>
                  <a:gd name="T5" fmla="*/ 2 h 2"/>
                  <a:gd name="T6" fmla="*/ 0 w 22"/>
                  <a:gd name="T7" fmla="*/ 2 h 2"/>
                  <a:gd name="T8" fmla="*/ 0 w 22"/>
                  <a:gd name="T9" fmla="*/ 2 h 2"/>
                  <a:gd name="T10" fmla="*/ 0 w 22"/>
                  <a:gd name="T11" fmla="*/ 2 h 2"/>
                  <a:gd name="T12" fmla="*/ 0 w 22"/>
                  <a:gd name="T13" fmla="*/ 2 h 2"/>
                  <a:gd name="T14" fmla="*/ 0 w 22"/>
                  <a:gd name="T15" fmla="*/ 0 h 2"/>
                  <a:gd name="T16" fmla="*/ 0 w 22"/>
                  <a:gd name="T17" fmla="*/ 0 h 2"/>
                  <a:gd name="T18" fmla="*/ 0 w 22"/>
                  <a:gd name="T19" fmla="*/ 0 h 2"/>
                  <a:gd name="T20" fmla="*/ 22 w 22"/>
                  <a:gd name="T21" fmla="*/ 0 h 2"/>
                  <a:gd name="T22" fmla="*/ 22 w 22"/>
                  <a:gd name="T23" fmla="*/ 0 h 2"/>
                  <a:gd name="T24" fmla="*/ 22 w 22"/>
                  <a:gd name="T25" fmla="*/ 0 h 2"/>
                  <a:gd name="T26" fmla="*/ 22 w 22"/>
                  <a:gd name="T27" fmla="*/ 2 h 2"/>
                  <a:gd name="T28" fmla="*/ 22 w 22"/>
                  <a:gd name="T29" fmla="*/ 2 h 2"/>
                  <a:gd name="T30" fmla="*/ 22 w 22"/>
                  <a:gd name="T31" fmla="*/ 2 h 2"/>
                  <a:gd name="T32" fmla="*/ 22 w 22"/>
                  <a:gd name="T33" fmla="*/ 2 h 2"/>
                  <a:gd name="T34" fmla="*/ 22 w 22"/>
                  <a:gd name="T35" fmla="*/ 2 h 2"/>
                  <a:gd name="T36" fmla="*/ 22 w 22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2"/>
                  <a:gd name="T58" fmla="*/ 0 h 2"/>
                  <a:gd name="T59" fmla="*/ 22 w 22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2" h="2">
                    <a:moveTo>
                      <a:pt x="22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2" y="0"/>
                    </a:lnTo>
                    <a:lnTo>
                      <a:pt x="22" y="2"/>
                    </a:lnTo>
                    <a:close/>
                  </a:path>
                </a:pathLst>
              </a:custGeom>
              <a:solidFill>
                <a:srgbClr val="E785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69" name="Freeform 279"/>
              <p:cNvSpPr>
                <a:spLocks/>
              </p:cNvSpPr>
              <p:nvPr/>
            </p:nvSpPr>
            <p:spPr bwMode="auto">
              <a:xfrm>
                <a:off x="4236" y="1857"/>
                <a:ext cx="24" cy="3"/>
              </a:xfrm>
              <a:custGeom>
                <a:avLst/>
                <a:gdLst>
                  <a:gd name="T0" fmla="*/ 22 w 24"/>
                  <a:gd name="T1" fmla="*/ 3 h 3"/>
                  <a:gd name="T2" fmla="*/ 0 w 24"/>
                  <a:gd name="T3" fmla="*/ 3 h 3"/>
                  <a:gd name="T4" fmla="*/ 3 w 24"/>
                  <a:gd name="T5" fmla="*/ 3 h 3"/>
                  <a:gd name="T6" fmla="*/ 3 w 24"/>
                  <a:gd name="T7" fmla="*/ 3 h 3"/>
                  <a:gd name="T8" fmla="*/ 3 w 24"/>
                  <a:gd name="T9" fmla="*/ 3 h 3"/>
                  <a:gd name="T10" fmla="*/ 3 w 24"/>
                  <a:gd name="T11" fmla="*/ 3 h 3"/>
                  <a:gd name="T12" fmla="*/ 3 w 24"/>
                  <a:gd name="T13" fmla="*/ 3 h 3"/>
                  <a:gd name="T14" fmla="*/ 3 w 24"/>
                  <a:gd name="T15" fmla="*/ 3 h 3"/>
                  <a:gd name="T16" fmla="*/ 3 w 24"/>
                  <a:gd name="T17" fmla="*/ 0 h 3"/>
                  <a:gd name="T18" fmla="*/ 3 w 24"/>
                  <a:gd name="T19" fmla="*/ 0 h 3"/>
                  <a:gd name="T20" fmla="*/ 24 w 24"/>
                  <a:gd name="T21" fmla="*/ 0 h 3"/>
                  <a:gd name="T22" fmla="*/ 24 w 24"/>
                  <a:gd name="T23" fmla="*/ 0 h 3"/>
                  <a:gd name="T24" fmla="*/ 24 w 24"/>
                  <a:gd name="T25" fmla="*/ 3 h 3"/>
                  <a:gd name="T26" fmla="*/ 24 w 24"/>
                  <a:gd name="T27" fmla="*/ 3 h 3"/>
                  <a:gd name="T28" fmla="*/ 24 w 24"/>
                  <a:gd name="T29" fmla="*/ 3 h 3"/>
                  <a:gd name="T30" fmla="*/ 22 w 24"/>
                  <a:gd name="T31" fmla="*/ 3 h 3"/>
                  <a:gd name="T32" fmla="*/ 22 w 24"/>
                  <a:gd name="T33" fmla="*/ 3 h 3"/>
                  <a:gd name="T34" fmla="*/ 22 w 24"/>
                  <a:gd name="T35" fmla="*/ 3 h 3"/>
                  <a:gd name="T36" fmla="*/ 22 w 2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3"/>
                  <a:gd name="T59" fmla="*/ 24 w 2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3">
                    <a:moveTo>
                      <a:pt x="22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4" y="0"/>
                    </a:lnTo>
                    <a:lnTo>
                      <a:pt x="24" y="3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rgbClr val="E8865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70" name="Freeform 280"/>
              <p:cNvSpPr>
                <a:spLocks/>
              </p:cNvSpPr>
              <p:nvPr/>
            </p:nvSpPr>
            <p:spPr bwMode="auto">
              <a:xfrm>
                <a:off x="4239" y="1855"/>
                <a:ext cx="21" cy="2"/>
              </a:xfrm>
              <a:custGeom>
                <a:avLst/>
                <a:gdLst>
                  <a:gd name="T0" fmla="*/ 21 w 21"/>
                  <a:gd name="T1" fmla="*/ 2 h 2"/>
                  <a:gd name="T2" fmla="*/ 0 w 21"/>
                  <a:gd name="T3" fmla="*/ 2 h 2"/>
                  <a:gd name="T4" fmla="*/ 0 w 21"/>
                  <a:gd name="T5" fmla="*/ 2 h 2"/>
                  <a:gd name="T6" fmla="*/ 0 w 21"/>
                  <a:gd name="T7" fmla="*/ 2 h 2"/>
                  <a:gd name="T8" fmla="*/ 0 w 21"/>
                  <a:gd name="T9" fmla="*/ 2 h 2"/>
                  <a:gd name="T10" fmla="*/ 3 w 21"/>
                  <a:gd name="T11" fmla="*/ 2 h 2"/>
                  <a:gd name="T12" fmla="*/ 3 w 21"/>
                  <a:gd name="T13" fmla="*/ 2 h 2"/>
                  <a:gd name="T14" fmla="*/ 3 w 21"/>
                  <a:gd name="T15" fmla="*/ 2 h 2"/>
                  <a:gd name="T16" fmla="*/ 3 w 21"/>
                  <a:gd name="T17" fmla="*/ 0 h 2"/>
                  <a:gd name="T18" fmla="*/ 3 w 21"/>
                  <a:gd name="T19" fmla="*/ 0 h 2"/>
                  <a:gd name="T20" fmla="*/ 21 w 21"/>
                  <a:gd name="T21" fmla="*/ 0 h 2"/>
                  <a:gd name="T22" fmla="*/ 21 w 21"/>
                  <a:gd name="T23" fmla="*/ 0 h 2"/>
                  <a:gd name="T24" fmla="*/ 21 w 21"/>
                  <a:gd name="T25" fmla="*/ 2 h 2"/>
                  <a:gd name="T26" fmla="*/ 21 w 21"/>
                  <a:gd name="T27" fmla="*/ 2 h 2"/>
                  <a:gd name="T28" fmla="*/ 21 w 21"/>
                  <a:gd name="T29" fmla="*/ 2 h 2"/>
                  <a:gd name="T30" fmla="*/ 21 w 21"/>
                  <a:gd name="T31" fmla="*/ 2 h 2"/>
                  <a:gd name="T32" fmla="*/ 21 w 21"/>
                  <a:gd name="T33" fmla="*/ 2 h 2"/>
                  <a:gd name="T34" fmla="*/ 21 w 21"/>
                  <a:gd name="T35" fmla="*/ 2 h 2"/>
                  <a:gd name="T36" fmla="*/ 21 w 2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"/>
                  <a:gd name="T58" fmla="*/ 0 h 2"/>
                  <a:gd name="T59" fmla="*/ 21 w 2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" h="2">
                    <a:moveTo>
                      <a:pt x="21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21" y="0"/>
                    </a:lnTo>
                    <a:lnTo>
                      <a:pt x="21" y="2"/>
                    </a:lnTo>
                    <a:close/>
                  </a:path>
                </a:pathLst>
              </a:custGeom>
              <a:solidFill>
                <a:srgbClr val="E8865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71" name="Freeform 281"/>
              <p:cNvSpPr>
                <a:spLocks/>
              </p:cNvSpPr>
              <p:nvPr/>
            </p:nvSpPr>
            <p:spPr bwMode="auto">
              <a:xfrm>
                <a:off x="4242" y="1852"/>
                <a:ext cx="21" cy="3"/>
              </a:xfrm>
              <a:custGeom>
                <a:avLst/>
                <a:gdLst>
                  <a:gd name="T0" fmla="*/ 18 w 21"/>
                  <a:gd name="T1" fmla="*/ 3 h 3"/>
                  <a:gd name="T2" fmla="*/ 0 w 21"/>
                  <a:gd name="T3" fmla="*/ 3 h 3"/>
                  <a:gd name="T4" fmla="*/ 0 w 21"/>
                  <a:gd name="T5" fmla="*/ 3 h 3"/>
                  <a:gd name="T6" fmla="*/ 0 w 21"/>
                  <a:gd name="T7" fmla="*/ 3 h 3"/>
                  <a:gd name="T8" fmla="*/ 0 w 21"/>
                  <a:gd name="T9" fmla="*/ 3 h 3"/>
                  <a:gd name="T10" fmla="*/ 0 w 21"/>
                  <a:gd name="T11" fmla="*/ 3 h 3"/>
                  <a:gd name="T12" fmla="*/ 0 w 21"/>
                  <a:gd name="T13" fmla="*/ 3 h 3"/>
                  <a:gd name="T14" fmla="*/ 2 w 21"/>
                  <a:gd name="T15" fmla="*/ 3 h 3"/>
                  <a:gd name="T16" fmla="*/ 2 w 21"/>
                  <a:gd name="T17" fmla="*/ 3 h 3"/>
                  <a:gd name="T18" fmla="*/ 2 w 21"/>
                  <a:gd name="T19" fmla="*/ 0 h 3"/>
                  <a:gd name="T20" fmla="*/ 21 w 21"/>
                  <a:gd name="T21" fmla="*/ 0 h 3"/>
                  <a:gd name="T22" fmla="*/ 21 w 21"/>
                  <a:gd name="T23" fmla="*/ 3 h 3"/>
                  <a:gd name="T24" fmla="*/ 21 w 21"/>
                  <a:gd name="T25" fmla="*/ 3 h 3"/>
                  <a:gd name="T26" fmla="*/ 21 w 21"/>
                  <a:gd name="T27" fmla="*/ 3 h 3"/>
                  <a:gd name="T28" fmla="*/ 21 w 21"/>
                  <a:gd name="T29" fmla="*/ 3 h 3"/>
                  <a:gd name="T30" fmla="*/ 21 w 21"/>
                  <a:gd name="T31" fmla="*/ 3 h 3"/>
                  <a:gd name="T32" fmla="*/ 21 w 21"/>
                  <a:gd name="T33" fmla="*/ 3 h 3"/>
                  <a:gd name="T34" fmla="*/ 18 w 21"/>
                  <a:gd name="T35" fmla="*/ 3 h 3"/>
                  <a:gd name="T36" fmla="*/ 18 w 2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"/>
                  <a:gd name="T58" fmla="*/ 0 h 3"/>
                  <a:gd name="T59" fmla="*/ 21 w 2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" h="3">
                    <a:moveTo>
                      <a:pt x="18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21" y="0"/>
                    </a:lnTo>
                    <a:lnTo>
                      <a:pt x="21" y="3"/>
                    </a:lnTo>
                    <a:lnTo>
                      <a:pt x="18" y="3"/>
                    </a:lnTo>
                    <a:close/>
                  </a:path>
                </a:pathLst>
              </a:custGeom>
              <a:solidFill>
                <a:srgbClr val="E9875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72" name="Freeform 282"/>
              <p:cNvSpPr>
                <a:spLocks/>
              </p:cNvSpPr>
              <p:nvPr/>
            </p:nvSpPr>
            <p:spPr bwMode="auto">
              <a:xfrm>
                <a:off x="4244" y="1852"/>
                <a:ext cx="22" cy="1"/>
              </a:xfrm>
              <a:custGeom>
                <a:avLst/>
                <a:gdLst>
                  <a:gd name="T0" fmla="*/ 19 w 22"/>
                  <a:gd name="T1" fmla="*/ 0 h 1"/>
                  <a:gd name="T2" fmla="*/ 0 w 22"/>
                  <a:gd name="T3" fmla="*/ 0 h 1"/>
                  <a:gd name="T4" fmla="*/ 0 w 22"/>
                  <a:gd name="T5" fmla="*/ 0 h 1"/>
                  <a:gd name="T6" fmla="*/ 0 w 22"/>
                  <a:gd name="T7" fmla="*/ 0 h 1"/>
                  <a:gd name="T8" fmla="*/ 0 w 22"/>
                  <a:gd name="T9" fmla="*/ 0 h 1"/>
                  <a:gd name="T10" fmla="*/ 0 w 22"/>
                  <a:gd name="T11" fmla="*/ 0 h 1"/>
                  <a:gd name="T12" fmla="*/ 0 w 22"/>
                  <a:gd name="T13" fmla="*/ 0 h 1"/>
                  <a:gd name="T14" fmla="*/ 0 w 22"/>
                  <a:gd name="T15" fmla="*/ 0 h 1"/>
                  <a:gd name="T16" fmla="*/ 0 w 22"/>
                  <a:gd name="T17" fmla="*/ 0 h 1"/>
                  <a:gd name="T18" fmla="*/ 0 w 22"/>
                  <a:gd name="T19" fmla="*/ 0 h 1"/>
                  <a:gd name="T20" fmla="*/ 22 w 22"/>
                  <a:gd name="T21" fmla="*/ 0 h 1"/>
                  <a:gd name="T22" fmla="*/ 22 w 22"/>
                  <a:gd name="T23" fmla="*/ 0 h 1"/>
                  <a:gd name="T24" fmla="*/ 19 w 22"/>
                  <a:gd name="T25" fmla="*/ 0 h 1"/>
                  <a:gd name="T26" fmla="*/ 19 w 22"/>
                  <a:gd name="T27" fmla="*/ 0 h 1"/>
                  <a:gd name="T28" fmla="*/ 19 w 22"/>
                  <a:gd name="T29" fmla="*/ 0 h 1"/>
                  <a:gd name="T30" fmla="*/ 19 w 22"/>
                  <a:gd name="T31" fmla="*/ 0 h 1"/>
                  <a:gd name="T32" fmla="*/ 19 w 22"/>
                  <a:gd name="T33" fmla="*/ 0 h 1"/>
                  <a:gd name="T34" fmla="*/ 19 w 22"/>
                  <a:gd name="T35" fmla="*/ 0 h 1"/>
                  <a:gd name="T36" fmla="*/ 19 w 22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2"/>
                  <a:gd name="T58" fmla="*/ 0 h 1"/>
                  <a:gd name="T59" fmla="*/ 22 w 22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2" h="1">
                    <a:moveTo>
                      <a:pt x="19" y="0"/>
                    </a:moveTo>
                    <a:lnTo>
                      <a:pt x="0" y="0"/>
                    </a:lnTo>
                    <a:lnTo>
                      <a:pt x="22" y="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EA87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73" name="Freeform 283"/>
              <p:cNvSpPr>
                <a:spLocks/>
              </p:cNvSpPr>
              <p:nvPr/>
            </p:nvSpPr>
            <p:spPr bwMode="auto">
              <a:xfrm>
                <a:off x="4244" y="1849"/>
                <a:ext cx="22" cy="3"/>
              </a:xfrm>
              <a:custGeom>
                <a:avLst/>
                <a:gdLst>
                  <a:gd name="T0" fmla="*/ 22 w 22"/>
                  <a:gd name="T1" fmla="*/ 3 h 3"/>
                  <a:gd name="T2" fmla="*/ 0 w 22"/>
                  <a:gd name="T3" fmla="*/ 3 h 3"/>
                  <a:gd name="T4" fmla="*/ 3 w 22"/>
                  <a:gd name="T5" fmla="*/ 0 h 3"/>
                  <a:gd name="T6" fmla="*/ 3 w 22"/>
                  <a:gd name="T7" fmla="*/ 0 h 3"/>
                  <a:gd name="T8" fmla="*/ 3 w 22"/>
                  <a:gd name="T9" fmla="*/ 0 h 3"/>
                  <a:gd name="T10" fmla="*/ 3 w 22"/>
                  <a:gd name="T11" fmla="*/ 0 h 3"/>
                  <a:gd name="T12" fmla="*/ 3 w 22"/>
                  <a:gd name="T13" fmla="*/ 0 h 3"/>
                  <a:gd name="T14" fmla="*/ 3 w 22"/>
                  <a:gd name="T15" fmla="*/ 0 h 3"/>
                  <a:gd name="T16" fmla="*/ 3 w 22"/>
                  <a:gd name="T17" fmla="*/ 0 h 3"/>
                  <a:gd name="T18" fmla="*/ 3 w 22"/>
                  <a:gd name="T19" fmla="*/ 0 h 3"/>
                  <a:gd name="T20" fmla="*/ 22 w 22"/>
                  <a:gd name="T21" fmla="*/ 0 h 3"/>
                  <a:gd name="T22" fmla="*/ 22 w 22"/>
                  <a:gd name="T23" fmla="*/ 0 h 3"/>
                  <a:gd name="T24" fmla="*/ 22 w 22"/>
                  <a:gd name="T25" fmla="*/ 0 h 3"/>
                  <a:gd name="T26" fmla="*/ 22 w 22"/>
                  <a:gd name="T27" fmla="*/ 0 h 3"/>
                  <a:gd name="T28" fmla="*/ 22 w 22"/>
                  <a:gd name="T29" fmla="*/ 0 h 3"/>
                  <a:gd name="T30" fmla="*/ 22 w 22"/>
                  <a:gd name="T31" fmla="*/ 0 h 3"/>
                  <a:gd name="T32" fmla="*/ 22 w 22"/>
                  <a:gd name="T33" fmla="*/ 0 h 3"/>
                  <a:gd name="T34" fmla="*/ 22 w 22"/>
                  <a:gd name="T35" fmla="*/ 0 h 3"/>
                  <a:gd name="T36" fmla="*/ 22 w 2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2"/>
                  <a:gd name="T58" fmla="*/ 0 h 3"/>
                  <a:gd name="T59" fmla="*/ 22 w 2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2" h="3">
                    <a:moveTo>
                      <a:pt x="22" y="3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22" y="0"/>
                    </a:lnTo>
                    <a:lnTo>
                      <a:pt x="22" y="3"/>
                    </a:lnTo>
                    <a:close/>
                  </a:path>
                </a:pathLst>
              </a:custGeom>
              <a:solidFill>
                <a:srgbClr val="EA88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74" name="Freeform 284"/>
              <p:cNvSpPr>
                <a:spLocks/>
              </p:cNvSpPr>
              <p:nvPr/>
            </p:nvSpPr>
            <p:spPr bwMode="auto">
              <a:xfrm>
                <a:off x="4247" y="1847"/>
                <a:ext cx="21" cy="2"/>
              </a:xfrm>
              <a:custGeom>
                <a:avLst/>
                <a:gdLst>
                  <a:gd name="T0" fmla="*/ 19 w 21"/>
                  <a:gd name="T1" fmla="*/ 2 h 2"/>
                  <a:gd name="T2" fmla="*/ 0 w 21"/>
                  <a:gd name="T3" fmla="*/ 2 h 2"/>
                  <a:gd name="T4" fmla="*/ 0 w 21"/>
                  <a:gd name="T5" fmla="*/ 0 h 2"/>
                  <a:gd name="T6" fmla="*/ 0 w 21"/>
                  <a:gd name="T7" fmla="*/ 0 h 2"/>
                  <a:gd name="T8" fmla="*/ 3 w 21"/>
                  <a:gd name="T9" fmla="*/ 0 h 2"/>
                  <a:gd name="T10" fmla="*/ 3 w 21"/>
                  <a:gd name="T11" fmla="*/ 0 h 2"/>
                  <a:gd name="T12" fmla="*/ 3 w 21"/>
                  <a:gd name="T13" fmla="*/ 0 h 2"/>
                  <a:gd name="T14" fmla="*/ 3 w 21"/>
                  <a:gd name="T15" fmla="*/ 0 h 2"/>
                  <a:gd name="T16" fmla="*/ 3 w 21"/>
                  <a:gd name="T17" fmla="*/ 0 h 2"/>
                  <a:gd name="T18" fmla="*/ 3 w 21"/>
                  <a:gd name="T19" fmla="*/ 0 h 2"/>
                  <a:gd name="T20" fmla="*/ 21 w 21"/>
                  <a:gd name="T21" fmla="*/ 0 h 2"/>
                  <a:gd name="T22" fmla="*/ 21 w 21"/>
                  <a:gd name="T23" fmla="*/ 0 h 2"/>
                  <a:gd name="T24" fmla="*/ 21 w 21"/>
                  <a:gd name="T25" fmla="*/ 0 h 2"/>
                  <a:gd name="T26" fmla="*/ 21 w 21"/>
                  <a:gd name="T27" fmla="*/ 0 h 2"/>
                  <a:gd name="T28" fmla="*/ 21 w 21"/>
                  <a:gd name="T29" fmla="*/ 0 h 2"/>
                  <a:gd name="T30" fmla="*/ 19 w 21"/>
                  <a:gd name="T31" fmla="*/ 0 h 2"/>
                  <a:gd name="T32" fmla="*/ 19 w 21"/>
                  <a:gd name="T33" fmla="*/ 0 h 2"/>
                  <a:gd name="T34" fmla="*/ 19 w 21"/>
                  <a:gd name="T35" fmla="*/ 0 h 2"/>
                  <a:gd name="T36" fmla="*/ 19 w 2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"/>
                  <a:gd name="T58" fmla="*/ 0 h 2"/>
                  <a:gd name="T59" fmla="*/ 21 w 2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" h="2">
                    <a:moveTo>
                      <a:pt x="19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21" y="0"/>
                    </a:lnTo>
                    <a:lnTo>
                      <a:pt x="19" y="0"/>
                    </a:lnTo>
                    <a:lnTo>
                      <a:pt x="19" y="2"/>
                    </a:lnTo>
                    <a:close/>
                  </a:path>
                </a:pathLst>
              </a:custGeom>
              <a:solidFill>
                <a:srgbClr val="EB885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75" name="Freeform 285"/>
              <p:cNvSpPr>
                <a:spLocks/>
              </p:cNvSpPr>
              <p:nvPr/>
            </p:nvSpPr>
            <p:spPr bwMode="auto">
              <a:xfrm>
                <a:off x="4250" y="1844"/>
                <a:ext cx="21" cy="3"/>
              </a:xfrm>
              <a:custGeom>
                <a:avLst/>
                <a:gdLst>
                  <a:gd name="T0" fmla="*/ 18 w 21"/>
                  <a:gd name="T1" fmla="*/ 3 h 3"/>
                  <a:gd name="T2" fmla="*/ 0 w 21"/>
                  <a:gd name="T3" fmla="*/ 3 h 3"/>
                  <a:gd name="T4" fmla="*/ 0 w 21"/>
                  <a:gd name="T5" fmla="*/ 3 h 3"/>
                  <a:gd name="T6" fmla="*/ 0 w 21"/>
                  <a:gd name="T7" fmla="*/ 0 h 3"/>
                  <a:gd name="T8" fmla="*/ 0 w 21"/>
                  <a:gd name="T9" fmla="*/ 0 h 3"/>
                  <a:gd name="T10" fmla="*/ 0 w 21"/>
                  <a:gd name="T11" fmla="*/ 0 h 3"/>
                  <a:gd name="T12" fmla="*/ 2 w 21"/>
                  <a:gd name="T13" fmla="*/ 0 h 3"/>
                  <a:gd name="T14" fmla="*/ 2 w 21"/>
                  <a:gd name="T15" fmla="*/ 0 h 3"/>
                  <a:gd name="T16" fmla="*/ 2 w 21"/>
                  <a:gd name="T17" fmla="*/ 0 h 3"/>
                  <a:gd name="T18" fmla="*/ 2 w 21"/>
                  <a:gd name="T19" fmla="*/ 0 h 3"/>
                  <a:gd name="T20" fmla="*/ 21 w 21"/>
                  <a:gd name="T21" fmla="*/ 0 h 3"/>
                  <a:gd name="T22" fmla="*/ 18 w 21"/>
                  <a:gd name="T23" fmla="*/ 0 h 3"/>
                  <a:gd name="T24" fmla="*/ 18 w 21"/>
                  <a:gd name="T25" fmla="*/ 0 h 3"/>
                  <a:gd name="T26" fmla="*/ 18 w 21"/>
                  <a:gd name="T27" fmla="*/ 0 h 3"/>
                  <a:gd name="T28" fmla="*/ 18 w 21"/>
                  <a:gd name="T29" fmla="*/ 0 h 3"/>
                  <a:gd name="T30" fmla="*/ 18 w 21"/>
                  <a:gd name="T31" fmla="*/ 0 h 3"/>
                  <a:gd name="T32" fmla="*/ 18 w 21"/>
                  <a:gd name="T33" fmla="*/ 0 h 3"/>
                  <a:gd name="T34" fmla="*/ 18 w 21"/>
                  <a:gd name="T35" fmla="*/ 3 h 3"/>
                  <a:gd name="T36" fmla="*/ 18 w 2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"/>
                  <a:gd name="T58" fmla="*/ 0 h 3"/>
                  <a:gd name="T59" fmla="*/ 21 w 2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" h="3">
                    <a:moveTo>
                      <a:pt x="1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21" y="0"/>
                    </a:lnTo>
                    <a:lnTo>
                      <a:pt x="18" y="0"/>
                    </a:lnTo>
                    <a:lnTo>
                      <a:pt x="18" y="3"/>
                    </a:lnTo>
                    <a:close/>
                  </a:path>
                </a:pathLst>
              </a:custGeom>
              <a:solidFill>
                <a:srgbClr val="EB8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76" name="Freeform 286"/>
              <p:cNvSpPr>
                <a:spLocks/>
              </p:cNvSpPr>
              <p:nvPr/>
            </p:nvSpPr>
            <p:spPr bwMode="auto">
              <a:xfrm>
                <a:off x="4252" y="1841"/>
                <a:ext cx="19" cy="3"/>
              </a:xfrm>
              <a:custGeom>
                <a:avLst/>
                <a:gdLst>
                  <a:gd name="T0" fmla="*/ 19 w 19"/>
                  <a:gd name="T1" fmla="*/ 3 h 3"/>
                  <a:gd name="T2" fmla="*/ 0 w 19"/>
                  <a:gd name="T3" fmla="*/ 3 h 3"/>
                  <a:gd name="T4" fmla="*/ 0 w 19"/>
                  <a:gd name="T5" fmla="*/ 3 h 3"/>
                  <a:gd name="T6" fmla="*/ 0 w 19"/>
                  <a:gd name="T7" fmla="*/ 0 h 3"/>
                  <a:gd name="T8" fmla="*/ 0 w 19"/>
                  <a:gd name="T9" fmla="*/ 0 h 3"/>
                  <a:gd name="T10" fmla="*/ 0 w 19"/>
                  <a:gd name="T11" fmla="*/ 0 h 3"/>
                  <a:gd name="T12" fmla="*/ 0 w 19"/>
                  <a:gd name="T13" fmla="*/ 0 h 3"/>
                  <a:gd name="T14" fmla="*/ 0 w 19"/>
                  <a:gd name="T15" fmla="*/ 0 h 3"/>
                  <a:gd name="T16" fmla="*/ 3 w 19"/>
                  <a:gd name="T17" fmla="*/ 0 h 3"/>
                  <a:gd name="T18" fmla="*/ 3 w 19"/>
                  <a:gd name="T19" fmla="*/ 0 h 3"/>
                  <a:gd name="T20" fmla="*/ 19 w 19"/>
                  <a:gd name="T21" fmla="*/ 0 h 3"/>
                  <a:gd name="T22" fmla="*/ 19 w 19"/>
                  <a:gd name="T23" fmla="*/ 0 h 3"/>
                  <a:gd name="T24" fmla="*/ 19 w 19"/>
                  <a:gd name="T25" fmla="*/ 0 h 3"/>
                  <a:gd name="T26" fmla="*/ 19 w 19"/>
                  <a:gd name="T27" fmla="*/ 0 h 3"/>
                  <a:gd name="T28" fmla="*/ 19 w 19"/>
                  <a:gd name="T29" fmla="*/ 0 h 3"/>
                  <a:gd name="T30" fmla="*/ 19 w 19"/>
                  <a:gd name="T31" fmla="*/ 0 h 3"/>
                  <a:gd name="T32" fmla="*/ 19 w 19"/>
                  <a:gd name="T33" fmla="*/ 0 h 3"/>
                  <a:gd name="T34" fmla="*/ 19 w 19"/>
                  <a:gd name="T35" fmla="*/ 3 h 3"/>
                  <a:gd name="T36" fmla="*/ 19 w 1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3"/>
                  <a:gd name="T59" fmla="*/ 19 w 1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3">
                    <a:moveTo>
                      <a:pt x="1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9" y="0"/>
                    </a:lnTo>
                    <a:lnTo>
                      <a:pt x="19" y="3"/>
                    </a:lnTo>
                    <a:close/>
                  </a:path>
                </a:pathLst>
              </a:custGeom>
              <a:solidFill>
                <a:srgbClr val="EC895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77" name="Freeform 287"/>
              <p:cNvSpPr>
                <a:spLocks/>
              </p:cNvSpPr>
              <p:nvPr/>
            </p:nvSpPr>
            <p:spPr bwMode="auto">
              <a:xfrm>
                <a:off x="4255" y="1839"/>
                <a:ext cx="19" cy="2"/>
              </a:xfrm>
              <a:custGeom>
                <a:avLst/>
                <a:gdLst>
                  <a:gd name="T0" fmla="*/ 16 w 19"/>
                  <a:gd name="T1" fmla="*/ 2 h 2"/>
                  <a:gd name="T2" fmla="*/ 0 w 19"/>
                  <a:gd name="T3" fmla="*/ 2 h 2"/>
                  <a:gd name="T4" fmla="*/ 0 w 19"/>
                  <a:gd name="T5" fmla="*/ 2 h 2"/>
                  <a:gd name="T6" fmla="*/ 0 w 19"/>
                  <a:gd name="T7" fmla="*/ 2 h 2"/>
                  <a:gd name="T8" fmla="*/ 0 w 19"/>
                  <a:gd name="T9" fmla="*/ 0 h 2"/>
                  <a:gd name="T10" fmla="*/ 0 w 19"/>
                  <a:gd name="T11" fmla="*/ 0 h 2"/>
                  <a:gd name="T12" fmla="*/ 0 w 19"/>
                  <a:gd name="T13" fmla="*/ 0 h 2"/>
                  <a:gd name="T14" fmla="*/ 0 w 19"/>
                  <a:gd name="T15" fmla="*/ 0 h 2"/>
                  <a:gd name="T16" fmla="*/ 0 w 19"/>
                  <a:gd name="T17" fmla="*/ 0 h 2"/>
                  <a:gd name="T18" fmla="*/ 0 w 19"/>
                  <a:gd name="T19" fmla="*/ 0 h 2"/>
                  <a:gd name="T20" fmla="*/ 19 w 19"/>
                  <a:gd name="T21" fmla="*/ 0 h 2"/>
                  <a:gd name="T22" fmla="*/ 19 w 19"/>
                  <a:gd name="T23" fmla="*/ 0 h 2"/>
                  <a:gd name="T24" fmla="*/ 19 w 19"/>
                  <a:gd name="T25" fmla="*/ 0 h 2"/>
                  <a:gd name="T26" fmla="*/ 19 w 19"/>
                  <a:gd name="T27" fmla="*/ 0 h 2"/>
                  <a:gd name="T28" fmla="*/ 16 w 19"/>
                  <a:gd name="T29" fmla="*/ 0 h 2"/>
                  <a:gd name="T30" fmla="*/ 16 w 19"/>
                  <a:gd name="T31" fmla="*/ 0 h 2"/>
                  <a:gd name="T32" fmla="*/ 16 w 19"/>
                  <a:gd name="T33" fmla="*/ 2 h 2"/>
                  <a:gd name="T34" fmla="*/ 16 w 19"/>
                  <a:gd name="T35" fmla="*/ 2 h 2"/>
                  <a:gd name="T36" fmla="*/ 16 w 1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2"/>
                  <a:gd name="T59" fmla="*/ 19 w 1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2">
                    <a:moveTo>
                      <a:pt x="16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19" y="0"/>
                    </a:lnTo>
                    <a:lnTo>
                      <a:pt x="16" y="0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ED8A5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78" name="Freeform 288"/>
              <p:cNvSpPr>
                <a:spLocks/>
              </p:cNvSpPr>
              <p:nvPr/>
            </p:nvSpPr>
            <p:spPr bwMode="auto">
              <a:xfrm>
                <a:off x="4255" y="1836"/>
                <a:ext cx="19" cy="3"/>
              </a:xfrm>
              <a:custGeom>
                <a:avLst/>
                <a:gdLst>
                  <a:gd name="T0" fmla="*/ 19 w 19"/>
                  <a:gd name="T1" fmla="*/ 3 h 3"/>
                  <a:gd name="T2" fmla="*/ 0 w 19"/>
                  <a:gd name="T3" fmla="*/ 3 h 3"/>
                  <a:gd name="T4" fmla="*/ 3 w 19"/>
                  <a:gd name="T5" fmla="*/ 3 h 3"/>
                  <a:gd name="T6" fmla="*/ 3 w 19"/>
                  <a:gd name="T7" fmla="*/ 3 h 3"/>
                  <a:gd name="T8" fmla="*/ 3 w 19"/>
                  <a:gd name="T9" fmla="*/ 0 h 3"/>
                  <a:gd name="T10" fmla="*/ 3 w 19"/>
                  <a:gd name="T11" fmla="*/ 0 h 3"/>
                  <a:gd name="T12" fmla="*/ 3 w 19"/>
                  <a:gd name="T13" fmla="*/ 0 h 3"/>
                  <a:gd name="T14" fmla="*/ 3 w 19"/>
                  <a:gd name="T15" fmla="*/ 0 h 3"/>
                  <a:gd name="T16" fmla="*/ 3 w 19"/>
                  <a:gd name="T17" fmla="*/ 0 h 3"/>
                  <a:gd name="T18" fmla="*/ 3 w 19"/>
                  <a:gd name="T19" fmla="*/ 0 h 3"/>
                  <a:gd name="T20" fmla="*/ 19 w 19"/>
                  <a:gd name="T21" fmla="*/ 0 h 3"/>
                  <a:gd name="T22" fmla="*/ 19 w 19"/>
                  <a:gd name="T23" fmla="*/ 0 h 3"/>
                  <a:gd name="T24" fmla="*/ 19 w 19"/>
                  <a:gd name="T25" fmla="*/ 0 h 3"/>
                  <a:gd name="T26" fmla="*/ 19 w 19"/>
                  <a:gd name="T27" fmla="*/ 0 h 3"/>
                  <a:gd name="T28" fmla="*/ 19 w 19"/>
                  <a:gd name="T29" fmla="*/ 0 h 3"/>
                  <a:gd name="T30" fmla="*/ 19 w 19"/>
                  <a:gd name="T31" fmla="*/ 0 h 3"/>
                  <a:gd name="T32" fmla="*/ 19 w 19"/>
                  <a:gd name="T33" fmla="*/ 3 h 3"/>
                  <a:gd name="T34" fmla="*/ 19 w 19"/>
                  <a:gd name="T35" fmla="*/ 3 h 3"/>
                  <a:gd name="T36" fmla="*/ 19 w 1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3"/>
                  <a:gd name="T59" fmla="*/ 19 w 1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3">
                    <a:moveTo>
                      <a:pt x="19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9" y="0"/>
                    </a:lnTo>
                    <a:lnTo>
                      <a:pt x="19" y="3"/>
                    </a:lnTo>
                    <a:close/>
                  </a:path>
                </a:pathLst>
              </a:custGeom>
              <a:solidFill>
                <a:srgbClr val="ED8A5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79" name="Freeform 289"/>
              <p:cNvSpPr>
                <a:spLocks/>
              </p:cNvSpPr>
              <p:nvPr/>
            </p:nvSpPr>
            <p:spPr bwMode="auto">
              <a:xfrm>
                <a:off x="4258" y="1834"/>
                <a:ext cx="18" cy="2"/>
              </a:xfrm>
              <a:custGeom>
                <a:avLst/>
                <a:gdLst>
                  <a:gd name="T0" fmla="*/ 16 w 18"/>
                  <a:gd name="T1" fmla="*/ 2 h 2"/>
                  <a:gd name="T2" fmla="*/ 0 w 18"/>
                  <a:gd name="T3" fmla="*/ 2 h 2"/>
                  <a:gd name="T4" fmla="*/ 0 w 18"/>
                  <a:gd name="T5" fmla="*/ 2 h 2"/>
                  <a:gd name="T6" fmla="*/ 0 w 18"/>
                  <a:gd name="T7" fmla="*/ 2 h 2"/>
                  <a:gd name="T8" fmla="*/ 2 w 18"/>
                  <a:gd name="T9" fmla="*/ 2 h 2"/>
                  <a:gd name="T10" fmla="*/ 2 w 18"/>
                  <a:gd name="T11" fmla="*/ 0 h 2"/>
                  <a:gd name="T12" fmla="*/ 2 w 18"/>
                  <a:gd name="T13" fmla="*/ 0 h 2"/>
                  <a:gd name="T14" fmla="*/ 2 w 18"/>
                  <a:gd name="T15" fmla="*/ 0 h 2"/>
                  <a:gd name="T16" fmla="*/ 2 w 18"/>
                  <a:gd name="T17" fmla="*/ 0 h 2"/>
                  <a:gd name="T18" fmla="*/ 2 w 18"/>
                  <a:gd name="T19" fmla="*/ 0 h 2"/>
                  <a:gd name="T20" fmla="*/ 18 w 18"/>
                  <a:gd name="T21" fmla="*/ 0 h 2"/>
                  <a:gd name="T22" fmla="*/ 18 w 18"/>
                  <a:gd name="T23" fmla="*/ 0 h 2"/>
                  <a:gd name="T24" fmla="*/ 18 w 18"/>
                  <a:gd name="T25" fmla="*/ 0 h 2"/>
                  <a:gd name="T26" fmla="*/ 18 w 18"/>
                  <a:gd name="T27" fmla="*/ 0 h 2"/>
                  <a:gd name="T28" fmla="*/ 18 w 18"/>
                  <a:gd name="T29" fmla="*/ 0 h 2"/>
                  <a:gd name="T30" fmla="*/ 18 w 18"/>
                  <a:gd name="T31" fmla="*/ 2 h 2"/>
                  <a:gd name="T32" fmla="*/ 18 w 18"/>
                  <a:gd name="T33" fmla="*/ 2 h 2"/>
                  <a:gd name="T34" fmla="*/ 18 w 18"/>
                  <a:gd name="T35" fmla="*/ 2 h 2"/>
                  <a:gd name="T36" fmla="*/ 16 w 1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8"/>
                  <a:gd name="T58" fmla="*/ 0 h 2"/>
                  <a:gd name="T59" fmla="*/ 18 w 1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8" h="2">
                    <a:moveTo>
                      <a:pt x="16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18" y="0"/>
                    </a:lnTo>
                    <a:lnTo>
                      <a:pt x="18" y="2"/>
                    </a:lnTo>
                    <a:lnTo>
                      <a:pt x="16" y="2"/>
                    </a:lnTo>
                    <a:close/>
                  </a:path>
                </a:pathLst>
              </a:custGeom>
              <a:solidFill>
                <a:srgbClr val="EE8B5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80" name="Freeform 290"/>
              <p:cNvSpPr>
                <a:spLocks/>
              </p:cNvSpPr>
              <p:nvPr/>
            </p:nvSpPr>
            <p:spPr bwMode="auto">
              <a:xfrm>
                <a:off x="4260" y="1831"/>
                <a:ext cx="19" cy="3"/>
              </a:xfrm>
              <a:custGeom>
                <a:avLst/>
                <a:gdLst>
                  <a:gd name="T0" fmla="*/ 16 w 19"/>
                  <a:gd name="T1" fmla="*/ 3 h 3"/>
                  <a:gd name="T2" fmla="*/ 0 w 19"/>
                  <a:gd name="T3" fmla="*/ 3 h 3"/>
                  <a:gd name="T4" fmla="*/ 0 w 19"/>
                  <a:gd name="T5" fmla="*/ 3 h 3"/>
                  <a:gd name="T6" fmla="*/ 0 w 19"/>
                  <a:gd name="T7" fmla="*/ 3 h 3"/>
                  <a:gd name="T8" fmla="*/ 0 w 19"/>
                  <a:gd name="T9" fmla="*/ 3 h 3"/>
                  <a:gd name="T10" fmla="*/ 0 w 19"/>
                  <a:gd name="T11" fmla="*/ 3 h 3"/>
                  <a:gd name="T12" fmla="*/ 3 w 19"/>
                  <a:gd name="T13" fmla="*/ 0 h 3"/>
                  <a:gd name="T14" fmla="*/ 3 w 19"/>
                  <a:gd name="T15" fmla="*/ 0 h 3"/>
                  <a:gd name="T16" fmla="*/ 3 w 19"/>
                  <a:gd name="T17" fmla="*/ 0 h 3"/>
                  <a:gd name="T18" fmla="*/ 3 w 19"/>
                  <a:gd name="T19" fmla="*/ 0 h 3"/>
                  <a:gd name="T20" fmla="*/ 19 w 19"/>
                  <a:gd name="T21" fmla="*/ 0 h 3"/>
                  <a:gd name="T22" fmla="*/ 19 w 19"/>
                  <a:gd name="T23" fmla="*/ 0 h 3"/>
                  <a:gd name="T24" fmla="*/ 19 w 19"/>
                  <a:gd name="T25" fmla="*/ 0 h 3"/>
                  <a:gd name="T26" fmla="*/ 19 w 19"/>
                  <a:gd name="T27" fmla="*/ 0 h 3"/>
                  <a:gd name="T28" fmla="*/ 16 w 19"/>
                  <a:gd name="T29" fmla="*/ 3 h 3"/>
                  <a:gd name="T30" fmla="*/ 16 w 19"/>
                  <a:gd name="T31" fmla="*/ 3 h 3"/>
                  <a:gd name="T32" fmla="*/ 16 w 19"/>
                  <a:gd name="T33" fmla="*/ 3 h 3"/>
                  <a:gd name="T34" fmla="*/ 16 w 19"/>
                  <a:gd name="T35" fmla="*/ 3 h 3"/>
                  <a:gd name="T36" fmla="*/ 16 w 1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3"/>
                  <a:gd name="T59" fmla="*/ 19 w 1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3">
                    <a:moveTo>
                      <a:pt x="16" y="3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19" y="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EE8B5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81" name="Freeform 291"/>
              <p:cNvSpPr>
                <a:spLocks/>
              </p:cNvSpPr>
              <p:nvPr/>
            </p:nvSpPr>
            <p:spPr bwMode="auto">
              <a:xfrm>
                <a:off x="4263" y="1828"/>
                <a:ext cx="16" cy="3"/>
              </a:xfrm>
              <a:custGeom>
                <a:avLst/>
                <a:gdLst>
                  <a:gd name="T0" fmla="*/ 16 w 16"/>
                  <a:gd name="T1" fmla="*/ 3 h 3"/>
                  <a:gd name="T2" fmla="*/ 0 w 16"/>
                  <a:gd name="T3" fmla="*/ 3 h 3"/>
                  <a:gd name="T4" fmla="*/ 0 w 16"/>
                  <a:gd name="T5" fmla="*/ 3 h 3"/>
                  <a:gd name="T6" fmla="*/ 0 w 16"/>
                  <a:gd name="T7" fmla="*/ 3 h 3"/>
                  <a:gd name="T8" fmla="*/ 0 w 16"/>
                  <a:gd name="T9" fmla="*/ 3 h 3"/>
                  <a:gd name="T10" fmla="*/ 0 w 16"/>
                  <a:gd name="T11" fmla="*/ 3 h 3"/>
                  <a:gd name="T12" fmla="*/ 0 w 16"/>
                  <a:gd name="T13" fmla="*/ 0 h 3"/>
                  <a:gd name="T14" fmla="*/ 3 w 16"/>
                  <a:gd name="T15" fmla="*/ 0 h 3"/>
                  <a:gd name="T16" fmla="*/ 3 w 16"/>
                  <a:gd name="T17" fmla="*/ 0 h 3"/>
                  <a:gd name="T18" fmla="*/ 3 w 16"/>
                  <a:gd name="T19" fmla="*/ 0 h 3"/>
                  <a:gd name="T20" fmla="*/ 16 w 16"/>
                  <a:gd name="T21" fmla="*/ 0 h 3"/>
                  <a:gd name="T22" fmla="*/ 16 w 16"/>
                  <a:gd name="T23" fmla="*/ 0 h 3"/>
                  <a:gd name="T24" fmla="*/ 16 w 16"/>
                  <a:gd name="T25" fmla="*/ 0 h 3"/>
                  <a:gd name="T26" fmla="*/ 16 w 16"/>
                  <a:gd name="T27" fmla="*/ 0 h 3"/>
                  <a:gd name="T28" fmla="*/ 16 w 16"/>
                  <a:gd name="T29" fmla="*/ 3 h 3"/>
                  <a:gd name="T30" fmla="*/ 16 w 16"/>
                  <a:gd name="T31" fmla="*/ 3 h 3"/>
                  <a:gd name="T32" fmla="*/ 16 w 16"/>
                  <a:gd name="T33" fmla="*/ 3 h 3"/>
                  <a:gd name="T34" fmla="*/ 16 w 16"/>
                  <a:gd name="T35" fmla="*/ 3 h 3"/>
                  <a:gd name="T36" fmla="*/ 16 w 1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6"/>
                  <a:gd name="T58" fmla="*/ 0 h 3"/>
                  <a:gd name="T59" fmla="*/ 16 w 1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6" h="3">
                    <a:moveTo>
                      <a:pt x="1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6" y="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EF8C5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82" name="Freeform 292"/>
              <p:cNvSpPr>
                <a:spLocks/>
              </p:cNvSpPr>
              <p:nvPr/>
            </p:nvSpPr>
            <p:spPr bwMode="auto">
              <a:xfrm>
                <a:off x="4266" y="1826"/>
                <a:ext cx="16" cy="2"/>
              </a:xfrm>
              <a:custGeom>
                <a:avLst/>
                <a:gdLst>
                  <a:gd name="T0" fmla="*/ 13 w 16"/>
                  <a:gd name="T1" fmla="*/ 2 h 2"/>
                  <a:gd name="T2" fmla="*/ 0 w 16"/>
                  <a:gd name="T3" fmla="*/ 2 h 2"/>
                  <a:gd name="T4" fmla="*/ 0 w 16"/>
                  <a:gd name="T5" fmla="*/ 2 h 2"/>
                  <a:gd name="T6" fmla="*/ 0 w 16"/>
                  <a:gd name="T7" fmla="*/ 2 h 2"/>
                  <a:gd name="T8" fmla="*/ 0 w 16"/>
                  <a:gd name="T9" fmla="*/ 2 h 2"/>
                  <a:gd name="T10" fmla="*/ 0 w 16"/>
                  <a:gd name="T11" fmla="*/ 2 h 2"/>
                  <a:gd name="T12" fmla="*/ 0 w 16"/>
                  <a:gd name="T13" fmla="*/ 2 h 2"/>
                  <a:gd name="T14" fmla="*/ 0 w 16"/>
                  <a:gd name="T15" fmla="*/ 0 h 2"/>
                  <a:gd name="T16" fmla="*/ 0 w 16"/>
                  <a:gd name="T17" fmla="*/ 0 h 2"/>
                  <a:gd name="T18" fmla="*/ 2 w 16"/>
                  <a:gd name="T19" fmla="*/ 0 h 2"/>
                  <a:gd name="T20" fmla="*/ 16 w 16"/>
                  <a:gd name="T21" fmla="*/ 0 h 2"/>
                  <a:gd name="T22" fmla="*/ 16 w 16"/>
                  <a:gd name="T23" fmla="*/ 0 h 2"/>
                  <a:gd name="T24" fmla="*/ 16 w 16"/>
                  <a:gd name="T25" fmla="*/ 0 h 2"/>
                  <a:gd name="T26" fmla="*/ 16 w 16"/>
                  <a:gd name="T27" fmla="*/ 2 h 2"/>
                  <a:gd name="T28" fmla="*/ 16 w 16"/>
                  <a:gd name="T29" fmla="*/ 2 h 2"/>
                  <a:gd name="T30" fmla="*/ 16 w 16"/>
                  <a:gd name="T31" fmla="*/ 2 h 2"/>
                  <a:gd name="T32" fmla="*/ 16 w 16"/>
                  <a:gd name="T33" fmla="*/ 2 h 2"/>
                  <a:gd name="T34" fmla="*/ 16 w 16"/>
                  <a:gd name="T35" fmla="*/ 2 h 2"/>
                  <a:gd name="T36" fmla="*/ 13 w 1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6"/>
                  <a:gd name="T58" fmla="*/ 0 h 2"/>
                  <a:gd name="T59" fmla="*/ 16 w 1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6" h="2">
                    <a:moveTo>
                      <a:pt x="1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6" y="0"/>
                    </a:lnTo>
                    <a:lnTo>
                      <a:pt x="16" y="2"/>
                    </a:lnTo>
                    <a:lnTo>
                      <a:pt x="13" y="2"/>
                    </a:lnTo>
                    <a:close/>
                  </a:path>
                </a:pathLst>
              </a:custGeom>
              <a:solidFill>
                <a:srgbClr val="F08C5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83" name="Freeform 293"/>
              <p:cNvSpPr>
                <a:spLocks/>
              </p:cNvSpPr>
              <p:nvPr/>
            </p:nvSpPr>
            <p:spPr bwMode="auto">
              <a:xfrm>
                <a:off x="4268" y="1823"/>
                <a:ext cx="17" cy="3"/>
              </a:xfrm>
              <a:custGeom>
                <a:avLst/>
                <a:gdLst>
                  <a:gd name="T0" fmla="*/ 14 w 17"/>
                  <a:gd name="T1" fmla="*/ 3 h 3"/>
                  <a:gd name="T2" fmla="*/ 0 w 17"/>
                  <a:gd name="T3" fmla="*/ 3 h 3"/>
                  <a:gd name="T4" fmla="*/ 0 w 17"/>
                  <a:gd name="T5" fmla="*/ 3 h 3"/>
                  <a:gd name="T6" fmla="*/ 0 w 17"/>
                  <a:gd name="T7" fmla="*/ 3 h 3"/>
                  <a:gd name="T8" fmla="*/ 0 w 17"/>
                  <a:gd name="T9" fmla="*/ 3 h 3"/>
                  <a:gd name="T10" fmla="*/ 0 w 17"/>
                  <a:gd name="T11" fmla="*/ 3 h 3"/>
                  <a:gd name="T12" fmla="*/ 0 w 17"/>
                  <a:gd name="T13" fmla="*/ 3 h 3"/>
                  <a:gd name="T14" fmla="*/ 0 w 17"/>
                  <a:gd name="T15" fmla="*/ 0 h 3"/>
                  <a:gd name="T16" fmla="*/ 0 w 17"/>
                  <a:gd name="T17" fmla="*/ 0 h 3"/>
                  <a:gd name="T18" fmla="*/ 0 w 17"/>
                  <a:gd name="T19" fmla="*/ 0 h 3"/>
                  <a:gd name="T20" fmla="*/ 17 w 17"/>
                  <a:gd name="T21" fmla="*/ 0 h 3"/>
                  <a:gd name="T22" fmla="*/ 17 w 17"/>
                  <a:gd name="T23" fmla="*/ 0 h 3"/>
                  <a:gd name="T24" fmla="*/ 17 w 17"/>
                  <a:gd name="T25" fmla="*/ 0 h 3"/>
                  <a:gd name="T26" fmla="*/ 17 w 17"/>
                  <a:gd name="T27" fmla="*/ 3 h 3"/>
                  <a:gd name="T28" fmla="*/ 14 w 17"/>
                  <a:gd name="T29" fmla="*/ 3 h 3"/>
                  <a:gd name="T30" fmla="*/ 14 w 17"/>
                  <a:gd name="T31" fmla="*/ 3 h 3"/>
                  <a:gd name="T32" fmla="*/ 14 w 17"/>
                  <a:gd name="T33" fmla="*/ 3 h 3"/>
                  <a:gd name="T34" fmla="*/ 14 w 17"/>
                  <a:gd name="T35" fmla="*/ 3 h 3"/>
                  <a:gd name="T36" fmla="*/ 14 w 1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7"/>
                  <a:gd name="T58" fmla="*/ 0 h 3"/>
                  <a:gd name="T59" fmla="*/ 17 w 1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7" h="3">
                    <a:moveTo>
                      <a:pt x="1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7" y="0"/>
                    </a:lnTo>
                    <a:lnTo>
                      <a:pt x="17" y="3"/>
                    </a:lnTo>
                    <a:lnTo>
                      <a:pt x="14" y="3"/>
                    </a:lnTo>
                    <a:close/>
                  </a:path>
                </a:pathLst>
              </a:custGeom>
              <a:solidFill>
                <a:srgbClr val="F08D5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84" name="Freeform 294"/>
              <p:cNvSpPr>
                <a:spLocks/>
              </p:cNvSpPr>
              <p:nvPr/>
            </p:nvSpPr>
            <p:spPr bwMode="auto">
              <a:xfrm>
                <a:off x="4268" y="1821"/>
                <a:ext cx="19" cy="2"/>
              </a:xfrm>
              <a:custGeom>
                <a:avLst/>
                <a:gdLst>
                  <a:gd name="T0" fmla="*/ 17 w 19"/>
                  <a:gd name="T1" fmla="*/ 2 h 2"/>
                  <a:gd name="T2" fmla="*/ 0 w 19"/>
                  <a:gd name="T3" fmla="*/ 2 h 2"/>
                  <a:gd name="T4" fmla="*/ 3 w 19"/>
                  <a:gd name="T5" fmla="*/ 2 h 2"/>
                  <a:gd name="T6" fmla="*/ 3 w 19"/>
                  <a:gd name="T7" fmla="*/ 2 h 2"/>
                  <a:gd name="T8" fmla="*/ 3 w 19"/>
                  <a:gd name="T9" fmla="*/ 2 h 2"/>
                  <a:gd name="T10" fmla="*/ 3 w 19"/>
                  <a:gd name="T11" fmla="*/ 2 h 2"/>
                  <a:gd name="T12" fmla="*/ 3 w 19"/>
                  <a:gd name="T13" fmla="*/ 2 h 2"/>
                  <a:gd name="T14" fmla="*/ 3 w 19"/>
                  <a:gd name="T15" fmla="*/ 2 h 2"/>
                  <a:gd name="T16" fmla="*/ 3 w 19"/>
                  <a:gd name="T17" fmla="*/ 0 h 2"/>
                  <a:gd name="T18" fmla="*/ 3 w 19"/>
                  <a:gd name="T19" fmla="*/ 0 h 2"/>
                  <a:gd name="T20" fmla="*/ 19 w 19"/>
                  <a:gd name="T21" fmla="*/ 0 h 2"/>
                  <a:gd name="T22" fmla="*/ 17 w 19"/>
                  <a:gd name="T23" fmla="*/ 0 h 2"/>
                  <a:gd name="T24" fmla="*/ 17 w 19"/>
                  <a:gd name="T25" fmla="*/ 2 h 2"/>
                  <a:gd name="T26" fmla="*/ 17 w 19"/>
                  <a:gd name="T27" fmla="*/ 2 h 2"/>
                  <a:gd name="T28" fmla="*/ 17 w 19"/>
                  <a:gd name="T29" fmla="*/ 2 h 2"/>
                  <a:gd name="T30" fmla="*/ 17 w 19"/>
                  <a:gd name="T31" fmla="*/ 2 h 2"/>
                  <a:gd name="T32" fmla="*/ 17 w 19"/>
                  <a:gd name="T33" fmla="*/ 2 h 2"/>
                  <a:gd name="T34" fmla="*/ 17 w 19"/>
                  <a:gd name="T35" fmla="*/ 2 h 2"/>
                  <a:gd name="T36" fmla="*/ 17 w 1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9"/>
                  <a:gd name="T58" fmla="*/ 0 h 2"/>
                  <a:gd name="T59" fmla="*/ 19 w 1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9" h="2">
                    <a:moveTo>
                      <a:pt x="17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9" y="0"/>
                    </a:lnTo>
                    <a:lnTo>
                      <a:pt x="17" y="0"/>
                    </a:lnTo>
                    <a:lnTo>
                      <a:pt x="17" y="2"/>
                    </a:lnTo>
                    <a:close/>
                  </a:path>
                </a:pathLst>
              </a:custGeom>
              <a:solidFill>
                <a:srgbClr val="F18D5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85" name="Freeform 295"/>
              <p:cNvSpPr>
                <a:spLocks/>
              </p:cNvSpPr>
              <p:nvPr/>
            </p:nvSpPr>
            <p:spPr bwMode="auto">
              <a:xfrm>
                <a:off x="4271" y="1818"/>
                <a:ext cx="16" cy="3"/>
              </a:xfrm>
              <a:custGeom>
                <a:avLst/>
                <a:gdLst>
                  <a:gd name="T0" fmla="*/ 16 w 16"/>
                  <a:gd name="T1" fmla="*/ 3 h 3"/>
                  <a:gd name="T2" fmla="*/ 0 w 16"/>
                  <a:gd name="T3" fmla="*/ 3 h 3"/>
                  <a:gd name="T4" fmla="*/ 0 w 16"/>
                  <a:gd name="T5" fmla="*/ 3 h 3"/>
                  <a:gd name="T6" fmla="*/ 3 w 16"/>
                  <a:gd name="T7" fmla="*/ 3 h 3"/>
                  <a:gd name="T8" fmla="*/ 3 w 16"/>
                  <a:gd name="T9" fmla="*/ 3 h 3"/>
                  <a:gd name="T10" fmla="*/ 3 w 16"/>
                  <a:gd name="T11" fmla="*/ 3 h 3"/>
                  <a:gd name="T12" fmla="*/ 3 w 16"/>
                  <a:gd name="T13" fmla="*/ 3 h 3"/>
                  <a:gd name="T14" fmla="*/ 3 w 16"/>
                  <a:gd name="T15" fmla="*/ 3 h 3"/>
                  <a:gd name="T16" fmla="*/ 3 w 16"/>
                  <a:gd name="T17" fmla="*/ 3 h 3"/>
                  <a:gd name="T18" fmla="*/ 3 w 16"/>
                  <a:gd name="T19" fmla="*/ 0 h 3"/>
                  <a:gd name="T20" fmla="*/ 16 w 16"/>
                  <a:gd name="T21" fmla="*/ 0 h 3"/>
                  <a:gd name="T22" fmla="*/ 16 w 16"/>
                  <a:gd name="T23" fmla="*/ 3 h 3"/>
                  <a:gd name="T24" fmla="*/ 16 w 16"/>
                  <a:gd name="T25" fmla="*/ 3 h 3"/>
                  <a:gd name="T26" fmla="*/ 16 w 16"/>
                  <a:gd name="T27" fmla="*/ 3 h 3"/>
                  <a:gd name="T28" fmla="*/ 16 w 16"/>
                  <a:gd name="T29" fmla="*/ 3 h 3"/>
                  <a:gd name="T30" fmla="*/ 16 w 16"/>
                  <a:gd name="T31" fmla="*/ 3 h 3"/>
                  <a:gd name="T32" fmla="*/ 16 w 16"/>
                  <a:gd name="T33" fmla="*/ 3 h 3"/>
                  <a:gd name="T34" fmla="*/ 16 w 16"/>
                  <a:gd name="T35" fmla="*/ 3 h 3"/>
                  <a:gd name="T36" fmla="*/ 16 w 1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6"/>
                  <a:gd name="T58" fmla="*/ 0 h 3"/>
                  <a:gd name="T59" fmla="*/ 16 w 1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6" h="3">
                    <a:moveTo>
                      <a:pt x="16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6" y="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F18E5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86" name="Freeform 296"/>
              <p:cNvSpPr>
                <a:spLocks/>
              </p:cNvSpPr>
              <p:nvPr/>
            </p:nvSpPr>
            <p:spPr bwMode="auto">
              <a:xfrm>
                <a:off x="4274" y="1815"/>
                <a:ext cx="16" cy="3"/>
              </a:xfrm>
              <a:custGeom>
                <a:avLst/>
                <a:gdLst>
                  <a:gd name="T0" fmla="*/ 13 w 16"/>
                  <a:gd name="T1" fmla="*/ 3 h 3"/>
                  <a:gd name="T2" fmla="*/ 0 w 16"/>
                  <a:gd name="T3" fmla="*/ 3 h 3"/>
                  <a:gd name="T4" fmla="*/ 0 w 16"/>
                  <a:gd name="T5" fmla="*/ 3 h 3"/>
                  <a:gd name="T6" fmla="*/ 0 w 16"/>
                  <a:gd name="T7" fmla="*/ 3 h 3"/>
                  <a:gd name="T8" fmla="*/ 2 w 16"/>
                  <a:gd name="T9" fmla="*/ 3 h 3"/>
                  <a:gd name="T10" fmla="*/ 2 w 16"/>
                  <a:gd name="T11" fmla="*/ 3 h 3"/>
                  <a:gd name="T12" fmla="*/ 2 w 16"/>
                  <a:gd name="T13" fmla="*/ 3 h 3"/>
                  <a:gd name="T14" fmla="*/ 2 w 16"/>
                  <a:gd name="T15" fmla="*/ 3 h 3"/>
                  <a:gd name="T16" fmla="*/ 2 w 16"/>
                  <a:gd name="T17" fmla="*/ 3 h 3"/>
                  <a:gd name="T18" fmla="*/ 2 w 16"/>
                  <a:gd name="T19" fmla="*/ 0 h 3"/>
                  <a:gd name="T20" fmla="*/ 16 w 16"/>
                  <a:gd name="T21" fmla="*/ 0 h 3"/>
                  <a:gd name="T22" fmla="*/ 16 w 16"/>
                  <a:gd name="T23" fmla="*/ 3 h 3"/>
                  <a:gd name="T24" fmla="*/ 16 w 16"/>
                  <a:gd name="T25" fmla="*/ 3 h 3"/>
                  <a:gd name="T26" fmla="*/ 16 w 16"/>
                  <a:gd name="T27" fmla="*/ 3 h 3"/>
                  <a:gd name="T28" fmla="*/ 16 w 16"/>
                  <a:gd name="T29" fmla="*/ 3 h 3"/>
                  <a:gd name="T30" fmla="*/ 13 w 16"/>
                  <a:gd name="T31" fmla="*/ 3 h 3"/>
                  <a:gd name="T32" fmla="*/ 13 w 16"/>
                  <a:gd name="T33" fmla="*/ 3 h 3"/>
                  <a:gd name="T34" fmla="*/ 13 w 16"/>
                  <a:gd name="T35" fmla="*/ 3 h 3"/>
                  <a:gd name="T36" fmla="*/ 13 w 1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6"/>
                  <a:gd name="T58" fmla="*/ 0 h 3"/>
                  <a:gd name="T59" fmla="*/ 16 w 1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6" h="3">
                    <a:moveTo>
                      <a:pt x="13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6" y="0"/>
                    </a:lnTo>
                    <a:lnTo>
                      <a:pt x="16" y="3"/>
                    </a:lnTo>
                    <a:lnTo>
                      <a:pt x="13" y="3"/>
                    </a:lnTo>
                    <a:close/>
                  </a:path>
                </a:pathLst>
              </a:custGeom>
              <a:solidFill>
                <a:srgbClr val="F28E5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87" name="Freeform 297"/>
              <p:cNvSpPr>
                <a:spLocks/>
              </p:cNvSpPr>
              <p:nvPr/>
            </p:nvSpPr>
            <p:spPr bwMode="auto">
              <a:xfrm>
                <a:off x="4276" y="1815"/>
                <a:ext cx="17" cy="1"/>
              </a:xfrm>
              <a:custGeom>
                <a:avLst/>
                <a:gdLst>
                  <a:gd name="T0" fmla="*/ 14 w 17"/>
                  <a:gd name="T1" fmla="*/ 0 h 1"/>
                  <a:gd name="T2" fmla="*/ 0 w 17"/>
                  <a:gd name="T3" fmla="*/ 0 h 1"/>
                  <a:gd name="T4" fmla="*/ 0 w 17"/>
                  <a:gd name="T5" fmla="*/ 0 h 1"/>
                  <a:gd name="T6" fmla="*/ 0 w 17"/>
                  <a:gd name="T7" fmla="*/ 0 h 1"/>
                  <a:gd name="T8" fmla="*/ 0 w 17"/>
                  <a:gd name="T9" fmla="*/ 0 h 1"/>
                  <a:gd name="T10" fmla="*/ 3 w 17"/>
                  <a:gd name="T11" fmla="*/ 0 h 1"/>
                  <a:gd name="T12" fmla="*/ 3 w 17"/>
                  <a:gd name="T13" fmla="*/ 0 h 1"/>
                  <a:gd name="T14" fmla="*/ 3 w 17"/>
                  <a:gd name="T15" fmla="*/ 0 h 1"/>
                  <a:gd name="T16" fmla="*/ 3 w 17"/>
                  <a:gd name="T17" fmla="*/ 0 h 1"/>
                  <a:gd name="T18" fmla="*/ 3 w 17"/>
                  <a:gd name="T19" fmla="*/ 0 h 1"/>
                  <a:gd name="T20" fmla="*/ 17 w 17"/>
                  <a:gd name="T21" fmla="*/ 0 h 1"/>
                  <a:gd name="T22" fmla="*/ 17 w 17"/>
                  <a:gd name="T23" fmla="*/ 0 h 1"/>
                  <a:gd name="T24" fmla="*/ 14 w 17"/>
                  <a:gd name="T25" fmla="*/ 0 h 1"/>
                  <a:gd name="T26" fmla="*/ 14 w 17"/>
                  <a:gd name="T27" fmla="*/ 0 h 1"/>
                  <a:gd name="T28" fmla="*/ 14 w 17"/>
                  <a:gd name="T29" fmla="*/ 0 h 1"/>
                  <a:gd name="T30" fmla="*/ 14 w 17"/>
                  <a:gd name="T31" fmla="*/ 0 h 1"/>
                  <a:gd name="T32" fmla="*/ 14 w 17"/>
                  <a:gd name="T33" fmla="*/ 0 h 1"/>
                  <a:gd name="T34" fmla="*/ 14 w 17"/>
                  <a:gd name="T35" fmla="*/ 0 h 1"/>
                  <a:gd name="T36" fmla="*/ 14 w 17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7"/>
                  <a:gd name="T58" fmla="*/ 0 h 1"/>
                  <a:gd name="T59" fmla="*/ 17 w 17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7" h="1">
                    <a:moveTo>
                      <a:pt x="14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17" y="0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38F5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88" name="Freeform 298"/>
              <p:cNvSpPr>
                <a:spLocks/>
              </p:cNvSpPr>
              <p:nvPr/>
            </p:nvSpPr>
            <p:spPr bwMode="auto">
              <a:xfrm>
                <a:off x="4279" y="1813"/>
                <a:ext cx="14" cy="2"/>
              </a:xfrm>
              <a:custGeom>
                <a:avLst/>
                <a:gdLst>
                  <a:gd name="T0" fmla="*/ 14 w 14"/>
                  <a:gd name="T1" fmla="*/ 2 h 2"/>
                  <a:gd name="T2" fmla="*/ 0 w 14"/>
                  <a:gd name="T3" fmla="*/ 2 h 2"/>
                  <a:gd name="T4" fmla="*/ 0 w 14"/>
                  <a:gd name="T5" fmla="*/ 0 h 2"/>
                  <a:gd name="T6" fmla="*/ 0 w 14"/>
                  <a:gd name="T7" fmla="*/ 0 h 2"/>
                  <a:gd name="T8" fmla="*/ 0 w 14"/>
                  <a:gd name="T9" fmla="*/ 0 h 2"/>
                  <a:gd name="T10" fmla="*/ 0 w 14"/>
                  <a:gd name="T11" fmla="*/ 0 h 2"/>
                  <a:gd name="T12" fmla="*/ 3 w 14"/>
                  <a:gd name="T13" fmla="*/ 0 h 2"/>
                  <a:gd name="T14" fmla="*/ 3 w 14"/>
                  <a:gd name="T15" fmla="*/ 0 h 2"/>
                  <a:gd name="T16" fmla="*/ 3 w 14"/>
                  <a:gd name="T17" fmla="*/ 0 h 2"/>
                  <a:gd name="T18" fmla="*/ 3 w 14"/>
                  <a:gd name="T19" fmla="*/ 0 h 2"/>
                  <a:gd name="T20" fmla="*/ 14 w 14"/>
                  <a:gd name="T21" fmla="*/ 0 h 2"/>
                  <a:gd name="T22" fmla="*/ 14 w 14"/>
                  <a:gd name="T23" fmla="*/ 0 h 2"/>
                  <a:gd name="T24" fmla="*/ 14 w 14"/>
                  <a:gd name="T25" fmla="*/ 0 h 2"/>
                  <a:gd name="T26" fmla="*/ 14 w 14"/>
                  <a:gd name="T27" fmla="*/ 0 h 2"/>
                  <a:gd name="T28" fmla="*/ 14 w 14"/>
                  <a:gd name="T29" fmla="*/ 0 h 2"/>
                  <a:gd name="T30" fmla="*/ 14 w 14"/>
                  <a:gd name="T31" fmla="*/ 0 h 2"/>
                  <a:gd name="T32" fmla="*/ 14 w 14"/>
                  <a:gd name="T33" fmla="*/ 0 h 2"/>
                  <a:gd name="T34" fmla="*/ 14 w 14"/>
                  <a:gd name="T35" fmla="*/ 0 h 2"/>
                  <a:gd name="T36" fmla="*/ 14 w 1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"/>
                  <a:gd name="T58" fmla="*/ 0 h 2"/>
                  <a:gd name="T59" fmla="*/ 14 w 1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" h="2">
                    <a:moveTo>
                      <a:pt x="1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4" y="0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F38F5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89" name="Freeform 299"/>
              <p:cNvSpPr>
                <a:spLocks/>
              </p:cNvSpPr>
              <p:nvPr/>
            </p:nvSpPr>
            <p:spPr bwMode="auto">
              <a:xfrm>
                <a:off x="4282" y="1810"/>
                <a:ext cx="13" cy="3"/>
              </a:xfrm>
              <a:custGeom>
                <a:avLst/>
                <a:gdLst>
                  <a:gd name="T0" fmla="*/ 11 w 13"/>
                  <a:gd name="T1" fmla="*/ 3 h 3"/>
                  <a:gd name="T2" fmla="*/ 0 w 13"/>
                  <a:gd name="T3" fmla="*/ 3 h 3"/>
                  <a:gd name="T4" fmla="*/ 0 w 13"/>
                  <a:gd name="T5" fmla="*/ 0 h 3"/>
                  <a:gd name="T6" fmla="*/ 0 w 13"/>
                  <a:gd name="T7" fmla="*/ 0 h 3"/>
                  <a:gd name="T8" fmla="*/ 0 w 13"/>
                  <a:gd name="T9" fmla="*/ 0 h 3"/>
                  <a:gd name="T10" fmla="*/ 0 w 13"/>
                  <a:gd name="T11" fmla="*/ 0 h 3"/>
                  <a:gd name="T12" fmla="*/ 0 w 13"/>
                  <a:gd name="T13" fmla="*/ 0 h 3"/>
                  <a:gd name="T14" fmla="*/ 3 w 13"/>
                  <a:gd name="T15" fmla="*/ 0 h 3"/>
                  <a:gd name="T16" fmla="*/ 3 w 13"/>
                  <a:gd name="T17" fmla="*/ 0 h 3"/>
                  <a:gd name="T18" fmla="*/ 3 w 13"/>
                  <a:gd name="T19" fmla="*/ 0 h 3"/>
                  <a:gd name="T20" fmla="*/ 13 w 13"/>
                  <a:gd name="T21" fmla="*/ 0 h 3"/>
                  <a:gd name="T22" fmla="*/ 13 w 13"/>
                  <a:gd name="T23" fmla="*/ 0 h 3"/>
                  <a:gd name="T24" fmla="*/ 13 w 13"/>
                  <a:gd name="T25" fmla="*/ 0 h 3"/>
                  <a:gd name="T26" fmla="*/ 13 w 13"/>
                  <a:gd name="T27" fmla="*/ 0 h 3"/>
                  <a:gd name="T28" fmla="*/ 13 w 13"/>
                  <a:gd name="T29" fmla="*/ 0 h 3"/>
                  <a:gd name="T30" fmla="*/ 13 w 13"/>
                  <a:gd name="T31" fmla="*/ 0 h 3"/>
                  <a:gd name="T32" fmla="*/ 11 w 13"/>
                  <a:gd name="T33" fmla="*/ 0 h 3"/>
                  <a:gd name="T34" fmla="*/ 11 w 13"/>
                  <a:gd name="T35" fmla="*/ 0 h 3"/>
                  <a:gd name="T36" fmla="*/ 11 w 1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3"/>
                  <a:gd name="T58" fmla="*/ 0 h 3"/>
                  <a:gd name="T59" fmla="*/ 13 w 1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3" h="3">
                    <a:moveTo>
                      <a:pt x="1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3" y="0"/>
                    </a:lnTo>
                    <a:lnTo>
                      <a:pt x="11" y="0"/>
                    </a:lnTo>
                    <a:lnTo>
                      <a:pt x="11" y="3"/>
                    </a:lnTo>
                    <a:close/>
                  </a:path>
                </a:pathLst>
              </a:custGeom>
              <a:solidFill>
                <a:srgbClr val="F4905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90" name="Freeform 300"/>
              <p:cNvSpPr>
                <a:spLocks/>
              </p:cNvSpPr>
              <p:nvPr/>
            </p:nvSpPr>
            <p:spPr bwMode="auto">
              <a:xfrm>
                <a:off x="4285" y="1807"/>
                <a:ext cx="13" cy="3"/>
              </a:xfrm>
              <a:custGeom>
                <a:avLst/>
                <a:gdLst>
                  <a:gd name="T0" fmla="*/ 10 w 13"/>
                  <a:gd name="T1" fmla="*/ 3 h 3"/>
                  <a:gd name="T2" fmla="*/ 0 w 13"/>
                  <a:gd name="T3" fmla="*/ 3 h 3"/>
                  <a:gd name="T4" fmla="*/ 0 w 13"/>
                  <a:gd name="T5" fmla="*/ 3 h 3"/>
                  <a:gd name="T6" fmla="*/ 0 w 13"/>
                  <a:gd name="T7" fmla="*/ 0 h 3"/>
                  <a:gd name="T8" fmla="*/ 0 w 13"/>
                  <a:gd name="T9" fmla="*/ 0 h 3"/>
                  <a:gd name="T10" fmla="*/ 0 w 13"/>
                  <a:gd name="T11" fmla="*/ 0 h 3"/>
                  <a:gd name="T12" fmla="*/ 0 w 13"/>
                  <a:gd name="T13" fmla="*/ 0 h 3"/>
                  <a:gd name="T14" fmla="*/ 0 w 13"/>
                  <a:gd name="T15" fmla="*/ 0 h 3"/>
                  <a:gd name="T16" fmla="*/ 2 w 13"/>
                  <a:gd name="T17" fmla="*/ 0 h 3"/>
                  <a:gd name="T18" fmla="*/ 2 w 13"/>
                  <a:gd name="T19" fmla="*/ 0 h 3"/>
                  <a:gd name="T20" fmla="*/ 13 w 13"/>
                  <a:gd name="T21" fmla="*/ 0 h 3"/>
                  <a:gd name="T22" fmla="*/ 13 w 13"/>
                  <a:gd name="T23" fmla="*/ 0 h 3"/>
                  <a:gd name="T24" fmla="*/ 13 w 13"/>
                  <a:gd name="T25" fmla="*/ 0 h 3"/>
                  <a:gd name="T26" fmla="*/ 10 w 13"/>
                  <a:gd name="T27" fmla="*/ 0 h 3"/>
                  <a:gd name="T28" fmla="*/ 10 w 13"/>
                  <a:gd name="T29" fmla="*/ 0 h 3"/>
                  <a:gd name="T30" fmla="*/ 10 w 13"/>
                  <a:gd name="T31" fmla="*/ 0 h 3"/>
                  <a:gd name="T32" fmla="*/ 10 w 13"/>
                  <a:gd name="T33" fmla="*/ 0 h 3"/>
                  <a:gd name="T34" fmla="*/ 10 w 13"/>
                  <a:gd name="T35" fmla="*/ 3 h 3"/>
                  <a:gd name="T36" fmla="*/ 10 w 1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3"/>
                  <a:gd name="T58" fmla="*/ 0 h 3"/>
                  <a:gd name="T59" fmla="*/ 13 w 1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3" h="3">
                    <a:moveTo>
                      <a:pt x="1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3" y="0"/>
                    </a:lnTo>
                    <a:lnTo>
                      <a:pt x="10" y="0"/>
                    </a:ln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F490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91" name="Freeform 301"/>
              <p:cNvSpPr>
                <a:spLocks/>
              </p:cNvSpPr>
              <p:nvPr/>
            </p:nvSpPr>
            <p:spPr bwMode="auto">
              <a:xfrm>
                <a:off x="4287" y="1805"/>
                <a:ext cx="11" cy="2"/>
              </a:xfrm>
              <a:custGeom>
                <a:avLst/>
                <a:gdLst>
                  <a:gd name="T0" fmla="*/ 11 w 11"/>
                  <a:gd name="T1" fmla="*/ 2 h 2"/>
                  <a:gd name="T2" fmla="*/ 0 w 11"/>
                  <a:gd name="T3" fmla="*/ 2 h 2"/>
                  <a:gd name="T4" fmla="*/ 0 w 11"/>
                  <a:gd name="T5" fmla="*/ 2 h 2"/>
                  <a:gd name="T6" fmla="*/ 0 w 11"/>
                  <a:gd name="T7" fmla="*/ 0 h 2"/>
                  <a:gd name="T8" fmla="*/ 0 w 11"/>
                  <a:gd name="T9" fmla="*/ 0 h 2"/>
                  <a:gd name="T10" fmla="*/ 0 w 11"/>
                  <a:gd name="T11" fmla="*/ 0 h 2"/>
                  <a:gd name="T12" fmla="*/ 0 w 11"/>
                  <a:gd name="T13" fmla="*/ 0 h 2"/>
                  <a:gd name="T14" fmla="*/ 0 w 11"/>
                  <a:gd name="T15" fmla="*/ 0 h 2"/>
                  <a:gd name="T16" fmla="*/ 3 w 11"/>
                  <a:gd name="T17" fmla="*/ 0 h 2"/>
                  <a:gd name="T18" fmla="*/ 3 w 11"/>
                  <a:gd name="T19" fmla="*/ 0 h 2"/>
                  <a:gd name="T20" fmla="*/ 11 w 11"/>
                  <a:gd name="T21" fmla="*/ 0 h 2"/>
                  <a:gd name="T22" fmla="*/ 11 w 11"/>
                  <a:gd name="T23" fmla="*/ 0 h 2"/>
                  <a:gd name="T24" fmla="*/ 11 w 11"/>
                  <a:gd name="T25" fmla="*/ 0 h 2"/>
                  <a:gd name="T26" fmla="*/ 11 w 11"/>
                  <a:gd name="T27" fmla="*/ 0 h 2"/>
                  <a:gd name="T28" fmla="*/ 11 w 11"/>
                  <a:gd name="T29" fmla="*/ 0 h 2"/>
                  <a:gd name="T30" fmla="*/ 11 w 11"/>
                  <a:gd name="T31" fmla="*/ 0 h 2"/>
                  <a:gd name="T32" fmla="*/ 11 w 11"/>
                  <a:gd name="T33" fmla="*/ 0 h 2"/>
                  <a:gd name="T34" fmla="*/ 11 w 11"/>
                  <a:gd name="T35" fmla="*/ 2 h 2"/>
                  <a:gd name="T36" fmla="*/ 11 w 1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"/>
                  <a:gd name="T58" fmla="*/ 0 h 2"/>
                  <a:gd name="T59" fmla="*/ 11 w 1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" h="2">
                    <a:moveTo>
                      <a:pt x="1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1" y="0"/>
                    </a:lnTo>
                    <a:lnTo>
                      <a:pt x="11" y="2"/>
                    </a:lnTo>
                    <a:close/>
                  </a:path>
                </a:pathLst>
              </a:custGeom>
              <a:solidFill>
                <a:srgbClr val="F5915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92" name="Freeform 302"/>
              <p:cNvSpPr>
                <a:spLocks/>
              </p:cNvSpPr>
              <p:nvPr/>
            </p:nvSpPr>
            <p:spPr bwMode="auto">
              <a:xfrm>
                <a:off x="4290" y="1802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0 w 11"/>
                  <a:gd name="T3" fmla="*/ 3 h 3"/>
                  <a:gd name="T4" fmla="*/ 0 w 11"/>
                  <a:gd name="T5" fmla="*/ 3 h 3"/>
                  <a:gd name="T6" fmla="*/ 0 w 11"/>
                  <a:gd name="T7" fmla="*/ 3 h 3"/>
                  <a:gd name="T8" fmla="*/ 0 w 11"/>
                  <a:gd name="T9" fmla="*/ 0 h 3"/>
                  <a:gd name="T10" fmla="*/ 0 w 11"/>
                  <a:gd name="T11" fmla="*/ 0 h 3"/>
                  <a:gd name="T12" fmla="*/ 0 w 11"/>
                  <a:gd name="T13" fmla="*/ 0 h 3"/>
                  <a:gd name="T14" fmla="*/ 0 w 11"/>
                  <a:gd name="T15" fmla="*/ 0 h 3"/>
                  <a:gd name="T16" fmla="*/ 0 w 11"/>
                  <a:gd name="T17" fmla="*/ 0 h 3"/>
                  <a:gd name="T18" fmla="*/ 3 w 11"/>
                  <a:gd name="T19" fmla="*/ 0 h 3"/>
                  <a:gd name="T20" fmla="*/ 11 w 11"/>
                  <a:gd name="T21" fmla="*/ 0 h 3"/>
                  <a:gd name="T22" fmla="*/ 11 w 11"/>
                  <a:gd name="T23" fmla="*/ 0 h 3"/>
                  <a:gd name="T24" fmla="*/ 11 w 11"/>
                  <a:gd name="T25" fmla="*/ 0 h 3"/>
                  <a:gd name="T26" fmla="*/ 11 w 11"/>
                  <a:gd name="T27" fmla="*/ 0 h 3"/>
                  <a:gd name="T28" fmla="*/ 11 w 11"/>
                  <a:gd name="T29" fmla="*/ 0 h 3"/>
                  <a:gd name="T30" fmla="*/ 11 w 11"/>
                  <a:gd name="T31" fmla="*/ 0 h 3"/>
                  <a:gd name="T32" fmla="*/ 11 w 11"/>
                  <a:gd name="T33" fmla="*/ 3 h 3"/>
                  <a:gd name="T34" fmla="*/ 11 w 11"/>
                  <a:gd name="T35" fmla="*/ 3 h 3"/>
                  <a:gd name="T36" fmla="*/ 8 w 1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"/>
                  <a:gd name="T58" fmla="*/ 0 h 3"/>
                  <a:gd name="T59" fmla="*/ 11 w 1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" h="3">
                    <a:moveTo>
                      <a:pt x="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1" y="0"/>
                    </a:lnTo>
                    <a:lnTo>
                      <a:pt x="11" y="3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F691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93" name="Freeform 303"/>
              <p:cNvSpPr>
                <a:spLocks/>
              </p:cNvSpPr>
              <p:nvPr/>
            </p:nvSpPr>
            <p:spPr bwMode="auto">
              <a:xfrm>
                <a:off x="4293" y="1800"/>
                <a:ext cx="10" cy="2"/>
              </a:xfrm>
              <a:custGeom>
                <a:avLst/>
                <a:gdLst>
                  <a:gd name="T0" fmla="*/ 8 w 10"/>
                  <a:gd name="T1" fmla="*/ 2 h 2"/>
                  <a:gd name="T2" fmla="*/ 0 w 10"/>
                  <a:gd name="T3" fmla="*/ 2 h 2"/>
                  <a:gd name="T4" fmla="*/ 0 w 10"/>
                  <a:gd name="T5" fmla="*/ 2 h 2"/>
                  <a:gd name="T6" fmla="*/ 0 w 10"/>
                  <a:gd name="T7" fmla="*/ 2 h 2"/>
                  <a:gd name="T8" fmla="*/ 0 w 10"/>
                  <a:gd name="T9" fmla="*/ 2 h 2"/>
                  <a:gd name="T10" fmla="*/ 0 w 10"/>
                  <a:gd name="T11" fmla="*/ 0 h 2"/>
                  <a:gd name="T12" fmla="*/ 0 w 10"/>
                  <a:gd name="T13" fmla="*/ 0 h 2"/>
                  <a:gd name="T14" fmla="*/ 0 w 10"/>
                  <a:gd name="T15" fmla="*/ 0 h 2"/>
                  <a:gd name="T16" fmla="*/ 0 w 10"/>
                  <a:gd name="T17" fmla="*/ 0 h 2"/>
                  <a:gd name="T18" fmla="*/ 2 w 10"/>
                  <a:gd name="T19" fmla="*/ 0 h 2"/>
                  <a:gd name="T20" fmla="*/ 10 w 10"/>
                  <a:gd name="T21" fmla="*/ 0 h 2"/>
                  <a:gd name="T22" fmla="*/ 10 w 10"/>
                  <a:gd name="T23" fmla="*/ 0 h 2"/>
                  <a:gd name="T24" fmla="*/ 10 w 10"/>
                  <a:gd name="T25" fmla="*/ 0 h 2"/>
                  <a:gd name="T26" fmla="*/ 10 w 10"/>
                  <a:gd name="T27" fmla="*/ 0 h 2"/>
                  <a:gd name="T28" fmla="*/ 10 w 10"/>
                  <a:gd name="T29" fmla="*/ 0 h 2"/>
                  <a:gd name="T30" fmla="*/ 8 w 10"/>
                  <a:gd name="T31" fmla="*/ 2 h 2"/>
                  <a:gd name="T32" fmla="*/ 8 w 10"/>
                  <a:gd name="T33" fmla="*/ 2 h 2"/>
                  <a:gd name="T34" fmla="*/ 8 w 10"/>
                  <a:gd name="T35" fmla="*/ 2 h 2"/>
                  <a:gd name="T36" fmla="*/ 8 w 1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"/>
                  <a:gd name="T58" fmla="*/ 0 h 2"/>
                  <a:gd name="T59" fmla="*/ 10 w 1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" h="2">
                    <a:moveTo>
                      <a:pt x="8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0" y="0"/>
                    </a:lnTo>
                    <a:lnTo>
                      <a:pt x="8" y="2"/>
                    </a:lnTo>
                    <a:close/>
                  </a:path>
                </a:pathLst>
              </a:custGeom>
              <a:solidFill>
                <a:srgbClr val="F692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94" name="Freeform 304"/>
              <p:cNvSpPr>
                <a:spLocks/>
              </p:cNvSpPr>
              <p:nvPr/>
            </p:nvSpPr>
            <p:spPr bwMode="auto">
              <a:xfrm>
                <a:off x="4295" y="1797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0 w 11"/>
                  <a:gd name="T3" fmla="*/ 3 h 3"/>
                  <a:gd name="T4" fmla="*/ 0 w 11"/>
                  <a:gd name="T5" fmla="*/ 3 h 3"/>
                  <a:gd name="T6" fmla="*/ 0 w 11"/>
                  <a:gd name="T7" fmla="*/ 3 h 3"/>
                  <a:gd name="T8" fmla="*/ 0 w 11"/>
                  <a:gd name="T9" fmla="*/ 3 h 3"/>
                  <a:gd name="T10" fmla="*/ 0 w 11"/>
                  <a:gd name="T11" fmla="*/ 0 h 3"/>
                  <a:gd name="T12" fmla="*/ 0 w 11"/>
                  <a:gd name="T13" fmla="*/ 0 h 3"/>
                  <a:gd name="T14" fmla="*/ 0 w 11"/>
                  <a:gd name="T15" fmla="*/ 0 h 3"/>
                  <a:gd name="T16" fmla="*/ 0 w 11"/>
                  <a:gd name="T17" fmla="*/ 0 h 3"/>
                  <a:gd name="T18" fmla="*/ 0 w 11"/>
                  <a:gd name="T19" fmla="*/ 0 h 3"/>
                  <a:gd name="T20" fmla="*/ 11 w 11"/>
                  <a:gd name="T21" fmla="*/ 0 h 3"/>
                  <a:gd name="T22" fmla="*/ 11 w 11"/>
                  <a:gd name="T23" fmla="*/ 0 h 3"/>
                  <a:gd name="T24" fmla="*/ 8 w 11"/>
                  <a:gd name="T25" fmla="*/ 0 h 3"/>
                  <a:gd name="T26" fmla="*/ 8 w 11"/>
                  <a:gd name="T27" fmla="*/ 0 h 3"/>
                  <a:gd name="T28" fmla="*/ 8 w 11"/>
                  <a:gd name="T29" fmla="*/ 0 h 3"/>
                  <a:gd name="T30" fmla="*/ 8 w 11"/>
                  <a:gd name="T31" fmla="*/ 3 h 3"/>
                  <a:gd name="T32" fmla="*/ 8 w 11"/>
                  <a:gd name="T33" fmla="*/ 3 h 3"/>
                  <a:gd name="T34" fmla="*/ 8 w 11"/>
                  <a:gd name="T35" fmla="*/ 3 h 3"/>
                  <a:gd name="T36" fmla="*/ 8 w 1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"/>
                  <a:gd name="T58" fmla="*/ 0 h 3"/>
                  <a:gd name="T59" fmla="*/ 11 w 1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" h="3">
                    <a:moveTo>
                      <a:pt x="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F7926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95" name="Freeform 305"/>
              <p:cNvSpPr>
                <a:spLocks/>
              </p:cNvSpPr>
              <p:nvPr/>
            </p:nvSpPr>
            <p:spPr bwMode="auto">
              <a:xfrm>
                <a:off x="4295" y="1794"/>
                <a:ext cx="11" cy="3"/>
              </a:xfrm>
              <a:custGeom>
                <a:avLst/>
                <a:gdLst>
                  <a:gd name="T0" fmla="*/ 11 w 11"/>
                  <a:gd name="T1" fmla="*/ 3 h 3"/>
                  <a:gd name="T2" fmla="*/ 0 w 11"/>
                  <a:gd name="T3" fmla="*/ 3 h 3"/>
                  <a:gd name="T4" fmla="*/ 3 w 11"/>
                  <a:gd name="T5" fmla="*/ 3 h 3"/>
                  <a:gd name="T6" fmla="*/ 3 w 11"/>
                  <a:gd name="T7" fmla="*/ 3 h 3"/>
                  <a:gd name="T8" fmla="*/ 3 w 11"/>
                  <a:gd name="T9" fmla="*/ 3 h 3"/>
                  <a:gd name="T10" fmla="*/ 3 w 11"/>
                  <a:gd name="T11" fmla="*/ 3 h 3"/>
                  <a:gd name="T12" fmla="*/ 3 w 11"/>
                  <a:gd name="T13" fmla="*/ 0 h 3"/>
                  <a:gd name="T14" fmla="*/ 3 w 11"/>
                  <a:gd name="T15" fmla="*/ 0 h 3"/>
                  <a:gd name="T16" fmla="*/ 3 w 11"/>
                  <a:gd name="T17" fmla="*/ 0 h 3"/>
                  <a:gd name="T18" fmla="*/ 3 w 11"/>
                  <a:gd name="T19" fmla="*/ 0 h 3"/>
                  <a:gd name="T20" fmla="*/ 11 w 11"/>
                  <a:gd name="T21" fmla="*/ 0 h 3"/>
                  <a:gd name="T22" fmla="*/ 11 w 11"/>
                  <a:gd name="T23" fmla="*/ 0 h 3"/>
                  <a:gd name="T24" fmla="*/ 11 w 11"/>
                  <a:gd name="T25" fmla="*/ 0 h 3"/>
                  <a:gd name="T26" fmla="*/ 11 w 11"/>
                  <a:gd name="T27" fmla="*/ 0 h 3"/>
                  <a:gd name="T28" fmla="*/ 11 w 11"/>
                  <a:gd name="T29" fmla="*/ 3 h 3"/>
                  <a:gd name="T30" fmla="*/ 11 w 11"/>
                  <a:gd name="T31" fmla="*/ 3 h 3"/>
                  <a:gd name="T32" fmla="*/ 11 w 11"/>
                  <a:gd name="T33" fmla="*/ 3 h 3"/>
                  <a:gd name="T34" fmla="*/ 11 w 11"/>
                  <a:gd name="T35" fmla="*/ 3 h 3"/>
                  <a:gd name="T36" fmla="*/ 11 w 1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"/>
                  <a:gd name="T58" fmla="*/ 0 h 3"/>
                  <a:gd name="T59" fmla="*/ 11 w 1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" h="3">
                    <a:moveTo>
                      <a:pt x="11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1" y="0"/>
                    </a:lnTo>
                    <a:lnTo>
                      <a:pt x="11" y="3"/>
                    </a:lnTo>
                    <a:close/>
                  </a:path>
                </a:pathLst>
              </a:custGeom>
              <a:solidFill>
                <a:srgbClr val="F793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96" name="Freeform 306"/>
              <p:cNvSpPr>
                <a:spLocks/>
              </p:cNvSpPr>
              <p:nvPr/>
            </p:nvSpPr>
            <p:spPr bwMode="auto">
              <a:xfrm>
                <a:off x="4298" y="1792"/>
                <a:ext cx="11" cy="2"/>
              </a:xfrm>
              <a:custGeom>
                <a:avLst/>
                <a:gdLst>
                  <a:gd name="T0" fmla="*/ 8 w 11"/>
                  <a:gd name="T1" fmla="*/ 2 h 2"/>
                  <a:gd name="T2" fmla="*/ 0 w 11"/>
                  <a:gd name="T3" fmla="*/ 2 h 2"/>
                  <a:gd name="T4" fmla="*/ 3 w 11"/>
                  <a:gd name="T5" fmla="*/ 2 h 2"/>
                  <a:gd name="T6" fmla="*/ 3 w 11"/>
                  <a:gd name="T7" fmla="*/ 2 h 2"/>
                  <a:gd name="T8" fmla="*/ 3 w 11"/>
                  <a:gd name="T9" fmla="*/ 2 h 2"/>
                  <a:gd name="T10" fmla="*/ 3 w 11"/>
                  <a:gd name="T11" fmla="*/ 2 h 2"/>
                  <a:gd name="T12" fmla="*/ 3 w 11"/>
                  <a:gd name="T13" fmla="*/ 0 h 2"/>
                  <a:gd name="T14" fmla="*/ 3 w 11"/>
                  <a:gd name="T15" fmla="*/ 0 h 2"/>
                  <a:gd name="T16" fmla="*/ 3 w 11"/>
                  <a:gd name="T17" fmla="*/ 0 h 2"/>
                  <a:gd name="T18" fmla="*/ 3 w 11"/>
                  <a:gd name="T19" fmla="*/ 0 h 2"/>
                  <a:gd name="T20" fmla="*/ 11 w 11"/>
                  <a:gd name="T21" fmla="*/ 0 h 2"/>
                  <a:gd name="T22" fmla="*/ 11 w 11"/>
                  <a:gd name="T23" fmla="*/ 0 h 2"/>
                  <a:gd name="T24" fmla="*/ 11 w 11"/>
                  <a:gd name="T25" fmla="*/ 0 h 2"/>
                  <a:gd name="T26" fmla="*/ 11 w 11"/>
                  <a:gd name="T27" fmla="*/ 0 h 2"/>
                  <a:gd name="T28" fmla="*/ 11 w 11"/>
                  <a:gd name="T29" fmla="*/ 2 h 2"/>
                  <a:gd name="T30" fmla="*/ 11 w 11"/>
                  <a:gd name="T31" fmla="*/ 2 h 2"/>
                  <a:gd name="T32" fmla="*/ 11 w 11"/>
                  <a:gd name="T33" fmla="*/ 2 h 2"/>
                  <a:gd name="T34" fmla="*/ 8 w 11"/>
                  <a:gd name="T35" fmla="*/ 2 h 2"/>
                  <a:gd name="T36" fmla="*/ 8 w 1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"/>
                  <a:gd name="T58" fmla="*/ 0 h 2"/>
                  <a:gd name="T59" fmla="*/ 11 w 1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" h="2">
                    <a:moveTo>
                      <a:pt x="8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1" y="0"/>
                    </a:lnTo>
                    <a:lnTo>
                      <a:pt x="11" y="2"/>
                    </a:lnTo>
                    <a:lnTo>
                      <a:pt x="8" y="2"/>
                    </a:lnTo>
                    <a:close/>
                  </a:path>
                </a:pathLst>
              </a:custGeom>
              <a:solidFill>
                <a:srgbClr val="F893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97" name="Freeform 307"/>
              <p:cNvSpPr>
                <a:spLocks/>
              </p:cNvSpPr>
              <p:nvPr/>
            </p:nvSpPr>
            <p:spPr bwMode="auto">
              <a:xfrm>
                <a:off x="4301" y="1789"/>
                <a:ext cx="10" cy="3"/>
              </a:xfrm>
              <a:custGeom>
                <a:avLst/>
                <a:gdLst>
                  <a:gd name="T0" fmla="*/ 8 w 10"/>
                  <a:gd name="T1" fmla="*/ 3 h 3"/>
                  <a:gd name="T2" fmla="*/ 0 w 10"/>
                  <a:gd name="T3" fmla="*/ 3 h 3"/>
                  <a:gd name="T4" fmla="*/ 2 w 10"/>
                  <a:gd name="T5" fmla="*/ 3 h 3"/>
                  <a:gd name="T6" fmla="*/ 2 w 10"/>
                  <a:gd name="T7" fmla="*/ 3 h 3"/>
                  <a:gd name="T8" fmla="*/ 2 w 10"/>
                  <a:gd name="T9" fmla="*/ 3 h 3"/>
                  <a:gd name="T10" fmla="*/ 2 w 10"/>
                  <a:gd name="T11" fmla="*/ 3 h 3"/>
                  <a:gd name="T12" fmla="*/ 2 w 10"/>
                  <a:gd name="T13" fmla="*/ 3 h 3"/>
                  <a:gd name="T14" fmla="*/ 2 w 10"/>
                  <a:gd name="T15" fmla="*/ 0 h 3"/>
                  <a:gd name="T16" fmla="*/ 2 w 10"/>
                  <a:gd name="T17" fmla="*/ 0 h 3"/>
                  <a:gd name="T18" fmla="*/ 2 w 10"/>
                  <a:gd name="T19" fmla="*/ 0 h 3"/>
                  <a:gd name="T20" fmla="*/ 10 w 10"/>
                  <a:gd name="T21" fmla="*/ 0 h 3"/>
                  <a:gd name="T22" fmla="*/ 10 w 10"/>
                  <a:gd name="T23" fmla="*/ 0 h 3"/>
                  <a:gd name="T24" fmla="*/ 10 w 10"/>
                  <a:gd name="T25" fmla="*/ 0 h 3"/>
                  <a:gd name="T26" fmla="*/ 10 w 10"/>
                  <a:gd name="T27" fmla="*/ 3 h 3"/>
                  <a:gd name="T28" fmla="*/ 10 w 10"/>
                  <a:gd name="T29" fmla="*/ 3 h 3"/>
                  <a:gd name="T30" fmla="*/ 8 w 10"/>
                  <a:gd name="T31" fmla="*/ 3 h 3"/>
                  <a:gd name="T32" fmla="*/ 8 w 10"/>
                  <a:gd name="T33" fmla="*/ 3 h 3"/>
                  <a:gd name="T34" fmla="*/ 8 w 10"/>
                  <a:gd name="T35" fmla="*/ 3 h 3"/>
                  <a:gd name="T36" fmla="*/ 8 w 1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"/>
                  <a:gd name="T58" fmla="*/ 0 h 3"/>
                  <a:gd name="T59" fmla="*/ 10 w 1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" h="3">
                    <a:moveTo>
                      <a:pt x="8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0" y="0"/>
                    </a:lnTo>
                    <a:lnTo>
                      <a:pt x="10" y="3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F9946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98" name="Freeform 308"/>
              <p:cNvSpPr>
                <a:spLocks/>
              </p:cNvSpPr>
              <p:nvPr/>
            </p:nvSpPr>
            <p:spPr bwMode="auto">
              <a:xfrm>
                <a:off x="4303" y="1786"/>
                <a:ext cx="11" cy="3"/>
              </a:xfrm>
              <a:custGeom>
                <a:avLst/>
                <a:gdLst>
                  <a:gd name="T0" fmla="*/ 8 w 11"/>
                  <a:gd name="T1" fmla="*/ 3 h 3"/>
                  <a:gd name="T2" fmla="*/ 0 w 11"/>
                  <a:gd name="T3" fmla="*/ 3 h 3"/>
                  <a:gd name="T4" fmla="*/ 3 w 11"/>
                  <a:gd name="T5" fmla="*/ 3 h 3"/>
                  <a:gd name="T6" fmla="*/ 3 w 11"/>
                  <a:gd name="T7" fmla="*/ 3 h 3"/>
                  <a:gd name="T8" fmla="*/ 3 w 11"/>
                  <a:gd name="T9" fmla="*/ 3 h 3"/>
                  <a:gd name="T10" fmla="*/ 3 w 11"/>
                  <a:gd name="T11" fmla="*/ 3 h 3"/>
                  <a:gd name="T12" fmla="*/ 3 w 11"/>
                  <a:gd name="T13" fmla="*/ 3 h 3"/>
                  <a:gd name="T14" fmla="*/ 3 w 11"/>
                  <a:gd name="T15" fmla="*/ 3 h 3"/>
                  <a:gd name="T16" fmla="*/ 3 w 11"/>
                  <a:gd name="T17" fmla="*/ 0 h 3"/>
                  <a:gd name="T18" fmla="*/ 3 w 11"/>
                  <a:gd name="T19" fmla="*/ 0 h 3"/>
                  <a:gd name="T20" fmla="*/ 11 w 11"/>
                  <a:gd name="T21" fmla="*/ 0 h 3"/>
                  <a:gd name="T22" fmla="*/ 11 w 11"/>
                  <a:gd name="T23" fmla="*/ 0 h 3"/>
                  <a:gd name="T24" fmla="*/ 8 w 11"/>
                  <a:gd name="T25" fmla="*/ 3 h 3"/>
                  <a:gd name="T26" fmla="*/ 8 w 11"/>
                  <a:gd name="T27" fmla="*/ 3 h 3"/>
                  <a:gd name="T28" fmla="*/ 8 w 11"/>
                  <a:gd name="T29" fmla="*/ 3 h 3"/>
                  <a:gd name="T30" fmla="*/ 8 w 11"/>
                  <a:gd name="T31" fmla="*/ 3 h 3"/>
                  <a:gd name="T32" fmla="*/ 8 w 11"/>
                  <a:gd name="T33" fmla="*/ 3 h 3"/>
                  <a:gd name="T34" fmla="*/ 8 w 11"/>
                  <a:gd name="T35" fmla="*/ 3 h 3"/>
                  <a:gd name="T36" fmla="*/ 8 w 1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"/>
                  <a:gd name="T58" fmla="*/ 0 h 3"/>
                  <a:gd name="T59" fmla="*/ 11 w 1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" h="3">
                    <a:moveTo>
                      <a:pt x="8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11" y="0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F9946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299" name="Freeform 309"/>
              <p:cNvSpPr>
                <a:spLocks/>
              </p:cNvSpPr>
              <p:nvPr/>
            </p:nvSpPr>
            <p:spPr bwMode="auto">
              <a:xfrm>
                <a:off x="4306" y="1784"/>
                <a:ext cx="8" cy="2"/>
              </a:xfrm>
              <a:custGeom>
                <a:avLst/>
                <a:gdLst>
                  <a:gd name="T0" fmla="*/ 8 w 8"/>
                  <a:gd name="T1" fmla="*/ 2 h 2"/>
                  <a:gd name="T2" fmla="*/ 0 w 8"/>
                  <a:gd name="T3" fmla="*/ 2 h 2"/>
                  <a:gd name="T4" fmla="*/ 0 w 8"/>
                  <a:gd name="T5" fmla="*/ 2 h 2"/>
                  <a:gd name="T6" fmla="*/ 3 w 8"/>
                  <a:gd name="T7" fmla="*/ 2 h 2"/>
                  <a:gd name="T8" fmla="*/ 3 w 8"/>
                  <a:gd name="T9" fmla="*/ 2 h 2"/>
                  <a:gd name="T10" fmla="*/ 3 w 8"/>
                  <a:gd name="T11" fmla="*/ 2 h 2"/>
                  <a:gd name="T12" fmla="*/ 3 w 8"/>
                  <a:gd name="T13" fmla="*/ 2 h 2"/>
                  <a:gd name="T14" fmla="*/ 3 w 8"/>
                  <a:gd name="T15" fmla="*/ 2 h 2"/>
                  <a:gd name="T16" fmla="*/ 3 w 8"/>
                  <a:gd name="T17" fmla="*/ 0 h 2"/>
                  <a:gd name="T18" fmla="*/ 3 w 8"/>
                  <a:gd name="T19" fmla="*/ 0 h 2"/>
                  <a:gd name="T20" fmla="*/ 8 w 8"/>
                  <a:gd name="T21" fmla="*/ 0 h 2"/>
                  <a:gd name="T22" fmla="*/ 8 w 8"/>
                  <a:gd name="T23" fmla="*/ 0 h 2"/>
                  <a:gd name="T24" fmla="*/ 8 w 8"/>
                  <a:gd name="T25" fmla="*/ 2 h 2"/>
                  <a:gd name="T26" fmla="*/ 8 w 8"/>
                  <a:gd name="T27" fmla="*/ 2 h 2"/>
                  <a:gd name="T28" fmla="*/ 8 w 8"/>
                  <a:gd name="T29" fmla="*/ 2 h 2"/>
                  <a:gd name="T30" fmla="*/ 8 w 8"/>
                  <a:gd name="T31" fmla="*/ 2 h 2"/>
                  <a:gd name="T32" fmla="*/ 8 w 8"/>
                  <a:gd name="T33" fmla="*/ 2 h 2"/>
                  <a:gd name="T34" fmla="*/ 8 w 8"/>
                  <a:gd name="T35" fmla="*/ 2 h 2"/>
                  <a:gd name="T36" fmla="*/ 8 w 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"/>
                  <a:gd name="T58" fmla="*/ 0 h 2"/>
                  <a:gd name="T59" fmla="*/ 8 w 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" h="2">
                    <a:moveTo>
                      <a:pt x="8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8" y="0"/>
                    </a:lnTo>
                    <a:lnTo>
                      <a:pt x="8" y="2"/>
                    </a:lnTo>
                    <a:close/>
                  </a:path>
                </a:pathLst>
              </a:custGeom>
              <a:solidFill>
                <a:srgbClr val="FA956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00" name="Freeform 310"/>
              <p:cNvSpPr>
                <a:spLocks/>
              </p:cNvSpPr>
              <p:nvPr/>
            </p:nvSpPr>
            <p:spPr bwMode="auto">
              <a:xfrm>
                <a:off x="4309" y="1781"/>
                <a:ext cx="8" cy="3"/>
              </a:xfrm>
              <a:custGeom>
                <a:avLst/>
                <a:gdLst>
                  <a:gd name="T0" fmla="*/ 5 w 8"/>
                  <a:gd name="T1" fmla="*/ 3 h 3"/>
                  <a:gd name="T2" fmla="*/ 0 w 8"/>
                  <a:gd name="T3" fmla="*/ 3 h 3"/>
                  <a:gd name="T4" fmla="*/ 0 w 8"/>
                  <a:gd name="T5" fmla="*/ 3 h 3"/>
                  <a:gd name="T6" fmla="*/ 2 w 8"/>
                  <a:gd name="T7" fmla="*/ 3 h 3"/>
                  <a:gd name="T8" fmla="*/ 2 w 8"/>
                  <a:gd name="T9" fmla="*/ 3 h 3"/>
                  <a:gd name="T10" fmla="*/ 2 w 8"/>
                  <a:gd name="T11" fmla="*/ 3 h 3"/>
                  <a:gd name="T12" fmla="*/ 2 w 8"/>
                  <a:gd name="T13" fmla="*/ 3 h 3"/>
                  <a:gd name="T14" fmla="*/ 2 w 8"/>
                  <a:gd name="T15" fmla="*/ 3 h 3"/>
                  <a:gd name="T16" fmla="*/ 2 w 8"/>
                  <a:gd name="T17" fmla="*/ 3 h 3"/>
                  <a:gd name="T18" fmla="*/ 2 w 8"/>
                  <a:gd name="T19" fmla="*/ 0 h 3"/>
                  <a:gd name="T20" fmla="*/ 8 w 8"/>
                  <a:gd name="T21" fmla="*/ 0 h 3"/>
                  <a:gd name="T22" fmla="*/ 8 w 8"/>
                  <a:gd name="T23" fmla="*/ 3 h 3"/>
                  <a:gd name="T24" fmla="*/ 8 w 8"/>
                  <a:gd name="T25" fmla="*/ 3 h 3"/>
                  <a:gd name="T26" fmla="*/ 8 w 8"/>
                  <a:gd name="T27" fmla="*/ 3 h 3"/>
                  <a:gd name="T28" fmla="*/ 8 w 8"/>
                  <a:gd name="T29" fmla="*/ 3 h 3"/>
                  <a:gd name="T30" fmla="*/ 8 w 8"/>
                  <a:gd name="T31" fmla="*/ 3 h 3"/>
                  <a:gd name="T32" fmla="*/ 8 w 8"/>
                  <a:gd name="T33" fmla="*/ 3 h 3"/>
                  <a:gd name="T34" fmla="*/ 8 w 8"/>
                  <a:gd name="T35" fmla="*/ 3 h 3"/>
                  <a:gd name="T36" fmla="*/ 5 w 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"/>
                  <a:gd name="T58" fmla="*/ 0 h 3"/>
                  <a:gd name="T59" fmla="*/ 8 w 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" h="3">
                    <a:moveTo>
                      <a:pt x="5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8" y="0"/>
                    </a:lnTo>
                    <a:lnTo>
                      <a:pt x="8" y="3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FA95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01" name="Freeform 311"/>
              <p:cNvSpPr>
                <a:spLocks/>
              </p:cNvSpPr>
              <p:nvPr/>
            </p:nvSpPr>
            <p:spPr bwMode="auto">
              <a:xfrm>
                <a:off x="4311" y="1779"/>
                <a:ext cx="8" cy="2"/>
              </a:xfrm>
              <a:custGeom>
                <a:avLst/>
                <a:gdLst>
                  <a:gd name="T0" fmla="*/ 6 w 8"/>
                  <a:gd name="T1" fmla="*/ 2 h 2"/>
                  <a:gd name="T2" fmla="*/ 0 w 8"/>
                  <a:gd name="T3" fmla="*/ 2 h 2"/>
                  <a:gd name="T4" fmla="*/ 0 w 8"/>
                  <a:gd name="T5" fmla="*/ 2 h 2"/>
                  <a:gd name="T6" fmla="*/ 3 w 8"/>
                  <a:gd name="T7" fmla="*/ 2 h 2"/>
                  <a:gd name="T8" fmla="*/ 3 w 8"/>
                  <a:gd name="T9" fmla="*/ 2 h 2"/>
                  <a:gd name="T10" fmla="*/ 3 w 8"/>
                  <a:gd name="T11" fmla="*/ 2 h 2"/>
                  <a:gd name="T12" fmla="*/ 3 w 8"/>
                  <a:gd name="T13" fmla="*/ 2 h 2"/>
                  <a:gd name="T14" fmla="*/ 3 w 8"/>
                  <a:gd name="T15" fmla="*/ 2 h 2"/>
                  <a:gd name="T16" fmla="*/ 3 w 8"/>
                  <a:gd name="T17" fmla="*/ 2 h 2"/>
                  <a:gd name="T18" fmla="*/ 3 w 8"/>
                  <a:gd name="T19" fmla="*/ 0 h 2"/>
                  <a:gd name="T20" fmla="*/ 8 w 8"/>
                  <a:gd name="T21" fmla="*/ 0 h 2"/>
                  <a:gd name="T22" fmla="*/ 8 w 8"/>
                  <a:gd name="T23" fmla="*/ 2 h 2"/>
                  <a:gd name="T24" fmla="*/ 8 w 8"/>
                  <a:gd name="T25" fmla="*/ 2 h 2"/>
                  <a:gd name="T26" fmla="*/ 8 w 8"/>
                  <a:gd name="T27" fmla="*/ 2 h 2"/>
                  <a:gd name="T28" fmla="*/ 8 w 8"/>
                  <a:gd name="T29" fmla="*/ 2 h 2"/>
                  <a:gd name="T30" fmla="*/ 6 w 8"/>
                  <a:gd name="T31" fmla="*/ 2 h 2"/>
                  <a:gd name="T32" fmla="*/ 6 w 8"/>
                  <a:gd name="T33" fmla="*/ 2 h 2"/>
                  <a:gd name="T34" fmla="*/ 6 w 8"/>
                  <a:gd name="T35" fmla="*/ 2 h 2"/>
                  <a:gd name="T36" fmla="*/ 6 w 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"/>
                  <a:gd name="T58" fmla="*/ 0 h 2"/>
                  <a:gd name="T59" fmla="*/ 8 w 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" h="2">
                    <a:moveTo>
                      <a:pt x="6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8" y="0"/>
                    </a:lnTo>
                    <a:lnTo>
                      <a:pt x="8" y="2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FB966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02" name="Freeform 312"/>
              <p:cNvSpPr>
                <a:spLocks/>
              </p:cNvSpPr>
              <p:nvPr/>
            </p:nvSpPr>
            <p:spPr bwMode="auto">
              <a:xfrm>
                <a:off x="4314" y="1779"/>
                <a:ext cx="8" cy="1"/>
              </a:xfrm>
              <a:custGeom>
                <a:avLst/>
                <a:gdLst>
                  <a:gd name="T0" fmla="*/ 5 w 8"/>
                  <a:gd name="T1" fmla="*/ 0 h 1"/>
                  <a:gd name="T2" fmla="*/ 0 w 8"/>
                  <a:gd name="T3" fmla="*/ 0 h 1"/>
                  <a:gd name="T4" fmla="*/ 3 w 8"/>
                  <a:gd name="T5" fmla="*/ 0 h 1"/>
                  <a:gd name="T6" fmla="*/ 3 w 8"/>
                  <a:gd name="T7" fmla="*/ 0 h 1"/>
                  <a:gd name="T8" fmla="*/ 3 w 8"/>
                  <a:gd name="T9" fmla="*/ 0 h 1"/>
                  <a:gd name="T10" fmla="*/ 3 w 8"/>
                  <a:gd name="T11" fmla="*/ 0 h 1"/>
                  <a:gd name="T12" fmla="*/ 3 w 8"/>
                  <a:gd name="T13" fmla="*/ 0 h 1"/>
                  <a:gd name="T14" fmla="*/ 3 w 8"/>
                  <a:gd name="T15" fmla="*/ 0 h 1"/>
                  <a:gd name="T16" fmla="*/ 3 w 8"/>
                  <a:gd name="T17" fmla="*/ 0 h 1"/>
                  <a:gd name="T18" fmla="*/ 3 w 8"/>
                  <a:gd name="T19" fmla="*/ 0 h 1"/>
                  <a:gd name="T20" fmla="*/ 8 w 8"/>
                  <a:gd name="T21" fmla="*/ 0 h 1"/>
                  <a:gd name="T22" fmla="*/ 8 w 8"/>
                  <a:gd name="T23" fmla="*/ 0 h 1"/>
                  <a:gd name="T24" fmla="*/ 8 w 8"/>
                  <a:gd name="T25" fmla="*/ 0 h 1"/>
                  <a:gd name="T26" fmla="*/ 5 w 8"/>
                  <a:gd name="T27" fmla="*/ 0 h 1"/>
                  <a:gd name="T28" fmla="*/ 5 w 8"/>
                  <a:gd name="T29" fmla="*/ 0 h 1"/>
                  <a:gd name="T30" fmla="*/ 5 w 8"/>
                  <a:gd name="T31" fmla="*/ 0 h 1"/>
                  <a:gd name="T32" fmla="*/ 5 w 8"/>
                  <a:gd name="T33" fmla="*/ 0 h 1"/>
                  <a:gd name="T34" fmla="*/ 5 w 8"/>
                  <a:gd name="T35" fmla="*/ 0 h 1"/>
                  <a:gd name="T36" fmla="*/ 5 w 8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"/>
                  <a:gd name="T58" fmla="*/ 0 h 1"/>
                  <a:gd name="T59" fmla="*/ 8 w 8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" h="1">
                    <a:moveTo>
                      <a:pt x="5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8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C96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03" name="Freeform 313"/>
              <p:cNvSpPr>
                <a:spLocks/>
              </p:cNvSpPr>
              <p:nvPr/>
            </p:nvSpPr>
            <p:spPr bwMode="auto">
              <a:xfrm>
                <a:off x="4317" y="1776"/>
                <a:ext cx="8" cy="3"/>
              </a:xfrm>
              <a:custGeom>
                <a:avLst/>
                <a:gdLst>
                  <a:gd name="T0" fmla="*/ 5 w 8"/>
                  <a:gd name="T1" fmla="*/ 3 h 3"/>
                  <a:gd name="T2" fmla="*/ 0 w 8"/>
                  <a:gd name="T3" fmla="*/ 3 h 3"/>
                  <a:gd name="T4" fmla="*/ 2 w 8"/>
                  <a:gd name="T5" fmla="*/ 0 h 3"/>
                  <a:gd name="T6" fmla="*/ 2 w 8"/>
                  <a:gd name="T7" fmla="*/ 0 h 3"/>
                  <a:gd name="T8" fmla="*/ 2 w 8"/>
                  <a:gd name="T9" fmla="*/ 0 h 3"/>
                  <a:gd name="T10" fmla="*/ 2 w 8"/>
                  <a:gd name="T11" fmla="*/ 0 h 3"/>
                  <a:gd name="T12" fmla="*/ 2 w 8"/>
                  <a:gd name="T13" fmla="*/ 0 h 3"/>
                  <a:gd name="T14" fmla="*/ 2 w 8"/>
                  <a:gd name="T15" fmla="*/ 0 h 3"/>
                  <a:gd name="T16" fmla="*/ 2 w 8"/>
                  <a:gd name="T17" fmla="*/ 0 h 3"/>
                  <a:gd name="T18" fmla="*/ 2 w 8"/>
                  <a:gd name="T19" fmla="*/ 0 h 3"/>
                  <a:gd name="T20" fmla="*/ 8 w 8"/>
                  <a:gd name="T21" fmla="*/ 0 h 3"/>
                  <a:gd name="T22" fmla="*/ 5 w 8"/>
                  <a:gd name="T23" fmla="*/ 0 h 3"/>
                  <a:gd name="T24" fmla="*/ 5 w 8"/>
                  <a:gd name="T25" fmla="*/ 0 h 3"/>
                  <a:gd name="T26" fmla="*/ 5 w 8"/>
                  <a:gd name="T27" fmla="*/ 0 h 3"/>
                  <a:gd name="T28" fmla="*/ 5 w 8"/>
                  <a:gd name="T29" fmla="*/ 0 h 3"/>
                  <a:gd name="T30" fmla="*/ 5 w 8"/>
                  <a:gd name="T31" fmla="*/ 0 h 3"/>
                  <a:gd name="T32" fmla="*/ 5 w 8"/>
                  <a:gd name="T33" fmla="*/ 0 h 3"/>
                  <a:gd name="T34" fmla="*/ 5 w 8"/>
                  <a:gd name="T35" fmla="*/ 0 h 3"/>
                  <a:gd name="T36" fmla="*/ 5 w 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"/>
                  <a:gd name="T58" fmla="*/ 0 h 3"/>
                  <a:gd name="T59" fmla="*/ 8 w 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" h="3">
                    <a:moveTo>
                      <a:pt x="5" y="3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8" y="0"/>
                    </a:lnTo>
                    <a:lnTo>
                      <a:pt x="5" y="0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FC97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04" name="Freeform 314"/>
              <p:cNvSpPr>
                <a:spLocks/>
              </p:cNvSpPr>
              <p:nvPr/>
            </p:nvSpPr>
            <p:spPr bwMode="auto">
              <a:xfrm>
                <a:off x="4319" y="1773"/>
                <a:ext cx="6" cy="3"/>
              </a:xfrm>
              <a:custGeom>
                <a:avLst/>
                <a:gdLst>
                  <a:gd name="T0" fmla="*/ 6 w 6"/>
                  <a:gd name="T1" fmla="*/ 3 h 3"/>
                  <a:gd name="T2" fmla="*/ 0 w 6"/>
                  <a:gd name="T3" fmla="*/ 3 h 3"/>
                  <a:gd name="T4" fmla="*/ 3 w 6"/>
                  <a:gd name="T5" fmla="*/ 0 h 3"/>
                  <a:gd name="T6" fmla="*/ 3 w 6"/>
                  <a:gd name="T7" fmla="*/ 0 h 3"/>
                  <a:gd name="T8" fmla="*/ 3 w 6"/>
                  <a:gd name="T9" fmla="*/ 0 h 3"/>
                  <a:gd name="T10" fmla="*/ 3 w 6"/>
                  <a:gd name="T11" fmla="*/ 0 h 3"/>
                  <a:gd name="T12" fmla="*/ 3 w 6"/>
                  <a:gd name="T13" fmla="*/ 0 h 3"/>
                  <a:gd name="T14" fmla="*/ 3 w 6"/>
                  <a:gd name="T15" fmla="*/ 0 h 3"/>
                  <a:gd name="T16" fmla="*/ 3 w 6"/>
                  <a:gd name="T17" fmla="*/ 0 h 3"/>
                  <a:gd name="T18" fmla="*/ 6 w 6"/>
                  <a:gd name="T19" fmla="*/ 0 h 3"/>
                  <a:gd name="T20" fmla="*/ 6 w 6"/>
                  <a:gd name="T21" fmla="*/ 0 h 3"/>
                  <a:gd name="T22" fmla="*/ 6 w 6"/>
                  <a:gd name="T23" fmla="*/ 0 h 3"/>
                  <a:gd name="T24" fmla="*/ 6 w 6"/>
                  <a:gd name="T25" fmla="*/ 0 h 3"/>
                  <a:gd name="T26" fmla="*/ 6 w 6"/>
                  <a:gd name="T27" fmla="*/ 0 h 3"/>
                  <a:gd name="T28" fmla="*/ 6 w 6"/>
                  <a:gd name="T29" fmla="*/ 0 h 3"/>
                  <a:gd name="T30" fmla="*/ 6 w 6"/>
                  <a:gd name="T31" fmla="*/ 0 h 3"/>
                  <a:gd name="T32" fmla="*/ 6 w 6"/>
                  <a:gd name="T33" fmla="*/ 0 h 3"/>
                  <a:gd name="T34" fmla="*/ 6 w 6"/>
                  <a:gd name="T35" fmla="*/ 0 h 3"/>
                  <a:gd name="T36" fmla="*/ 6 w 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"/>
                  <a:gd name="T58" fmla="*/ 0 h 3"/>
                  <a:gd name="T59" fmla="*/ 6 w 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" h="3">
                    <a:moveTo>
                      <a:pt x="6" y="3"/>
                    </a:moveTo>
                    <a:lnTo>
                      <a:pt x="0" y="3"/>
                    </a:lnTo>
                    <a:lnTo>
                      <a:pt x="3" y="0"/>
                    </a:lnTo>
                    <a:lnTo>
                      <a:pt x="6" y="0"/>
                    </a:lnTo>
                    <a:lnTo>
                      <a:pt x="6" y="3"/>
                    </a:lnTo>
                    <a:close/>
                  </a:path>
                </a:pathLst>
              </a:custGeom>
              <a:solidFill>
                <a:srgbClr val="FD976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05" name="Freeform 315"/>
              <p:cNvSpPr>
                <a:spLocks/>
              </p:cNvSpPr>
              <p:nvPr/>
            </p:nvSpPr>
            <p:spPr bwMode="auto">
              <a:xfrm>
                <a:off x="4325" y="1771"/>
                <a:ext cx="2" cy="2"/>
              </a:xfrm>
              <a:custGeom>
                <a:avLst/>
                <a:gdLst>
                  <a:gd name="T0" fmla="*/ 0 w 2"/>
                  <a:gd name="T1" fmla="*/ 2 h 2"/>
                  <a:gd name="T2" fmla="*/ 0 w 2"/>
                  <a:gd name="T3" fmla="*/ 2 h 2"/>
                  <a:gd name="T4" fmla="*/ 0 w 2"/>
                  <a:gd name="T5" fmla="*/ 2 h 2"/>
                  <a:gd name="T6" fmla="*/ 0 w 2"/>
                  <a:gd name="T7" fmla="*/ 0 h 2"/>
                  <a:gd name="T8" fmla="*/ 0 w 2"/>
                  <a:gd name="T9" fmla="*/ 0 h 2"/>
                  <a:gd name="T10" fmla="*/ 0 w 2"/>
                  <a:gd name="T11" fmla="*/ 0 h 2"/>
                  <a:gd name="T12" fmla="*/ 0 w 2"/>
                  <a:gd name="T13" fmla="*/ 0 h 2"/>
                  <a:gd name="T14" fmla="*/ 0 w 2"/>
                  <a:gd name="T15" fmla="*/ 0 h 2"/>
                  <a:gd name="T16" fmla="*/ 0 w 2"/>
                  <a:gd name="T17" fmla="*/ 0 h 2"/>
                  <a:gd name="T18" fmla="*/ 2 w 2"/>
                  <a:gd name="T19" fmla="*/ 0 h 2"/>
                  <a:gd name="T20" fmla="*/ 2 w 2"/>
                  <a:gd name="T21" fmla="*/ 0 h 2"/>
                  <a:gd name="T22" fmla="*/ 2 w 2"/>
                  <a:gd name="T23" fmla="*/ 0 h 2"/>
                  <a:gd name="T24" fmla="*/ 2 w 2"/>
                  <a:gd name="T25" fmla="*/ 0 h 2"/>
                  <a:gd name="T26" fmla="*/ 2 w 2"/>
                  <a:gd name="T27" fmla="*/ 0 h 2"/>
                  <a:gd name="T28" fmla="*/ 2 w 2"/>
                  <a:gd name="T29" fmla="*/ 0 h 2"/>
                  <a:gd name="T30" fmla="*/ 2 w 2"/>
                  <a:gd name="T31" fmla="*/ 0 h 2"/>
                  <a:gd name="T32" fmla="*/ 2 w 2"/>
                  <a:gd name="T33" fmla="*/ 0 h 2"/>
                  <a:gd name="T34" fmla="*/ 0 w 2"/>
                  <a:gd name="T35" fmla="*/ 2 h 2"/>
                  <a:gd name="T36" fmla="*/ 0 w 2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"/>
                  <a:gd name="T58" fmla="*/ 0 h 2"/>
                  <a:gd name="T59" fmla="*/ 2 w 2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D986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06" name="Freeform 316"/>
              <p:cNvSpPr>
                <a:spLocks/>
              </p:cNvSpPr>
              <p:nvPr/>
            </p:nvSpPr>
            <p:spPr bwMode="auto">
              <a:xfrm>
                <a:off x="4327" y="1768"/>
                <a:ext cx="3" cy="3"/>
              </a:xfrm>
              <a:custGeom>
                <a:avLst/>
                <a:gdLst>
                  <a:gd name="T0" fmla="*/ 0 w 3"/>
                  <a:gd name="T1" fmla="*/ 3 h 3"/>
                  <a:gd name="T2" fmla="*/ 0 w 3"/>
                  <a:gd name="T3" fmla="*/ 3 h 3"/>
                  <a:gd name="T4" fmla="*/ 0 w 3"/>
                  <a:gd name="T5" fmla="*/ 3 h 3"/>
                  <a:gd name="T6" fmla="*/ 0 w 3"/>
                  <a:gd name="T7" fmla="*/ 0 h 3"/>
                  <a:gd name="T8" fmla="*/ 0 w 3"/>
                  <a:gd name="T9" fmla="*/ 0 h 3"/>
                  <a:gd name="T10" fmla="*/ 0 w 3"/>
                  <a:gd name="T11" fmla="*/ 0 h 3"/>
                  <a:gd name="T12" fmla="*/ 0 w 3"/>
                  <a:gd name="T13" fmla="*/ 0 h 3"/>
                  <a:gd name="T14" fmla="*/ 0 w 3"/>
                  <a:gd name="T15" fmla="*/ 0 h 3"/>
                  <a:gd name="T16" fmla="*/ 3 w 3"/>
                  <a:gd name="T17" fmla="*/ 0 h 3"/>
                  <a:gd name="T18" fmla="*/ 3 w 3"/>
                  <a:gd name="T19" fmla="*/ 0 h 3"/>
                  <a:gd name="T20" fmla="*/ 3 w 3"/>
                  <a:gd name="T21" fmla="*/ 0 h 3"/>
                  <a:gd name="T22" fmla="*/ 3 w 3"/>
                  <a:gd name="T23" fmla="*/ 0 h 3"/>
                  <a:gd name="T24" fmla="*/ 3 w 3"/>
                  <a:gd name="T25" fmla="*/ 0 h 3"/>
                  <a:gd name="T26" fmla="*/ 3 w 3"/>
                  <a:gd name="T27" fmla="*/ 0 h 3"/>
                  <a:gd name="T28" fmla="*/ 3 w 3"/>
                  <a:gd name="T29" fmla="*/ 0 h 3"/>
                  <a:gd name="T30" fmla="*/ 0 w 3"/>
                  <a:gd name="T31" fmla="*/ 0 h 3"/>
                  <a:gd name="T32" fmla="*/ 0 w 3"/>
                  <a:gd name="T33" fmla="*/ 0 h 3"/>
                  <a:gd name="T34" fmla="*/ 0 w 3"/>
                  <a:gd name="T35" fmla="*/ 3 h 3"/>
                  <a:gd name="T36" fmla="*/ 0 w 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"/>
                  <a:gd name="T58" fmla="*/ 0 h 3"/>
                  <a:gd name="T59" fmla="*/ 3 w 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" h="3">
                    <a:moveTo>
                      <a:pt x="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E986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07" name="Freeform 317"/>
              <p:cNvSpPr>
                <a:spLocks/>
              </p:cNvSpPr>
              <p:nvPr/>
            </p:nvSpPr>
            <p:spPr bwMode="auto">
              <a:xfrm>
                <a:off x="4330" y="1766"/>
                <a:ext cx="3" cy="2"/>
              </a:xfrm>
              <a:custGeom>
                <a:avLst/>
                <a:gdLst>
                  <a:gd name="T0" fmla="*/ 0 w 3"/>
                  <a:gd name="T1" fmla="*/ 2 h 2"/>
                  <a:gd name="T2" fmla="*/ 0 w 3"/>
                  <a:gd name="T3" fmla="*/ 2 h 2"/>
                  <a:gd name="T4" fmla="*/ 0 w 3"/>
                  <a:gd name="T5" fmla="*/ 2 h 2"/>
                  <a:gd name="T6" fmla="*/ 0 w 3"/>
                  <a:gd name="T7" fmla="*/ 0 h 2"/>
                  <a:gd name="T8" fmla="*/ 0 w 3"/>
                  <a:gd name="T9" fmla="*/ 0 h 2"/>
                  <a:gd name="T10" fmla="*/ 0 w 3"/>
                  <a:gd name="T11" fmla="*/ 0 h 2"/>
                  <a:gd name="T12" fmla="*/ 3 w 3"/>
                  <a:gd name="T13" fmla="*/ 0 h 2"/>
                  <a:gd name="T14" fmla="*/ 3 w 3"/>
                  <a:gd name="T15" fmla="*/ 0 h 2"/>
                  <a:gd name="T16" fmla="*/ 3 w 3"/>
                  <a:gd name="T17" fmla="*/ 0 h 2"/>
                  <a:gd name="T18" fmla="*/ 3 w 3"/>
                  <a:gd name="T19" fmla="*/ 0 h 2"/>
                  <a:gd name="T20" fmla="*/ 3 w 3"/>
                  <a:gd name="T21" fmla="*/ 0 h 2"/>
                  <a:gd name="T22" fmla="*/ 3 w 3"/>
                  <a:gd name="T23" fmla="*/ 0 h 2"/>
                  <a:gd name="T24" fmla="*/ 3 w 3"/>
                  <a:gd name="T25" fmla="*/ 0 h 2"/>
                  <a:gd name="T26" fmla="*/ 3 w 3"/>
                  <a:gd name="T27" fmla="*/ 0 h 2"/>
                  <a:gd name="T28" fmla="*/ 0 w 3"/>
                  <a:gd name="T29" fmla="*/ 0 h 2"/>
                  <a:gd name="T30" fmla="*/ 0 w 3"/>
                  <a:gd name="T31" fmla="*/ 0 h 2"/>
                  <a:gd name="T32" fmla="*/ 0 w 3"/>
                  <a:gd name="T33" fmla="*/ 2 h 2"/>
                  <a:gd name="T34" fmla="*/ 0 w 3"/>
                  <a:gd name="T35" fmla="*/ 2 h 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"/>
                  <a:gd name="T55" fmla="*/ 0 h 2"/>
                  <a:gd name="T56" fmla="*/ 3 w 3"/>
                  <a:gd name="T57" fmla="*/ 2 h 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" h="2">
                    <a:moveTo>
                      <a:pt x="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99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08" name="Freeform 318"/>
              <p:cNvSpPr>
                <a:spLocks/>
              </p:cNvSpPr>
              <p:nvPr/>
            </p:nvSpPr>
            <p:spPr bwMode="auto">
              <a:xfrm>
                <a:off x="4534" y="3310"/>
                <a:ext cx="67" cy="3"/>
              </a:xfrm>
              <a:custGeom>
                <a:avLst/>
                <a:gdLst>
                  <a:gd name="T0" fmla="*/ 0 w 67"/>
                  <a:gd name="T1" fmla="*/ 0 h 3"/>
                  <a:gd name="T2" fmla="*/ 67 w 67"/>
                  <a:gd name="T3" fmla="*/ 0 h 3"/>
                  <a:gd name="T4" fmla="*/ 59 w 67"/>
                  <a:gd name="T5" fmla="*/ 0 h 3"/>
                  <a:gd name="T6" fmla="*/ 48 w 67"/>
                  <a:gd name="T7" fmla="*/ 3 h 3"/>
                  <a:gd name="T8" fmla="*/ 40 w 67"/>
                  <a:gd name="T9" fmla="*/ 3 h 3"/>
                  <a:gd name="T10" fmla="*/ 32 w 67"/>
                  <a:gd name="T11" fmla="*/ 3 h 3"/>
                  <a:gd name="T12" fmla="*/ 24 w 67"/>
                  <a:gd name="T13" fmla="*/ 3 h 3"/>
                  <a:gd name="T14" fmla="*/ 16 w 67"/>
                  <a:gd name="T15" fmla="*/ 3 h 3"/>
                  <a:gd name="T16" fmla="*/ 8 w 67"/>
                  <a:gd name="T17" fmla="*/ 0 h 3"/>
                  <a:gd name="T18" fmla="*/ 0 w 67"/>
                  <a:gd name="T19" fmla="*/ 0 h 3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7"/>
                  <a:gd name="T31" fmla="*/ 0 h 3"/>
                  <a:gd name="T32" fmla="*/ 67 w 67"/>
                  <a:gd name="T33" fmla="*/ 3 h 3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7" h="3">
                    <a:moveTo>
                      <a:pt x="0" y="0"/>
                    </a:moveTo>
                    <a:lnTo>
                      <a:pt x="67" y="0"/>
                    </a:lnTo>
                    <a:lnTo>
                      <a:pt x="59" y="0"/>
                    </a:lnTo>
                    <a:lnTo>
                      <a:pt x="48" y="3"/>
                    </a:lnTo>
                    <a:lnTo>
                      <a:pt x="40" y="3"/>
                    </a:lnTo>
                    <a:lnTo>
                      <a:pt x="32" y="3"/>
                    </a:lnTo>
                    <a:lnTo>
                      <a:pt x="24" y="3"/>
                    </a:lnTo>
                    <a:lnTo>
                      <a:pt x="16" y="3"/>
                    </a:lnTo>
                    <a:lnTo>
                      <a:pt x="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69200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09" name="Freeform 319"/>
              <p:cNvSpPr>
                <a:spLocks/>
              </p:cNvSpPr>
              <p:nvPr/>
            </p:nvSpPr>
            <p:spPr bwMode="auto">
              <a:xfrm>
                <a:off x="4518" y="3308"/>
                <a:ext cx="99" cy="2"/>
              </a:xfrm>
              <a:custGeom>
                <a:avLst/>
                <a:gdLst>
                  <a:gd name="T0" fmla="*/ 83 w 99"/>
                  <a:gd name="T1" fmla="*/ 2 h 2"/>
                  <a:gd name="T2" fmla="*/ 16 w 99"/>
                  <a:gd name="T3" fmla="*/ 2 h 2"/>
                  <a:gd name="T4" fmla="*/ 13 w 99"/>
                  <a:gd name="T5" fmla="*/ 2 h 2"/>
                  <a:gd name="T6" fmla="*/ 11 w 99"/>
                  <a:gd name="T7" fmla="*/ 2 h 2"/>
                  <a:gd name="T8" fmla="*/ 11 w 99"/>
                  <a:gd name="T9" fmla="*/ 2 h 2"/>
                  <a:gd name="T10" fmla="*/ 8 w 99"/>
                  <a:gd name="T11" fmla="*/ 2 h 2"/>
                  <a:gd name="T12" fmla="*/ 5 w 99"/>
                  <a:gd name="T13" fmla="*/ 2 h 2"/>
                  <a:gd name="T14" fmla="*/ 2 w 99"/>
                  <a:gd name="T15" fmla="*/ 0 h 2"/>
                  <a:gd name="T16" fmla="*/ 2 w 99"/>
                  <a:gd name="T17" fmla="*/ 0 h 2"/>
                  <a:gd name="T18" fmla="*/ 0 w 99"/>
                  <a:gd name="T19" fmla="*/ 0 h 2"/>
                  <a:gd name="T20" fmla="*/ 99 w 99"/>
                  <a:gd name="T21" fmla="*/ 0 h 2"/>
                  <a:gd name="T22" fmla="*/ 96 w 99"/>
                  <a:gd name="T23" fmla="*/ 0 h 2"/>
                  <a:gd name="T24" fmla="*/ 94 w 99"/>
                  <a:gd name="T25" fmla="*/ 0 h 2"/>
                  <a:gd name="T26" fmla="*/ 91 w 99"/>
                  <a:gd name="T27" fmla="*/ 2 h 2"/>
                  <a:gd name="T28" fmla="*/ 91 w 99"/>
                  <a:gd name="T29" fmla="*/ 2 h 2"/>
                  <a:gd name="T30" fmla="*/ 88 w 99"/>
                  <a:gd name="T31" fmla="*/ 2 h 2"/>
                  <a:gd name="T32" fmla="*/ 86 w 99"/>
                  <a:gd name="T33" fmla="*/ 2 h 2"/>
                  <a:gd name="T34" fmla="*/ 86 w 99"/>
                  <a:gd name="T35" fmla="*/ 2 h 2"/>
                  <a:gd name="T36" fmla="*/ 83 w 9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9"/>
                  <a:gd name="T58" fmla="*/ 0 h 2"/>
                  <a:gd name="T59" fmla="*/ 99 w 9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9" h="2">
                    <a:moveTo>
                      <a:pt x="83" y="2"/>
                    </a:moveTo>
                    <a:lnTo>
                      <a:pt x="16" y="2"/>
                    </a:lnTo>
                    <a:lnTo>
                      <a:pt x="13" y="2"/>
                    </a:lnTo>
                    <a:lnTo>
                      <a:pt x="11" y="2"/>
                    </a:lnTo>
                    <a:lnTo>
                      <a:pt x="8" y="2"/>
                    </a:ln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99" y="0"/>
                    </a:lnTo>
                    <a:lnTo>
                      <a:pt x="96" y="0"/>
                    </a:lnTo>
                    <a:lnTo>
                      <a:pt x="94" y="0"/>
                    </a:lnTo>
                    <a:lnTo>
                      <a:pt x="91" y="2"/>
                    </a:lnTo>
                    <a:lnTo>
                      <a:pt x="88" y="2"/>
                    </a:lnTo>
                    <a:lnTo>
                      <a:pt x="86" y="2"/>
                    </a:lnTo>
                    <a:lnTo>
                      <a:pt x="83" y="2"/>
                    </a:lnTo>
                    <a:close/>
                  </a:path>
                </a:pathLst>
              </a:custGeom>
              <a:solidFill>
                <a:srgbClr val="69200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10" name="Freeform 320"/>
              <p:cNvSpPr>
                <a:spLocks/>
              </p:cNvSpPr>
              <p:nvPr/>
            </p:nvSpPr>
            <p:spPr bwMode="auto">
              <a:xfrm>
                <a:off x="4507" y="3305"/>
                <a:ext cx="121" cy="3"/>
              </a:xfrm>
              <a:custGeom>
                <a:avLst/>
                <a:gdLst>
                  <a:gd name="T0" fmla="*/ 110 w 121"/>
                  <a:gd name="T1" fmla="*/ 3 h 3"/>
                  <a:gd name="T2" fmla="*/ 11 w 121"/>
                  <a:gd name="T3" fmla="*/ 3 h 3"/>
                  <a:gd name="T4" fmla="*/ 11 w 121"/>
                  <a:gd name="T5" fmla="*/ 3 h 3"/>
                  <a:gd name="T6" fmla="*/ 8 w 121"/>
                  <a:gd name="T7" fmla="*/ 3 h 3"/>
                  <a:gd name="T8" fmla="*/ 5 w 121"/>
                  <a:gd name="T9" fmla="*/ 3 h 3"/>
                  <a:gd name="T10" fmla="*/ 5 w 121"/>
                  <a:gd name="T11" fmla="*/ 3 h 3"/>
                  <a:gd name="T12" fmla="*/ 3 w 121"/>
                  <a:gd name="T13" fmla="*/ 3 h 3"/>
                  <a:gd name="T14" fmla="*/ 3 w 121"/>
                  <a:gd name="T15" fmla="*/ 3 h 3"/>
                  <a:gd name="T16" fmla="*/ 0 w 121"/>
                  <a:gd name="T17" fmla="*/ 0 h 3"/>
                  <a:gd name="T18" fmla="*/ 0 w 121"/>
                  <a:gd name="T19" fmla="*/ 0 h 3"/>
                  <a:gd name="T20" fmla="*/ 121 w 121"/>
                  <a:gd name="T21" fmla="*/ 0 h 3"/>
                  <a:gd name="T22" fmla="*/ 121 w 121"/>
                  <a:gd name="T23" fmla="*/ 0 h 3"/>
                  <a:gd name="T24" fmla="*/ 118 w 121"/>
                  <a:gd name="T25" fmla="*/ 3 h 3"/>
                  <a:gd name="T26" fmla="*/ 115 w 121"/>
                  <a:gd name="T27" fmla="*/ 3 h 3"/>
                  <a:gd name="T28" fmla="*/ 115 w 121"/>
                  <a:gd name="T29" fmla="*/ 3 h 3"/>
                  <a:gd name="T30" fmla="*/ 113 w 121"/>
                  <a:gd name="T31" fmla="*/ 3 h 3"/>
                  <a:gd name="T32" fmla="*/ 113 w 121"/>
                  <a:gd name="T33" fmla="*/ 3 h 3"/>
                  <a:gd name="T34" fmla="*/ 110 w 121"/>
                  <a:gd name="T35" fmla="*/ 3 h 3"/>
                  <a:gd name="T36" fmla="*/ 110 w 12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1"/>
                  <a:gd name="T58" fmla="*/ 0 h 3"/>
                  <a:gd name="T59" fmla="*/ 121 w 12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1" h="3">
                    <a:moveTo>
                      <a:pt x="110" y="3"/>
                    </a:moveTo>
                    <a:lnTo>
                      <a:pt x="11" y="3"/>
                    </a:lnTo>
                    <a:lnTo>
                      <a:pt x="8" y="3"/>
                    </a:lnTo>
                    <a:lnTo>
                      <a:pt x="5" y="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21" y="0"/>
                    </a:lnTo>
                    <a:lnTo>
                      <a:pt x="118" y="3"/>
                    </a:lnTo>
                    <a:lnTo>
                      <a:pt x="115" y="3"/>
                    </a:lnTo>
                    <a:lnTo>
                      <a:pt x="113" y="3"/>
                    </a:lnTo>
                    <a:lnTo>
                      <a:pt x="110" y="3"/>
                    </a:lnTo>
                    <a:close/>
                  </a:path>
                </a:pathLst>
              </a:custGeom>
              <a:solidFill>
                <a:srgbClr val="69200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11" name="Freeform 321"/>
              <p:cNvSpPr>
                <a:spLocks/>
              </p:cNvSpPr>
              <p:nvPr/>
            </p:nvSpPr>
            <p:spPr bwMode="auto">
              <a:xfrm>
                <a:off x="4496" y="3302"/>
                <a:ext cx="142" cy="3"/>
              </a:xfrm>
              <a:custGeom>
                <a:avLst/>
                <a:gdLst>
                  <a:gd name="T0" fmla="*/ 132 w 142"/>
                  <a:gd name="T1" fmla="*/ 3 h 3"/>
                  <a:gd name="T2" fmla="*/ 11 w 142"/>
                  <a:gd name="T3" fmla="*/ 3 h 3"/>
                  <a:gd name="T4" fmla="*/ 8 w 142"/>
                  <a:gd name="T5" fmla="*/ 3 h 3"/>
                  <a:gd name="T6" fmla="*/ 8 w 142"/>
                  <a:gd name="T7" fmla="*/ 3 h 3"/>
                  <a:gd name="T8" fmla="*/ 8 w 142"/>
                  <a:gd name="T9" fmla="*/ 3 h 3"/>
                  <a:gd name="T10" fmla="*/ 6 w 142"/>
                  <a:gd name="T11" fmla="*/ 3 h 3"/>
                  <a:gd name="T12" fmla="*/ 6 w 142"/>
                  <a:gd name="T13" fmla="*/ 3 h 3"/>
                  <a:gd name="T14" fmla="*/ 3 w 142"/>
                  <a:gd name="T15" fmla="*/ 3 h 3"/>
                  <a:gd name="T16" fmla="*/ 3 w 142"/>
                  <a:gd name="T17" fmla="*/ 3 h 3"/>
                  <a:gd name="T18" fmla="*/ 0 w 142"/>
                  <a:gd name="T19" fmla="*/ 0 h 3"/>
                  <a:gd name="T20" fmla="*/ 140 w 142"/>
                  <a:gd name="T21" fmla="*/ 0 h 3"/>
                  <a:gd name="T22" fmla="*/ 140 w 142"/>
                  <a:gd name="T23" fmla="*/ 0 h 3"/>
                  <a:gd name="T24" fmla="*/ 140 w 142"/>
                  <a:gd name="T25" fmla="*/ 0 h 3"/>
                  <a:gd name="T26" fmla="*/ 140 w 142"/>
                  <a:gd name="T27" fmla="*/ 0 h 3"/>
                  <a:gd name="T28" fmla="*/ 140 w 142"/>
                  <a:gd name="T29" fmla="*/ 0 h 3"/>
                  <a:gd name="T30" fmla="*/ 140 w 142"/>
                  <a:gd name="T31" fmla="*/ 0 h 3"/>
                  <a:gd name="T32" fmla="*/ 140 w 142"/>
                  <a:gd name="T33" fmla="*/ 0 h 3"/>
                  <a:gd name="T34" fmla="*/ 142 w 142"/>
                  <a:gd name="T35" fmla="*/ 0 h 3"/>
                  <a:gd name="T36" fmla="*/ 142 w 142"/>
                  <a:gd name="T37" fmla="*/ 0 h 3"/>
                  <a:gd name="T38" fmla="*/ 140 w 142"/>
                  <a:gd name="T39" fmla="*/ 3 h 3"/>
                  <a:gd name="T40" fmla="*/ 140 w 142"/>
                  <a:gd name="T41" fmla="*/ 3 h 3"/>
                  <a:gd name="T42" fmla="*/ 137 w 142"/>
                  <a:gd name="T43" fmla="*/ 3 h 3"/>
                  <a:gd name="T44" fmla="*/ 137 w 142"/>
                  <a:gd name="T45" fmla="*/ 3 h 3"/>
                  <a:gd name="T46" fmla="*/ 134 w 142"/>
                  <a:gd name="T47" fmla="*/ 3 h 3"/>
                  <a:gd name="T48" fmla="*/ 134 w 142"/>
                  <a:gd name="T49" fmla="*/ 3 h 3"/>
                  <a:gd name="T50" fmla="*/ 132 w 142"/>
                  <a:gd name="T51" fmla="*/ 3 h 3"/>
                  <a:gd name="T52" fmla="*/ 132 w 142"/>
                  <a:gd name="T53" fmla="*/ 3 h 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142"/>
                  <a:gd name="T82" fmla="*/ 0 h 3"/>
                  <a:gd name="T83" fmla="*/ 142 w 142"/>
                  <a:gd name="T84" fmla="*/ 3 h 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142" h="3">
                    <a:moveTo>
                      <a:pt x="132" y="3"/>
                    </a:moveTo>
                    <a:lnTo>
                      <a:pt x="11" y="3"/>
                    </a:lnTo>
                    <a:lnTo>
                      <a:pt x="8" y="3"/>
                    </a:lnTo>
                    <a:lnTo>
                      <a:pt x="6" y="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140" y="0"/>
                    </a:lnTo>
                    <a:lnTo>
                      <a:pt x="142" y="0"/>
                    </a:lnTo>
                    <a:lnTo>
                      <a:pt x="140" y="3"/>
                    </a:lnTo>
                    <a:lnTo>
                      <a:pt x="137" y="3"/>
                    </a:lnTo>
                    <a:lnTo>
                      <a:pt x="134" y="3"/>
                    </a:lnTo>
                    <a:lnTo>
                      <a:pt x="132" y="3"/>
                    </a:lnTo>
                    <a:close/>
                  </a:path>
                </a:pathLst>
              </a:custGeom>
              <a:solidFill>
                <a:srgbClr val="69210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12" name="Freeform 322"/>
              <p:cNvSpPr>
                <a:spLocks/>
              </p:cNvSpPr>
              <p:nvPr/>
            </p:nvSpPr>
            <p:spPr bwMode="auto">
              <a:xfrm>
                <a:off x="4488" y="3302"/>
                <a:ext cx="148" cy="1"/>
              </a:xfrm>
              <a:custGeom>
                <a:avLst/>
                <a:gdLst>
                  <a:gd name="T0" fmla="*/ 148 w 148"/>
                  <a:gd name="T1" fmla="*/ 0 h 1"/>
                  <a:gd name="T2" fmla="*/ 8 w 148"/>
                  <a:gd name="T3" fmla="*/ 0 h 1"/>
                  <a:gd name="T4" fmla="*/ 8 w 148"/>
                  <a:gd name="T5" fmla="*/ 0 h 1"/>
                  <a:gd name="T6" fmla="*/ 8 w 148"/>
                  <a:gd name="T7" fmla="*/ 0 h 1"/>
                  <a:gd name="T8" fmla="*/ 6 w 148"/>
                  <a:gd name="T9" fmla="*/ 0 h 1"/>
                  <a:gd name="T10" fmla="*/ 6 w 148"/>
                  <a:gd name="T11" fmla="*/ 0 h 1"/>
                  <a:gd name="T12" fmla="*/ 6 w 148"/>
                  <a:gd name="T13" fmla="*/ 0 h 1"/>
                  <a:gd name="T14" fmla="*/ 3 w 148"/>
                  <a:gd name="T15" fmla="*/ 0 h 1"/>
                  <a:gd name="T16" fmla="*/ 3 w 148"/>
                  <a:gd name="T17" fmla="*/ 0 h 1"/>
                  <a:gd name="T18" fmla="*/ 0 w 148"/>
                  <a:gd name="T19" fmla="*/ 0 h 1"/>
                  <a:gd name="T20" fmla="*/ 124 w 148"/>
                  <a:gd name="T21" fmla="*/ 0 h 1"/>
                  <a:gd name="T22" fmla="*/ 126 w 148"/>
                  <a:gd name="T23" fmla="*/ 0 h 1"/>
                  <a:gd name="T24" fmla="*/ 132 w 148"/>
                  <a:gd name="T25" fmla="*/ 0 h 1"/>
                  <a:gd name="T26" fmla="*/ 134 w 148"/>
                  <a:gd name="T27" fmla="*/ 0 h 1"/>
                  <a:gd name="T28" fmla="*/ 137 w 148"/>
                  <a:gd name="T29" fmla="*/ 0 h 1"/>
                  <a:gd name="T30" fmla="*/ 140 w 148"/>
                  <a:gd name="T31" fmla="*/ 0 h 1"/>
                  <a:gd name="T32" fmla="*/ 142 w 148"/>
                  <a:gd name="T33" fmla="*/ 0 h 1"/>
                  <a:gd name="T34" fmla="*/ 145 w 148"/>
                  <a:gd name="T35" fmla="*/ 0 h 1"/>
                  <a:gd name="T36" fmla="*/ 148 w 148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48"/>
                  <a:gd name="T58" fmla="*/ 0 h 1"/>
                  <a:gd name="T59" fmla="*/ 148 w 148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48" h="1">
                    <a:moveTo>
                      <a:pt x="148" y="0"/>
                    </a:moveTo>
                    <a:lnTo>
                      <a:pt x="8" y="0"/>
                    </a:lnTo>
                    <a:lnTo>
                      <a:pt x="6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24" y="0"/>
                    </a:lnTo>
                    <a:lnTo>
                      <a:pt x="126" y="0"/>
                    </a:lnTo>
                    <a:lnTo>
                      <a:pt x="132" y="0"/>
                    </a:lnTo>
                    <a:lnTo>
                      <a:pt x="134" y="0"/>
                    </a:lnTo>
                    <a:lnTo>
                      <a:pt x="137" y="0"/>
                    </a:lnTo>
                    <a:lnTo>
                      <a:pt x="140" y="0"/>
                    </a:lnTo>
                    <a:lnTo>
                      <a:pt x="142" y="0"/>
                    </a:lnTo>
                    <a:lnTo>
                      <a:pt x="145" y="0"/>
                    </a:lnTo>
                    <a:lnTo>
                      <a:pt x="148" y="0"/>
                    </a:lnTo>
                    <a:close/>
                  </a:path>
                </a:pathLst>
              </a:custGeom>
              <a:solidFill>
                <a:srgbClr val="69210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13" name="Freeform 323"/>
              <p:cNvSpPr>
                <a:spLocks/>
              </p:cNvSpPr>
              <p:nvPr/>
            </p:nvSpPr>
            <p:spPr bwMode="auto">
              <a:xfrm>
                <a:off x="4483" y="3300"/>
                <a:ext cx="129" cy="2"/>
              </a:xfrm>
              <a:custGeom>
                <a:avLst/>
                <a:gdLst>
                  <a:gd name="T0" fmla="*/ 129 w 129"/>
                  <a:gd name="T1" fmla="*/ 2 h 2"/>
                  <a:gd name="T2" fmla="*/ 5 w 129"/>
                  <a:gd name="T3" fmla="*/ 2 h 2"/>
                  <a:gd name="T4" fmla="*/ 5 w 129"/>
                  <a:gd name="T5" fmla="*/ 0 h 2"/>
                  <a:gd name="T6" fmla="*/ 5 w 129"/>
                  <a:gd name="T7" fmla="*/ 0 h 2"/>
                  <a:gd name="T8" fmla="*/ 3 w 129"/>
                  <a:gd name="T9" fmla="*/ 0 h 2"/>
                  <a:gd name="T10" fmla="*/ 3 w 129"/>
                  <a:gd name="T11" fmla="*/ 0 h 2"/>
                  <a:gd name="T12" fmla="*/ 3 w 129"/>
                  <a:gd name="T13" fmla="*/ 0 h 2"/>
                  <a:gd name="T14" fmla="*/ 0 w 129"/>
                  <a:gd name="T15" fmla="*/ 0 h 2"/>
                  <a:gd name="T16" fmla="*/ 0 w 129"/>
                  <a:gd name="T17" fmla="*/ 0 h 2"/>
                  <a:gd name="T18" fmla="*/ 0 w 129"/>
                  <a:gd name="T19" fmla="*/ 0 h 2"/>
                  <a:gd name="T20" fmla="*/ 107 w 129"/>
                  <a:gd name="T21" fmla="*/ 0 h 2"/>
                  <a:gd name="T22" fmla="*/ 110 w 129"/>
                  <a:gd name="T23" fmla="*/ 0 h 2"/>
                  <a:gd name="T24" fmla="*/ 113 w 129"/>
                  <a:gd name="T25" fmla="*/ 0 h 2"/>
                  <a:gd name="T26" fmla="*/ 115 w 129"/>
                  <a:gd name="T27" fmla="*/ 0 h 2"/>
                  <a:gd name="T28" fmla="*/ 118 w 129"/>
                  <a:gd name="T29" fmla="*/ 0 h 2"/>
                  <a:gd name="T30" fmla="*/ 121 w 129"/>
                  <a:gd name="T31" fmla="*/ 0 h 2"/>
                  <a:gd name="T32" fmla="*/ 123 w 129"/>
                  <a:gd name="T33" fmla="*/ 0 h 2"/>
                  <a:gd name="T34" fmla="*/ 126 w 129"/>
                  <a:gd name="T35" fmla="*/ 0 h 2"/>
                  <a:gd name="T36" fmla="*/ 129 w 12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29"/>
                  <a:gd name="T58" fmla="*/ 0 h 2"/>
                  <a:gd name="T59" fmla="*/ 129 w 12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29" h="2">
                    <a:moveTo>
                      <a:pt x="129" y="2"/>
                    </a:moveTo>
                    <a:lnTo>
                      <a:pt x="5" y="2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107" y="0"/>
                    </a:lnTo>
                    <a:lnTo>
                      <a:pt x="110" y="0"/>
                    </a:lnTo>
                    <a:lnTo>
                      <a:pt x="113" y="0"/>
                    </a:lnTo>
                    <a:lnTo>
                      <a:pt x="115" y="0"/>
                    </a:lnTo>
                    <a:lnTo>
                      <a:pt x="118" y="0"/>
                    </a:lnTo>
                    <a:lnTo>
                      <a:pt x="121" y="0"/>
                    </a:lnTo>
                    <a:lnTo>
                      <a:pt x="123" y="0"/>
                    </a:lnTo>
                    <a:lnTo>
                      <a:pt x="126" y="0"/>
                    </a:lnTo>
                    <a:lnTo>
                      <a:pt x="129" y="2"/>
                    </a:lnTo>
                    <a:close/>
                  </a:path>
                </a:pathLst>
              </a:custGeom>
              <a:solidFill>
                <a:srgbClr val="6A210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14" name="Freeform 324"/>
              <p:cNvSpPr>
                <a:spLocks/>
              </p:cNvSpPr>
              <p:nvPr/>
            </p:nvSpPr>
            <p:spPr bwMode="auto">
              <a:xfrm>
                <a:off x="4475" y="3297"/>
                <a:ext cx="115" cy="3"/>
              </a:xfrm>
              <a:custGeom>
                <a:avLst/>
                <a:gdLst>
                  <a:gd name="T0" fmla="*/ 115 w 115"/>
                  <a:gd name="T1" fmla="*/ 3 h 3"/>
                  <a:gd name="T2" fmla="*/ 8 w 115"/>
                  <a:gd name="T3" fmla="*/ 3 h 3"/>
                  <a:gd name="T4" fmla="*/ 5 w 115"/>
                  <a:gd name="T5" fmla="*/ 3 h 3"/>
                  <a:gd name="T6" fmla="*/ 5 w 115"/>
                  <a:gd name="T7" fmla="*/ 0 h 3"/>
                  <a:gd name="T8" fmla="*/ 5 w 115"/>
                  <a:gd name="T9" fmla="*/ 0 h 3"/>
                  <a:gd name="T10" fmla="*/ 5 w 115"/>
                  <a:gd name="T11" fmla="*/ 0 h 3"/>
                  <a:gd name="T12" fmla="*/ 3 w 115"/>
                  <a:gd name="T13" fmla="*/ 0 h 3"/>
                  <a:gd name="T14" fmla="*/ 3 w 115"/>
                  <a:gd name="T15" fmla="*/ 0 h 3"/>
                  <a:gd name="T16" fmla="*/ 3 w 115"/>
                  <a:gd name="T17" fmla="*/ 0 h 3"/>
                  <a:gd name="T18" fmla="*/ 0 w 115"/>
                  <a:gd name="T19" fmla="*/ 0 h 3"/>
                  <a:gd name="T20" fmla="*/ 99 w 115"/>
                  <a:gd name="T21" fmla="*/ 0 h 3"/>
                  <a:gd name="T22" fmla="*/ 102 w 115"/>
                  <a:gd name="T23" fmla="*/ 0 h 3"/>
                  <a:gd name="T24" fmla="*/ 104 w 115"/>
                  <a:gd name="T25" fmla="*/ 0 h 3"/>
                  <a:gd name="T26" fmla="*/ 104 w 115"/>
                  <a:gd name="T27" fmla="*/ 0 h 3"/>
                  <a:gd name="T28" fmla="*/ 107 w 115"/>
                  <a:gd name="T29" fmla="*/ 0 h 3"/>
                  <a:gd name="T30" fmla="*/ 110 w 115"/>
                  <a:gd name="T31" fmla="*/ 0 h 3"/>
                  <a:gd name="T32" fmla="*/ 113 w 115"/>
                  <a:gd name="T33" fmla="*/ 0 h 3"/>
                  <a:gd name="T34" fmla="*/ 115 w 115"/>
                  <a:gd name="T35" fmla="*/ 3 h 3"/>
                  <a:gd name="T36" fmla="*/ 115 w 11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5"/>
                  <a:gd name="T58" fmla="*/ 0 h 3"/>
                  <a:gd name="T59" fmla="*/ 115 w 11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5" h="3">
                    <a:moveTo>
                      <a:pt x="115" y="3"/>
                    </a:moveTo>
                    <a:lnTo>
                      <a:pt x="8" y="3"/>
                    </a:lnTo>
                    <a:lnTo>
                      <a:pt x="5" y="3"/>
                    </a:lnTo>
                    <a:lnTo>
                      <a:pt x="5" y="0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99" y="0"/>
                    </a:lnTo>
                    <a:lnTo>
                      <a:pt x="102" y="0"/>
                    </a:lnTo>
                    <a:lnTo>
                      <a:pt x="104" y="0"/>
                    </a:lnTo>
                    <a:lnTo>
                      <a:pt x="107" y="0"/>
                    </a:lnTo>
                    <a:lnTo>
                      <a:pt x="110" y="0"/>
                    </a:lnTo>
                    <a:lnTo>
                      <a:pt x="113" y="0"/>
                    </a:lnTo>
                    <a:lnTo>
                      <a:pt x="115" y="3"/>
                    </a:lnTo>
                    <a:close/>
                  </a:path>
                </a:pathLst>
              </a:custGeom>
              <a:solidFill>
                <a:srgbClr val="6A220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15" name="Freeform 325"/>
              <p:cNvSpPr>
                <a:spLocks/>
              </p:cNvSpPr>
              <p:nvPr/>
            </p:nvSpPr>
            <p:spPr bwMode="auto">
              <a:xfrm>
                <a:off x="4470" y="3295"/>
                <a:ext cx="104" cy="2"/>
              </a:xfrm>
              <a:custGeom>
                <a:avLst/>
                <a:gdLst>
                  <a:gd name="T0" fmla="*/ 104 w 104"/>
                  <a:gd name="T1" fmla="*/ 2 h 2"/>
                  <a:gd name="T2" fmla="*/ 5 w 104"/>
                  <a:gd name="T3" fmla="*/ 2 h 2"/>
                  <a:gd name="T4" fmla="*/ 5 w 104"/>
                  <a:gd name="T5" fmla="*/ 2 h 2"/>
                  <a:gd name="T6" fmla="*/ 5 w 104"/>
                  <a:gd name="T7" fmla="*/ 2 h 2"/>
                  <a:gd name="T8" fmla="*/ 2 w 104"/>
                  <a:gd name="T9" fmla="*/ 0 h 2"/>
                  <a:gd name="T10" fmla="*/ 2 w 104"/>
                  <a:gd name="T11" fmla="*/ 0 h 2"/>
                  <a:gd name="T12" fmla="*/ 2 w 104"/>
                  <a:gd name="T13" fmla="*/ 0 h 2"/>
                  <a:gd name="T14" fmla="*/ 2 w 104"/>
                  <a:gd name="T15" fmla="*/ 0 h 2"/>
                  <a:gd name="T16" fmla="*/ 0 w 104"/>
                  <a:gd name="T17" fmla="*/ 0 h 2"/>
                  <a:gd name="T18" fmla="*/ 0 w 104"/>
                  <a:gd name="T19" fmla="*/ 0 h 2"/>
                  <a:gd name="T20" fmla="*/ 88 w 104"/>
                  <a:gd name="T21" fmla="*/ 0 h 2"/>
                  <a:gd name="T22" fmla="*/ 91 w 104"/>
                  <a:gd name="T23" fmla="*/ 0 h 2"/>
                  <a:gd name="T24" fmla="*/ 91 w 104"/>
                  <a:gd name="T25" fmla="*/ 0 h 2"/>
                  <a:gd name="T26" fmla="*/ 93 w 104"/>
                  <a:gd name="T27" fmla="*/ 0 h 2"/>
                  <a:gd name="T28" fmla="*/ 96 w 104"/>
                  <a:gd name="T29" fmla="*/ 0 h 2"/>
                  <a:gd name="T30" fmla="*/ 99 w 104"/>
                  <a:gd name="T31" fmla="*/ 0 h 2"/>
                  <a:gd name="T32" fmla="*/ 99 w 104"/>
                  <a:gd name="T33" fmla="*/ 2 h 2"/>
                  <a:gd name="T34" fmla="*/ 101 w 104"/>
                  <a:gd name="T35" fmla="*/ 2 h 2"/>
                  <a:gd name="T36" fmla="*/ 104 w 10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4"/>
                  <a:gd name="T58" fmla="*/ 0 h 2"/>
                  <a:gd name="T59" fmla="*/ 104 w 10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4" h="2">
                    <a:moveTo>
                      <a:pt x="104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88" y="0"/>
                    </a:lnTo>
                    <a:lnTo>
                      <a:pt x="91" y="0"/>
                    </a:lnTo>
                    <a:lnTo>
                      <a:pt x="93" y="0"/>
                    </a:lnTo>
                    <a:lnTo>
                      <a:pt x="96" y="0"/>
                    </a:lnTo>
                    <a:lnTo>
                      <a:pt x="99" y="0"/>
                    </a:lnTo>
                    <a:lnTo>
                      <a:pt x="99" y="2"/>
                    </a:lnTo>
                    <a:lnTo>
                      <a:pt x="101" y="2"/>
                    </a:lnTo>
                    <a:lnTo>
                      <a:pt x="104" y="2"/>
                    </a:lnTo>
                    <a:close/>
                  </a:path>
                </a:pathLst>
              </a:custGeom>
              <a:solidFill>
                <a:srgbClr val="6A220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16" name="Freeform 326"/>
              <p:cNvSpPr>
                <a:spLocks/>
              </p:cNvSpPr>
              <p:nvPr/>
            </p:nvSpPr>
            <p:spPr bwMode="auto">
              <a:xfrm>
                <a:off x="4464" y="3292"/>
                <a:ext cx="94" cy="3"/>
              </a:xfrm>
              <a:custGeom>
                <a:avLst/>
                <a:gdLst>
                  <a:gd name="T0" fmla="*/ 94 w 94"/>
                  <a:gd name="T1" fmla="*/ 3 h 3"/>
                  <a:gd name="T2" fmla="*/ 6 w 94"/>
                  <a:gd name="T3" fmla="*/ 3 h 3"/>
                  <a:gd name="T4" fmla="*/ 6 w 94"/>
                  <a:gd name="T5" fmla="*/ 3 h 3"/>
                  <a:gd name="T6" fmla="*/ 3 w 94"/>
                  <a:gd name="T7" fmla="*/ 3 h 3"/>
                  <a:gd name="T8" fmla="*/ 3 w 94"/>
                  <a:gd name="T9" fmla="*/ 3 h 3"/>
                  <a:gd name="T10" fmla="*/ 3 w 94"/>
                  <a:gd name="T11" fmla="*/ 0 h 3"/>
                  <a:gd name="T12" fmla="*/ 3 w 94"/>
                  <a:gd name="T13" fmla="*/ 0 h 3"/>
                  <a:gd name="T14" fmla="*/ 0 w 94"/>
                  <a:gd name="T15" fmla="*/ 0 h 3"/>
                  <a:gd name="T16" fmla="*/ 0 w 94"/>
                  <a:gd name="T17" fmla="*/ 0 h 3"/>
                  <a:gd name="T18" fmla="*/ 0 w 94"/>
                  <a:gd name="T19" fmla="*/ 0 h 3"/>
                  <a:gd name="T20" fmla="*/ 78 w 94"/>
                  <a:gd name="T21" fmla="*/ 0 h 3"/>
                  <a:gd name="T22" fmla="*/ 81 w 94"/>
                  <a:gd name="T23" fmla="*/ 0 h 3"/>
                  <a:gd name="T24" fmla="*/ 83 w 94"/>
                  <a:gd name="T25" fmla="*/ 0 h 3"/>
                  <a:gd name="T26" fmla="*/ 83 w 94"/>
                  <a:gd name="T27" fmla="*/ 0 h 3"/>
                  <a:gd name="T28" fmla="*/ 86 w 94"/>
                  <a:gd name="T29" fmla="*/ 0 h 3"/>
                  <a:gd name="T30" fmla="*/ 89 w 94"/>
                  <a:gd name="T31" fmla="*/ 3 h 3"/>
                  <a:gd name="T32" fmla="*/ 89 w 94"/>
                  <a:gd name="T33" fmla="*/ 3 h 3"/>
                  <a:gd name="T34" fmla="*/ 91 w 94"/>
                  <a:gd name="T35" fmla="*/ 3 h 3"/>
                  <a:gd name="T36" fmla="*/ 94 w 9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94"/>
                  <a:gd name="T58" fmla="*/ 0 h 3"/>
                  <a:gd name="T59" fmla="*/ 94 w 9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94" h="3">
                    <a:moveTo>
                      <a:pt x="94" y="3"/>
                    </a:moveTo>
                    <a:lnTo>
                      <a:pt x="6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78" y="0"/>
                    </a:lnTo>
                    <a:lnTo>
                      <a:pt x="81" y="0"/>
                    </a:lnTo>
                    <a:lnTo>
                      <a:pt x="83" y="0"/>
                    </a:lnTo>
                    <a:lnTo>
                      <a:pt x="86" y="0"/>
                    </a:lnTo>
                    <a:lnTo>
                      <a:pt x="89" y="3"/>
                    </a:lnTo>
                    <a:lnTo>
                      <a:pt x="91" y="3"/>
                    </a:lnTo>
                    <a:lnTo>
                      <a:pt x="94" y="3"/>
                    </a:lnTo>
                    <a:close/>
                  </a:path>
                </a:pathLst>
              </a:custGeom>
              <a:solidFill>
                <a:srgbClr val="6A220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17" name="Freeform 327"/>
              <p:cNvSpPr>
                <a:spLocks/>
              </p:cNvSpPr>
              <p:nvPr/>
            </p:nvSpPr>
            <p:spPr bwMode="auto">
              <a:xfrm>
                <a:off x="4459" y="3289"/>
                <a:ext cx="83" cy="3"/>
              </a:xfrm>
              <a:custGeom>
                <a:avLst/>
                <a:gdLst>
                  <a:gd name="T0" fmla="*/ 83 w 83"/>
                  <a:gd name="T1" fmla="*/ 3 h 3"/>
                  <a:gd name="T2" fmla="*/ 5 w 83"/>
                  <a:gd name="T3" fmla="*/ 3 h 3"/>
                  <a:gd name="T4" fmla="*/ 5 w 83"/>
                  <a:gd name="T5" fmla="*/ 3 h 3"/>
                  <a:gd name="T6" fmla="*/ 2 w 83"/>
                  <a:gd name="T7" fmla="*/ 3 h 3"/>
                  <a:gd name="T8" fmla="*/ 2 w 83"/>
                  <a:gd name="T9" fmla="*/ 3 h 3"/>
                  <a:gd name="T10" fmla="*/ 2 w 83"/>
                  <a:gd name="T11" fmla="*/ 0 h 3"/>
                  <a:gd name="T12" fmla="*/ 2 w 83"/>
                  <a:gd name="T13" fmla="*/ 0 h 3"/>
                  <a:gd name="T14" fmla="*/ 0 w 83"/>
                  <a:gd name="T15" fmla="*/ 0 h 3"/>
                  <a:gd name="T16" fmla="*/ 0 w 83"/>
                  <a:gd name="T17" fmla="*/ 0 h 3"/>
                  <a:gd name="T18" fmla="*/ 0 w 83"/>
                  <a:gd name="T19" fmla="*/ 0 h 3"/>
                  <a:gd name="T20" fmla="*/ 70 w 83"/>
                  <a:gd name="T21" fmla="*/ 0 h 3"/>
                  <a:gd name="T22" fmla="*/ 70 w 83"/>
                  <a:gd name="T23" fmla="*/ 0 h 3"/>
                  <a:gd name="T24" fmla="*/ 72 w 83"/>
                  <a:gd name="T25" fmla="*/ 0 h 3"/>
                  <a:gd name="T26" fmla="*/ 75 w 83"/>
                  <a:gd name="T27" fmla="*/ 0 h 3"/>
                  <a:gd name="T28" fmla="*/ 75 w 83"/>
                  <a:gd name="T29" fmla="*/ 0 h 3"/>
                  <a:gd name="T30" fmla="*/ 78 w 83"/>
                  <a:gd name="T31" fmla="*/ 3 h 3"/>
                  <a:gd name="T32" fmla="*/ 80 w 83"/>
                  <a:gd name="T33" fmla="*/ 3 h 3"/>
                  <a:gd name="T34" fmla="*/ 80 w 83"/>
                  <a:gd name="T35" fmla="*/ 3 h 3"/>
                  <a:gd name="T36" fmla="*/ 83 w 8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3"/>
                  <a:gd name="T58" fmla="*/ 0 h 3"/>
                  <a:gd name="T59" fmla="*/ 83 w 8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3" h="3">
                    <a:moveTo>
                      <a:pt x="83" y="3"/>
                    </a:moveTo>
                    <a:lnTo>
                      <a:pt x="5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5" y="0"/>
                    </a:lnTo>
                    <a:lnTo>
                      <a:pt x="78" y="3"/>
                    </a:lnTo>
                    <a:lnTo>
                      <a:pt x="80" y="3"/>
                    </a:lnTo>
                    <a:lnTo>
                      <a:pt x="83" y="3"/>
                    </a:lnTo>
                    <a:close/>
                  </a:path>
                </a:pathLst>
              </a:custGeom>
              <a:solidFill>
                <a:srgbClr val="6A220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18" name="Freeform 328"/>
              <p:cNvSpPr>
                <a:spLocks/>
              </p:cNvSpPr>
              <p:nvPr/>
            </p:nvSpPr>
            <p:spPr bwMode="auto">
              <a:xfrm>
                <a:off x="4453" y="3287"/>
                <a:ext cx="76" cy="2"/>
              </a:xfrm>
              <a:custGeom>
                <a:avLst/>
                <a:gdLst>
                  <a:gd name="T0" fmla="*/ 76 w 76"/>
                  <a:gd name="T1" fmla="*/ 2 h 2"/>
                  <a:gd name="T2" fmla="*/ 6 w 76"/>
                  <a:gd name="T3" fmla="*/ 2 h 2"/>
                  <a:gd name="T4" fmla="*/ 6 w 76"/>
                  <a:gd name="T5" fmla="*/ 2 h 2"/>
                  <a:gd name="T6" fmla="*/ 3 w 76"/>
                  <a:gd name="T7" fmla="*/ 2 h 2"/>
                  <a:gd name="T8" fmla="*/ 3 w 76"/>
                  <a:gd name="T9" fmla="*/ 2 h 2"/>
                  <a:gd name="T10" fmla="*/ 3 w 76"/>
                  <a:gd name="T11" fmla="*/ 2 h 2"/>
                  <a:gd name="T12" fmla="*/ 3 w 76"/>
                  <a:gd name="T13" fmla="*/ 0 h 2"/>
                  <a:gd name="T14" fmla="*/ 0 w 76"/>
                  <a:gd name="T15" fmla="*/ 0 h 2"/>
                  <a:gd name="T16" fmla="*/ 0 w 76"/>
                  <a:gd name="T17" fmla="*/ 0 h 2"/>
                  <a:gd name="T18" fmla="*/ 0 w 76"/>
                  <a:gd name="T19" fmla="*/ 0 h 2"/>
                  <a:gd name="T20" fmla="*/ 62 w 76"/>
                  <a:gd name="T21" fmla="*/ 0 h 2"/>
                  <a:gd name="T22" fmla="*/ 62 w 76"/>
                  <a:gd name="T23" fmla="*/ 0 h 2"/>
                  <a:gd name="T24" fmla="*/ 65 w 76"/>
                  <a:gd name="T25" fmla="*/ 0 h 2"/>
                  <a:gd name="T26" fmla="*/ 65 w 76"/>
                  <a:gd name="T27" fmla="*/ 0 h 2"/>
                  <a:gd name="T28" fmla="*/ 65 w 76"/>
                  <a:gd name="T29" fmla="*/ 0 h 2"/>
                  <a:gd name="T30" fmla="*/ 67 w 76"/>
                  <a:gd name="T31" fmla="*/ 2 h 2"/>
                  <a:gd name="T32" fmla="*/ 67 w 76"/>
                  <a:gd name="T33" fmla="*/ 2 h 2"/>
                  <a:gd name="T34" fmla="*/ 70 w 76"/>
                  <a:gd name="T35" fmla="*/ 2 h 2"/>
                  <a:gd name="T36" fmla="*/ 70 w 76"/>
                  <a:gd name="T37" fmla="*/ 2 h 2"/>
                  <a:gd name="T38" fmla="*/ 70 w 76"/>
                  <a:gd name="T39" fmla="*/ 2 h 2"/>
                  <a:gd name="T40" fmla="*/ 70 w 76"/>
                  <a:gd name="T41" fmla="*/ 2 h 2"/>
                  <a:gd name="T42" fmla="*/ 73 w 76"/>
                  <a:gd name="T43" fmla="*/ 2 h 2"/>
                  <a:gd name="T44" fmla="*/ 73 w 76"/>
                  <a:gd name="T45" fmla="*/ 2 h 2"/>
                  <a:gd name="T46" fmla="*/ 73 w 76"/>
                  <a:gd name="T47" fmla="*/ 2 h 2"/>
                  <a:gd name="T48" fmla="*/ 73 w 76"/>
                  <a:gd name="T49" fmla="*/ 2 h 2"/>
                  <a:gd name="T50" fmla="*/ 73 w 76"/>
                  <a:gd name="T51" fmla="*/ 2 h 2"/>
                  <a:gd name="T52" fmla="*/ 76 w 76"/>
                  <a:gd name="T53" fmla="*/ 2 h 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6"/>
                  <a:gd name="T82" fmla="*/ 0 h 2"/>
                  <a:gd name="T83" fmla="*/ 76 w 76"/>
                  <a:gd name="T84" fmla="*/ 2 h 2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6" h="2">
                    <a:moveTo>
                      <a:pt x="76" y="2"/>
                    </a:moveTo>
                    <a:lnTo>
                      <a:pt x="6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62" y="0"/>
                    </a:lnTo>
                    <a:lnTo>
                      <a:pt x="65" y="0"/>
                    </a:lnTo>
                    <a:lnTo>
                      <a:pt x="67" y="2"/>
                    </a:lnTo>
                    <a:lnTo>
                      <a:pt x="70" y="2"/>
                    </a:lnTo>
                    <a:lnTo>
                      <a:pt x="73" y="2"/>
                    </a:lnTo>
                    <a:lnTo>
                      <a:pt x="76" y="2"/>
                    </a:lnTo>
                    <a:close/>
                  </a:path>
                </a:pathLst>
              </a:custGeom>
              <a:solidFill>
                <a:srgbClr val="6B230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19" name="Freeform 329"/>
              <p:cNvSpPr>
                <a:spLocks/>
              </p:cNvSpPr>
              <p:nvPr/>
            </p:nvSpPr>
            <p:spPr bwMode="auto">
              <a:xfrm>
                <a:off x="4448" y="3284"/>
                <a:ext cx="67" cy="3"/>
              </a:xfrm>
              <a:custGeom>
                <a:avLst/>
                <a:gdLst>
                  <a:gd name="T0" fmla="*/ 67 w 67"/>
                  <a:gd name="T1" fmla="*/ 3 h 3"/>
                  <a:gd name="T2" fmla="*/ 5 w 67"/>
                  <a:gd name="T3" fmla="*/ 3 h 3"/>
                  <a:gd name="T4" fmla="*/ 5 w 67"/>
                  <a:gd name="T5" fmla="*/ 3 h 3"/>
                  <a:gd name="T6" fmla="*/ 5 w 67"/>
                  <a:gd name="T7" fmla="*/ 3 h 3"/>
                  <a:gd name="T8" fmla="*/ 3 w 67"/>
                  <a:gd name="T9" fmla="*/ 3 h 3"/>
                  <a:gd name="T10" fmla="*/ 3 w 67"/>
                  <a:gd name="T11" fmla="*/ 3 h 3"/>
                  <a:gd name="T12" fmla="*/ 3 w 67"/>
                  <a:gd name="T13" fmla="*/ 3 h 3"/>
                  <a:gd name="T14" fmla="*/ 3 w 67"/>
                  <a:gd name="T15" fmla="*/ 0 h 3"/>
                  <a:gd name="T16" fmla="*/ 0 w 67"/>
                  <a:gd name="T17" fmla="*/ 0 h 3"/>
                  <a:gd name="T18" fmla="*/ 0 w 67"/>
                  <a:gd name="T19" fmla="*/ 0 h 3"/>
                  <a:gd name="T20" fmla="*/ 56 w 67"/>
                  <a:gd name="T21" fmla="*/ 0 h 3"/>
                  <a:gd name="T22" fmla="*/ 59 w 67"/>
                  <a:gd name="T23" fmla="*/ 0 h 3"/>
                  <a:gd name="T24" fmla="*/ 59 w 67"/>
                  <a:gd name="T25" fmla="*/ 0 h 3"/>
                  <a:gd name="T26" fmla="*/ 62 w 67"/>
                  <a:gd name="T27" fmla="*/ 3 h 3"/>
                  <a:gd name="T28" fmla="*/ 62 w 67"/>
                  <a:gd name="T29" fmla="*/ 3 h 3"/>
                  <a:gd name="T30" fmla="*/ 64 w 67"/>
                  <a:gd name="T31" fmla="*/ 3 h 3"/>
                  <a:gd name="T32" fmla="*/ 64 w 67"/>
                  <a:gd name="T33" fmla="*/ 3 h 3"/>
                  <a:gd name="T34" fmla="*/ 67 w 67"/>
                  <a:gd name="T35" fmla="*/ 3 h 3"/>
                  <a:gd name="T36" fmla="*/ 67 w 6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3"/>
                  <a:gd name="T59" fmla="*/ 67 w 6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3">
                    <a:moveTo>
                      <a:pt x="67" y="3"/>
                    </a:moveTo>
                    <a:lnTo>
                      <a:pt x="5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9" y="0"/>
                    </a:lnTo>
                    <a:lnTo>
                      <a:pt x="62" y="3"/>
                    </a:lnTo>
                    <a:lnTo>
                      <a:pt x="64" y="3"/>
                    </a:lnTo>
                    <a:lnTo>
                      <a:pt x="67" y="3"/>
                    </a:lnTo>
                    <a:close/>
                  </a:path>
                </a:pathLst>
              </a:custGeom>
              <a:solidFill>
                <a:srgbClr val="6B230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20" name="Freeform 330"/>
              <p:cNvSpPr>
                <a:spLocks/>
              </p:cNvSpPr>
              <p:nvPr/>
            </p:nvSpPr>
            <p:spPr bwMode="auto">
              <a:xfrm>
                <a:off x="4443" y="3281"/>
                <a:ext cx="61" cy="3"/>
              </a:xfrm>
              <a:custGeom>
                <a:avLst/>
                <a:gdLst>
                  <a:gd name="T0" fmla="*/ 61 w 61"/>
                  <a:gd name="T1" fmla="*/ 3 h 3"/>
                  <a:gd name="T2" fmla="*/ 5 w 61"/>
                  <a:gd name="T3" fmla="*/ 3 h 3"/>
                  <a:gd name="T4" fmla="*/ 5 w 61"/>
                  <a:gd name="T5" fmla="*/ 3 h 3"/>
                  <a:gd name="T6" fmla="*/ 5 w 61"/>
                  <a:gd name="T7" fmla="*/ 3 h 3"/>
                  <a:gd name="T8" fmla="*/ 5 w 61"/>
                  <a:gd name="T9" fmla="*/ 3 h 3"/>
                  <a:gd name="T10" fmla="*/ 2 w 61"/>
                  <a:gd name="T11" fmla="*/ 3 h 3"/>
                  <a:gd name="T12" fmla="*/ 2 w 61"/>
                  <a:gd name="T13" fmla="*/ 3 h 3"/>
                  <a:gd name="T14" fmla="*/ 2 w 61"/>
                  <a:gd name="T15" fmla="*/ 3 h 3"/>
                  <a:gd name="T16" fmla="*/ 2 w 61"/>
                  <a:gd name="T17" fmla="*/ 0 h 3"/>
                  <a:gd name="T18" fmla="*/ 0 w 61"/>
                  <a:gd name="T19" fmla="*/ 0 h 3"/>
                  <a:gd name="T20" fmla="*/ 53 w 61"/>
                  <a:gd name="T21" fmla="*/ 0 h 3"/>
                  <a:gd name="T22" fmla="*/ 56 w 61"/>
                  <a:gd name="T23" fmla="*/ 0 h 3"/>
                  <a:gd name="T24" fmla="*/ 56 w 61"/>
                  <a:gd name="T25" fmla="*/ 3 h 3"/>
                  <a:gd name="T26" fmla="*/ 59 w 61"/>
                  <a:gd name="T27" fmla="*/ 3 h 3"/>
                  <a:gd name="T28" fmla="*/ 59 w 61"/>
                  <a:gd name="T29" fmla="*/ 3 h 3"/>
                  <a:gd name="T30" fmla="*/ 59 w 61"/>
                  <a:gd name="T31" fmla="*/ 3 h 3"/>
                  <a:gd name="T32" fmla="*/ 61 w 61"/>
                  <a:gd name="T33" fmla="*/ 3 h 3"/>
                  <a:gd name="T34" fmla="*/ 61 w 61"/>
                  <a:gd name="T35" fmla="*/ 3 h 3"/>
                  <a:gd name="T36" fmla="*/ 61 w 6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1"/>
                  <a:gd name="T58" fmla="*/ 0 h 3"/>
                  <a:gd name="T59" fmla="*/ 61 w 6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1" h="3">
                    <a:moveTo>
                      <a:pt x="61" y="3"/>
                    </a:moveTo>
                    <a:lnTo>
                      <a:pt x="5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6" y="0"/>
                    </a:lnTo>
                    <a:lnTo>
                      <a:pt x="56" y="3"/>
                    </a:lnTo>
                    <a:lnTo>
                      <a:pt x="59" y="3"/>
                    </a:lnTo>
                    <a:lnTo>
                      <a:pt x="61" y="3"/>
                    </a:lnTo>
                    <a:close/>
                  </a:path>
                </a:pathLst>
              </a:custGeom>
              <a:solidFill>
                <a:srgbClr val="6B230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21" name="Freeform 331"/>
              <p:cNvSpPr>
                <a:spLocks/>
              </p:cNvSpPr>
              <p:nvPr/>
            </p:nvSpPr>
            <p:spPr bwMode="auto">
              <a:xfrm>
                <a:off x="4440" y="3279"/>
                <a:ext cx="56" cy="2"/>
              </a:xfrm>
              <a:custGeom>
                <a:avLst/>
                <a:gdLst>
                  <a:gd name="T0" fmla="*/ 56 w 56"/>
                  <a:gd name="T1" fmla="*/ 2 h 2"/>
                  <a:gd name="T2" fmla="*/ 3 w 56"/>
                  <a:gd name="T3" fmla="*/ 2 h 2"/>
                  <a:gd name="T4" fmla="*/ 3 w 56"/>
                  <a:gd name="T5" fmla="*/ 2 h 2"/>
                  <a:gd name="T6" fmla="*/ 3 w 56"/>
                  <a:gd name="T7" fmla="*/ 2 h 2"/>
                  <a:gd name="T8" fmla="*/ 3 w 56"/>
                  <a:gd name="T9" fmla="*/ 2 h 2"/>
                  <a:gd name="T10" fmla="*/ 3 w 56"/>
                  <a:gd name="T11" fmla="*/ 2 h 2"/>
                  <a:gd name="T12" fmla="*/ 0 w 56"/>
                  <a:gd name="T13" fmla="*/ 2 h 2"/>
                  <a:gd name="T14" fmla="*/ 0 w 56"/>
                  <a:gd name="T15" fmla="*/ 2 h 2"/>
                  <a:gd name="T16" fmla="*/ 0 w 56"/>
                  <a:gd name="T17" fmla="*/ 2 h 2"/>
                  <a:gd name="T18" fmla="*/ 0 w 56"/>
                  <a:gd name="T19" fmla="*/ 0 h 2"/>
                  <a:gd name="T20" fmla="*/ 51 w 56"/>
                  <a:gd name="T21" fmla="*/ 0 h 2"/>
                  <a:gd name="T22" fmla="*/ 51 w 56"/>
                  <a:gd name="T23" fmla="*/ 2 h 2"/>
                  <a:gd name="T24" fmla="*/ 54 w 56"/>
                  <a:gd name="T25" fmla="*/ 2 h 2"/>
                  <a:gd name="T26" fmla="*/ 54 w 56"/>
                  <a:gd name="T27" fmla="*/ 2 h 2"/>
                  <a:gd name="T28" fmla="*/ 54 w 56"/>
                  <a:gd name="T29" fmla="*/ 2 h 2"/>
                  <a:gd name="T30" fmla="*/ 54 w 56"/>
                  <a:gd name="T31" fmla="*/ 2 h 2"/>
                  <a:gd name="T32" fmla="*/ 56 w 56"/>
                  <a:gd name="T33" fmla="*/ 2 h 2"/>
                  <a:gd name="T34" fmla="*/ 56 w 56"/>
                  <a:gd name="T35" fmla="*/ 2 h 2"/>
                  <a:gd name="T36" fmla="*/ 56 w 5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2"/>
                  <a:gd name="T59" fmla="*/ 56 w 5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2">
                    <a:moveTo>
                      <a:pt x="56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2"/>
                    </a:lnTo>
                    <a:lnTo>
                      <a:pt x="54" y="2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6B240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22" name="Freeform 332"/>
              <p:cNvSpPr>
                <a:spLocks/>
              </p:cNvSpPr>
              <p:nvPr/>
            </p:nvSpPr>
            <p:spPr bwMode="auto">
              <a:xfrm>
                <a:off x="4435" y="3279"/>
                <a:ext cx="56" cy="1"/>
              </a:xfrm>
              <a:custGeom>
                <a:avLst/>
                <a:gdLst>
                  <a:gd name="T0" fmla="*/ 56 w 56"/>
                  <a:gd name="T1" fmla="*/ 0 h 1"/>
                  <a:gd name="T2" fmla="*/ 5 w 56"/>
                  <a:gd name="T3" fmla="*/ 0 h 1"/>
                  <a:gd name="T4" fmla="*/ 5 w 56"/>
                  <a:gd name="T5" fmla="*/ 0 h 1"/>
                  <a:gd name="T6" fmla="*/ 2 w 56"/>
                  <a:gd name="T7" fmla="*/ 0 h 1"/>
                  <a:gd name="T8" fmla="*/ 2 w 56"/>
                  <a:gd name="T9" fmla="*/ 0 h 1"/>
                  <a:gd name="T10" fmla="*/ 2 w 56"/>
                  <a:gd name="T11" fmla="*/ 0 h 1"/>
                  <a:gd name="T12" fmla="*/ 2 w 56"/>
                  <a:gd name="T13" fmla="*/ 0 h 1"/>
                  <a:gd name="T14" fmla="*/ 2 w 56"/>
                  <a:gd name="T15" fmla="*/ 0 h 1"/>
                  <a:gd name="T16" fmla="*/ 0 w 56"/>
                  <a:gd name="T17" fmla="*/ 0 h 1"/>
                  <a:gd name="T18" fmla="*/ 0 w 56"/>
                  <a:gd name="T19" fmla="*/ 0 h 1"/>
                  <a:gd name="T20" fmla="*/ 51 w 56"/>
                  <a:gd name="T21" fmla="*/ 0 h 1"/>
                  <a:gd name="T22" fmla="*/ 51 w 56"/>
                  <a:gd name="T23" fmla="*/ 0 h 1"/>
                  <a:gd name="T24" fmla="*/ 51 w 56"/>
                  <a:gd name="T25" fmla="*/ 0 h 1"/>
                  <a:gd name="T26" fmla="*/ 51 w 56"/>
                  <a:gd name="T27" fmla="*/ 0 h 1"/>
                  <a:gd name="T28" fmla="*/ 53 w 56"/>
                  <a:gd name="T29" fmla="*/ 0 h 1"/>
                  <a:gd name="T30" fmla="*/ 53 w 56"/>
                  <a:gd name="T31" fmla="*/ 0 h 1"/>
                  <a:gd name="T32" fmla="*/ 53 w 56"/>
                  <a:gd name="T33" fmla="*/ 0 h 1"/>
                  <a:gd name="T34" fmla="*/ 56 w 56"/>
                  <a:gd name="T35" fmla="*/ 0 h 1"/>
                  <a:gd name="T36" fmla="*/ 56 w 56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1"/>
                  <a:gd name="T59" fmla="*/ 56 w 56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1">
                    <a:moveTo>
                      <a:pt x="56" y="0"/>
                    </a:moveTo>
                    <a:lnTo>
                      <a:pt x="5" y="0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3" y="0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6B240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23" name="Freeform 333"/>
              <p:cNvSpPr>
                <a:spLocks/>
              </p:cNvSpPr>
              <p:nvPr/>
            </p:nvSpPr>
            <p:spPr bwMode="auto">
              <a:xfrm>
                <a:off x="4432" y="3276"/>
                <a:ext cx="54" cy="3"/>
              </a:xfrm>
              <a:custGeom>
                <a:avLst/>
                <a:gdLst>
                  <a:gd name="T0" fmla="*/ 54 w 54"/>
                  <a:gd name="T1" fmla="*/ 3 h 3"/>
                  <a:gd name="T2" fmla="*/ 3 w 54"/>
                  <a:gd name="T3" fmla="*/ 3 h 3"/>
                  <a:gd name="T4" fmla="*/ 3 w 54"/>
                  <a:gd name="T5" fmla="*/ 0 h 3"/>
                  <a:gd name="T6" fmla="*/ 3 w 54"/>
                  <a:gd name="T7" fmla="*/ 0 h 3"/>
                  <a:gd name="T8" fmla="*/ 3 w 54"/>
                  <a:gd name="T9" fmla="*/ 0 h 3"/>
                  <a:gd name="T10" fmla="*/ 0 w 54"/>
                  <a:gd name="T11" fmla="*/ 0 h 3"/>
                  <a:gd name="T12" fmla="*/ 0 w 54"/>
                  <a:gd name="T13" fmla="*/ 0 h 3"/>
                  <a:gd name="T14" fmla="*/ 0 w 54"/>
                  <a:gd name="T15" fmla="*/ 0 h 3"/>
                  <a:gd name="T16" fmla="*/ 0 w 54"/>
                  <a:gd name="T17" fmla="*/ 0 h 3"/>
                  <a:gd name="T18" fmla="*/ 0 w 54"/>
                  <a:gd name="T19" fmla="*/ 0 h 3"/>
                  <a:gd name="T20" fmla="*/ 46 w 54"/>
                  <a:gd name="T21" fmla="*/ 0 h 3"/>
                  <a:gd name="T22" fmla="*/ 48 w 54"/>
                  <a:gd name="T23" fmla="*/ 0 h 3"/>
                  <a:gd name="T24" fmla="*/ 48 w 54"/>
                  <a:gd name="T25" fmla="*/ 0 h 3"/>
                  <a:gd name="T26" fmla="*/ 48 w 54"/>
                  <a:gd name="T27" fmla="*/ 0 h 3"/>
                  <a:gd name="T28" fmla="*/ 51 w 54"/>
                  <a:gd name="T29" fmla="*/ 0 h 3"/>
                  <a:gd name="T30" fmla="*/ 51 w 54"/>
                  <a:gd name="T31" fmla="*/ 0 h 3"/>
                  <a:gd name="T32" fmla="*/ 51 w 54"/>
                  <a:gd name="T33" fmla="*/ 0 h 3"/>
                  <a:gd name="T34" fmla="*/ 51 w 54"/>
                  <a:gd name="T35" fmla="*/ 0 h 3"/>
                  <a:gd name="T36" fmla="*/ 54 w 5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3"/>
                  <a:gd name="T59" fmla="*/ 54 w 5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3">
                    <a:moveTo>
                      <a:pt x="54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8" y="0"/>
                    </a:lnTo>
                    <a:lnTo>
                      <a:pt x="51" y="0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6C240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24" name="Freeform 334"/>
              <p:cNvSpPr>
                <a:spLocks/>
              </p:cNvSpPr>
              <p:nvPr/>
            </p:nvSpPr>
            <p:spPr bwMode="auto">
              <a:xfrm>
                <a:off x="4427" y="3274"/>
                <a:ext cx="51" cy="2"/>
              </a:xfrm>
              <a:custGeom>
                <a:avLst/>
                <a:gdLst>
                  <a:gd name="T0" fmla="*/ 51 w 51"/>
                  <a:gd name="T1" fmla="*/ 2 h 2"/>
                  <a:gd name="T2" fmla="*/ 5 w 51"/>
                  <a:gd name="T3" fmla="*/ 2 h 2"/>
                  <a:gd name="T4" fmla="*/ 5 w 51"/>
                  <a:gd name="T5" fmla="*/ 2 h 2"/>
                  <a:gd name="T6" fmla="*/ 2 w 51"/>
                  <a:gd name="T7" fmla="*/ 0 h 2"/>
                  <a:gd name="T8" fmla="*/ 2 w 51"/>
                  <a:gd name="T9" fmla="*/ 0 h 2"/>
                  <a:gd name="T10" fmla="*/ 2 w 51"/>
                  <a:gd name="T11" fmla="*/ 0 h 2"/>
                  <a:gd name="T12" fmla="*/ 2 w 51"/>
                  <a:gd name="T13" fmla="*/ 0 h 2"/>
                  <a:gd name="T14" fmla="*/ 2 w 51"/>
                  <a:gd name="T15" fmla="*/ 0 h 2"/>
                  <a:gd name="T16" fmla="*/ 0 w 51"/>
                  <a:gd name="T17" fmla="*/ 0 h 2"/>
                  <a:gd name="T18" fmla="*/ 0 w 51"/>
                  <a:gd name="T19" fmla="*/ 0 h 2"/>
                  <a:gd name="T20" fmla="*/ 48 w 51"/>
                  <a:gd name="T21" fmla="*/ 0 h 2"/>
                  <a:gd name="T22" fmla="*/ 48 w 51"/>
                  <a:gd name="T23" fmla="*/ 0 h 2"/>
                  <a:gd name="T24" fmla="*/ 48 w 51"/>
                  <a:gd name="T25" fmla="*/ 0 h 2"/>
                  <a:gd name="T26" fmla="*/ 48 w 51"/>
                  <a:gd name="T27" fmla="*/ 0 h 2"/>
                  <a:gd name="T28" fmla="*/ 51 w 51"/>
                  <a:gd name="T29" fmla="*/ 0 h 2"/>
                  <a:gd name="T30" fmla="*/ 51 w 51"/>
                  <a:gd name="T31" fmla="*/ 0 h 2"/>
                  <a:gd name="T32" fmla="*/ 51 w 51"/>
                  <a:gd name="T33" fmla="*/ 0 h 2"/>
                  <a:gd name="T34" fmla="*/ 51 w 51"/>
                  <a:gd name="T35" fmla="*/ 2 h 2"/>
                  <a:gd name="T36" fmla="*/ 51 w 5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2"/>
                  <a:gd name="T59" fmla="*/ 51 w 5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2">
                    <a:moveTo>
                      <a:pt x="51" y="2"/>
                    </a:moveTo>
                    <a:lnTo>
                      <a:pt x="5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51" y="0"/>
                    </a:lnTo>
                    <a:lnTo>
                      <a:pt x="51" y="2"/>
                    </a:lnTo>
                    <a:close/>
                  </a:path>
                </a:pathLst>
              </a:custGeom>
              <a:solidFill>
                <a:srgbClr val="6C240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25" name="Freeform 335"/>
              <p:cNvSpPr>
                <a:spLocks/>
              </p:cNvSpPr>
              <p:nvPr/>
            </p:nvSpPr>
            <p:spPr bwMode="auto">
              <a:xfrm>
                <a:off x="4424" y="3271"/>
                <a:ext cx="51" cy="3"/>
              </a:xfrm>
              <a:custGeom>
                <a:avLst/>
                <a:gdLst>
                  <a:gd name="T0" fmla="*/ 51 w 51"/>
                  <a:gd name="T1" fmla="*/ 3 h 3"/>
                  <a:gd name="T2" fmla="*/ 3 w 51"/>
                  <a:gd name="T3" fmla="*/ 3 h 3"/>
                  <a:gd name="T4" fmla="*/ 3 w 51"/>
                  <a:gd name="T5" fmla="*/ 3 h 3"/>
                  <a:gd name="T6" fmla="*/ 3 w 51"/>
                  <a:gd name="T7" fmla="*/ 3 h 3"/>
                  <a:gd name="T8" fmla="*/ 3 w 51"/>
                  <a:gd name="T9" fmla="*/ 0 h 3"/>
                  <a:gd name="T10" fmla="*/ 3 w 51"/>
                  <a:gd name="T11" fmla="*/ 0 h 3"/>
                  <a:gd name="T12" fmla="*/ 0 w 51"/>
                  <a:gd name="T13" fmla="*/ 0 h 3"/>
                  <a:gd name="T14" fmla="*/ 0 w 51"/>
                  <a:gd name="T15" fmla="*/ 0 h 3"/>
                  <a:gd name="T16" fmla="*/ 0 w 51"/>
                  <a:gd name="T17" fmla="*/ 0 h 3"/>
                  <a:gd name="T18" fmla="*/ 0 w 51"/>
                  <a:gd name="T19" fmla="*/ 0 h 3"/>
                  <a:gd name="T20" fmla="*/ 46 w 51"/>
                  <a:gd name="T21" fmla="*/ 0 h 3"/>
                  <a:gd name="T22" fmla="*/ 46 w 51"/>
                  <a:gd name="T23" fmla="*/ 0 h 3"/>
                  <a:gd name="T24" fmla="*/ 46 w 51"/>
                  <a:gd name="T25" fmla="*/ 0 h 3"/>
                  <a:gd name="T26" fmla="*/ 46 w 51"/>
                  <a:gd name="T27" fmla="*/ 0 h 3"/>
                  <a:gd name="T28" fmla="*/ 48 w 51"/>
                  <a:gd name="T29" fmla="*/ 0 h 3"/>
                  <a:gd name="T30" fmla="*/ 48 w 51"/>
                  <a:gd name="T31" fmla="*/ 0 h 3"/>
                  <a:gd name="T32" fmla="*/ 48 w 51"/>
                  <a:gd name="T33" fmla="*/ 3 h 3"/>
                  <a:gd name="T34" fmla="*/ 48 w 51"/>
                  <a:gd name="T35" fmla="*/ 3 h 3"/>
                  <a:gd name="T36" fmla="*/ 51 w 5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3"/>
                  <a:gd name="T59" fmla="*/ 51 w 5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3">
                    <a:moveTo>
                      <a:pt x="51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8" y="0"/>
                    </a:lnTo>
                    <a:lnTo>
                      <a:pt x="48" y="3"/>
                    </a:lnTo>
                    <a:lnTo>
                      <a:pt x="51" y="3"/>
                    </a:lnTo>
                    <a:close/>
                  </a:path>
                </a:pathLst>
              </a:custGeom>
              <a:solidFill>
                <a:srgbClr val="6C250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26" name="Freeform 336"/>
              <p:cNvSpPr>
                <a:spLocks/>
              </p:cNvSpPr>
              <p:nvPr/>
            </p:nvSpPr>
            <p:spPr bwMode="auto">
              <a:xfrm>
                <a:off x="4419" y="3268"/>
                <a:ext cx="51" cy="3"/>
              </a:xfrm>
              <a:custGeom>
                <a:avLst/>
                <a:gdLst>
                  <a:gd name="T0" fmla="*/ 51 w 51"/>
                  <a:gd name="T1" fmla="*/ 3 h 3"/>
                  <a:gd name="T2" fmla="*/ 5 w 51"/>
                  <a:gd name="T3" fmla="*/ 3 h 3"/>
                  <a:gd name="T4" fmla="*/ 5 w 51"/>
                  <a:gd name="T5" fmla="*/ 3 h 3"/>
                  <a:gd name="T6" fmla="*/ 2 w 51"/>
                  <a:gd name="T7" fmla="*/ 3 h 3"/>
                  <a:gd name="T8" fmla="*/ 2 w 51"/>
                  <a:gd name="T9" fmla="*/ 3 h 3"/>
                  <a:gd name="T10" fmla="*/ 2 w 51"/>
                  <a:gd name="T11" fmla="*/ 0 h 3"/>
                  <a:gd name="T12" fmla="*/ 2 w 51"/>
                  <a:gd name="T13" fmla="*/ 0 h 3"/>
                  <a:gd name="T14" fmla="*/ 2 w 51"/>
                  <a:gd name="T15" fmla="*/ 0 h 3"/>
                  <a:gd name="T16" fmla="*/ 2 w 51"/>
                  <a:gd name="T17" fmla="*/ 0 h 3"/>
                  <a:gd name="T18" fmla="*/ 0 w 51"/>
                  <a:gd name="T19" fmla="*/ 0 h 3"/>
                  <a:gd name="T20" fmla="*/ 45 w 51"/>
                  <a:gd name="T21" fmla="*/ 0 h 3"/>
                  <a:gd name="T22" fmla="*/ 45 w 51"/>
                  <a:gd name="T23" fmla="*/ 0 h 3"/>
                  <a:gd name="T24" fmla="*/ 48 w 51"/>
                  <a:gd name="T25" fmla="*/ 0 h 3"/>
                  <a:gd name="T26" fmla="*/ 48 w 51"/>
                  <a:gd name="T27" fmla="*/ 0 h 3"/>
                  <a:gd name="T28" fmla="*/ 48 w 51"/>
                  <a:gd name="T29" fmla="*/ 0 h 3"/>
                  <a:gd name="T30" fmla="*/ 48 w 51"/>
                  <a:gd name="T31" fmla="*/ 3 h 3"/>
                  <a:gd name="T32" fmla="*/ 48 w 51"/>
                  <a:gd name="T33" fmla="*/ 3 h 3"/>
                  <a:gd name="T34" fmla="*/ 51 w 51"/>
                  <a:gd name="T35" fmla="*/ 3 h 3"/>
                  <a:gd name="T36" fmla="*/ 51 w 5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3"/>
                  <a:gd name="T59" fmla="*/ 51 w 5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3">
                    <a:moveTo>
                      <a:pt x="51" y="3"/>
                    </a:moveTo>
                    <a:lnTo>
                      <a:pt x="5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5" y="0"/>
                    </a:lnTo>
                    <a:lnTo>
                      <a:pt x="48" y="0"/>
                    </a:lnTo>
                    <a:lnTo>
                      <a:pt x="48" y="3"/>
                    </a:lnTo>
                    <a:lnTo>
                      <a:pt x="51" y="3"/>
                    </a:lnTo>
                    <a:close/>
                  </a:path>
                </a:pathLst>
              </a:custGeom>
              <a:solidFill>
                <a:srgbClr val="6C250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27" name="Freeform 337"/>
              <p:cNvSpPr>
                <a:spLocks/>
              </p:cNvSpPr>
              <p:nvPr/>
            </p:nvSpPr>
            <p:spPr bwMode="auto">
              <a:xfrm>
                <a:off x="4416" y="3266"/>
                <a:ext cx="48" cy="2"/>
              </a:xfrm>
              <a:custGeom>
                <a:avLst/>
                <a:gdLst>
                  <a:gd name="T0" fmla="*/ 48 w 48"/>
                  <a:gd name="T1" fmla="*/ 2 h 2"/>
                  <a:gd name="T2" fmla="*/ 3 w 48"/>
                  <a:gd name="T3" fmla="*/ 2 h 2"/>
                  <a:gd name="T4" fmla="*/ 3 w 48"/>
                  <a:gd name="T5" fmla="*/ 2 h 2"/>
                  <a:gd name="T6" fmla="*/ 3 w 48"/>
                  <a:gd name="T7" fmla="*/ 2 h 2"/>
                  <a:gd name="T8" fmla="*/ 3 w 48"/>
                  <a:gd name="T9" fmla="*/ 2 h 2"/>
                  <a:gd name="T10" fmla="*/ 3 w 48"/>
                  <a:gd name="T11" fmla="*/ 0 h 2"/>
                  <a:gd name="T12" fmla="*/ 3 w 48"/>
                  <a:gd name="T13" fmla="*/ 0 h 2"/>
                  <a:gd name="T14" fmla="*/ 0 w 48"/>
                  <a:gd name="T15" fmla="*/ 0 h 2"/>
                  <a:gd name="T16" fmla="*/ 0 w 48"/>
                  <a:gd name="T17" fmla="*/ 0 h 2"/>
                  <a:gd name="T18" fmla="*/ 0 w 48"/>
                  <a:gd name="T19" fmla="*/ 0 h 2"/>
                  <a:gd name="T20" fmla="*/ 45 w 48"/>
                  <a:gd name="T21" fmla="*/ 0 h 2"/>
                  <a:gd name="T22" fmla="*/ 45 w 48"/>
                  <a:gd name="T23" fmla="*/ 0 h 2"/>
                  <a:gd name="T24" fmla="*/ 45 w 48"/>
                  <a:gd name="T25" fmla="*/ 0 h 2"/>
                  <a:gd name="T26" fmla="*/ 45 w 48"/>
                  <a:gd name="T27" fmla="*/ 0 h 2"/>
                  <a:gd name="T28" fmla="*/ 45 w 48"/>
                  <a:gd name="T29" fmla="*/ 0 h 2"/>
                  <a:gd name="T30" fmla="*/ 48 w 48"/>
                  <a:gd name="T31" fmla="*/ 2 h 2"/>
                  <a:gd name="T32" fmla="*/ 48 w 48"/>
                  <a:gd name="T33" fmla="*/ 2 h 2"/>
                  <a:gd name="T34" fmla="*/ 48 w 48"/>
                  <a:gd name="T35" fmla="*/ 2 h 2"/>
                  <a:gd name="T36" fmla="*/ 48 w 4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2"/>
                  <a:gd name="T59" fmla="*/ 48 w 4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2">
                    <a:moveTo>
                      <a:pt x="48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5" y="0"/>
                    </a:lnTo>
                    <a:lnTo>
                      <a:pt x="48" y="2"/>
                    </a:lnTo>
                    <a:close/>
                  </a:path>
                </a:pathLst>
              </a:custGeom>
              <a:solidFill>
                <a:srgbClr val="6C250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28" name="Freeform 338"/>
              <p:cNvSpPr>
                <a:spLocks/>
              </p:cNvSpPr>
              <p:nvPr/>
            </p:nvSpPr>
            <p:spPr bwMode="auto">
              <a:xfrm>
                <a:off x="4413" y="3263"/>
                <a:ext cx="48" cy="3"/>
              </a:xfrm>
              <a:custGeom>
                <a:avLst/>
                <a:gdLst>
                  <a:gd name="T0" fmla="*/ 48 w 48"/>
                  <a:gd name="T1" fmla="*/ 3 h 3"/>
                  <a:gd name="T2" fmla="*/ 3 w 48"/>
                  <a:gd name="T3" fmla="*/ 3 h 3"/>
                  <a:gd name="T4" fmla="*/ 3 w 48"/>
                  <a:gd name="T5" fmla="*/ 3 h 3"/>
                  <a:gd name="T6" fmla="*/ 3 w 48"/>
                  <a:gd name="T7" fmla="*/ 3 h 3"/>
                  <a:gd name="T8" fmla="*/ 3 w 48"/>
                  <a:gd name="T9" fmla="*/ 3 h 3"/>
                  <a:gd name="T10" fmla="*/ 0 w 48"/>
                  <a:gd name="T11" fmla="*/ 3 h 3"/>
                  <a:gd name="T12" fmla="*/ 0 w 48"/>
                  <a:gd name="T13" fmla="*/ 0 h 3"/>
                  <a:gd name="T14" fmla="*/ 0 w 48"/>
                  <a:gd name="T15" fmla="*/ 0 h 3"/>
                  <a:gd name="T16" fmla="*/ 0 w 48"/>
                  <a:gd name="T17" fmla="*/ 0 h 3"/>
                  <a:gd name="T18" fmla="*/ 0 w 48"/>
                  <a:gd name="T19" fmla="*/ 0 h 3"/>
                  <a:gd name="T20" fmla="*/ 43 w 48"/>
                  <a:gd name="T21" fmla="*/ 0 h 3"/>
                  <a:gd name="T22" fmla="*/ 43 w 48"/>
                  <a:gd name="T23" fmla="*/ 0 h 3"/>
                  <a:gd name="T24" fmla="*/ 43 w 48"/>
                  <a:gd name="T25" fmla="*/ 0 h 3"/>
                  <a:gd name="T26" fmla="*/ 46 w 48"/>
                  <a:gd name="T27" fmla="*/ 0 h 3"/>
                  <a:gd name="T28" fmla="*/ 46 w 48"/>
                  <a:gd name="T29" fmla="*/ 3 h 3"/>
                  <a:gd name="T30" fmla="*/ 46 w 48"/>
                  <a:gd name="T31" fmla="*/ 3 h 3"/>
                  <a:gd name="T32" fmla="*/ 46 w 48"/>
                  <a:gd name="T33" fmla="*/ 3 h 3"/>
                  <a:gd name="T34" fmla="*/ 46 w 48"/>
                  <a:gd name="T35" fmla="*/ 3 h 3"/>
                  <a:gd name="T36" fmla="*/ 48 w 4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3"/>
                  <a:gd name="T59" fmla="*/ 48 w 4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3">
                    <a:moveTo>
                      <a:pt x="48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6" y="0"/>
                    </a:lnTo>
                    <a:lnTo>
                      <a:pt x="46" y="3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6D260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29" name="Freeform 339"/>
              <p:cNvSpPr>
                <a:spLocks/>
              </p:cNvSpPr>
              <p:nvPr/>
            </p:nvSpPr>
            <p:spPr bwMode="auto">
              <a:xfrm>
                <a:off x="4411" y="3261"/>
                <a:ext cx="45" cy="2"/>
              </a:xfrm>
              <a:custGeom>
                <a:avLst/>
                <a:gdLst>
                  <a:gd name="T0" fmla="*/ 45 w 45"/>
                  <a:gd name="T1" fmla="*/ 2 h 2"/>
                  <a:gd name="T2" fmla="*/ 2 w 45"/>
                  <a:gd name="T3" fmla="*/ 2 h 2"/>
                  <a:gd name="T4" fmla="*/ 2 w 45"/>
                  <a:gd name="T5" fmla="*/ 2 h 2"/>
                  <a:gd name="T6" fmla="*/ 0 w 45"/>
                  <a:gd name="T7" fmla="*/ 2 h 2"/>
                  <a:gd name="T8" fmla="*/ 0 w 45"/>
                  <a:gd name="T9" fmla="*/ 2 h 2"/>
                  <a:gd name="T10" fmla="*/ 0 w 45"/>
                  <a:gd name="T11" fmla="*/ 2 h 2"/>
                  <a:gd name="T12" fmla="*/ 0 w 45"/>
                  <a:gd name="T13" fmla="*/ 2 h 2"/>
                  <a:gd name="T14" fmla="*/ 0 w 45"/>
                  <a:gd name="T15" fmla="*/ 0 h 2"/>
                  <a:gd name="T16" fmla="*/ 0 w 45"/>
                  <a:gd name="T17" fmla="*/ 0 h 2"/>
                  <a:gd name="T18" fmla="*/ 0 w 45"/>
                  <a:gd name="T19" fmla="*/ 0 h 2"/>
                  <a:gd name="T20" fmla="*/ 42 w 45"/>
                  <a:gd name="T21" fmla="*/ 0 h 2"/>
                  <a:gd name="T22" fmla="*/ 42 w 45"/>
                  <a:gd name="T23" fmla="*/ 0 h 2"/>
                  <a:gd name="T24" fmla="*/ 42 w 45"/>
                  <a:gd name="T25" fmla="*/ 0 h 2"/>
                  <a:gd name="T26" fmla="*/ 42 w 45"/>
                  <a:gd name="T27" fmla="*/ 2 h 2"/>
                  <a:gd name="T28" fmla="*/ 42 w 45"/>
                  <a:gd name="T29" fmla="*/ 2 h 2"/>
                  <a:gd name="T30" fmla="*/ 45 w 45"/>
                  <a:gd name="T31" fmla="*/ 2 h 2"/>
                  <a:gd name="T32" fmla="*/ 45 w 45"/>
                  <a:gd name="T33" fmla="*/ 2 h 2"/>
                  <a:gd name="T34" fmla="*/ 45 w 45"/>
                  <a:gd name="T35" fmla="*/ 2 h 2"/>
                  <a:gd name="T36" fmla="*/ 45 w 45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"/>
                  <a:gd name="T58" fmla="*/ 0 h 2"/>
                  <a:gd name="T59" fmla="*/ 45 w 45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" h="2">
                    <a:moveTo>
                      <a:pt x="45" y="2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42" y="2"/>
                    </a:lnTo>
                    <a:lnTo>
                      <a:pt x="45" y="2"/>
                    </a:lnTo>
                    <a:close/>
                  </a:path>
                </a:pathLst>
              </a:custGeom>
              <a:solidFill>
                <a:srgbClr val="6D260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30" name="Freeform 340"/>
              <p:cNvSpPr>
                <a:spLocks/>
              </p:cNvSpPr>
              <p:nvPr/>
            </p:nvSpPr>
            <p:spPr bwMode="auto">
              <a:xfrm>
                <a:off x="4405" y="3258"/>
                <a:ext cx="48" cy="3"/>
              </a:xfrm>
              <a:custGeom>
                <a:avLst/>
                <a:gdLst>
                  <a:gd name="T0" fmla="*/ 48 w 48"/>
                  <a:gd name="T1" fmla="*/ 3 h 3"/>
                  <a:gd name="T2" fmla="*/ 6 w 48"/>
                  <a:gd name="T3" fmla="*/ 3 h 3"/>
                  <a:gd name="T4" fmla="*/ 3 w 48"/>
                  <a:gd name="T5" fmla="*/ 3 h 3"/>
                  <a:gd name="T6" fmla="*/ 3 w 48"/>
                  <a:gd name="T7" fmla="*/ 3 h 3"/>
                  <a:gd name="T8" fmla="*/ 3 w 48"/>
                  <a:gd name="T9" fmla="*/ 3 h 3"/>
                  <a:gd name="T10" fmla="*/ 3 w 48"/>
                  <a:gd name="T11" fmla="*/ 3 h 3"/>
                  <a:gd name="T12" fmla="*/ 3 w 48"/>
                  <a:gd name="T13" fmla="*/ 3 h 3"/>
                  <a:gd name="T14" fmla="*/ 3 w 48"/>
                  <a:gd name="T15" fmla="*/ 3 h 3"/>
                  <a:gd name="T16" fmla="*/ 0 w 48"/>
                  <a:gd name="T17" fmla="*/ 0 h 3"/>
                  <a:gd name="T18" fmla="*/ 0 w 48"/>
                  <a:gd name="T19" fmla="*/ 0 h 3"/>
                  <a:gd name="T20" fmla="*/ 43 w 48"/>
                  <a:gd name="T21" fmla="*/ 0 h 3"/>
                  <a:gd name="T22" fmla="*/ 43 w 48"/>
                  <a:gd name="T23" fmla="*/ 0 h 3"/>
                  <a:gd name="T24" fmla="*/ 46 w 48"/>
                  <a:gd name="T25" fmla="*/ 3 h 3"/>
                  <a:gd name="T26" fmla="*/ 46 w 48"/>
                  <a:gd name="T27" fmla="*/ 3 h 3"/>
                  <a:gd name="T28" fmla="*/ 46 w 48"/>
                  <a:gd name="T29" fmla="*/ 3 h 3"/>
                  <a:gd name="T30" fmla="*/ 46 w 48"/>
                  <a:gd name="T31" fmla="*/ 3 h 3"/>
                  <a:gd name="T32" fmla="*/ 46 w 48"/>
                  <a:gd name="T33" fmla="*/ 3 h 3"/>
                  <a:gd name="T34" fmla="*/ 46 w 48"/>
                  <a:gd name="T35" fmla="*/ 3 h 3"/>
                  <a:gd name="T36" fmla="*/ 48 w 4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3"/>
                  <a:gd name="T59" fmla="*/ 48 w 4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3">
                    <a:moveTo>
                      <a:pt x="48" y="3"/>
                    </a:moveTo>
                    <a:lnTo>
                      <a:pt x="6" y="3"/>
                    </a:lnTo>
                    <a:lnTo>
                      <a:pt x="3" y="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6" y="3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6D260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31" name="Freeform 341"/>
              <p:cNvSpPr>
                <a:spLocks/>
              </p:cNvSpPr>
              <p:nvPr/>
            </p:nvSpPr>
            <p:spPr bwMode="auto">
              <a:xfrm>
                <a:off x="4402" y="3255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3 w 46"/>
                  <a:gd name="T3" fmla="*/ 3 h 3"/>
                  <a:gd name="T4" fmla="*/ 3 w 46"/>
                  <a:gd name="T5" fmla="*/ 3 h 3"/>
                  <a:gd name="T6" fmla="*/ 3 w 46"/>
                  <a:gd name="T7" fmla="*/ 3 h 3"/>
                  <a:gd name="T8" fmla="*/ 3 w 46"/>
                  <a:gd name="T9" fmla="*/ 3 h 3"/>
                  <a:gd name="T10" fmla="*/ 3 w 46"/>
                  <a:gd name="T11" fmla="*/ 3 h 3"/>
                  <a:gd name="T12" fmla="*/ 3 w 46"/>
                  <a:gd name="T13" fmla="*/ 3 h 3"/>
                  <a:gd name="T14" fmla="*/ 0 w 46"/>
                  <a:gd name="T15" fmla="*/ 3 h 3"/>
                  <a:gd name="T16" fmla="*/ 0 w 46"/>
                  <a:gd name="T17" fmla="*/ 3 h 3"/>
                  <a:gd name="T18" fmla="*/ 0 w 46"/>
                  <a:gd name="T19" fmla="*/ 0 h 3"/>
                  <a:gd name="T20" fmla="*/ 43 w 46"/>
                  <a:gd name="T21" fmla="*/ 0 h 3"/>
                  <a:gd name="T22" fmla="*/ 43 w 46"/>
                  <a:gd name="T23" fmla="*/ 3 h 3"/>
                  <a:gd name="T24" fmla="*/ 43 w 46"/>
                  <a:gd name="T25" fmla="*/ 3 h 3"/>
                  <a:gd name="T26" fmla="*/ 43 w 46"/>
                  <a:gd name="T27" fmla="*/ 3 h 3"/>
                  <a:gd name="T28" fmla="*/ 46 w 46"/>
                  <a:gd name="T29" fmla="*/ 3 h 3"/>
                  <a:gd name="T30" fmla="*/ 46 w 46"/>
                  <a:gd name="T31" fmla="*/ 3 h 3"/>
                  <a:gd name="T32" fmla="*/ 46 w 46"/>
                  <a:gd name="T33" fmla="*/ 3 h 3"/>
                  <a:gd name="T34" fmla="*/ 46 w 46"/>
                  <a:gd name="T35" fmla="*/ 3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3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6D270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32" name="Freeform 342"/>
              <p:cNvSpPr>
                <a:spLocks/>
              </p:cNvSpPr>
              <p:nvPr/>
            </p:nvSpPr>
            <p:spPr bwMode="auto">
              <a:xfrm>
                <a:off x="4400" y="3255"/>
                <a:ext cx="45" cy="1"/>
              </a:xfrm>
              <a:custGeom>
                <a:avLst/>
                <a:gdLst>
                  <a:gd name="T0" fmla="*/ 45 w 45"/>
                  <a:gd name="T1" fmla="*/ 0 h 1"/>
                  <a:gd name="T2" fmla="*/ 2 w 45"/>
                  <a:gd name="T3" fmla="*/ 0 h 1"/>
                  <a:gd name="T4" fmla="*/ 2 w 45"/>
                  <a:gd name="T5" fmla="*/ 0 h 1"/>
                  <a:gd name="T6" fmla="*/ 2 w 45"/>
                  <a:gd name="T7" fmla="*/ 0 h 1"/>
                  <a:gd name="T8" fmla="*/ 2 w 45"/>
                  <a:gd name="T9" fmla="*/ 0 h 1"/>
                  <a:gd name="T10" fmla="*/ 2 w 45"/>
                  <a:gd name="T11" fmla="*/ 0 h 1"/>
                  <a:gd name="T12" fmla="*/ 0 w 45"/>
                  <a:gd name="T13" fmla="*/ 0 h 1"/>
                  <a:gd name="T14" fmla="*/ 0 w 45"/>
                  <a:gd name="T15" fmla="*/ 0 h 1"/>
                  <a:gd name="T16" fmla="*/ 0 w 45"/>
                  <a:gd name="T17" fmla="*/ 0 h 1"/>
                  <a:gd name="T18" fmla="*/ 0 w 45"/>
                  <a:gd name="T19" fmla="*/ 0 h 1"/>
                  <a:gd name="T20" fmla="*/ 43 w 45"/>
                  <a:gd name="T21" fmla="*/ 0 h 1"/>
                  <a:gd name="T22" fmla="*/ 43 w 45"/>
                  <a:gd name="T23" fmla="*/ 0 h 1"/>
                  <a:gd name="T24" fmla="*/ 43 w 45"/>
                  <a:gd name="T25" fmla="*/ 0 h 1"/>
                  <a:gd name="T26" fmla="*/ 43 w 45"/>
                  <a:gd name="T27" fmla="*/ 0 h 1"/>
                  <a:gd name="T28" fmla="*/ 43 w 45"/>
                  <a:gd name="T29" fmla="*/ 0 h 1"/>
                  <a:gd name="T30" fmla="*/ 45 w 45"/>
                  <a:gd name="T31" fmla="*/ 0 h 1"/>
                  <a:gd name="T32" fmla="*/ 45 w 45"/>
                  <a:gd name="T33" fmla="*/ 0 h 1"/>
                  <a:gd name="T34" fmla="*/ 45 w 45"/>
                  <a:gd name="T35" fmla="*/ 0 h 1"/>
                  <a:gd name="T36" fmla="*/ 45 w 45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"/>
                  <a:gd name="T58" fmla="*/ 0 h 1"/>
                  <a:gd name="T59" fmla="*/ 45 w 45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" h="1">
                    <a:moveTo>
                      <a:pt x="45" y="0"/>
                    </a:moveTo>
                    <a:lnTo>
                      <a:pt x="2" y="0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6D270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33" name="Freeform 343"/>
              <p:cNvSpPr>
                <a:spLocks/>
              </p:cNvSpPr>
              <p:nvPr/>
            </p:nvSpPr>
            <p:spPr bwMode="auto">
              <a:xfrm>
                <a:off x="4397" y="3253"/>
                <a:ext cx="46" cy="2"/>
              </a:xfrm>
              <a:custGeom>
                <a:avLst/>
                <a:gdLst>
                  <a:gd name="T0" fmla="*/ 46 w 46"/>
                  <a:gd name="T1" fmla="*/ 2 h 2"/>
                  <a:gd name="T2" fmla="*/ 3 w 46"/>
                  <a:gd name="T3" fmla="*/ 2 h 2"/>
                  <a:gd name="T4" fmla="*/ 3 w 46"/>
                  <a:gd name="T5" fmla="*/ 0 h 2"/>
                  <a:gd name="T6" fmla="*/ 3 w 46"/>
                  <a:gd name="T7" fmla="*/ 0 h 2"/>
                  <a:gd name="T8" fmla="*/ 3 w 46"/>
                  <a:gd name="T9" fmla="*/ 0 h 2"/>
                  <a:gd name="T10" fmla="*/ 0 w 46"/>
                  <a:gd name="T11" fmla="*/ 0 h 2"/>
                  <a:gd name="T12" fmla="*/ 0 w 46"/>
                  <a:gd name="T13" fmla="*/ 0 h 2"/>
                  <a:gd name="T14" fmla="*/ 0 w 46"/>
                  <a:gd name="T15" fmla="*/ 0 h 2"/>
                  <a:gd name="T16" fmla="*/ 0 w 46"/>
                  <a:gd name="T17" fmla="*/ 0 h 2"/>
                  <a:gd name="T18" fmla="*/ 0 w 46"/>
                  <a:gd name="T19" fmla="*/ 0 h 2"/>
                  <a:gd name="T20" fmla="*/ 43 w 46"/>
                  <a:gd name="T21" fmla="*/ 0 h 2"/>
                  <a:gd name="T22" fmla="*/ 43 w 46"/>
                  <a:gd name="T23" fmla="*/ 0 h 2"/>
                  <a:gd name="T24" fmla="*/ 43 w 46"/>
                  <a:gd name="T25" fmla="*/ 0 h 2"/>
                  <a:gd name="T26" fmla="*/ 43 w 46"/>
                  <a:gd name="T27" fmla="*/ 0 h 2"/>
                  <a:gd name="T28" fmla="*/ 43 w 46"/>
                  <a:gd name="T29" fmla="*/ 0 h 2"/>
                  <a:gd name="T30" fmla="*/ 43 w 46"/>
                  <a:gd name="T31" fmla="*/ 0 h 2"/>
                  <a:gd name="T32" fmla="*/ 43 w 46"/>
                  <a:gd name="T33" fmla="*/ 0 h 2"/>
                  <a:gd name="T34" fmla="*/ 46 w 46"/>
                  <a:gd name="T35" fmla="*/ 0 h 2"/>
                  <a:gd name="T36" fmla="*/ 46 w 4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2"/>
                  <a:gd name="T59" fmla="*/ 46 w 4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2">
                    <a:moveTo>
                      <a:pt x="46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6" y="0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6E270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34" name="Freeform 344"/>
              <p:cNvSpPr>
                <a:spLocks/>
              </p:cNvSpPr>
              <p:nvPr/>
            </p:nvSpPr>
            <p:spPr bwMode="auto">
              <a:xfrm>
                <a:off x="4394" y="3250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3 w 46"/>
                  <a:gd name="T3" fmla="*/ 3 h 3"/>
                  <a:gd name="T4" fmla="*/ 3 w 46"/>
                  <a:gd name="T5" fmla="*/ 3 h 3"/>
                  <a:gd name="T6" fmla="*/ 3 w 46"/>
                  <a:gd name="T7" fmla="*/ 0 h 3"/>
                  <a:gd name="T8" fmla="*/ 0 w 46"/>
                  <a:gd name="T9" fmla="*/ 0 h 3"/>
                  <a:gd name="T10" fmla="*/ 0 w 46"/>
                  <a:gd name="T11" fmla="*/ 0 h 3"/>
                  <a:gd name="T12" fmla="*/ 0 w 46"/>
                  <a:gd name="T13" fmla="*/ 0 h 3"/>
                  <a:gd name="T14" fmla="*/ 0 w 46"/>
                  <a:gd name="T15" fmla="*/ 0 h 3"/>
                  <a:gd name="T16" fmla="*/ 0 w 46"/>
                  <a:gd name="T17" fmla="*/ 0 h 3"/>
                  <a:gd name="T18" fmla="*/ 0 w 46"/>
                  <a:gd name="T19" fmla="*/ 0 h 3"/>
                  <a:gd name="T20" fmla="*/ 41 w 46"/>
                  <a:gd name="T21" fmla="*/ 0 h 3"/>
                  <a:gd name="T22" fmla="*/ 43 w 46"/>
                  <a:gd name="T23" fmla="*/ 0 h 3"/>
                  <a:gd name="T24" fmla="*/ 43 w 46"/>
                  <a:gd name="T25" fmla="*/ 0 h 3"/>
                  <a:gd name="T26" fmla="*/ 43 w 46"/>
                  <a:gd name="T27" fmla="*/ 0 h 3"/>
                  <a:gd name="T28" fmla="*/ 43 w 46"/>
                  <a:gd name="T29" fmla="*/ 0 h 3"/>
                  <a:gd name="T30" fmla="*/ 43 w 46"/>
                  <a:gd name="T31" fmla="*/ 0 h 3"/>
                  <a:gd name="T32" fmla="*/ 43 w 46"/>
                  <a:gd name="T33" fmla="*/ 0 h 3"/>
                  <a:gd name="T34" fmla="*/ 43 w 46"/>
                  <a:gd name="T35" fmla="*/ 3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3" y="0"/>
                    </a:lnTo>
                    <a:lnTo>
                      <a:pt x="43" y="3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6E270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35" name="Freeform 345"/>
              <p:cNvSpPr>
                <a:spLocks/>
              </p:cNvSpPr>
              <p:nvPr/>
            </p:nvSpPr>
            <p:spPr bwMode="auto">
              <a:xfrm>
                <a:off x="4392" y="3247"/>
                <a:ext cx="43" cy="3"/>
              </a:xfrm>
              <a:custGeom>
                <a:avLst/>
                <a:gdLst>
                  <a:gd name="T0" fmla="*/ 43 w 43"/>
                  <a:gd name="T1" fmla="*/ 3 h 3"/>
                  <a:gd name="T2" fmla="*/ 2 w 43"/>
                  <a:gd name="T3" fmla="*/ 3 h 3"/>
                  <a:gd name="T4" fmla="*/ 2 w 43"/>
                  <a:gd name="T5" fmla="*/ 3 h 3"/>
                  <a:gd name="T6" fmla="*/ 0 w 43"/>
                  <a:gd name="T7" fmla="*/ 3 h 3"/>
                  <a:gd name="T8" fmla="*/ 0 w 43"/>
                  <a:gd name="T9" fmla="*/ 0 h 3"/>
                  <a:gd name="T10" fmla="*/ 0 w 43"/>
                  <a:gd name="T11" fmla="*/ 0 h 3"/>
                  <a:gd name="T12" fmla="*/ 0 w 43"/>
                  <a:gd name="T13" fmla="*/ 0 h 3"/>
                  <a:gd name="T14" fmla="*/ 0 w 43"/>
                  <a:gd name="T15" fmla="*/ 0 h 3"/>
                  <a:gd name="T16" fmla="*/ 0 w 43"/>
                  <a:gd name="T17" fmla="*/ 0 h 3"/>
                  <a:gd name="T18" fmla="*/ 0 w 43"/>
                  <a:gd name="T19" fmla="*/ 0 h 3"/>
                  <a:gd name="T20" fmla="*/ 40 w 43"/>
                  <a:gd name="T21" fmla="*/ 0 h 3"/>
                  <a:gd name="T22" fmla="*/ 40 w 43"/>
                  <a:gd name="T23" fmla="*/ 0 h 3"/>
                  <a:gd name="T24" fmla="*/ 43 w 43"/>
                  <a:gd name="T25" fmla="*/ 0 h 3"/>
                  <a:gd name="T26" fmla="*/ 43 w 43"/>
                  <a:gd name="T27" fmla="*/ 0 h 3"/>
                  <a:gd name="T28" fmla="*/ 43 w 43"/>
                  <a:gd name="T29" fmla="*/ 0 h 3"/>
                  <a:gd name="T30" fmla="*/ 43 w 43"/>
                  <a:gd name="T31" fmla="*/ 0 h 3"/>
                  <a:gd name="T32" fmla="*/ 43 w 43"/>
                  <a:gd name="T33" fmla="*/ 3 h 3"/>
                  <a:gd name="T34" fmla="*/ 43 w 43"/>
                  <a:gd name="T35" fmla="*/ 3 h 3"/>
                  <a:gd name="T36" fmla="*/ 43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3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3" y="0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6E280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36" name="Freeform 346"/>
              <p:cNvSpPr>
                <a:spLocks/>
              </p:cNvSpPr>
              <p:nvPr/>
            </p:nvSpPr>
            <p:spPr bwMode="auto">
              <a:xfrm>
                <a:off x="4389" y="3245"/>
                <a:ext cx="43" cy="2"/>
              </a:xfrm>
              <a:custGeom>
                <a:avLst/>
                <a:gdLst>
                  <a:gd name="T0" fmla="*/ 43 w 43"/>
                  <a:gd name="T1" fmla="*/ 2 h 2"/>
                  <a:gd name="T2" fmla="*/ 3 w 43"/>
                  <a:gd name="T3" fmla="*/ 2 h 2"/>
                  <a:gd name="T4" fmla="*/ 3 w 43"/>
                  <a:gd name="T5" fmla="*/ 2 h 2"/>
                  <a:gd name="T6" fmla="*/ 0 w 43"/>
                  <a:gd name="T7" fmla="*/ 2 h 2"/>
                  <a:gd name="T8" fmla="*/ 0 w 43"/>
                  <a:gd name="T9" fmla="*/ 2 h 2"/>
                  <a:gd name="T10" fmla="*/ 0 w 43"/>
                  <a:gd name="T11" fmla="*/ 0 h 2"/>
                  <a:gd name="T12" fmla="*/ 0 w 43"/>
                  <a:gd name="T13" fmla="*/ 0 h 2"/>
                  <a:gd name="T14" fmla="*/ 0 w 43"/>
                  <a:gd name="T15" fmla="*/ 0 h 2"/>
                  <a:gd name="T16" fmla="*/ 0 w 43"/>
                  <a:gd name="T17" fmla="*/ 0 h 2"/>
                  <a:gd name="T18" fmla="*/ 0 w 43"/>
                  <a:gd name="T19" fmla="*/ 0 h 2"/>
                  <a:gd name="T20" fmla="*/ 40 w 43"/>
                  <a:gd name="T21" fmla="*/ 0 h 2"/>
                  <a:gd name="T22" fmla="*/ 40 w 43"/>
                  <a:gd name="T23" fmla="*/ 0 h 2"/>
                  <a:gd name="T24" fmla="*/ 43 w 43"/>
                  <a:gd name="T25" fmla="*/ 0 h 2"/>
                  <a:gd name="T26" fmla="*/ 43 w 43"/>
                  <a:gd name="T27" fmla="*/ 0 h 2"/>
                  <a:gd name="T28" fmla="*/ 43 w 43"/>
                  <a:gd name="T29" fmla="*/ 0 h 2"/>
                  <a:gd name="T30" fmla="*/ 43 w 43"/>
                  <a:gd name="T31" fmla="*/ 2 h 2"/>
                  <a:gd name="T32" fmla="*/ 43 w 43"/>
                  <a:gd name="T33" fmla="*/ 2 h 2"/>
                  <a:gd name="T34" fmla="*/ 43 w 43"/>
                  <a:gd name="T35" fmla="*/ 2 h 2"/>
                  <a:gd name="T36" fmla="*/ 43 w 4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2"/>
                  <a:gd name="T59" fmla="*/ 43 w 4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2">
                    <a:moveTo>
                      <a:pt x="43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3" y="0"/>
                    </a:lnTo>
                    <a:lnTo>
                      <a:pt x="43" y="2"/>
                    </a:lnTo>
                    <a:close/>
                  </a:path>
                </a:pathLst>
              </a:custGeom>
              <a:solidFill>
                <a:srgbClr val="6E280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37" name="Freeform 347"/>
              <p:cNvSpPr>
                <a:spLocks/>
              </p:cNvSpPr>
              <p:nvPr/>
            </p:nvSpPr>
            <p:spPr bwMode="auto">
              <a:xfrm>
                <a:off x="4386" y="3242"/>
                <a:ext cx="43" cy="3"/>
              </a:xfrm>
              <a:custGeom>
                <a:avLst/>
                <a:gdLst>
                  <a:gd name="T0" fmla="*/ 43 w 43"/>
                  <a:gd name="T1" fmla="*/ 3 h 3"/>
                  <a:gd name="T2" fmla="*/ 3 w 43"/>
                  <a:gd name="T3" fmla="*/ 3 h 3"/>
                  <a:gd name="T4" fmla="*/ 0 w 43"/>
                  <a:gd name="T5" fmla="*/ 3 h 3"/>
                  <a:gd name="T6" fmla="*/ 0 w 43"/>
                  <a:gd name="T7" fmla="*/ 3 h 3"/>
                  <a:gd name="T8" fmla="*/ 0 w 43"/>
                  <a:gd name="T9" fmla="*/ 3 h 3"/>
                  <a:gd name="T10" fmla="*/ 0 w 43"/>
                  <a:gd name="T11" fmla="*/ 3 h 3"/>
                  <a:gd name="T12" fmla="*/ 0 w 43"/>
                  <a:gd name="T13" fmla="*/ 0 h 3"/>
                  <a:gd name="T14" fmla="*/ 0 w 43"/>
                  <a:gd name="T15" fmla="*/ 0 h 3"/>
                  <a:gd name="T16" fmla="*/ 0 w 43"/>
                  <a:gd name="T17" fmla="*/ 0 h 3"/>
                  <a:gd name="T18" fmla="*/ 0 w 43"/>
                  <a:gd name="T19" fmla="*/ 0 h 3"/>
                  <a:gd name="T20" fmla="*/ 41 w 43"/>
                  <a:gd name="T21" fmla="*/ 0 h 3"/>
                  <a:gd name="T22" fmla="*/ 41 w 43"/>
                  <a:gd name="T23" fmla="*/ 0 h 3"/>
                  <a:gd name="T24" fmla="*/ 43 w 43"/>
                  <a:gd name="T25" fmla="*/ 0 h 3"/>
                  <a:gd name="T26" fmla="*/ 43 w 43"/>
                  <a:gd name="T27" fmla="*/ 0 h 3"/>
                  <a:gd name="T28" fmla="*/ 43 w 43"/>
                  <a:gd name="T29" fmla="*/ 3 h 3"/>
                  <a:gd name="T30" fmla="*/ 43 w 43"/>
                  <a:gd name="T31" fmla="*/ 3 h 3"/>
                  <a:gd name="T32" fmla="*/ 43 w 43"/>
                  <a:gd name="T33" fmla="*/ 3 h 3"/>
                  <a:gd name="T34" fmla="*/ 43 w 43"/>
                  <a:gd name="T35" fmla="*/ 3 h 3"/>
                  <a:gd name="T36" fmla="*/ 43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3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3" y="0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6E280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38" name="Freeform 348"/>
              <p:cNvSpPr>
                <a:spLocks/>
              </p:cNvSpPr>
              <p:nvPr/>
            </p:nvSpPr>
            <p:spPr bwMode="auto">
              <a:xfrm>
                <a:off x="4384" y="3240"/>
                <a:ext cx="43" cy="2"/>
              </a:xfrm>
              <a:custGeom>
                <a:avLst/>
                <a:gdLst>
                  <a:gd name="T0" fmla="*/ 43 w 43"/>
                  <a:gd name="T1" fmla="*/ 2 h 2"/>
                  <a:gd name="T2" fmla="*/ 2 w 43"/>
                  <a:gd name="T3" fmla="*/ 2 h 2"/>
                  <a:gd name="T4" fmla="*/ 0 w 43"/>
                  <a:gd name="T5" fmla="*/ 2 h 2"/>
                  <a:gd name="T6" fmla="*/ 0 w 43"/>
                  <a:gd name="T7" fmla="*/ 2 h 2"/>
                  <a:gd name="T8" fmla="*/ 0 w 43"/>
                  <a:gd name="T9" fmla="*/ 2 h 2"/>
                  <a:gd name="T10" fmla="*/ 0 w 43"/>
                  <a:gd name="T11" fmla="*/ 2 h 2"/>
                  <a:gd name="T12" fmla="*/ 0 w 43"/>
                  <a:gd name="T13" fmla="*/ 0 h 2"/>
                  <a:gd name="T14" fmla="*/ 0 w 43"/>
                  <a:gd name="T15" fmla="*/ 0 h 2"/>
                  <a:gd name="T16" fmla="*/ 0 w 43"/>
                  <a:gd name="T17" fmla="*/ 0 h 2"/>
                  <a:gd name="T18" fmla="*/ 0 w 43"/>
                  <a:gd name="T19" fmla="*/ 0 h 2"/>
                  <a:gd name="T20" fmla="*/ 40 w 43"/>
                  <a:gd name="T21" fmla="*/ 0 h 2"/>
                  <a:gd name="T22" fmla="*/ 40 w 43"/>
                  <a:gd name="T23" fmla="*/ 0 h 2"/>
                  <a:gd name="T24" fmla="*/ 43 w 43"/>
                  <a:gd name="T25" fmla="*/ 0 h 2"/>
                  <a:gd name="T26" fmla="*/ 43 w 43"/>
                  <a:gd name="T27" fmla="*/ 0 h 2"/>
                  <a:gd name="T28" fmla="*/ 43 w 43"/>
                  <a:gd name="T29" fmla="*/ 2 h 2"/>
                  <a:gd name="T30" fmla="*/ 43 w 43"/>
                  <a:gd name="T31" fmla="*/ 2 h 2"/>
                  <a:gd name="T32" fmla="*/ 43 w 43"/>
                  <a:gd name="T33" fmla="*/ 2 h 2"/>
                  <a:gd name="T34" fmla="*/ 43 w 43"/>
                  <a:gd name="T35" fmla="*/ 2 h 2"/>
                  <a:gd name="T36" fmla="*/ 43 w 4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2"/>
                  <a:gd name="T59" fmla="*/ 43 w 4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2">
                    <a:moveTo>
                      <a:pt x="43" y="2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3" y="0"/>
                    </a:lnTo>
                    <a:lnTo>
                      <a:pt x="43" y="2"/>
                    </a:lnTo>
                    <a:close/>
                  </a:path>
                </a:pathLst>
              </a:custGeom>
              <a:solidFill>
                <a:srgbClr val="6F290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39" name="Freeform 349"/>
              <p:cNvSpPr>
                <a:spLocks/>
              </p:cNvSpPr>
              <p:nvPr/>
            </p:nvSpPr>
            <p:spPr bwMode="auto">
              <a:xfrm>
                <a:off x="4381" y="3237"/>
                <a:ext cx="43" cy="3"/>
              </a:xfrm>
              <a:custGeom>
                <a:avLst/>
                <a:gdLst>
                  <a:gd name="T0" fmla="*/ 43 w 43"/>
                  <a:gd name="T1" fmla="*/ 3 h 3"/>
                  <a:gd name="T2" fmla="*/ 3 w 43"/>
                  <a:gd name="T3" fmla="*/ 3 h 3"/>
                  <a:gd name="T4" fmla="*/ 0 w 43"/>
                  <a:gd name="T5" fmla="*/ 3 h 3"/>
                  <a:gd name="T6" fmla="*/ 0 w 43"/>
                  <a:gd name="T7" fmla="*/ 3 h 3"/>
                  <a:gd name="T8" fmla="*/ 0 w 43"/>
                  <a:gd name="T9" fmla="*/ 3 h 3"/>
                  <a:gd name="T10" fmla="*/ 0 w 43"/>
                  <a:gd name="T11" fmla="*/ 3 h 3"/>
                  <a:gd name="T12" fmla="*/ 0 w 43"/>
                  <a:gd name="T13" fmla="*/ 3 h 3"/>
                  <a:gd name="T14" fmla="*/ 0 w 43"/>
                  <a:gd name="T15" fmla="*/ 0 h 3"/>
                  <a:gd name="T16" fmla="*/ 0 w 43"/>
                  <a:gd name="T17" fmla="*/ 0 h 3"/>
                  <a:gd name="T18" fmla="*/ 0 w 43"/>
                  <a:gd name="T19" fmla="*/ 0 h 3"/>
                  <a:gd name="T20" fmla="*/ 40 w 43"/>
                  <a:gd name="T21" fmla="*/ 0 h 3"/>
                  <a:gd name="T22" fmla="*/ 40 w 43"/>
                  <a:gd name="T23" fmla="*/ 0 h 3"/>
                  <a:gd name="T24" fmla="*/ 43 w 43"/>
                  <a:gd name="T25" fmla="*/ 0 h 3"/>
                  <a:gd name="T26" fmla="*/ 43 w 43"/>
                  <a:gd name="T27" fmla="*/ 3 h 3"/>
                  <a:gd name="T28" fmla="*/ 43 w 43"/>
                  <a:gd name="T29" fmla="*/ 3 h 3"/>
                  <a:gd name="T30" fmla="*/ 43 w 43"/>
                  <a:gd name="T31" fmla="*/ 3 h 3"/>
                  <a:gd name="T32" fmla="*/ 43 w 43"/>
                  <a:gd name="T33" fmla="*/ 3 h 3"/>
                  <a:gd name="T34" fmla="*/ 43 w 43"/>
                  <a:gd name="T35" fmla="*/ 3 h 3"/>
                  <a:gd name="T36" fmla="*/ 43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3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3" y="0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6F290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40" name="Freeform 350"/>
              <p:cNvSpPr>
                <a:spLocks/>
              </p:cNvSpPr>
              <p:nvPr/>
            </p:nvSpPr>
            <p:spPr bwMode="auto">
              <a:xfrm>
                <a:off x="4378" y="3234"/>
                <a:ext cx="43" cy="3"/>
              </a:xfrm>
              <a:custGeom>
                <a:avLst/>
                <a:gdLst>
                  <a:gd name="T0" fmla="*/ 43 w 43"/>
                  <a:gd name="T1" fmla="*/ 3 h 3"/>
                  <a:gd name="T2" fmla="*/ 3 w 43"/>
                  <a:gd name="T3" fmla="*/ 3 h 3"/>
                  <a:gd name="T4" fmla="*/ 0 w 43"/>
                  <a:gd name="T5" fmla="*/ 3 h 3"/>
                  <a:gd name="T6" fmla="*/ 0 w 43"/>
                  <a:gd name="T7" fmla="*/ 3 h 3"/>
                  <a:gd name="T8" fmla="*/ 0 w 43"/>
                  <a:gd name="T9" fmla="*/ 3 h 3"/>
                  <a:gd name="T10" fmla="*/ 0 w 43"/>
                  <a:gd name="T11" fmla="*/ 3 h 3"/>
                  <a:gd name="T12" fmla="*/ 0 w 43"/>
                  <a:gd name="T13" fmla="*/ 3 h 3"/>
                  <a:gd name="T14" fmla="*/ 0 w 43"/>
                  <a:gd name="T15" fmla="*/ 3 h 3"/>
                  <a:gd name="T16" fmla="*/ 0 w 43"/>
                  <a:gd name="T17" fmla="*/ 0 h 3"/>
                  <a:gd name="T18" fmla="*/ 0 w 43"/>
                  <a:gd name="T19" fmla="*/ 0 h 3"/>
                  <a:gd name="T20" fmla="*/ 41 w 43"/>
                  <a:gd name="T21" fmla="*/ 0 h 3"/>
                  <a:gd name="T22" fmla="*/ 41 w 43"/>
                  <a:gd name="T23" fmla="*/ 0 h 3"/>
                  <a:gd name="T24" fmla="*/ 43 w 43"/>
                  <a:gd name="T25" fmla="*/ 3 h 3"/>
                  <a:gd name="T26" fmla="*/ 43 w 43"/>
                  <a:gd name="T27" fmla="*/ 3 h 3"/>
                  <a:gd name="T28" fmla="*/ 43 w 43"/>
                  <a:gd name="T29" fmla="*/ 3 h 3"/>
                  <a:gd name="T30" fmla="*/ 43 w 43"/>
                  <a:gd name="T31" fmla="*/ 3 h 3"/>
                  <a:gd name="T32" fmla="*/ 43 w 43"/>
                  <a:gd name="T33" fmla="*/ 3 h 3"/>
                  <a:gd name="T34" fmla="*/ 43 w 43"/>
                  <a:gd name="T35" fmla="*/ 3 h 3"/>
                  <a:gd name="T36" fmla="*/ 43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3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6F290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41" name="Freeform 351"/>
              <p:cNvSpPr>
                <a:spLocks/>
              </p:cNvSpPr>
              <p:nvPr/>
            </p:nvSpPr>
            <p:spPr bwMode="auto">
              <a:xfrm>
                <a:off x="4376" y="3232"/>
                <a:ext cx="43" cy="2"/>
              </a:xfrm>
              <a:custGeom>
                <a:avLst/>
                <a:gdLst>
                  <a:gd name="T0" fmla="*/ 43 w 43"/>
                  <a:gd name="T1" fmla="*/ 2 h 2"/>
                  <a:gd name="T2" fmla="*/ 2 w 43"/>
                  <a:gd name="T3" fmla="*/ 2 h 2"/>
                  <a:gd name="T4" fmla="*/ 2 w 43"/>
                  <a:gd name="T5" fmla="*/ 2 h 2"/>
                  <a:gd name="T6" fmla="*/ 0 w 43"/>
                  <a:gd name="T7" fmla="*/ 2 h 2"/>
                  <a:gd name="T8" fmla="*/ 0 w 43"/>
                  <a:gd name="T9" fmla="*/ 2 h 2"/>
                  <a:gd name="T10" fmla="*/ 0 w 43"/>
                  <a:gd name="T11" fmla="*/ 2 h 2"/>
                  <a:gd name="T12" fmla="*/ 0 w 43"/>
                  <a:gd name="T13" fmla="*/ 2 h 2"/>
                  <a:gd name="T14" fmla="*/ 0 w 43"/>
                  <a:gd name="T15" fmla="*/ 2 h 2"/>
                  <a:gd name="T16" fmla="*/ 0 w 43"/>
                  <a:gd name="T17" fmla="*/ 2 h 2"/>
                  <a:gd name="T18" fmla="*/ 0 w 43"/>
                  <a:gd name="T19" fmla="*/ 0 h 2"/>
                  <a:gd name="T20" fmla="*/ 40 w 43"/>
                  <a:gd name="T21" fmla="*/ 0 h 2"/>
                  <a:gd name="T22" fmla="*/ 43 w 43"/>
                  <a:gd name="T23" fmla="*/ 2 h 2"/>
                  <a:gd name="T24" fmla="*/ 43 w 43"/>
                  <a:gd name="T25" fmla="*/ 2 h 2"/>
                  <a:gd name="T26" fmla="*/ 43 w 43"/>
                  <a:gd name="T27" fmla="*/ 2 h 2"/>
                  <a:gd name="T28" fmla="*/ 43 w 43"/>
                  <a:gd name="T29" fmla="*/ 2 h 2"/>
                  <a:gd name="T30" fmla="*/ 43 w 43"/>
                  <a:gd name="T31" fmla="*/ 2 h 2"/>
                  <a:gd name="T32" fmla="*/ 43 w 43"/>
                  <a:gd name="T33" fmla="*/ 2 h 2"/>
                  <a:gd name="T34" fmla="*/ 43 w 43"/>
                  <a:gd name="T35" fmla="*/ 2 h 2"/>
                  <a:gd name="T36" fmla="*/ 43 w 4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2"/>
                  <a:gd name="T59" fmla="*/ 43 w 4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2">
                    <a:moveTo>
                      <a:pt x="43" y="2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0" y="0"/>
                    </a:lnTo>
                    <a:lnTo>
                      <a:pt x="43" y="2"/>
                    </a:lnTo>
                    <a:close/>
                  </a:path>
                </a:pathLst>
              </a:custGeom>
              <a:solidFill>
                <a:srgbClr val="6F290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42" name="Freeform 352"/>
              <p:cNvSpPr>
                <a:spLocks/>
              </p:cNvSpPr>
              <p:nvPr/>
            </p:nvSpPr>
            <p:spPr bwMode="auto">
              <a:xfrm>
                <a:off x="4373" y="3232"/>
                <a:ext cx="43" cy="1"/>
              </a:xfrm>
              <a:custGeom>
                <a:avLst/>
                <a:gdLst>
                  <a:gd name="T0" fmla="*/ 43 w 43"/>
                  <a:gd name="T1" fmla="*/ 0 h 1"/>
                  <a:gd name="T2" fmla="*/ 3 w 43"/>
                  <a:gd name="T3" fmla="*/ 0 h 1"/>
                  <a:gd name="T4" fmla="*/ 3 w 43"/>
                  <a:gd name="T5" fmla="*/ 0 h 1"/>
                  <a:gd name="T6" fmla="*/ 0 w 43"/>
                  <a:gd name="T7" fmla="*/ 0 h 1"/>
                  <a:gd name="T8" fmla="*/ 0 w 43"/>
                  <a:gd name="T9" fmla="*/ 0 h 1"/>
                  <a:gd name="T10" fmla="*/ 0 w 43"/>
                  <a:gd name="T11" fmla="*/ 0 h 1"/>
                  <a:gd name="T12" fmla="*/ 0 w 43"/>
                  <a:gd name="T13" fmla="*/ 0 h 1"/>
                  <a:gd name="T14" fmla="*/ 0 w 43"/>
                  <a:gd name="T15" fmla="*/ 0 h 1"/>
                  <a:gd name="T16" fmla="*/ 0 w 43"/>
                  <a:gd name="T17" fmla="*/ 0 h 1"/>
                  <a:gd name="T18" fmla="*/ 0 w 43"/>
                  <a:gd name="T19" fmla="*/ 0 h 1"/>
                  <a:gd name="T20" fmla="*/ 43 w 43"/>
                  <a:gd name="T21" fmla="*/ 0 h 1"/>
                  <a:gd name="T22" fmla="*/ 43 w 43"/>
                  <a:gd name="T23" fmla="*/ 0 h 1"/>
                  <a:gd name="T24" fmla="*/ 43 w 43"/>
                  <a:gd name="T25" fmla="*/ 0 h 1"/>
                  <a:gd name="T26" fmla="*/ 43 w 43"/>
                  <a:gd name="T27" fmla="*/ 0 h 1"/>
                  <a:gd name="T28" fmla="*/ 43 w 43"/>
                  <a:gd name="T29" fmla="*/ 0 h 1"/>
                  <a:gd name="T30" fmla="*/ 43 w 43"/>
                  <a:gd name="T31" fmla="*/ 0 h 1"/>
                  <a:gd name="T32" fmla="*/ 43 w 43"/>
                  <a:gd name="T33" fmla="*/ 0 h 1"/>
                  <a:gd name="T34" fmla="*/ 43 w 43"/>
                  <a:gd name="T35" fmla="*/ 0 h 1"/>
                  <a:gd name="T36" fmla="*/ 43 w 43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1"/>
                  <a:gd name="T59" fmla="*/ 43 w 43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1">
                    <a:moveTo>
                      <a:pt x="43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6F2A0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43" name="Freeform 353"/>
              <p:cNvSpPr>
                <a:spLocks/>
              </p:cNvSpPr>
              <p:nvPr/>
            </p:nvSpPr>
            <p:spPr bwMode="auto">
              <a:xfrm>
                <a:off x="4370" y="3229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3 w 46"/>
                  <a:gd name="T3" fmla="*/ 3 h 3"/>
                  <a:gd name="T4" fmla="*/ 3 w 46"/>
                  <a:gd name="T5" fmla="*/ 0 h 3"/>
                  <a:gd name="T6" fmla="*/ 3 w 46"/>
                  <a:gd name="T7" fmla="*/ 0 h 3"/>
                  <a:gd name="T8" fmla="*/ 0 w 46"/>
                  <a:gd name="T9" fmla="*/ 0 h 3"/>
                  <a:gd name="T10" fmla="*/ 0 w 46"/>
                  <a:gd name="T11" fmla="*/ 0 h 3"/>
                  <a:gd name="T12" fmla="*/ 0 w 46"/>
                  <a:gd name="T13" fmla="*/ 0 h 3"/>
                  <a:gd name="T14" fmla="*/ 0 w 46"/>
                  <a:gd name="T15" fmla="*/ 0 h 3"/>
                  <a:gd name="T16" fmla="*/ 0 w 46"/>
                  <a:gd name="T17" fmla="*/ 0 h 3"/>
                  <a:gd name="T18" fmla="*/ 0 w 46"/>
                  <a:gd name="T19" fmla="*/ 0 h 3"/>
                  <a:gd name="T20" fmla="*/ 43 w 46"/>
                  <a:gd name="T21" fmla="*/ 0 h 3"/>
                  <a:gd name="T22" fmla="*/ 43 w 46"/>
                  <a:gd name="T23" fmla="*/ 0 h 3"/>
                  <a:gd name="T24" fmla="*/ 43 w 46"/>
                  <a:gd name="T25" fmla="*/ 0 h 3"/>
                  <a:gd name="T26" fmla="*/ 43 w 46"/>
                  <a:gd name="T27" fmla="*/ 0 h 3"/>
                  <a:gd name="T28" fmla="*/ 43 w 46"/>
                  <a:gd name="T29" fmla="*/ 0 h 3"/>
                  <a:gd name="T30" fmla="*/ 43 w 46"/>
                  <a:gd name="T31" fmla="*/ 0 h 3"/>
                  <a:gd name="T32" fmla="*/ 43 w 46"/>
                  <a:gd name="T33" fmla="*/ 0 h 3"/>
                  <a:gd name="T34" fmla="*/ 43 w 46"/>
                  <a:gd name="T35" fmla="*/ 0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702A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44" name="Freeform 354"/>
              <p:cNvSpPr>
                <a:spLocks/>
              </p:cNvSpPr>
              <p:nvPr/>
            </p:nvSpPr>
            <p:spPr bwMode="auto">
              <a:xfrm>
                <a:off x="4368" y="3226"/>
                <a:ext cx="45" cy="3"/>
              </a:xfrm>
              <a:custGeom>
                <a:avLst/>
                <a:gdLst>
                  <a:gd name="T0" fmla="*/ 45 w 45"/>
                  <a:gd name="T1" fmla="*/ 3 h 3"/>
                  <a:gd name="T2" fmla="*/ 2 w 45"/>
                  <a:gd name="T3" fmla="*/ 3 h 3"/>
                  <a:gd name="T4" fmla="*/ 2 w 45"/>
                  <a:gd name="T5" fmla="*/ 3 h 3"/>
                  <a:gd name="T6" fmla="*/ 2 w 45"/>
                  <a:gd name="T7" fmla="*/ 0 h 3"/>
                  <a:gd name="T8" fmla="*/ 0 w 45"/>
                  <a:gd name="T9" fmla="*/ 0 h 3"/>
                  <a:gd name="T10" fmla="*/ 0 w 45"/>
                  <a:gd name="T11" fmla="*/ 0 h 3"/>
                  <a:gd name="T12" fmla="*/ 0 w 45"/>
                  <a:gd name="T13" fmla="*/ 0 h 3"/>
                  <a:gd name="T14" fmla="*/ 0 w 45"/>
                  <a:gd name="T15" fmla="*/ 0 h 3"/>
                  <a:gd name="T16" fmla="*/ 0 w 45"/>
                  <a:gd name="T17" fmla="*/ 0 h 3"/>
                  <a:gd name="T18" fmla="*/ 0 w 45"/>
                  <a:gd name="T19" fmla="*/ 0 h 3"/>
                  <a:gd name="T20" fmla="*/ 43 w 45"/>
                  <a:gd name="T21" fmla="*/ 0 h 3"/>
                  <a:gd name="T22" fmla="*/ 43 w 45"/>
                  <a:gd name="T23" fmla="*/ 0 h 3"/>
                  <a:gd name="T24" fmla="*/ 43 w 45"/>
                  <a:gd name="T25" fmla="*/ 0 h 3"/>
                  <a:gd name="T26" fmla="*/ 43 w 45"/>
                  <a:gd name="T27" fmla="*/ 0 h 3"/>
                  <a:gd name="T28" fmla="*/ 43 w 45"/>
                  <a:gd name="T29" fmla="*/ 0 h 3"/>
                  <a:gd name="T30" fmla="*/ 43 w 45"/>
                  <a:gd name="T31" fmla="*/ 0 h 3"/>
                  <a:gd name="T32" fmla="*/ 43 w 45"/>
                  <a:gd name="T33" fmla="*/ 0 h 3"/>
                  <a:gd name="T34" fmla="*/ 45 w 45"/>
                  <a:gd name="T35" fmla="*/ 3 h 3"/>
                  <a:gd name="T36" fmla="*/ 45 w 4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"/>
                  <a:gd name="T58" fmla="*/ 0 h 3"/>
                  <a:gd name="T59" fmla="*/ 45 w 4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" h="3">
                    <a:moveTo>
                      <a:pt x="45" y="3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5" y="3"/>
                    </a:lnTo>
                    <a:close/>
                  </a:path>
                </a:pathLst>
              </a:custGeom>
              <a:solidFill>
                <a:srgbClr val="702A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45" name="Freeform 355"/>
              <p:cNvSpPr>
                <a:spLocks/>
              </p:cNvSpPr>
              <p:nvPr/>
            </p:nvSpPr>
            <p:spPr bwMode="auto">
              <a:xfrm>
                <a:off x="4365" y="3224"/>
                <a:ext cx="46" cy="2"/>
              </a:xfrm>
              <a:custGeom>
                <a:avLst/>
                <a:gdLst>
                  <a:gd name="T0" fmla="*/ 46 w 46"/>
                  <a:gd name="T1" fmla="*/ 2 h 2"/>
                  <a:gd name="T2" fmla="*/ 3 w 46"/>
                  <a:gd name="T3" fmla="*/ 2 h 2"/>
                  <a:gd name="T4" fmla="*/ 3 w 46"/>
                  <a:gd name="T5" fmla="*/ 2 h 2"/>
                  <a:gd name="T6" fmla="*/ 3 w 46"/>
                  <a:gd name="T7" fmla="*/ 2 h 2"/>
                  <a:gd name="T8" fmla="*/ 3 w 46"/>
                  <a:gd name="T9" fmla="*/ 0 h 2"/>
                  <a:gd name="T10" fmla="*/ 0 w 46"/>
                  <a:gd name="T11" fmla="*/ 0 h 2"/>
                  <a:gd name="T12" fmla="*/ 0 w 46"/>
                  <a:gd name="T13" fmla="*/ 0 h 2"/>
                  <a:gd name="T14" fmla="*/ 0 w 46"/>
                  <a:gd name="T15" fmla="*/ 0 h 2"/>
                  <a:gd name="T16" fmla="*/ 0 w 46"/>
                  <a:gd name="T17" fmla="*/ 0 h 2"/>
                  <a:gd name="T18" fmla="*/ 0 w 46"/>
                  <a:gd name="T19" fmla="*/ 0 h 2"/>
                  <a:gd name="T20" fmla="*/ 43 w 46"/>
                  <a:gd name="T21" fmla="*/ 0 h 2"/>
                  <a:gd name="T22" fmla="*/ 43 w 46"/>
                  <a:gd name="T23" fmla="*/ 0 h 2"/>
                  <a:gd name="T24" fmla="*/ 43 w 46"/>
                  <a:gd name="T25" fmla="*/ 0 h 2"/>
                  <a:gd name="T26" fmla="*/ 43 w 46"/>
                  <a:gd name="T27" fmla="*/ 0 h 2"/>
                  <a:gd name="T28" fmla="*/ 43 w 46"/>
                  <a:gd name="T29" fmla="*/ 0 h 2"/>
                  <a:gd name="T30" fmla="*/ 46 w 46"/>
                  <a:gd name="T31" fmla="*/ 0 h 2"/>
                  <a:gd name="T32" fmla="*/ 46 w 46"/>
                  <a:gd name="T33" fmla="*/ 2 h 2"/>
                  <a:gd name="T34" fmla="*/ 46 w 46"/>
                  <a:gd name="T35" fmla="*/ 2 h 2"/>
                  <a:gd name="T36" fmla="*/ 46 w 4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2"/>
                  <a:gd name="T59" fmla="*/ 46 w 4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2">
                    <a:moveTo>
                      <a:pt x="46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6" y="0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702B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46" name="Freeform 356"/>
              <p:cNvSpPr>
                <a:spLocks/>
              </p:cNvSpPr>
              <p:nvPr/>
            </p:nvSpPr>
            <p:spPr bwMode="auto">
              <a:xfrm>
                <a:off x="4362" y="3221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3 w 46"/>
                  <a:gd name="T3" fmla="*/ 3 h 3"/>
                  <a:gd name="T4" fmla="*/ 3 w 46"/>
                  <a:gd name="T5" fmla="*/ 3 h 3"/>
                  <a:gd name="T6" fmla="*/ 3 w 46"/>
                  <a:gd name="T7" fmla="*/ 3 h 3"/>
                  <a:gd name="T8" fmla="*/ 3 w 46"/>
                  <a:gd name="T9" fmla="*/ 3 h 3"/>
                  <a:gd name="T10" fmla="*/ 3 w 46"/>
                  <a:gd name="T11" fmla="*/ 0 h 3"/>
                  <a:gd name="T12" fmla="*/ 0 w 46"/>
                  <a:gd name="T13" fmla="*/ 0 h 3"/>
                  <a:gd name="T14" fmla="*/ 0 w 46"/>
                  <a:gd name="T15" fmla="*/ 0 h 3"/>
                  <a:gd name="T16" fmla="*/ 0 w 46"/>
                  <a:gd name="T17" fmla="*/ 0 h 3"/>
                  <a:gd name="T18" fmla="*/ 0 w 46"/>
                  <a:gd name="T19" fmla="*/ 0 h 3"/>
                  <a:gd name="T20" fmla="*/ 43 w 46"/>
                  <a:gd name="T21" fmla="*/ 0 h 3"/>
                  <a:gd name="T22" fmla="*/ 43 w 46"/>
                  <a:gd name="T23" fmla="*/ 0 h 3"/>
                  <a:gd name="T24" fmla="*/ 43 w 46"/>
                  <a:gd name="T25" fmla="*/ 0 h 3"/>
                  <a:gd name="T26" fmla="*/ 46 w 46"/>
                  <a:gd name="T27" fmla="*/ 0 h 3"/>
                  <a:gd name="T28" fmla="*/ 46 w 46"/>
                  <a:gd name="T29" fmla="*/ 0 h 3"/>
                  <a:gd name="T30" fmla="*/ 46 w 46"/>
                  <a:gd name="T31" fmla="*/ 3 h 3"/>
                  <a:gd name="T32" fmla="*/ 46 w 46"/>
                  <a:gd name="T33" fmla="*/ 3 h 3"/>
                  <a:gd name="T34" fmla="*/ 46 w 46"/>
                  <a:gd name="T35" fmla="*/ 3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6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702B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47" name="Freeform 357"/>
              <p:cNvSpPr>
                <a:spLocks/>
              </p:cNvSpPr>
              <p:nvPr/>
            </p:nvSpPr>
            <p:spPr bwMode="auto">
              <a:xfrm>
                <a:off x="4360" y="3219"/>
                <a:ext cx="45" cy="2"/>
              </a:xfrm>
              <a:custGeom>
                <a:avLst/>
                <a:gdLst>
                  <a:gd name="T0" fmla="*/ 45 w 45"/>
                  <a:gd name="T1" fmla="*/ 2 h 2"/>
                  <a:gd name="T2" fmla="*/ 2 w 45"/>
                  <a:gd name="T3" fmla="*/ 2 h 2"/>
                  <a:gd name="T4" fmla="*/ 2 w 45"/>
                  <a:gd name="T5" fmla="*/ 2 h 2"/>
                  <a:gd name="T6" fmla="*/ 2 w 45"/>
                  <a:gd name="T7" fmla="*/ 2 h 2"/>
                  <a:gd name="T8" fmla="*/ 2 w 45"/>
                  <a:gd name="T9" fmla="*/ 2 h 2"/>
                  <a:gd name="T10" fmla="*/ 2 w 45"/>
                  <a:gd name="T11" fmla="*/ 2 h 2"/>
                  <a:gd name="T12" fmla="*/ 2 w 45"/>
                  <a:gd name="T13" fmla="*/ 0 h 2"/>
                  <a:gd name="T14" fmla="*/ 2 w 45"/>
                  <a:gd name="T15" fmla="*/ 0 h 2"/>
                  <a:gd name="T16" fmla="*/ 0 w 45"/>
                  <a:gd name="T17" fmla="*/ 0 h 2"/>
                  <a:gd name="T18" fmla="*/ 0 w 45"/>
                  <a:gd name="T19" fmla="*/ 0 h 2"/>
                  <a:gd name="T20" fmla="*/ 42 w 45"/>
                  <a:gd name="T21" fmla="*/ 0 h 2"/>
                  <a:gd name="T22" fmla="*/ 45 w 45"/>
                  <a:gd name="T23" fmla="*/ 0 h 2"/>
                  <a:gd name="T24" fmla="*/ 45 w 45"/>
                  <a:gd name="T25" fmla="*/ 0 h 2"/>
                  <a:gd name="T26" fmla="*/ 45 w 45"/>
                  <a:gd name="T27" fmla="*/ 0 h 2"/>
                  <a:gd name="T28" fmla="*/ 45 w 45"/>
                  <a:gd name="T29" fmla="*/ 2 h 2"/>
                  <a:gd name="T30" fmla="*/ 45 w 45"/>
                  <a:gd name="T31" fmla="*/ 2 h 2"/>
                  <a:gd name="T32" fmla="*/ 45 w 45"/>
                  <a:gd name="T33" fmla="*/ 2 h 2"/>
                  <a:gd name="T34" fmla="*/ 45 w 45"/>
                  <a:gd name="T35" fmla="*/ 2 h 2"/>
                  <a:gd name="T36" fmla="*/ 45 w 45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"/>
                  <a:gd name="T58" fmla="*/ 0 h 2"/>
                  <a:gd name="T59" fmla="*/ 45 w 45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" h="2">
                    <a:moveTo>
                      <a:pt x="45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45" y="0"/>
                    </a:lnTo>
                    <a:lnTo>
                      <a:pt x="45" y="2"/>
                    </a:lnTo>
                    <a:close/>
                  </a:path>
                </a:pathLst>
              </a:custGeom>
              <a:solidFill>
                <a:srgbClr val="702B0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48" name="Freeform 358"/>
              <p:cNvSpPr>
                <a:spLocks/>
              </p:cNvSpPr>
              <p:nvPr/>
            </p:nvSpPr>
            <p:spPr bwMode="auto">
              <a:xfrm>
                <a:off x="4357" y="3216"/>
                <a:ext cx="45" cy="3"/>
              </a:xfrm>
              <a:custGeom>
                <a:avLst/>
                <a:gdLst>
                  <a:gd name="T0" fmla="*/ 45 w 45"/>
                  <a:gd name="T1" fmla="*/ 3 h 3"/>
                  <a:gd name="T2" fmla="*/ 3 w 45"/>
                  <a:gd name="T3" fmla="*/ 3 h 3"/>
                  <a:gd name="T4" fmla="*/ 3 w 45"/>
                  <a:gd name="T5" fmla="*/ 3 h 3"/>
                  <a:gd name="T6" fmla="*/ 3 w 45"/>
                  <a:gd name="T7" fmla="*/ 3 h 3"/>
                  <a:gd name="T8" fmla="*/ 3 w 45"/>
                  <a:gd name="T9" fmla="*/ 3 h 3"/>
                  <a:gd name="T10" fmla="*/ 3 w 45"/>
                  <a:gd name="T11" fmla="*/ 3 h 3"/>
                  <a:gd name="T12" fmla="*/ 3 w 45"/>
                  <a:gd name="T13" fmla="*/ 3 h 3"/>
                  <a:gd name="T14" fmla="*/ 3 w 45"/>
                  <a:gd name="T15" fmla="*/ 0 h 3"/>
                  <a:gd name="T16" fmla="*/ 3 w 45"/>
                  <a:gd name="T17" fmla="*/ 0 h 3"/>
                  <a:gd name="T18" fmla="*/ 0 w 45"/>
                  <a:gd name="T19" fmla="*/ 0 h 3"/>
                  <a:gd name="T20" fmla="*/ 45 w 45"/>
                  <a:gd name="T21" fmla="*/ 0 h 3"/>
                  <a:gd name="T22" fmla="*/ 45 w 45"/>
                  <a:gd name="T23" fmla="*/ 0 h 3"/>
                  <a:gd name="T24" fmla="*/ 45 w 45"/>
                  <a:gd name="T25" fmla="*/ 0 h 3"/>
                  <a:gd name="T26" fmla="*/ 45 w 45"/>
                  <a:gd name="T27" fmla="*/ 3 h 3"/>
                  <a:gd name="T28" fmla="*/ 45 w 45"/>
                  <a:gd name="T29" fmla="*/ 3 h 3"/>
                  <a:gd name="T30" fmla="*/ 45 w 45"/>
                  <a:gd name="T31" fmla="*/ 3 h 3"/>
                  <a:gd name="T32" fmla="*/ 45 w 45"/>
                  <a:gd name="T33" fmla="*/ 3 h 3"/>
                  <a:gd name="T34" fmla="*/ 45 w 45"/>
                  <a:gd name="T35" fmla="*/ 3 h 3"/>
                  <a:gd name="T36" fmla="*/ 45 w 4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"/>
                  <a:gd name="T58" fmla="*/ 0 h 3"/>
                  <a:gd name="T59" fmla="*/ 45 w 4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" h="3">
                    <a:moveTo>
                      <a:pt x="45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5" y="0"/>
                    </a:lnTo>
                    <a:lnTo>
                      <a:pt x="45" y="3"/>
                    </a:lnTo>
                    <a:close/>
                  </a:path>
                </a:pathLst>
              </a:custGeom>
              <a:solidFill>
                <a:srgbClr val="712B0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49" name="Freeform 359"/>
              <p:cNvSpPr>
                <a:spLocks/>
              </p:cNvSpPr>
              <p:nvPr/>
            </p:nvSpPr>
            <p:spPr bwMode="auto">
              <a:xfrm>
                <a:off x="4357" y="3213"/>
                <a:ext cx="45" cy="3"/>
              </a:xfrm>
              <a:custGeom>
                <a:avLst/>
                <a:gdLst>
                  <a:gd name="T0" fmla="*/ 45 w 45"/>
                  <a:gd name="T1" fmla="*/ 3 h 3"/>
                  <a:gd name="T2" fmla="*/ 0 w 45"/>
                  <a:gd name="T3" fmla="*/ 3 h 3"/>
                  <a:gd name="T4" fmla="*/ 0 w 45"/>
                  <a:gd name="T5" fmla="*/ 3 h 3"/>
                  <a:gd name="T6" fmla="*/ 0 w 45"/>
                  <a:gd name="T7" fmla="*/ 3 h 3"/>
                  <a:gd name="T8" fmla="*/ 0 w 45"/>
                  <a:gd name="T9" fmla="*/ 3 h 3"/>
                  <a:gd name="T10" fmla="*/ 0 w 45"/>
                  <a:gd name="T11" fmla="*/ 3 h 3"/>
                  <a:gd name="T12" fmla="*/ 0 w 45"/>
                  <a:gd name="T13" fmla="*/ 3 h 3"/>
                  <a:gd name="T14" fmla="*/ 0 w 45"/>
                  <a:gd name="T15" fmla="*/ 0 h 3"/>
                  <a:gd name="T16" fmla="*/ 0 w 45"/>
                  <a:gd name="T17" fmla="*/ 0 h 3"/>
                  <a:gd name="T18" fmla="*/ 0 w 45"/>
                  <a:gd name="T19" fmla="*/ 0 h 3"/>
                  <a:gd name="T20" fmla="*/ 43 w 45"/>
                  <a:gd name="T21" fmla="*/ 0 h 3"/>
                  <a:gd name="T22" fmla="*/ 43 w 45"/>
                  <a:gd name="T23" fmla="*/ 0 h 3"/>
                  <a:gd name="T24" fmla="*/ 43 w 45"/>
                  <a:gd name="T25" fmla="*/ 0 h 3"/>
                  <a:gd name="T26" fmla="*/ 43 w 45"/>
                  <a:gd name="T27" fmla="*/ 3 h 3"/>
                  <a:gd name="T28" fmla="*/ 43 w 45"/>
                  <a:gd name="T29" fmla="*/ 3 h 3"/>
                  <a:gd name="T30" fmla="*/ 43 w 45"/>
                  <a:gd name="T31" fmla="*/ 3 h 3"/>
                  <a:gd name="T32" fmla="*/ 43 w 45"/>
                  <a:gd name="T33" fmla="*/ 3 h 3"/>
                  <a:gd name="T34" fmla="*/ 45 w 45"/>
                  <a:gd name="T35" fmla="*/ 3 h 3"/>
                  <a:gd name="T36" fmla="*/ 45 w 4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"/>
                  <a:gd name="T58" fmla="*/ 0 h 3"/>
                  <a:gd name="T59" fmla="*/ 45 w 4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" h="3">
                    <a:moveTo>
                      <a:pt x="45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3"/>
                    </a:lnTo>
                    <a:lnTo>
                      <a:pt x="45" y="3"/>
                    </a:lnTo>
                    <a:close/>
                  </a:path>
                </a:pathLst>
              </a:custGeom>
              <a:solidFill>
                <a:srgbClr val="712C0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50" name="Freeform 360"/>
              <p:cNvSpPr>
                <a:spLocks/>
              </p:cNvSpPr>
              <p:nvPr/>
            </p:nvSpPr>
            <p:spPr bwMode="auto">
              <a:xfrm>
                <a:off x="4354" y="3211"/>
                <a:ext cx="46" cy="2"/>
              </a:xfrm>
              <a:custGeom>
                <a:avLst/>
                <a:gdLst>
                  <a:gd name="T0" fmla="*/ 46 w 46"/>
                  <a:gd name="T1" fmla="*/ 2 h 2"/>
                  <a:gd name="T2" fmla="*/ 3 w 46"/>
                  <a:gd name="T3" fmla="*/ 2 h 2"/>
                  <a:gd name="T4" fmla="*/ 3 w 46"/>
                  <a:gd name="T5" fmla="*/ 2 h 2"/>
                  <a:gd name="T6" fmla="*/ 0 w 46"/>
                  <a:gd name="T7" fmla="*/ 2 h 2"/>
                  <a:gd name="T8" fmla="*/ 0 w 46"/>
                  <a:gd name="T9" fmla="*/ 2 h 2"/>
                  <a:gd name="T10" fmla="*/ 0 w 46"/>
                  <a:gd name="T11" fmla="*/ 2 h 2"/>
                  <a:gd name="T12" fmla="*/ 0 w 46"/>
                  <a:gd name="T13" fmla="*/ 2 h 2"/>
                  <a:gd name="T14" fmla="*/ 0 w 46"/>
                  <a:gd name="T15" fmla="*/ 2 h 2"/>
                  <a:gd name="T16" fmla="*/ 0 w 46"/>
                  <a:gd name="T17" fmla="*/ 0 h 2"/>
                  <a:gd name="T18" fmla="*/ 0 w 46"/>
                  <a:gd name="T19" fmla="*/ 0 h 2"/>
                  <a:gd name="T20" fmla="*/ 43 w 46"/>
                  <a:gd name="T21" fmla="*/ 0 h 2"/>
                  <a:gd name="T22" fmla="*/ 43 w 46"/>
                  <a:gd name="T23" fmla="*/ 0 h 2"/>
                  <a:gd name="T24" fmla="*/ 43 w 46"/>
                  <a:gd name="T25" fmla="*/ 2 h 2"/>
                  <a:gd name="T26" fmla="*/ 43 w 46"/>
                  <a:gd name="T27" fmla="*/ 2 h 2"/>
                  <a:gd name="T28" fmla="*/ 46 w 46"/>
                  <a:gd name="T29" fmla="*/ 2 h 2"/>
                  <a:gd name="T30" fmla="*/ 46 w 46"/>
                  <a:gd name="T31" fmla="*/ 2 h 2"/>
                  <a:gd name="T32" fmla="*/ 46 w 46"/>
                  <a:gd name="T33" fmla="*/ 2 h 2"/>
                  <a:gd name="T34" fmla="*/ 46 w 46"/>
                  <a:gd name="T35" fmla="*/ 2 h 2"/>
                  <a:gd name="T36" fmla="*/ 46 w 4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2"/>
                  <a:gd name="T59" fmla="*/ 46 w 4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2">
                    <a:moveTo>
                      <a:pt x="46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3" y="2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712C0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51" name="Freeform 361"/>
              <p:cNvSpPr>
                <a:spLocks/>
              </p:cNvSpPr>
              <p:nvPr/>
            </p:nvSpPr>
            <p:spPr bwMode="auto">
              <a:xfrm>
                <a:off x="4352" y="3208"/>
                <a:ext cx="45" cy="3"/>
              </a:xfrm>
              <a:custGeom>
                <a:avLst/>
                <a:gdLst>
                  <a:gd name="T0" fmla="*/ 45 w 45"/>
                  <a:gd name="T1" fmla="*/ 3 h 3"/>
                  <a:gd name="T2" fmla="*/ 2 w 45"/>
                  <a:gd name="T3" fmla="*/ 3 h 3"/>
                  <a:gd name="T4" fmla="*/ 2 w 45"/>
                  <a:gd name="T5" fmla="*/ 3 h 3"/>
                  <a:gd name="T6" fmla="*/ 2 w 45"/>
                  <a:gd name="T7" fmla="*/ 3 h 3"/>
                  <a:gd name="T8" fmla="*/ 2 w 45"/>
                  <a:gd name="T9" fmla="*/ 3 h 3"/>
                  <a:gd name="T10" fmla="*/ 0 w 45"/>
                  <a:gd name="T11" fmla="*/ 3 h 3"/>
                  <a:gd name="T12" fmla="*/ 0 w 45"/>
                  <a:gd name="T13" fmla="*/ 3 h 3"/>
                  <a:gd name="T14" fmla="*/ 0 w 45"/>
                  <a:gd name="T15" fmla="*/ 3 h 3"/>
                  <a:gd name="T16" fmla="*/ 0 w 45"/>
                  <a:gd name="T17" fmla="*/ 3 h 3"/>
                  <a:gd name="T18" fmla="*/ 0 w 45"/>
                  <a:gd name="T19" fmla="*/ 0 h 3"/>
                  <a:gd name="T20" fmla="*/ 42 w 45"/>
                  <a:gd name="T21" fmla="*/ 0 h 3"/>
                  <a:gd name="T22" fmla="*/ 45 w 45"/>
                  <a:gd name="T23" fmla="*/ 3 h 3"/>
                  <a:gd name="T24" fmla="*/ 45 w 45"/>
                  <a:gd name="T25" fmla="*/ 3 h 3"/>
                  <a:gd name="T26" fmla="*/ 45 w 45"/>
                  <a:gd name="T27" fmla="*/ 3 h 3"/>
                  <a:gd name="T28" fmla="*/ 45 w 45"/>
                  <a:gd name="T29" fmla="*/ 3 h 3"/>
                  <a:gd name="T30" fmla="*/ 45 w 45"/>
                  <a:gd name="T31" fmla="*/ 3 h 3"/>
                  <a:gd name="T32" fmla="*/ 45 w 45"/>
                  <a:gd name="T33" fmla="*/ 3 h 3"/>
                  <a:gd name="T34" fmla="*/ 45 w 45"/>
                  <a:gd name="T35" fmla="*/ 3 h 3"/>
                  <a:gd name="T36" fmla="*/ 45 w 4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"/>
                  <a:gd name="T58" fmla="*/ 0 h 3"/>
                  <a:gd name="T59" fmla="*/ 45 w 4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" h="3">
                    <a:moveTo>
                      <a:pt x="45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2" y="0"/>
                    </a:lnTo>
                    <a:lnTo>
                      <a:pt x="45" y="3"/>
                    </a:lnTo>
                    <a:close/>
                  </a:path>
                </a:pathLst>
              </a:custGeom>
              <a:solidFill>
                <a:srgbClr val="712C0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52" name="Freeform 362"/>
              <p:cNvSpPr>
                <a:spLocks/>
              </p:cNvSpPr>
              <p:nvPr/>
            </p:nvSpPr>
            <p:spPr bwMode="auto">
              <a:xfrm>
                <a:off x="4349" y="3208"/>
                <a:ext cx="45" cy="1"/>
              </a:xfrm>
              <a:custGeom>
                <a:avLst/>
                <a:gdLst>
                  <a:gd name="T0" fmla="*/ 45 w 45"/>
                  <a:gd name="T1" fmla="*/ 0 h 1"/>
                  <a:gd name="T2" fmla="*/ 3 w 45"/>
                  <a:gd name="T3" fmla="*/ 0 h 1"/>
                  <a:gd name="T4" fmla="*/ 3 w 45"/>
                  <a:gd name="T5" fmla="*/ 0 h 1"/>
                  <a:gd name="T6" fmla="*/ 3 w 45"/>
                  <a:gd name="T7" fmla="*/ 0 h 1"/>
                  <a:gd name="T8" fmla="*/ 3 w 45"/>
                  <a:gd name="T9" fmla="*/ 0 h 1"/>
                  <a:gd name="T10" fmla="*/ 3 w 45"/>
                  <a:gd name="T11" fmla="*/ 0 h 1"/>
                  <a:gd name="T12" fmla="*/ 3 w 45"/>
                  <a:gd name="T13" fmla="*/ 0 h 1"/>
                  <a:gd name="T14" fmla="*/ 0 w 45"/>
                  <a:gd name="T15" fmla="*/ 0 h 1"/>
                  <a:gd name="T16" fmla="*/ 0 w 45"/>
                  <a:gd name="T17" fmla="*/ 0 h 1"/>
                  <a:gd name="T18" fmla="*/ 0 w 45"/>
                  <a:gd name="T19" fmla="*/ 0 h 1"/>
                  <a:gd name="T20" fmla="*/ 45 w 45"/>
                  <a:gd name="T21" fmla="*/ 0 h 1"/>
                  <a:gd name="T22" fmla="*/ 45 w 45"/>
                  <a:gd name="T23" fmla="*/ 0 h 1"/>
                  <a:gd name="T24" fmla="*/ 45 w 45"/>
                  <a:gd name="T25" fmla="*/ 0 h 1"/>
                  <a:gd name="T26" fmla="*/ 45 w 45"/>
                  <a:gd name="T27" fmla="*/ 0 h 1"/>
                  <a:gd name="T28" fmla="*/ 45 w 45"/>
                  <a:gd name="T29" fmla="*/ 0 h 1"/>
                  <a:gd name="T30" fmla="*/ 45 w 45"/>
                  <a:gd name="T31" fmla="*/ 0 h 1"/>
                  <a:gd name="T32" fmla="*/ 45 w 45"/>
                  <a:gd name="T33" fmla="*/ 0 h 1"/>
                  <a:gd name="T34" fmla="*/ 45 w 45"/>
                  <a:gd name="T35" fmla="*/ 0 h 1"/>
                  <a:gd name="T36" fmla="*/ 45 w 45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"/>
                  <a:gd name="T58" fmla="*/ 0 h 1"/>
                  <a:gd name="T59" fmla="*/ 45 w 45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" h="1">
                    <a:moveTo>
                      <a:pt x="45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712D0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53" name="Freeform 363"/>
              <p:cNvSpPr>
                <a:spLocks/>
              </p:cNvSpPr>
              <p:nvPr/>
            </p:nvSpPr>
            <p:spPr bwMode="auto">
              <a:xfrm>
                <a:off x="4349" y="3206"/>
                <a:ext cx="45" cy="2"/>
              </a:xfrm>
              <a:custGeom>
                <a:avLst/>
                <a:gdLst>
                  <a:gd name="T0" fmla="*/ 45 w 45"/>
                  <a:gd name="T1" fmla="*/ 2 h 2"/>
                  <a:gd name="T2" fmla="*/ 0 w 45"/>
                  <a:gd name="T3" fmla="*/ 2 h 2"/>
                  <a:gd name="T4" fmla="*/ 0 w 45"/>
                  <a:gd name="T5" fmla="*/ 0 h 2"/>
                  <a:gd name="T6" fmla="*/ 0 w 45"/>
                  <a:gd name="T7" fmla="*/ 0 h 2"/>
                  <a:gd name="T8" fmla="*/ 0 w 45"/>
                  <a:gd name="T9" fmla="*/ 0 h 2"/>
                  <a:gd name="T10" fmla="*/ 0 w 45"/>
                  <a:gd name="T11" fmla="*/ 0 h 2"/>
                  <a:gd name="T12" fmla="*/ 0 w 45"/>
                  <a:gd name="T13" fmla="*/ 0 h 2"/>
                  <a:gd name="T14" fmla="*/ 0 w 45"/>
                  <a:gd name="T15" fmla="*/ 0 h 2"/>
                  <a:gd name="T16" fmla="*/ 0 w 45"/>
                  <a:gd name="T17" fmla="*/ 0 h 2"/>
                  <a:gd name="T18" fmla="*/ 0 w 45"/>
                  <a:gd name="T19" fmla="*/ 0 h 2"/>
                  <a:gd name="T20" fmla="*/ 43 w 45"/>
                  <a:gd name="T21" fmla="*/ 0 h 2"/>
                  <a:gd name="T22" fmla="*/ 43 w 45"/>
                  <a:gd name="T23" fmla="*/ 0 h 2"/>
                  <a:gd name="T24" fmla="*/ 43 w 45"/>
                  <a:gd name="T25" fmla="*/ 0 h 2"/>
                  <a:gd name="T26" fmla="*/ 43 w 45"/>
                  <a:gd name="T27" fmla="*/ 0 h 2"/>
                  <a:gd name="T28" fmla="*/ 43 w 45"/>
                  <a:gd name="T29" fmla="*/ 0 h 2"/>
                  <a:gd name="T30" fmla="*/ 45 w 45"/>
                  <a:gd name="T31" fmla="*/ 0 h 2"/>
                  <a:gd name="T32" fmla="*/ 45 w 45"/>
                  <a:gd name="T33" fmla="*/ 0 h 2"/>
                  <a:gd name="T34" fmla="*/ 45 w 45"/>
                  <a:gd name="T35" fmla="*/ 0 h 2"/>
                  <a:gd name="T36" fmla="*/ 45 w 45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"/>
                  <a:gd name="T58" fmla="*/ 0 h 2"/>
                  <a:gd name="T59" fmla="*/ 45 w 45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" h="2">
                    <a:moveTo>
                      <a:pt x="45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5" y="2"/>
                    </a:lnTo>
                    <a:close/>
                  </a:path>
                </a:pathLst>
              </a:custGeom>
              <a:solidFill>
                <a:srgbClr val="722D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54" name="Freeform 364"/>
              <p:cNvSpPr>
                <a:spLocks/>
              </p:cNvSpPr>
              <p:nvPr/>
            </p:nvSpPr>
            <p:spPr bwMode="auto">
              <a:xfrm>
                <a:off x="4346" y="3203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3 w 46"/>
                  <a:gd name="T3" fmla="*/ 3 h 3"/>
                  <a:gd name="T4" fmla="*/ 0 w 46"/>
                  <a:gd name="T5" fmla="*/ 3 h 3"/>
                  <a:gd name="T6" fmla="*/ 0 w 46"/>
                  <a:gd name="T7" fmla="*/ 0 h 3"/>
                  <a:gd name="T8" fmla="*/ 0 w 46"/>
                  <a:gd name="T9" fmla="*/ 0 h 3"/>
                  <a:gd name="T10" fmla="*/ 0 w 46"/>
                  <a:gd name="T11" fmla="*/ 0 h 3"/>
                  <a:gd name="T12" fmla="*/ 0 w 46"/>
                  <a:gd name="T13" fmla="*/ 0 h 3"/>
                  <a:gd name="T14" fmla="*/ 0 w 46"/>
                  <a:gd name="T15" fmla="*/ 0 h 3"/>
                  <a:gd name="T16" fmla="*/ 0 w 46"/>
                  <a:gd name="T17" fmla="*/ 0 h 3"/>
                  <a:gd name="T18" fmla="*/ 0 w 46"/>
                  <a:gd name="T19" fmla="*/ 0 h 3"/>
                  <a:gd name="T20" fmla="*/ 43 w 46"/>
                  <a:gd name="T21" fmla="*/ 0 h 3"/>
                  <a:gd name="T22" fmla="*/ 43 w 46"/>
                  <a:gd name="T23" fmla="*/ 0 h 3"/>
                  <a:gd name="T24" fmla="*/ 46 w 46"/>
                  <a:gd name="T25" fmla="*/ 0 h 3"/>
                  <a:gd name="T26" fmla="*/ 46 w 46"/>
                  <a:gd name="T27" fmla="*/ 0 h 3"/>
                  <a:gd name="T28" fmla="*/ 46 w 46"/>
                  <a:gd name="T29" fmla="*/ 0 h 3"/>
                  <a:gd name="T30" fmla="*/ 46 w 46"/>
                  <a:gd name="T31" fmla="*/ 0 h 3"/>
                  <a:gd name="T32" fmla="*/ 46 w 46"/>
                  <a:gd name="T33" fmla="*/ 0 h 3"/>
                  <a:gd name="T34" fmla="*/ 46 w 46"/>
                  <a:gd name="T35" fmla="*/ 3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6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722D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55" name="Freeform 365"/>
              <p:cNvSpPr>
                <a:spLocks/>
              </p:cNvSpPr>
              <p:nvPr/>
            </p:nvSpPr>
            <p:spPr bwMode="auto">
              <a:xfrm>
                <a:off x="4344" y="3200"/>
                <a:ext cx="45" cy="3"/>
              </a:xfrm>
              <a:custGeom>
                <a:avLst/>
                <a:gdLst>
                  <a:gd name="T0" fmla="*/ 45 w 45"/>
                  <a:gd name="T1" fmla="*/ 3 h 3"/>
                  <a:gd name="T2" fmla="*/ 2 w 45"/>
                  <a:gd name="T3" fmla="*/ 3 h 3"/>
                  <a:gd name="T4" fmla="*/ 2 w 45"/>
                  <a:gd name="T5" fmla="*/ 3 h 3"/>
                  <a:gd name="T6" fmla="*/ 2 w 45"/>
                  <a:gd name="T7" fmla="*/ 3 h 3"/>
                  <a:gd name="T8" fmla="*/ 0 w 45"/>
                  <a:gd name="T9" fmla="*/ 0 h 3"/>
                  <a:gd name="T10" fmla="*/ 0 w 45"/>
                  <a:gd name="T11" fmla="*/ 0 h 3"/>
                  <a:gd name="T12" fmla="*/ 0 w 45"/>
                  <a:gd name="T13" fmla="*/ 0 h 3"/>
                  <a:gd name="T14" fmla="*/ 0 w 45"/>
                  <a:gd name="T15" fmla="*/ 0 h 3"/>
                  <a:gd name="T16" fmla="*/ 0 w 45"/>
                  <a:gd name="T17" fmla="*/ 0 h 3"/>
                  <a:gd name="T18" fmla="*/ 0 w 45"/>
                  <a:gd name="T19" fmla="*/ 0 h 3"/>
                  <a:gd name="T20" fmla="*/ 45 w 45"/>
                  <a:gd name="T21" fmla="*/ 0 h 3"/>
                  <a:gd name="T22" fmla="*/ 45 w 45"/>
                  <a:gd name="T23" fmla="*/ 0 h 3"/>
                  <a:gd name="T24" fmla="*/ 45 w 45"/>
                  <a:gd name="T25" fmla="*/ 0 h 3"/>
                  <a:gd name="T26" fmla="*/ 45 w 45"/>
                  <a:gd name="T27" fmla="*/ 0 h 3"/>
                  <a:gd name="T28" fmla="*/ 45 w 45"/>
                  <a:gd name="T29" fmla="*/ 0 h 3"/>
                  <a:gd name="T30" fmla="*/ 45 w 45"/>
                  <a:gd name="T31" fmla="*/ 0 h 3"/>
                  <a:gd name="T32" fmla="*/ 45 w 45"/>
                  <a:gd name="T33" fmla="*/ 3 h 3"/>
                  <a:gd name="T34" fmla="*/ 45 w 45"/>
                  <a:gd name="T35" fmla="*/ 3 h 3"/>
                  <a:gd name="T36" fmla="*/ 45 w 4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"/>
                  <a:gd name="T58" fmla="*/ 0 h 3"/>
                  <a:gd name="T59" fmla="*/ 45 w 4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" h="3">
                    <a:moveTo>
                      <a:pt x="45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45" y="0"/>
                    </a:lnTo>
                    <a:lnTo>
                      <a:pt x="45" y="3"/>
                    </a:lnTo>
                    <a:close/>
                  </a:path>
                </a:pathLst>
              </a:custGeom>
              <a:solidFill>
                <a:srgbClr val="722D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56" name="Freeform 366"/>
              <p:cNvSpPr>
                <a:spLocks/>
              </p:cNvSpPr>
              <p:nvPr/>
            </p:nvSpPr>
            <p:spPr bwMode="auto">
              <a:xfrm>
                <a:off x="4341" y="3198"/>
                <a:ext cx="48" cy="2"/>
              </a:xfrm>
              <a:custGeom>
                <a:avLst/>
                <a:gdLst>
                  <a:gd name="T0" fmla="*/ 48 w 48"/>
                  <a:gd name="T1" fmla="*/ 2 h 2"/>
                  <a:gd name="T2" fmla="*/ 3 w 48"/>
                  <a:gd name="T3" fmla="*/ 2 h 2"/>
                  <a:gd name="T4" fmla="*/ 3 w 48"/>
                  <a:gd name="T5" fmla="*/ 2 h 2"/>
                  <a:gd name="T6" fmla="*/ 3 w 48"/>
                  <a:gd name="T7" fmla="*/ 2 h 2"/>
                  <a:gd name="T8" fmla="*/ 3 w 48"/>
                  <a:gd name="T9" fmla="*/ 2 h 2"/>
                  <a:gd name="T10" fmla="*/ 3 w 48"/>
                  <a:gd name="T11" fmla="*/ 0 h 2"/>
                  <a:gd name="T12" fmla="*/ 3 w 48"/>
                  <a:gd name="T13" fmla="*/ 0 h 2"/>
                  <a:gd name="T14" fmla="*/ 0 w 48"/>
                  <a:gd name="T15" fmla="*/ 0 h 2"/>
                  <a:gd name="T16" fmla="*/ 0 w 48"/>
                  <a:gd name="T17" fmla="*/ 0 h 2"/>
                  <a:gd name="T18" fmla="*/ 0 w 48"/>
                  <a:gd name="T19" fmla="*/ 0 h 2"/>
                  <a:gd name="T20" fmla="*/ 45 w 48"/>
                  <a:gd name="T21" fmla="*/ 0 h 2"/>
                  <a:gd name="T22" fmla="*/ 45 w 48"/>
                  <a:gd name="T23" fmla="*/ 0 h 2"/>
                  <a:gd name="T24" fmla="*/ 45 w 48"/>
                  <a:gd name="T25" fmla="*/ 0 h 2"/>
                  <a:gd name="T26" fmla="*/ 45 w 48"/>
                  <a:gd name="T27" fmla="*/ 0 h 2"/>
                  <a:gd name="T28" fmla="*/ 45 w 48"/>
                  <a:gd name="T29" fmla="*/ 0 h 2"/>
                  <a:gd name="T30" fmla="*/ 48 w 48"/>
                  <a:gd name="T31" fmla="*/ 2 h 2"/>
                  <a:gd name="T32" fmla="*/ 48 w 48"/>
                  <a:gd name="T33" fmla="*/ 2 h 2"/>
                  <a:gd name="T34" fmla="*/ 48 w 48"/>
                  <a:gd name="T35" fmla="*/ 2 h 2"/>
                  <a:gd name="T36" fmla="*/ 48 w 4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2"/>
                  <a:gd name="T59" fmla="*/ 48 w 4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2">
                    <a:moveTo>
                      <a:pt x="48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5" y="0"/>
                    </a:lnTo>
                    <a:lnTo>
                      <a:pt x="48" y="2"/>
                    </a:lnTo>
                    <a:close/>
                  </a:path>
                </a:pathLst>
              </a:custGeom>
              <a:solidFill>
                <a:srgbClr val="722E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57" name="Freeform 367"/>
              <p:cNvSpPr>
                <a:spLocks/>
              </p:cNvSpPr>
              <p:nvPr/>
            </p:nvSpPr>
            <p:spPr bwMode="auto">
              <a:xfrm>
                <a:off x="4341" y="3195"/>
                <a:ext cx="45" cy="3"/>
              </a:xfrm>
              <a:custGeom>
                <a:avLst/>
                <a:gdLst>
                  <a:gd name="T0" fmla="*/ 45 w 45"/>
                  <a:gd name="T1" fmla="*/ 3 h 3"/>
                  <a:gd name="T2" fmla="*/ 0 w 45"/>
                  <a:gd name="T3" fmla="*/ 3 h 3"/>
                  <a:gd name="T4" fmla="*/ 0 w 45"/>
                  <a:gd name="T5" fmla="*/ 3 h 3"/>
                  <a:gd name="T6" fmla="*/ 0 w 45"/>
                  <a:gd name="T7" fmla="*/ 3 h 3"/>
                  <a:gd name="T8" fmla="*/ 0 w 45"/>
                  <a:gd name="T9" fmla="*/ 3 h 3"/>
                  <a:gd name="T10" fmla="*/ 0 w 45"/>
                  <a:gd name="T11" fmla="*/ 3 h 3"/>
                  <a:gd name="T12" fmla="*/ 0 w 45"/>
                  <a:gd name="T13" fmla="*/ 0 h 3"/>
                  <a:gd name="T14" fmla="*/ 0 w 45"/>
                  <a:gd name="T15" fmla="*/ 0 h 3"/>
                  <a:gd name="T16" fmla="*/ 0 w 45"/>
                  <a:gd name="T17" fmla="*/ 0 h 3"/>
                  <a:gd name="T18" fmla="*/ 0 w 45"/>
                  <a:gd name="T19" fmla="*/ 0 h 3"/>
                  <a:gd name="T20" fmla="*/ 43 w 45"/>
                  <a:gd name="T21" fmla="*/ 0 h 3"/>
                  <a:gd name="T22" fmla="*/ 45 w 45"/>
                  <a:gd name="T23" fmla="*/ 0 h 3"/>
                  <a:gd name="T24" fmla="*/ 45 w 45"/>
                  <a:gd name="T25" fmla="*/ 0 h 3"/>
                  <a:gd name="T26" fmla="*/ 45 w 45"/>
                  <a:gd name="T27" fmla="*/ 0 h 3"/>
                  <a:gd name="T28" fmla="*/ 45 w 45"/>
                  <a:gd name="T29" fmla="*/ 3 h 3"/>
                  <a:gd name="T30" fmla="*/ 45 w 45"/>
                  <a:gd name="T31" fmla="*/ 3 h 3"/>
                  <a:gd name="T32" fmla="*/ 45 w 45"/>
                  <a:gd name="T33" fmla="*/ 3 h 3"/>
                  <a:gd name="T34" fmla="*/ 45 w 45"/>
                  <a:gd name="T35" fmla="*/ 3 h 3"/>
                  <a:gd name="T36" fmla="*/ 45 w 4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5"/>
                  <a:gd name="T58" fmla="*/ 0 h 3"/>
                  <a:gd name="T59" fmla="*/ 45 w 4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5" h="3">
                    <a:moveTo>
                      <a:pt x="45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3" y="0"/>
                    </a:lnTo>
                    <a:lnTo>
                      <a:pt x="45" y="0"/>
                    </a:lnTo>
                    <a:lnTo>
                      <a:pt x="45" y="3"/>
                    </a:lnTo>
                    <a:close/>
                  </a:path>
                </a:pathLst>
              </a:custGeom>
              <a:solidFill>
                <a:srgbClr val="722E0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58" name="Freeform 368"/>
              <p:cNvSpPr>
                <a:spLocks/>
              </p:cNvSpPr>
              <p:nvPr/>
            </p:nvSpPr>
            <p:spPr bwMode="auto">
              <a:xfrm>
                <a:off x="4338" y="3192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3 w 46"/>
                  <a:gd name="T3" fmla="*/ 3 h 3"/>
                  <a:gd name="T4" fmla="*/ 0 w 46"/>
                  <a:gd name="T5" fmla="*/ 3 h 3"/>
                  <a:gd name="T6" fmla="*/ 0 w 46"/>
                  <a:gd name="T7" fmla="*/ 3 h 3"/>
                  <a:gd name="T8" fmla="*/ 0 w 46"/>
                  <a:gd name="T9" fmla="*/ 3 h 3"/>
                  <a:gd name="T10" fmla="*/ 0 w 46"/>
                  <a:gd name="T11" fmla="*/ 3 h 3"/>
                  <a:gd name="T12" fmla="*/ 0 w 46"/>
                  <a:gd name="T13" fmla="*/ 3 h 3"/>
                  <a:gd name="T14" fmla="*/ 0 w 46"/>
                  <a:gd name="T15" fmla="*/ 0 h 3"/>
                  <a:gd name="T16" fmla="*/ 0 w 46"/>
                  <a:gd name="T17" fmla="*/ 0 h 3"/>
                  <a:gd name="T18" fmla="*/ 0 w 46"/>
                  <a:gd name="T19" fmla="*/ 0 h 3"/>
                  <a:gd name="T20" fmla="*/ 46 w 46"/>
                  <a:gd name="T21" fmla="*/ 0 h 3"/>
                  <a:gd name="T22" fmla="*/ 46 w 46"/>
                  <a:gd name="T23" fmla="*/ 0 h 3"/>
                  <a:gd name="T24" fmla="*/ 46 w 46"/>
                  <a:gd name="T25" fmla="*/ 0 h 3"/>
                  <a:gd name="T26" fmla="*/ 46 w 46"/>
                  <a:gd name="T27" fmla="*/ 3 h 3"/>
                  <a:gd name="T28" fmla="*/ 46 w 46"/>
                  <a:gd name="T29" fmla="*/ 3 h 3"/>
                  <a:gd name="T30" fmla="*/ 46 w 46"/>
                  <a:gd name="T31" fmla="*/ 3 h 3"/>
                  <a:gd name="T32" fmla="*/ 46 w 46"/>
                  <a:gd name="T33" fmla="*/ 3 h 3"/>
                  <a:gd name="T34" fmla="*/ 46 w 46"/>
                  <a:gd name="T35" fmla="*/ 3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732E0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59" name="Freeform 369"/>
              <p:cNvSpPr>
                <a:spLocks/>
              </p:cNvSpPr>
              <p:nvPr/>
            </p:nvSpPr>
            <p:spPr bwMode="auto">
              <a:xfrm>
                <a:off x="4335" y="3190"/>
                <a:ext cx="49" cy="2"/>
              </a:xfrm>
              <a:custGeom>
                <a:avLst/>
                <a:gdLst>
                  <a:gd name="T0" fmla="*/ 49 w 49"/>
                  <a:gd name="T1" fmla="*/ 2 h 2"/>
                  <a:gd name="T2" fmla="*/ 3 w 49"/>
                  <a:gd name="T3" fmla="*/ 2 h 2"/>
                  <a:gd name="T4" fmla="*/ 3 w 49"/>
                  <a:gd name="T5" fmla="*/ 2 h 2"/>
                  <a:gd name="T6" fmla="*/ 3 w 49"/>
                  <a:gd name="T7" fmla="*/ 2 h 2"/>
                  <a:gd name="T8" fmla="*/ 3 w 49"/>
                  <a:gd name="T9" fmla="*/ 2 h 2"/>
                  <a:gd name="T10" fmla="*/ 0 w 49"/>
                  <a:gd name="T11" fmla="*/ 2 h 2"/>
                  <a:gd name="T12" fmla="*/ 0 w 49"/>
                  <a:gd name="T13" fmla="*/ 2 h 2"/>
                  <a:gd name="T14" fmla="*/ 0 w 49"/>
                  <a:gd name="T15" fmla="*/ 2 h 2"/>
                  <a:gd name="T16" fmla="*/ 0 w 49"/>
                  <a:gd name="T17" fmla="*/ 0 h 2"/>
                  <a:gd name="T18" fmla="*/ 0 w 49"/>
                  <a:gd name="T19" fmla="*/ 0 h 2"/>
                  <a:gd name="T20" fmla="*/ 46 w 49"/>
                  <a:gd name="T21" fmla="*/ 0 h 2"/>
                  <a:gd name="T22" fmla="*/ 46 w 49"/>
                  <a:gd name="T23" fmla="*/ 0 h 2"/>
                  <a:gd name="T24" fmla="*/ 46 w 49"/>
                  <a:gd name="T25" fmla="*/ 2 h 2"/>
                  <a:gd name="T26" fmla="*/ 46 w 49"/>
                  <a:gd name="T27" fmla="*/ 2 h 2"/>
                  <a:gd name="T28" fmla="*/ 49 w 49"/>
                  <a:gd name="T29" fmla="*/ 2 h 2"/>
                  <a:gd name="T30" fmla="*/ 49 w 49"/>
                  <a:gd name="T31" fmla="*/ 2 h 2"/>
                  <a:gd name="T32" fmla="*/ 49 w 49"/>
                  <a:gd name="T33" fmla="*/ 2 h 2"/>
                  <a:gd name="T34" fmla="*/ 49 w 49"/>
                  <a:gd name="T35" fmla="*/ 2 h 2"/>
                  <a:gd name="T36" fmla="*/ 49 w 4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9"/>
                  <a:gd name="T58" fmla="*/ 0 h 2"/>
                  <a:gd name="T59" fmla="*/ 49 w 4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9" h="2">
                    <a:moveTo>
                      <a:pt x="49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2"/>
                    </a:lnTo>
                    <a:lnTo>
                      <a:pt x="49" y="2"/>
                    </a:lnTo>
                    <a:close/>
                  </a:path>
                </a:pathLst>
              </a:custGeom>
              <a:solidFill>
                <a:srgbClr val="732F0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60" name="Freeform 370"/>
              <p:cNvSpPr>
                <a:spLocks/>
              </p:cNvSpPr>
              <p:nvPr/>
            </p:nvSpPr>
            <p:spPr bwMode="auto">
              <a:xfrm>
                <a:off x="4333" y="3187"/>
                <a:ext cx="48" cy="3"/>
              </a:xfrm>
              <a:custGeom>
                <a:avLst/>
                <a:gdLst>
                  <a:gd name="T0" fmla="*/ 48 w 48"/>
                  <a:gd name="T1" fmla="*/ 3 h 3"/>
                  <a:gd name="T2" fmla="*/ 2 w 48"/>
                  <a:gd name="T3" fmla="*/ 3 h 3"/>
                  <a:gd name="T4" fmla="*/ 2 w 48"/>
                  <a:gd name="T5" fmla="*/ 3 h 3"/>
                  <a:gd name="T6" fmla="*/ 2 w 48"/>
                  <a:gd name="T7" fmla="*/ 3 h 3"/>
                  <a:gd name="T8" fmla="*/ 2 w 48"/>
                  <a:gd name="T9" fmla="*/ 3 h 3"/>
                  <a:gd name="T10" fmla="*/ 2 w 48"/>
                  <a:gd name="T11" fmla="*/ 3 h 3"/>
                  <a:gd name="T12" fmla="*/ 2 w 48"/>
                  <a:gd name="T13" fmla="*/ 3 h 3"/>
                  <a:gd name="T14" fmla="*/ 2 w 48"/>
                  <a:gd name="T15" fmla="*/ 3 h 3"/>
                  <a:gd name="T16" fmla="*/ 2 w 48"/>
                  <a:gd name="T17" fmla="*/ 0 h 3"/>
                  <a:gd name="T18" fmla="*/ 0 w 48"/>
                  <a:gd name="T19" fmla="*/ 0 h 3"/>
                  <a:gd name="T20" fmla="*/ 48 w 48"/>
                  <a:gd name="T21" fmla="*/ 0 h 3"/>
                  <a:gd name="T22" fmla="*/ 48 w 48"/>
                  <a:gd name="T23" fmla="*/ 0 h 3"/>
                  <a:gd name="T24" fmla="*/ 48 w 48"/>
                  <a:gd name="T25" fmla="*/ 3 h 3"/>
                  <a:gd name="T26" fmla="*/ 48 w 48"/>
                  <a:gd name="T27" fmla="*/ 3 h 3"/>
                  <a:gd name="T28" fmla="*/ 48 w 48"/>
                  <a:gd name="T29" fmla="*/ 3 h 3"/>
                  <a:gd name="T30" fmla="*/ 48 w 48"/>
                  <a:gd name="T31" fmla="*/ 3 h 3"/>
                  <a:gd name="T32" fmla="*/ 48 w 48"/>
                  <a:gd name="T33" fmla="*/ 3 h 3"/>
                  <a:gd name="T34" fmla="*/ 48 w 48"/>
                  <a:gd name="T35" fmla="*/ 3 h 3"/>
                  <a:gd name="T36" fmla="*/ 48 w 4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3"/>
                  <a:gd name="T59" fmla="*/ 48 w 4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3">
                    <a:moveTo>
                      <a:pt x="48" y="3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732F0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61" name="Freeform 371"/>
              <p:cNvSpPr>
                <a:spLocks/>
              </p:cNvSpPr>
              <p:nvPr/>
            </p:nvSpPr>
            <p:spPr bwMode="auto">
              <a:xfrm>
                <a:off x="4333" y="3185"/>
                <a:ext cx="48" cy="2"/>
              </a:xfrm>
              <a:custGeom>
                <a:avLst/>
                <a:gdLst>
                  <a:gd name="T0" fmla="*/ 48 w 48"/>
                  <a:gd name="T1" fmla="*/ 2 h 2"/>
                  <a:gd name="T2" fmla="*/ 0 w 48"/>
                  <a:gd name="T3" fmla="*/ 2 h 2"/>
                  <a:gd name="T4" fmla="*/ 0 w 48"/>
                  <a:gd name="T5" fmla="*/ 2 h 2"/>
                  <a:gd name="T6" fmla="*/ 0 w 48"/>
                  <a:gd name="T7" fmla="*/ 2 h 2"/>
                  <a:gd name="T8" fmla="*/ 0 w 48"/>
                  <a:gd name="T9" fmla="*/ 2 h 2"/>
                  <a:gd name="T10" fmla="*/ 0 w 48"/>
                  <a:gd name="T11" fmla="*/ 2 h 2"/>
                  <a:gd name="T12" fmla="*/ 0 w 48"/>
                  <a:gd name="T13" fmla="*/ 2 h 2"/>
                  <a:gd name="T14" fmla="*/ 0 w 48"/>
                  <a:gd name="T15" fmla="*/ 2 h 2"/>
                  <a:gd name="T16" fmla="*/ 0 w 48"/>
                  <a:gd name="T17" fmla="*/ 2 h 2"/>
                  <a:gd name="T18" fmla="*/ 0 w 48"/>
                  <a:gd name="T19" fmla="*/ 0 h 2"/>
                  <a:gd name="T20" fmla="*/ 45 w 48"/>
                  <a:gd name="T21" fmla="*/ 0 h 2"/>
                  <a:gd name="T22" fmla="*/ 45 w 48"/>
                  <a:gd name="T23" fmla="*/ 2 h 2"/>
                  <a:gd name="T24" fmla="*/ 45 w 48"/>
                  <a:gd name="T25" fmla="*/ 2 h 2"/>
                  <a:gd name="T26" fmla="*/ 45 w 48"/>
                  <a:gd name="T27" fmla="*/ 2 h 2"/>
                  <a:gd name="T28" fmla="*/ 45 w 48"/>
                  <a:gd name="T29" fmla="*/ 2 h 2"/>
                  <a:gd name="T30" fmla="*/ 45 w 48"/>
                  <a:gd name="T31" fmla="*/ 2 h 2"/>
                  <a:gd name="T32" fmla="*/ 45 w 48"/>
                  <a:gd name="T33" fmla="*/ 2 h 2"/>
                  <a:gd name="T34" fmla="*/ 48 w 48"/>
                  <a:gd name="T35" fmla="*/ 2 h 2"/>
                  <a:gd name="T36" fmla="*/ 48 w 4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2"/>
                  <a:gd name="T59" fmla="*/ 48 w 4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2">
                    <a:moveTo>
                      <a:pt x="48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5" y="0"/>
                    </a:lnTo>
                    <a:lnTo>
                      <a:pt x="45" y="2"/>
                    </a:lnTo>
                    <a:lnTo>
                      <a:pt x="48" y="2"/>
                    </a:lnTo>
                    <a:close/>
                  </a:path>
                </a:pathLst>
              </a:custGeom>
              <a:solidFill>
                <a:srgbClr val="732F0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62" name="Freeform 372"/>
              <p:cNvSpPr>
                <a:spLocks/>
              </p:cNvSpPr>
              <p:nvPr/>
            </p:nvSpPr>
            <p:spPr bwMode="auto">
              <a:xfrm>
                <a:off x="4330" y="3185"/>
                <a:ext cx="48" cy="1"/>
              </a:xfrm>
              <a:custGeom>
                <a:avLst/>
                <a:gdLst>
                  <a:gd name="T0" fmla="*/ 48 w 48"/>
                  <a:gd name="T1" fmla="*/ 0 h 1"/>
                  <a:gd name="T2" fmla="*/ 3 w 48"/>
                  <a:gd name="T3" fmla="*/ 0 h 1"/>
                  <a:gd name="T4" fmla="*/ 3 w 48"/>
                  <a:gd name="T5" fmla="*/ 0 h 1"/>
                  <a:gd name="T6" fmla="*/ 3 w 48"/>
                  <a:gd name="T7" fmla="*/ 0 h 1"/>
                  <a:gd name="T8" fmla="*/ 0 w 48"/>
                  <a:gd name="T9" fmla="*/ 0 h 1"/>
                  <a:gd name="T10" fmla="*/ 0 w 48"/>
                  <a:gd name="T11" fmla="*/ 0 h 1"/>
                  <a:gd name="T12" fmla="*/ 0 w 48"/>
                  <a:gd name="T13" fmla="*/ 0 h 1"/>
                  <a:gd name="T14" fmla="*/ 0 w 48"/>
                  <a:gd name="T15" fmla="*/ 0 h 1"/>
                  <a:gd name="T16" fmla="*/ 0 w 48"/>
                  <a:gd name="T17" fmla="*/ 0 h 1"/>
                  <a:gd name="T18" fmla="*/ 0 w 48"/>
                  <a:gd name="T19" fmla="*/ 0 h 1"/>
                  <a:gd name="T20" fmla="*/ 46 w 48"/>
                  <a:gd name="T21" fmla="*/ 0 h 1"/>
                  <a:gd name="T22" fmla="*/ 48 w 48"/>
                  <a:gd name="T23" fmla="*/ 0 h 1"/>
                  <a:gd name="T24" fmla="*/ 48 w 48"/>
                  <a:gd name="T25" fmla="*/ 0 h 1"/>
                  <a:gd name="T26" fmla="*/ 48 w 48"/>
                  <a:gd name="T27" fmla="*/ 0 h 1"/>
                  <a:gd name="T28" fmla="*/ 48 w 48"/>
                  <a:gd name="T29" fmla="*/ 0 h 1"/>
                  <a:gd name="T30" fmla="*/ 48 w 48"/>
                  <a:gd name="T31" fmla="*/ 0 h 1"/>
                  <a:gd name="T32" fmla="*/ 48 w 48"/>
                  <a:gd name="T33" fmla="*/ 0 h 1"/>
                  <a:gd name="T34" fmla="*/ 48 w 48"/>
                  <a:gd name="T35" fmla="*/ 0 h 1"/>
                  <a:gd name="T36" fmla="*/ 48 w 48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1"/>
                  <a:gd name="T59" fmla="*/ 48 w 48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1">
                    <a:moveTo>
                      <a:pt x="48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73300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63" name="Freeform 373"/>
              <p:cNvSpPr>
                <a:spLocks/>
              </p:cNvSpPr>
              <p:nvPr/>
            </p:nvSpPr>
            <p:spPr bwMode="auto">
              <a:xfrm>
                <a:off x="4327" y="3182"/>
                <a:ext cx="49" cy="3"/>
              </a:xfrm>
              <a:custGeom>
                <a:avLst/>
                <a:gdLst>
                  <a:gd name="T0" fmla="*/ 49 w 49"/>
                  <a:gd name="T1" fmla="*/ 3 h 3"/>
                  <a:gd name="T2" fmla="*/ 3 w 49"/>
                  <a:gd name="T3" fmla="*/ 3 h 3"/>
                  <a:gd name="T4" fmla="*/ 3 w 49"/>
                  <a:gd name="T5" fmla="*/ 0 h 3"/>
                  <a:gd name="T6" fmla="*/ 3 w 49"/>
                  <a:gd name="T7" fmla="*/ 0 h 3"/>
                  <a:gd name="T8" fmla="*/ 3 w 49"/>
                  <a:gd name="T9" fmla="*/ 0 h 3"/>
                  <a:gd name="T10" fmla="*/ 3 w 49"/>
                  <a:gd name="T11" fmla="*/ 0 h 3"/>
                  <a:gd name="T12" fmla="*/ 3 w 49"/>
                  <a:gd name="T13" fmla="*/ 0 h 3"/>
                  <a:gd name="T14" fmla="*/ 3 w 49"/>
                  <a:gd name="T15" fmla="*/ 0 h 3"/>
                  <a:gd name="T16" fmla="*/ 0 w 49"/>
                  <a:gd name="T17" fmla="*/ 0 h 3"/>
                  <a:gd name="T18" fmla="*/ 0 w 49"/>
                  <a:gd name="T19" fmla="*/ 0 h 3"/>
                  <a:gd name="T20" fmla="*/ 49 w 49"/>
                  <a:gd name="T21" fmla="*/ 0 h 3"/>
                  <a:gd name="T22" fmla="*/ 49 w 49"/>
                  <a:gd name="T23" fmla="*/ 0 h 3"/>
                  <a:gd name="T24" fmla="*/ 49 w 49"/>
                  <a:gd name="T25" fmla="*/ 0 h 3"/>
                  <a:gd name="T26" fmla="*/ 49 w 49"/>
                  <a:gd name="T27" fmla="*/ 0 h 3"/>
                  <a:gd name="T28" fmla="*/ 49 w 49"/>
                  <a:gd name="T29" fmla="*/ 0 h 3"/>
                  <a:gd name="T30" fmla="*/ 49 w 49"/>
                  <a:gd name="T31" fmla="*/ 0 h 3"/>
                  <a:gd name="T32" fmla="*/ 49 w 49"/>
                  <a:gd name="T33" fmla="*/ 0 h 3"/>
                  <a:gd name="T34" fmla="*/ 49 w 49"/>
                  <a:gd name="T35" fmla="*/ 0 h 3"/>
                  <a:gd name="T36" fmla="*/ 49 w 4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9"/>
                  <a:gd name="T58" fmla="*/ 0 h 3"/>
                  <a:gd name="T59" fmla="*/ 49 w 4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9" h="3">
                    <a:moveTo>
                      <a:pt x="49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9" y="0"/>
                    </a:lnTo>
                    <a:lnTo>
                      <a:pt x="49" y="3"/>
                    </a:lnTo>
                    <a:close/>
                  </a:path>
                </a:pathLst>
              </a:custGeom>
              <a:solidFill>
                <a:srgbClr val="74300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64" name="Freeform 374"/>
              <p:cNvSpPr>
                <a:spLocks/>
              </p:cNvSpPr>
              <p:nvPr/>
            </p:nvSpPr>
            <p:spPr bwMode="auto">
              <a:xfrm>
                <a:off x="4327" y="3179"/>
                <a:ext cx="49" cy="3"/>
              </a:xfrm>
              <a:custGeom>
                <a:avLst/>
                <a:gdLst>
                  <a:gd name="T0" fmla="*/ 49 w 49"/>
                  <a:gd name="T1" fmla="*/ 3 h 3"/>
                  <a:gd name="T2" fmla="*/ 0 w 49"/>
                  <a:gd name="T3" fmla="*/ 3 h 3"/>
                  <a:gd name="T4" fmla="*/ 0 w 49"/>
                  <a:gd name="T5" fmla="*/ 3 h 3"/>
                  <a:gd name="T6" fmla="*/ 0 w 49"/>
                  <a:gd name="T7" fmla="*/ 0 h 3"/>
                  <a:gd name="T8" fmla="*/ 0 w 49"/>
                  <a:gd name="T9" fmla="*/ 0 h 3"/>
                  <a:gd name="T10" fmla="*/ 0 w 49"/>
                  <a:gd name="T11" fmla="*/ 0 h 3"/>
                  <a:gd name="T12" fmla="*/ 0 w 49"/>
                  <a:gd name="T13" fmla="*/ 0 h 3"/>
                  <a:gd name="T14" fmla="*/ 0 w 49"/>
                  <a:gd name="T15" fmla="*/ 0 h 3"/>
                  <a:gd name="T16" fmla="*/ 0 w 49"/>
                  <a:gd name="T17" fmla="*/ 0 h 3"/>
                  <a:gd name="T18" fmla="*/ 0 w 49"/>
                  <a:gd name="T19" fmla="*/ 0 h 3"/>
                  <a:gd name="T20" fmla="*/ 46 w 49"/>
                  <a:gd name="T21" fmla="*/ 0 h 3"/>
                  <a:gd name="T22" fmla="*/ 46 w 49"/>
                  <a:gd name="T23" fmla="*/ 0 h 3"/>
                  <a:gd name="T24" fmla="*/ 46 w 49"/>
                  <a:gd name="T25" fmla="*/ 0 h 3"/>
                  <a:gd name="T26" fmla="*/ 49 w 49"/>
                  <a:gd name="T27" fmla="*/ 0 h 3"/>
                  <a:gd name="T28" fmla="*/ 49 w 49"/>
                  <a:gd name="T29" fmla="*/ 0 h 3"/>
                  <a:gd name="T30" fmla="*/ 49 w 49"/>
                  <a:gd name="T31" fmla="*/ 0 h 3"/>
                  <a:gd name="T32" fmla="*/ 49 w 49"/>
                  <a:gd name="T33" fmla="*/ 0 h 3"/>
                  <a:gd name="T34" fmla="*/ 49 w 49"/>
                  <a:gd name="T35" fmla="*/ 3 h 3"/>
                  <a:gd name="T36" fmla="*/ 49 w 4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9"/>
                  <a:gd name="T58" fmla="*/ 0 h 3"/>
                  <a:gd name="T59" fmla="*/ 49 w 4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9" h="3">
                    <a:moveTo>
                      <a:pt x="4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9" y="0"/>
                    </a:lnTo>
                    <a:lnTo>
                      <a:pt x="49" y="3"/>
                    </a:lnTo>
                    <a:close/>
                  </a:path>
                </a:pathLst>
              </a:custGeom>
              <a:solidFill>
                <a:srgbClr val="74300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65" name="Freeform 375"/>
              <p:cNvSpPr>
                <a:spLocks/>
              </p:cNvSpPr>
              <p:nvPr/>
            </p:nvSpPr>
            <p:spPr bwMode="auto">
              <a:xfrm>
                <a:off x="4325" y="3177"/>
                <a:ext cx="48" cy="2"/>
              </a:xfrm>
              <a:custGeom>
                <a:avLst/>
                <a:gdLst>
                  <a:gd name="T0" fmla="*/ 48 w 48"/>
                  <a:gd name="T1" fmla="*/ 2 h 2"/>
                  <a:gd name="T2" fmla="*/ 2 w 48"/>
                  <a:gd name="T3" fmla="*/ 2 h 2"/>
                  <a:gd name="T4" fmla="*/ 2 w 48"/>
                  <a:gd name="T5" fmla="*/ 2 h 2"/>
                  <a:gd name="T6" fmla="*/ 2 w 48"/>
                  <a:gd name="T7" fmla="*/ 2 h 2"/>
                  <a:gd name="T8" fmla="*/ 2 w 48"/>
                  <a:gd name="T9" fmla="*/ 0 h 2"/>
                  <a:gd name="T10" fmla="*/ 0 w 48"/>
                  <a:gd name="T11" fmla="*/ 0 h 2"/>
                  <a:gd name="T12" fmla="*/ 0 w 48"/>
                  <a:gd name="T13" fmla="*/ 0 h 2"/>
                  <a:gd name="T14" fmla="*/ 0 w 48"/>
                  <a:gd name="T15" fmla="*/ 0 h 2"/>
                  <a:gd name="T16" fmla="*/ 0 w 48"/>
                  <a:gd name="T17" fmla="*/ 0 h 2"/>
                  <a:gd name="T18" fmla="*/ 0 w 48"/>
                  <a:gd name="T19" fmla="*/ 0 h 2"/>
                  <a:gd name="T20" fmla="*/ 48 w 48"/>
                  <a:gd name="T21" fmla="*/ 0 h 2"/>
                  <a:gd name="T22" fmla="*/ 48 w 48"/>
                  <a:gd name="T23" fmla="*/ 0 h 2"/>
                  <a:gd name="T24" fmla="*/ 48 w 48"/>
                  <a:gd name="T25" fmla="*/ 0 h 2"/>
                  <a:gd name="T26" fmla="*/ 48 w 48"/>
                  <a:gd name="T27" fmla="*/ 0 h 2"/>
                  <a:gd name="T28" fmla="*/ 48 w 48"/>
                  <a:gd name="T29" fmla="*/ 0 h 2"/>
                  <a:gd name="T30" fmla="*/ 48 w 48"/>
                  <a:gd name="T31" fmla="*/ 0 h 2"/>
                  <a:gd name="T32" fmla="*/ 48 w 48"/>
                  <a:gd name="T33" fmla="*/ 2 h 2"/>
                  <a:gd name="T34" fmla="*/ 48 w 48"/>
                  <a:gd name="T35" fmla="*/ 2 h 2"/>
                  <a:gd name="T36" fmla="*/ 48 w 4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2"/>
                  <a:gd name="T59" fmla="*/ 48 w 4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2">
                    <a:moveTo>
                      <a:pt x="48" y="2"/>
                    </a:moveTo>
                    <a:lnTo>
                      <a:pt x="2" y="2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48" y="2"/>
                    </a:lnTo>
                    <a:close/>
                  </a:path>
                </a:pathLst>
              </a:custGeom>
              <a:solidFill>
                <a:srgbClr val="74300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66" name="Freeform 376"/>
              <p:cNvSpPr>
                <a:spLocks/>
              </p:cNvSpPr>
              <p:nvPr/>
            </p:nvSpPr>
            <p:spPr bwMode="auto">
              <a:xfrm>
                <a:off x="4322" y="3174"/>
                <a:ext cx="51" cy="3"/>
              </a:xfrm>
              <a:custGeom>
                <a:avLst/>
                <a:gdLst>
                  <a:gd name="T0" fmla="*/ 51 w 51"/>
                  <a:gd name="T1" fmla="*/ 3 h 3"/>
                  <a:gd name="T2" fmla="*/ 3 w 51"/>
                  <a:gd name="T3" fmla="*/ 3 h 3"/>
                  <a:gd name="T4" fmla="*/ 3 w 51"/>
                  <a:gd name="T5" fmla="*/ 3 h 3"/>
                  <a:gd name="T6" fmla="*/ 3 w 51"/>
                  <a:gd name="T7" fmla="*/ 3 h 3"/>
                  <a:gd name="T8" fmla="*/ 3 w 51"/>
                  <a:gd name="T9" fmla="*/ 3 h 3"/>
                  <a:gd name="T10" fmla="*/ 3 w 51"/>
                  <a:gd name="T11" fmla="*/ 0 h 3"/>
                  <a:gd name="T12" fmla="*/ 3 w 51"/>
                  <a:gd name="T13" fmla="*/ 0 h 3"/>
                  <a:gd name="T14" fmla="*/ 3 w 51"/>
                  <a:gd name="T15" fmla="*/ 0 h 3"/>
                  <a:gd name="T16" fmla="*/ 3 w 51"/>
                  <a:gd name="T17" fmla="*/ 0 h 3"/>
                  <a:gd name="T18" fmla="*/ 0 w 51"/>
                  <a:gd name="T19" fmla="*/ 0 h 3"/>
                  <a:gd name="T20" fmla="*/ 48 w 51"/>
                  <a:gd name="T21" fmla="*/ 0 h 3"/>
                  <a:gd name="T22" fmla="*/ 48 w 51"/>
                  <a:gd name="T23" fmla="*/ 0 h 3"/>
                  <a:gd name="T24" fmla="*/ 48 w 51"/>
                  <a:gd name="T25" fmla="*/ 0 h 3"/>
                  <a:gd name="T26" fmla="*/ 48 w 51"/>
                  <a:gd name="T27" fmla="*/ 0 h 3"/>
                  <a:gd name="T28" fmla="*/ 51 w 51"/>
                  <a:gd name="T29" fmla="*/ 0 h 3"/>
                  <a:gd name="T30" fmla="*/ 51 w 51"/>
                  <a:gd name="T31" fmla="*/ 3 h 3"/>
                  <a:gd name="T32" fmla="*/ 51 w 51"/>
                  <a:gd name="T33" fmla="*/ 3 h 3"/>
                  <a:gd name="T34" fmla="*/ 51 w 51"/>
                  <a:gd name="T35" fmla="*/ 3 h 3"/>
                  <a:gd name="T36" fmla="*/ 51 w 5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3"/>
                  <a:gd name="T59" fmla="*/ 51 w 5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3">
                    <a:moveTo>
                      <a:pt x="51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51" y="0"/>
                    </a:lnTo>
                    <a:lnTo>
                      <a:pt x="51" y="3"/>
                    </a:lnTo>
                    <a:close/>
                  </a:path>
                </a:pathLst>
              </a:custGeom>
              <a:solidFill>
                <a:srgbClr val="74310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67" name="Freeform 377"/>
              <p:cNvSpPr>
                <a:spLocks/>
              </p:cNvSpPr>
              <p:nvPr/>
            </p:nvSpPr>
            <p:spPr bwMode="auto">
              <a:xfrm>
                <a:off x="4322" y="3171"/>
                <a:ext cx="48" cy="3"/>
              </a:xfrm>
              <a:custGeom>
                <a:avLst/>
                <a:gdLst>
                  <a:gd name="T0" fmla="*/ 48 w 48"/>
                  <a:gd name="T1" fmla="*/ 3 h 3"/>
                  <a:gd name="T2" fmla="*/ 0 w 48"/>
                  <a:gd name="T3" fmla="*/ 3 h 3"/>
                  <a:gd name="T4" fmla="*/ 0 w 48"/>
                  <a:gd name="T5" fmla="*/ 3 h 3"/>
                  <a:gd name="T6" fmla="*/ 0 w 48"/>
                  <a:gd name="T7" fmla="*/ 3 h 3"/>
                  <a:gd name="T8" fmla="*/ 0 w 48"/>
                  <a:gd name="T9" fmla="*/ 3 h 3"/>
                  <a:gd name="T10" fmla="*/ 0 w 48"/>
                  <a:gd name="T11" fmla="*/ 3 h 3"/>
                  <a:gd name="T12" fmla="*/ 0 w 48"/>
                  <a:gd name="T13" fmla="*/ 0 h 3"/>
                  <a:gd name="T14" fmla="*/ 0 w 48"/>
                  <a:gd name="T15" fmla="*/ 0 h 3"/>
                  <a:gd name="T16" fmla="*/ 0 w 48"/>
                  <a:gd name="T17" fmla="*/ 0 h 3"/>
                  <a:gd name="T18" fmla="*/ 0 w 48"/>
                  <a:gd name="T19" fmla="*/ 0 h 3"/>
                  <a:gd name="T20" fmla="*/ 48 w 48"/>
                  <a:gd name="T21" fmla="*/ 0 h 3"/>
                  <a:gd name="T22" fmla="*/ 48 w 48"/>
                  <a:gd name="T23" fmla="*/ 0 h 3"/>
                  <a:gd name="T24" fmla="*/ 48 w 48"/>
                  <a:gd name="T25" fmla="*/ 0 h 3"/>
                  <a:gd name="T26" fmla="*/ 48 w 48"/>
                  <a:gd name="T27" fmla="*/ 0 h 3"/>
                  <a:gd name="T28" fmla="*/ 48 w 48"/>
                  <a:gd name="T29" fmla="*/ 3 h 3"/>
                  <a:gd name="T30" fmla="*/ 48 w 48"/>
                  <a:gd name="T31" fmla="*/ 3 h 3"/>
                  <a:gd name="T32" fmla="*/ 48 w 48"/>
                  <a:gd name="T33" fmla="*/ 3 h 3"/>
                  <a:gd name="T34" fmla="*/ 48 w 48"/>
                  <a:gd name="T35" fmla="*/ 3 h 3"/>
                  <a:gd name="T36" fmla="*/ 48 w 4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3"/>
                  <a:gd name="T59" fmla="*/ 48 w 4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3">
                    <a:moveTo>
                      <a:pt x="4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74310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68" name="Freeform 378"/>
              <p:cNvSpPr>
                <a:spLocks/>
              </p:cNvSpPr>
              <p:nvPr/>
            </p:nvSpPr>
            <p:spPr bwMode="auto">
              <a:xfrm>
                <a:off x="4319" y="3169"/>
                <a:ext cx="51" cy="2"/>
              </a:xfrm>
              <a:custGeom>
                <a:avLst/>
                <a:gdLst>
                  <a:gd name="T0" fmla="*/ 51 w 51"/>
                  <a:gd name="T1" fmla="*/ 2 h 2"/>
                  <a:gd name="T2" fmla="*/ 3 w 51"/>
                  <a:gd name="T3" fmla="*/ 2 h 2"/>
                  <a:gd name="T4" fmla="*/ 3 w 51"/>
                  <a:gd name="T5" fmla="*/ 2 h 2"/>
                  <a:gd name="T6" fmla="*/ 3 w 51"/>
                  <a:gd name="T7" fmla="*/ 2 h 2"/>
                  <a:gd name="T8" fmla="*/ 3 w 51"/>
                  <a:gd name="T9" fmla="*/ 2 h 2"/>
                  <a:gd name="T10" fmla="*/ 3 w 51"/>
                  <a:gd name="T11" fmla="*/ 2 h 2"/>
                  <a:gd name="T12" fmla="*/ 0 w 51"/>
                  <a:gd name="T13" fmla="*/ 2 h 2"/>
                  <a:gd name="T14" fmla="*/ 0 w 51"/>
                  <a:gd name="T15" fmla="*/ 0 h 2"/>
                  <a:gd name="T16" fmla="*/ 0 w 51"/>
                  <a:gd name="T17" fmla="*/ 0 h 2"/>
                  <a:gd name="T18" fmla="*/ 0 w 51"/>
                  <a:gd name="T19" fmla="*/ 0 h 2"/>
                  <a:gd name="T20" fmla="*/ 49 w 51"/>
                  <a:gd name="T21" fmla="*/ 0 h 2"/>
                  <a:gd name="T22" fmla="*/ 49 w 51"/>
                  <a:gd name="T23" fmla="*/ 0 h 2"/>
                  <a:gd name="T24" fmla="*/ 49 w 51"/>
                  <a:gd name="T25" fmla="*/ 0 h 2"/>
                  <a:gd name="T26" fmla="*/ 49 w 51"/>
                  <a:gd name="T27" fmla="*/ 2 h 2"/>
                  <a:gd name="T28" fmla="*/ 49 w 51"/>
                  <a:gd name="T29" fmla="*/ 2 h 2"/>
                  <a:gd name="T30" fmla="*/ 51 w 51"/>
                  <a:gd name="T31" fmla="*/ 2 h 2"/>
                  <a:gd name="T32" fmla="*/ 51 w 51"/>
                  <a:gd name="T33" fmla="*/ 2 h 2"/>
                  <a:gd name="T34" fmla="*/ 51 w 51"/>
                  <a:gd name="T35" fmla="*/ 2 h 2"/>
                  <a:gd name="T36" fmla="*/ 51 w 5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2"/>
                  <a:gd name="T59" fmla="*/ 51 w 5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2">
                    <a:moveTo>
                      <a:pt x="51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9" y="0"/>
                    </a:lnTo>
                    <a:lnTo>
                      <a:pt x="49" y="2"/>
                    </a:lnTo>
                    <a:lnTo>
                      <a:pt x="51" y="2"/>
                    </a:lnTo>
                    <a:close/>
                  </a:path>
                </a:pathLst>
              </a:custGeom>
              <a:solidFill>
                <a:srgbClr val="75310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69" name="Freeform 379"/>
              <p:cNvSpPr>
                <a:spLocks/>
              </p:cNvSpPr>
              <p:nvPr/>
            </p:nvSpPr>
            <p:spPr bwMode="auto">
              <a:xfrm>
                <a:off x="4319" y="3166"/>
                <a:ext cx="49" cy="3"/>
              </a:xfrm>
              <a:custGeom>
                <a:avLst/>
                <a:gdLst>
                  <a:gd name="T0" fmla="*/ 49 w 49"/>
                  <a:gd name="T1" fmla="*/ 3 h 3"/>
                  <a:gd name="T2" fmla="*/ 0 w 49"/>
                  <a:gd name="T3" fmla="*/ 3 h 3"/>
                  <a:gd name="T4" fmla="*/ 0 w 49"/>
                  <a:gd name="T5" fmla="*/ 3 h 3"/>
                  <a:gd name="T6" fmla="*/ 0 w 49"/>
                  <a:gd name="T7" fmla="*/ 3 h 3"/>
                  <a:gd name="T8" fmla="*/ 0 w 49"/>
                  <a:gd name="T9" fmla="*/ 3 h 3"/>
                  <a:gd name="T10" fmla="*/ 0 w 49"/>
                  <a:gd name="T11" fmla="*/ 3 h 3"/>
                  <a:gd name="T12" fmla="*/ 0 w 49"/>
                  <a:gd name="T13" fmla="*/ 3 h 3"/>
                  <a:gd name="T14" fmla="*/ 0 w 49"/>
                  <a:gd name="T15" fmla="*/ 3 h 3"/>
                  <a:gd name="T16" fmla="*/ 0 w 49"/>
                  <a:gd name="T17" fmla="*/ 0 h 3"/>
                  <a:gd name="T18" fmla="*/ 0 w 49"/>
                  <a:gd name="T19" fmla="*/ 0 h 3"/>
                  <a:gd name="T20" fmla="*/ 49 w 49"/>
                  <a:gd name="T21" fmla="*/ 0 h 3"/>
                  <a:gd name="T22" fmla="*/ 49 w 49"/>
                  <a:gd name="T23" fmla="*/ 0 h 3"/>
                  <a:gd name="T24" fmla="*/ 49 w 49"/>
                  <a:gd name="T25" fmla="*/ 3 h 3"/>
                  <a:gd name="T26" fmla="*/ 49 w 49"/>
                  <a:gd name="T27" fmla="*/ 3 h 3"/>
                  <a:gd name="T28" fmla="*/ 49 w 49"/>
                  <a:gd name="T29" fmla="*/ 3 h 3"/>
                  <a:gd name="T30" fmla="*/ 49 w 49"/>
                  <a:gd name="T31" fmla="*/ 3 h 3"/>
                  <a:gd name="T32" fmla="*/ 49 w 49"/>
                  <a:gd name="T33" fmla="*/ 3 h 3"/>
                  <a:gd name="T34" fmla="*/ 49 w 49"/>
                  <a:gd name="T35" fmla="*/ 3 h 3"/>
                  <a:gd name="T36" fmla="*/ 49 w 4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9"/>
                  <a:gd name="T58" fmla="*/ 0 h 3"/>
                  <a:gd name="T59" fmla="*/ 49 w 4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9" h="3">
                    <a:moveTo>
                      <a:pt x="4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9" y="0"/>
                    </a:lnTo>
                    <a:lnTo>
                      <a:pt x="49" y="3"/>
                    </a:lnTo>
                    <a:close/>
                  </a:path>
                </a:pathLst>
              </a:custGeom>
              <a:solidFill>
                <a:srgbClr val="75320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70" name="Freeform 380"/>
              <p:cNvSpPr>
                <a:spLocks/>
              </p:cNvSpPr>
              <p:nvPr/>
            </p:nvSpPr>
            <p:spPr bwMode="auto">
              <a:xfrm>
                <a:off x="4317" y="3164"/>
                <a:ext cx="51" cy="2"/>
              </a:xfrm>
              <a:custGeom>
                <a:avLst/>
                <a:gdLst>
                  <a:gd name="T0" fmla="*/ 51 w 51"/>
                  <a:gd name="T1" fmla="*/ 2 h 2"/>
                  <a:gd name="T2" fmla="*/ 2 w 51"/>
                  <a:gd name="T3" fmla="*/ 2 h 2"/>
                  <a:gd name="T4" fmla="*/ 2 w 51"/>
                  <a:gd name="T5" fmla="*/ 2 h 2"/>
                  <a:gd name="T6" fmla="*/ 0 w 51"/>
                  <a:gd name="T7" fmla="*/ 2 h 2"/>
                  <a:gd name="T8" fmla="*/ 0 w 51"/>
                  <a:gd name="T9" fmla="*/ 2 h 2"/>
                  <a:gd name="T10" fmla="*/ 0 w 51"/>
                  <a:gd name="T11" fmla="*/ 2 h 2"/>
                  <a:gd name="T12" fmla="*/ 0 w 51"/>
                  <a:gd name="T13" fmla="*/ 2 h 2"/>
                  <a:gd name="T14" fmla="*/ 0 w 51"/>
                  <a:gd name="T15" fmla="*/ 2 h 2"/>
                  <a:gd name="T16" fmla="*/ 0 w 51"/>
                  <a:gd name="T17" fmla="*/ 2 h 2"/>
                  <a:gd name="T18" fmla="*/ 0 w 51"/>
                  <a:gd name="T19" fmla="*/ 0 h 2"/>
                  <a:gd name="T20" fmla="*/ 48 w 51"/>
                  <a:gd name="T21" fmla="*/ 0 h 2"/>
                  <a:gd name="T22" fmla="*/ 48 w 51"/>
                  <a:gd name="T23" fmla="*/ 2 h 2"/>
                  <a:gd name="T24" fmla="*/ 48 w 51"/>
                  <a:gd name="T25" fmla="*/ 2 h 2"/>
                  <a:gd name="T26" fmla="*/ 48 w 51"/>
                  <a:gd name="T27" fmla="*/ 2 h 2"/>
                  <a:gd name="T28" fmla="*/ 48 w 51"/>
                  <a:gd name="T29" fmla="*/ 2 h 2"/>
                  <a:gd name="T30" fmla="*/ 48 w 51"/>
                  <a:gd name="T31" fmla="*/ 2 h 2"/>
                  <a:gd name="T32" fmla="*/ 51 w 51"/>
                  <a:gd name="T33" fmla="*/ 2 h 2"/>
                  <a:gd name="T34" fmla="*/ 51 w 51"/>
                  <a:gd name="T35" fmla="*/ 2 h 2"/>
                  <a:gd name="T36" fmla="*/ 51 w 5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2"/>
                  <a:gd name="T59" fmla="*/ 51 w 5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2">
                    <a:moveTo>
                      <a:pt x="51" y="2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48" y="2"/>
                    </a:lnTo>
                    <a:lnTo>
                      <a:pt x="51" y="2"/>
                    </a:lnTo>
                    <a:close/>
                  </a:path>
                </a:pathLst>
              </a:custGeom>
              <a:solidFill>
                <a:srgbClr val="75320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71" name="Freeform 381"/>
              <p:cNvSpPr>
                <a:spLocks/>
              </p:cNvSpPr>
              <p:nvPr/>
            </p:nvSpPr>
            <p:spPr bwMode="auto">
              <a:xfrm>
                <a:off x="4314" y="3164"/>
                <a:ext cx="51" cy="1"/>
              </a:xfrm>
              <a:custGeom>
                <a:avLst/>
                <a:gdLst>
                  <a:gd name="T0" fmla="*/ 51 w 51"/>
                  <a:gd name="T1" fmla="*/ 0 h 1"/>
                  <a:gd name="T2" fmla="*/ 3 w 51"/>
                  <a:gd name="T3" fmla="*/ 0 h 1"/>
                  <a:gd name="T4" fmla="*/ 3 w 51"/>
                  <a:gd name="T5" fmla="*/ 0 h 1"/>
                  <a:gd name="T6" fmla="*/ 3 w 51"/>
                  <a:gd name="T7" fmla="*/ 0 h 1"/>
                  <a:gd name="T8" fmla="*/ 3 w 51"/>
                  <a:gd name="T9" fmla="*/ 0 h 1"/>
                  <a:gd name="T10" fmla="*/ 3 w 51"/>
                  <a:gd name="T11" fmla="*/ 0 h 1"/>
                  <a:gd name="T12" fmla="*/ 3 w 51"/>
                  <a:gd name="T13" fmla="*/ 0 h 1"/>
                  <a:gd name="T14" fmla="*/ 3 w 51"/>
                  <a:gd name="T15" fmla="*/ 0 h 1"/>
                  <a:gd name="T16" fmla="*/ 0 w 51"/>
                  <a:gd name="T17" fmla="*/ 0 h 1"/>
                  <a:gd name="T18" fmla="*/ 0 w 51"/>
                  <a:gd name="T19" fmla="*/ 0 h 1"/>
                  <a:gd name="T20" fmla="*/ 51 w 51"/>
                  <a:gd name="T21" fmla="*/ 0 h 1"/>
                  <a:gd name="T22" fmla="*/ 51 w 51"/>
                  <a:gd name="T23" fmla="*/ 0 h 1"/>
                  <a:gd name="T24" fmla="*/ 51 w 51"/>
                  <a:gd name="T25" fmla="*/ 0 h 1"/>
                  <a:gd name="T26" fmla="*/ 51 w 51"/>
                  <a:gd name="T27" fmla="*/ 0 h 1"/>
                  <a:gd name="T28" fmla="*/ 51 w 51"/>
                  <a:gd name="T29" fmla="*/ 0 h 1"/>
                  <a:gd name="T30" fmla="*/ 51 w 51"/>
                  <a:gd name="T31" fmla="*/ 0 h 1"/>
                  <a:gd name="T32" fmla="*/ 51 w 51"/>
                  <a:gd name="T33" fmla="*/ 0 h 1"/>
                  <a:gd name="T34" fmla="*/ 51 w 51"/>
                  <a:gd name="T35" fmla="*/ 0 h 1"/>
                  <a:gd name="T36" fmla="*/ 51 w 51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1"/>
                  <a:gd name="T59" fmla="*/ 51 w 51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1">
                    <a:moveTo>
                      <a:pt x="51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75320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72" name="Freeform 382"/>
              <p:cNvSpPr>
                <a:spLocks/>
              </p:cNvSpPr>
              <p:nvPr/>
            </p:nvSpPr>
            <p:spPr bwMode="auto">
              <a:xfrm>
                <a:off x="4314" y="3161"/>
                <a:ext cx="51" cy="3"/>
              </a:xfrm>
              <a:custGeom>
                <a:avLst/>
                <a:gdLst>
                  <a:gd name="T0" fmla="*/ 51 w 51"/>
                  <a:gd name="T1" fmla="*/ 3 h 3"/>
                  <a:gd name="T2" fmla="*/ 0 w 51"/>
                  <a:gd name="T3" fmla="*/ 3 h 3"/>
                  <a:gd name="T4" fmla="*/ 0 w 51"/>
                  <a:gd name="T5" fmla="*/ 0 h 3"/>
                  <a:gd name="T6" fmla="*/ 0 w 51"/>
                  <a:gd name="T7" fmla="*/ 0 h 3"/>
                  <a:gd name="T8" fmla="*/ 0 w 51"/>
                  <a:gd name="T9" fmla="*/ 0 h 3"/>
                  <a:gd name="T10" fmla="*/ 0 w 51"/>
                  <a:gd name="T11" fmla="*/ 0 h 3"/>
                  <a:gd name="T12" fmla="*/ 0 w 51"/>
                  <a:gd name="T13" fmla="*/ 0 h 3"/>
                  <a:gd name="T14" fmla="*/ 0 w 51"/>
                  <a:gd name="T15" fmla="*/ 0 h 3"/>
                  <a:gd name="T16" fmla="*/ 0 w 51"/>
                  <a:gd name="T17" fmla="*/ 0 h 3"/>
                  <a:gd name="T18" fmla="*/ 0 w 51"/>
                  <a:gd name="T19" fmla="*/ 0 h 3"/>
                  <a:gd name="T20" fmla="*/ 48 w 51"/>
                  <a:gd name="T21" fmla="*/ 0 h 3"/>
                  <a:gd name="T22" fmla="*/ 48 w 51"/>
                  <a:gd name="T23" fmla="*/ 0 h 3"/>
                  <a:gd name="T24" fmla="*/ 48 w 51"/>
                  <a:gd name="T25" fmla="*/ 0 h 3"/>
                  <a:gd name="T26" fmla="*/ 48 w 51"/>
                  <a:gd name="T27" fmla="*/ 0 h 3"/>
                  <a:gd name="T28" fmla="*/ 48 w 51"/>
                  <a:gd name="T29" fmla="*/ 0 h 3"/>
                  <a:gd name="T30" fmla="*/ 48 w 51"/>
                  <a:gd name="T31" fmla="*/ 0 h 3"/>
                  <a:gd name="T32" fmla="*/ 51 w 51"/>
                  <a:gd name="T33" fmla="*/ 0 h 3"/>
                  <a:gd name="T34" fmla="*/ 51 w 51"/>
                  <a:gd name="T35" fmla="*/ 0 h 3"/>
                  <a:gd name="T36" fmla="*/ 51 w 5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3"/>
                  <a:gd name="T59" fmla="*/ 51 w 5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3">
                    <a:moveTo>
                      <a:pt x="5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51" y="0"/>
                    </a:lnTo>
                    <a:lnTo>
                      <a:pt x="51" y="3"/>
                    </a:lnTo>
                    <a:close/>
                  </a:path>
                </a:pathLst>
              </a:custGeom>
              <a:solidFill>
                <a:srgbClr val="75320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73" name="Freeform 383"/>
              <p:cNvSpPr>
                <a:spLocks/>
              </p:cNvSpPr>
              <p:nvPr/>
            </p:nvSpPr>
            <p:spPr bwMode="auto">
              <a:xfrm>
                <a:off x="4311" y="3158"/>
                <a:ext cx="51" cy="3"/>
              </a:xfrm>
              <a:custGeom>
                <a:avLst/>
                <a:gdLst>
                  <a:gd name="T0" fmla="*/ 51 w 51"/>
                  <a:gd name="T1" fmla="*/ 3 h 3"/>
                  <a:gd name="T2" fmla="*/ 3 w 51"/>
                  <a:gd name="T3" fmla="*/ 3 h 3"/>
                  <a:gd name="T4" fmla="*/ 3 w 51"/>
                  <a:gd name="T5" fmla="*/ 0 h 3"/>
                  <a:gd name="T6" fmla="*/ 3 w 51"/>
                  <a:gd name="T7" fmla="*/ 0 h 3"/>
                  <a:gd name="T8" fmla="*/ 3 w 51"/>
                  <a:gd name="T9" fmla="*/ 0 h 3"/>
                  <a:gd name="T10" fmla="*/ 3 w 51"/>
                  <a:gd name="T11" fmla="*/ 0 h 3"/>
                  <a:gd name="T12" fmla="*/ 0 w 51"/>
                  <a:gd name="T13" fmla="*/ 0 h 3"/>
                  <a:gd name="T14" fmla="*/ 0 w 51"/>
                  <a:gd name="T15" fmla="*/ 0 h 3"/>
                  <a:gd name="T16" fmla="*/ 0 w 51"/>
                  <a:gd name="T17" fmla="*/ 0 h 3"/>
                  <a:gd name="T18" fmla="*/ 0 w 51"/>
                  <a:gd name="T19" fmla="*/ 0 h 3"/>
                  <a:gd name="T20" fmla="*/ 51 w 51"/>
                  <a:gd name="T21" fmla="*/ 0 h 3"/>
                  <a:gd name="T22" fmla="*/ 51 w 51"/>
                  <a:gd name="T23" fmla="*/ 0 h 3"/>
                  <a:gd name="T24" fmla="*/ 51 w 51"/>
                  <a:gd name="T25" fmla="*/ 0 h 3"/>
                  <a:gd name="T26" fmla="*/ 51 w 51"/>
                  <a:gd name="T27" fmla="*/ 0 h 3"/>
                  <a:gd name="T28" fmla="*/ 51 w 51"/>
                  <a:gd name="T29" fmla="*/ 0 h 3"/>
                  <a:gd name="T30" fmla="*/ 51 w 51"/>
                  <a:gd name="T31" fmla="*/ 0 h 3"/>
                  <a:gd name="T32" fmla="*/ 51 w 51"/>
                  <a:gd name="T33" fmla="*/ 0 h 3"/>
                  <a:gd name="T34" fmla="*/ 51 w 51"/>
                  <a:gd name="T35" fmla="*/ 0 h 3"/>
                  <a:gd name="T36" fmla="*/ 51 w 5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3"/>
                  <a:gd name="T59" fmla="*/ 51 w 5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3">
                    <a:moveTo>
                      <a:pt x="51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3"/>
                    </a:lnTo>
                    <a:close/>
                  </a:path>
                </a:pathLst>
              </a:custGeom>
              <a:solidFill>
                <a:srgbClr val="76331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74" name="Freeform 384"/>
              <p:cNvSpPr>
                <a:spLocks/>
              </p:cNvSpPr>
              <p:nvPr/>
            </p:nvSpPr>
            <p:spPr bwMode="auto">
              <a:xfrm>
                <a:off x="4311" y="3156"/>
                <a:ext cx="51" cy="2"/>
              </a:xfrm>
              <a:custGeom>
                <a:avLst/>
                <a:gdLst>
                  <a:gd name="T0" fmla="*/ 51 w 51"/>
                  <a:gd name="T1" fmla="*/ 2 h 2"/>
                  <a:gd name="T2" fmla="*/ 0 w 51"/>
                  <a:gd name="T3" fmla="*/ 2 h 2"/>
                  <a:gd name="T4" fmla="*/ 0 w 51"/>
                  <a:gd name="T5" fmla="*/ 2 h 2"/>
                  <a:gd name="T6" fmla="*/ 0 w 51"/>
                  <a:gd name="T7" fmla="*/ 0 h 2"/>
                  <a:gd name="T8" fmla="*/ 0 w 51"/>
                  <a:gd name="T9" fmla="*/ 0 h 2"/>
                  <a:gd name="T10" fmla="*/ 0 w 51"/>
                  <a:gd name="T11" fmla="*/ 0 h 2"/>
                  <a:gd name="T12" fmla="*/ 0 w 51"/>
                  <a:gd name="T13" fmla="*/ 0 h 2"/>
                  <a:gd name="T14" fmla="*/ 0 w 51"/>
                  <a:gd name="T15" fmla="*/ 0 h 2"/>
                  <a:gd name="T16" fmla="*/ 0 w 51"/>
                  <a:gd name="T17" fmla="*/ 0 h 2"/>
                  <a:gd name="T18" fmla="*/ 0 w 51"/>
                  <a:gd name="T19" fmla="*/ 0 h 2"/>
                  <a:gd name="T20" fmla="*/ 49 w 51"/>
                  <a:gd name="T21" fmla="*/ 0 h 2"/>
                  <a:gd name="T22" fmla="*/ 49 w 51"/>
                  <a:gd name="T23" fmla="*/ 0 h 2"/>
                  <a:gd name="T24" fmla="*/ 49 w 51"/>
                  <a:gd name="T25" fmla="*/ 0 h 2"/>
                  <a:gd name="T26" fmla="*/ 49 w 51"/>
                  <a:gd name="T27" fmla="*/ 0 h 2"/>
                  <a:gd name="T28" fmla="*/ 49 w 51"/>
                  <a:gd name="T29" fmla="*/ 0 h 2"/>
                  <a:gd name="T30" fmla="*/ 51 w 51"/>
                  <a:gd name="T31" fmla="*/ 0 h 2"/>
                  <a:gd name="T32" fmla="*/ 51 w 51"/>
                  <a:gd name="T33" fmla="*/ 0 h 2"/>
                  <a:gd name="T34" fmla="*/ 51 w 51"/>
                  <a:gd name="T35" fmla="*/ 2 h 2"/>
                  <a:gd name="T36" fmla="*/ 51 w 5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2"/>
                  <a:gd name="T59" fmla="*/ 51 w 5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2">
                    <a:moveTo>
                      <a:pt x="5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9" y="0"/>
                    </a:lnTo>
                    <a:lnTo>
                      <a:pt x="51" y="0"/>
                    </a:lnTo>
                    <a:lnTo>
                      <a:pt x="51" y="2"/>
                    </a:lnTo>
                    <a:close/>
                  </a:path>
                </a:pathLst>
              </a:custGeom>
              <a:solidFill>
                <a:srgbClr val="76331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75" name="Freeform 385"/>
              <p:cNvSpPr>
                <a:spLocks/>
              </p:cNvSpPr>
              <p:nvPr/>
            </p:nvSpPr>
            <p:spPr bwMode="auto">
              <a:xfrm>
                <a:off x="4309" y="3153"/>
                <a:ext cx="51" cy="3"/>
              </a:xfrm>
              <a:custGeom>
                <a:avLst/>
                <a:gdLst>
                  <a:gd name="T0" fmla="*/ 51 w 51"/>
                  <a:gd name="T1" fmla="*/ 3 h 3"/>
                  <a:gd name="T2" fmla="*/ 2 w 51"/>
                  <a:gd name="T3" fmla="*/ 3 h 3"/>
                  <a:gd name="T4" fmla="*/ 2 w 51"/>
                  <a:gd name="T5" fmla="*/ 3 h 3"/>
                  <a:gd name="T6" fmla="*/ 2 w 51"/>
                  <a:gd name="T7" fmla="*/ 3 h 3"/>
                  <a:gd name="T8" fmla="*/ 0 w 51"/>
                  <a:gd name="T9" fmla="*/ 0 h 3"/>
                  <a:gd name="T10" fmla="*/ 0 w 51"/>
                  <a:gd name="T11" fmla="*/ 0 h 3"/>
                  <a:gd name="T12" fmla="*/ 0 w 51"/>
                  <a:gd name="T13" fmla="*/ 0 h 3"/>
                  <a:gd name="T14" fmla="*/ 0 w 51"/>
                  <a:gd name="T15" fmla="*/ 0 h 3"/>
                  <a:gd name="T16" fmla="*/ 0 w 51"/>
                  <a:gd name="T17" fmla="*/ 0 h 3"/>
                  <a:gd name="T18" fmla="*/ 0 w 51"/>
                  <a:gd name="T19" fmla="*/ 0 h 3"/>
                  <a:gd name="T20" fmla="*/ 51 w 51"/>
                  <a:gd name="T21" fmla="*/ 0 h 3"/>
                  <a:gd name="T22" fmla="*/ 51 w 51"/>
                  <a:gd name="T23" fmla="*/ 0 h 3"/>
                  <a:gd name="T24" fmla="*/ 51 w 51"/>
                  <a:gd name="T25" fmla="*/ 0 h 3"/>
                  <a:gd name="T26" fmla="*/ 51 w 51"/>
                  <a:gd name="T27" fmla="*/ 0 h 3"/>
                  <a:gd name="T28" fmla="*/ 51 w 51"/>
                  <a:gd name="T29" fmla="*/ 0 h 3"/>
                  <a:gd name="T30" fmla="*/ 51 w 51"/>
                  <a:gd name="T31" fmla="*/ 0 h 3"/>
                  <a:gd name="T32" fmla="*/ 51 w 51"/>
                  <a:gd name="T33" fmla="*/ 3 h 3"/>
                  <a:gd name="T34" fmla="*/ 51 w 51"/>
                  <a:gd name="T35" fmla="*/ 3 h 3"/>
                  <a:gd name="T36" fmla="*/ 51 w 5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3"/>
                  <a:gd name="T59" fmla="*/ 51 w 5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3">
                    <a:moveTo>
                      <a:pt x="51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3"/>
                    </a:lnTo>
                    <a:close/>
                  </a:path>
                </a:pathLst>
              </a:custGeom>
              <a:solidFill>
                <a:srgbClr val="76331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76" name="Freeform 386"/>
              <p:cNvSpPr>
                <a:spLocks/>
              </p:cNvSpPr>
              <p:nvPr/>
            </p:nvSpPr>
            <p:spPr bwMode="auto">
              <a:xfrm>
                <a:off x="4309" y="3151"/>
                <a:ext cx="51" cy="2"/>
              </a:xfrm>
              <a:custGeom>
                <a:avLst/>
                <a:gdLst>
                  <a:gd name="T0" fmla="*/ 51 w 51"/>
                  <a:gd name="T1" fmla="*/ 2 h 2"/>
                  <a:gd name="T2" fmla="*/ 0 w 51"/>
                  <a:gd name="T3" fmla="*/ 2 h 2"/>
                  <a:gd name="T4" fmla="*/ 0 w 51"/>
                  <a:gd name="T5" fmla="*/ 2 h 2"/>
                  <a:gd name="T6" fmla="*/ 0 w 51"/>
                  <a:gd name="T7" fmla="*/ 2 h 2"/>
                  <a:gd name="T8" fmla="*/ 0 w 51"/>
                  <a:gd name="T9" fmla="*/ 2 h 2"/>
                  <a:gd name="T10" fmla="*/ 0 w 51"/>
                  <a:gd name="T11" fmla="*/ 0 h 2"/>
                  <a:gd name="T12" fmla="*/ 0 w 51"/>
                  <a:gd name="T13" fmla="*/ 0 h 2"/>
                  <a:gd name="T14" fmla="*/ 0 w 51"/>
                  <a:gd name="T15" fmla="*/ 0 h 2"/>
                  <a:gd name="T16" fmla="*/ 0 w 51"/>
                  <a:gd name="T17" fmla="*/ 0 h 2"/>
                  <a:gd name="T18" fmla="*/ 0 w 51"/>
                  <a:gd name="T19" fmla="*/ 0 h 2"/>
                  <a:gd name="T20" fmla="*/ 48 w 51"/>
                  <a:gd name="T21" fmla="*/ 0 h 2"/>
                  <a:gd name="T22" fmla="*/ 48 w 51"/>
                  <a:gd name="T23" fmla="*/ 0 h 2"/>
                  <a:gd name="T24" fmla="*/ 48 w 51"/>
                  <a:gd name="T25" fmla="*/ 0 h 2"/>
                  <a:gd name="T26" fmla="*/ 48 w 51"/>
                  <a:gd name="T27" fmla="*/ 0 h 2"/>
                  <a:gd name="T28" fmla="*/ 51 w 51"/>
                  <a:gd name="T29" fmla="*/ 0 h 2"/>
                  <a:gd name="T30" fmla="*/ 51 w 51"/>
                  <a:gd name="T31" fmla="*/ 2 h 2"/>
                  <a:gd name="T32" fmla="*/ 51 w 51"/>
                  <a:gd name="T33" fmla="*/ 2 h 2"/>
                  <a:gd name="T34" fmla="*/ 51 w 51"/>
                  <a:gd name="T35" fmla="*/ 2 h 2"/>
                  <a:gd name="T36" fmla="*/ 51 w 5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2"/>
                  <a:gd name="T59" fmla="*/ 51 w 5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2">
                    <a:moveTo>
                      <a:pt x="5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48" y="0"/>
                    </a:lnTo>
                    <a:lnTo>
                      <a:pt x="51" y="0"/>
                    </a:lnTo>
                    <a:lnTo>
                      <a:pt x="51" y="2"/>
                    </a:lnTo>
                    <a:close/>
                  </a:path>
                </a:pathLst>
              </a:custGeom>
              <a:solidFill>
                <a:srgbClr val="76341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77" name="Freeform 387"/>
              <p:cNvSpPr>
                <a:spLocks/>
              </p:cNvSpPr>
              <p:nvPr/>
            </p:nvSpPr>
            <p:spPr bwMode="auto">
              <a:xfrm>
                <a:off x="4306" y="3148"/>
                <a:ext cx="51" cy="3"/>
              </a:xfrm>
              <a:custGeom>
                <a:avLst/>
                <a:gdLst>
                  <a:gd name="T0" fmla="*/ 51 w 51"/>
                  <a:gd name="T1" fmla="*/ 3 h 3"/>
                  <a:gd name="T2" fmla="*/ 3 w 51"/>
                  <a:gd name="T3" fmla="*/ 3 h 3"/>
                  <a:gd name="T4" fmla="*/ 0 w 51"/>
                  <a:gd name="T5" fmla="*/ 3 h 3"/>
                  <a:gd name="T6" fmla="*/ 0 w 51"/>
                  <a:gd name="T7" fmla="*/ 3 h 3"/>
                  <a:gd name="T8" fmla="*/ 0 w 51"/>
                  <a:gd name="T9" fmla="*/ 3 h 3"/>
                  <a:gd name="T10" fmla="*/ 0 w 51"/>
                  <a:gd name="T11" fmla="*/ 3 h 3"/>
                  <a:gd name="T12" fmla="*/ 0 w 51"/>
                  <a:gd name="T13" fmla="*/ 0 h 3"/>
                  <a:gd name="T14" fmla="*/ 0 w 51"/>
                  <a:gd name="T15" fmla="*/ 0 h 3"/>
                  <a:gd name="T16" fmla="*/ 0 w 51"/>
                  <a:gd name="T17" fmla="*/ 0 h 3"/>
                  <a:gd name="T18" fmla="*/ 0 w 51"/>
                  <a:gd name="T19" fmla="*/ 0 h 3"/>
                  <a:gd name="T20" fmla="*/ 51 w 51"/>
                  <a:gd name="T21" fmla="*/ 0 h 3"/>
                  <a:gd name="T22" fmla="*/ 51 w 51"/>
                  <a:gd name="T23" fmla="*/ 0 h 3"/>
                  <a:gd name="T24" fmla="*/ 51 w 51"/>
                  <a:gd name="T25" fmla="*/ 0 h 3"/>
                  <a:gd name="T26" fmla="*/ 51 w 51"/>
                  <a:gd name="T27" fmla="*/ 0 h 3"/>
                  <a:gd name="T28" fmla="*/ 51 w 51"/>
                  <a:gd name="T29" fmla="*/ 3 h 3"/>
                  <a:gd name="T30" fmla="*/ 51 w 51"/>
                  <a:gd name="T31" fmla="*/ 3 h 3"/>
                  <a:gd name="T32" fmla="*/ 51 w 51"/>
                  <a:gd name="T33" fmla="*/ 3 h 3"/>
                  <a:gd name="T34" fmla="*/ 51 w 51"/>
                  <a:gd name="T35" fmla="*/ 3 h 3"/>
                  <a:gd name="T36" fmla="*/ 51 w 5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3"/>
                  <a:gd name="T59" fmla="*/ 51 w 5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3">
                    <a:moveTo>
                      <a:pt x="51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3"/>
                    </a:lnTo>
                    <a:close/>
                  </a:path>
                </a:pathLst>
              </a:custGeom>
              <a:solidFill>
                <a:srgbClr val="76341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78" name="Freeform 388"/>
              <p:cNvSpPr>
                <a:spLocks/>
              </p:cNvSpPr>
              <p:nvPr/>
            </p:nvSpPr>
            <p:spPr bwMode="auto">
              <a:xfrm>
                <a:off x="4303" y="3145"/>
                <a:ext cx="54" cy="3"/>
              </a:xfrm>
              <a:custGeom>
                <a:avLst/>
                <a:gdLst>
                  <a:gd name="T0" fmla="*/ 54 w 54"/>
                  <a:gd name="T1" fmla="*/ 3 h 3"/>
                  <a:gd name="T2" fmla="*/ 3 w 54"/>
                  <a:gd name="T3" fmla="*/ 3 h 3"/>
                  <a:gd name="T4" fmla="*/ 3 w 54"/>
                  <a:gd name="T5" fmla="*/ 3 h 3"/>
                  <a:gd name="T6" fmla="*/ 3 w 54"/>
                  <a:gd name="T7" fmla="*/ 3 h 3"/>
                  <a:gd name="T8" fmla="*/ 3 w 54"/>
                  <a:gd name="T9" fmla="*/ 3 h 3"/>
                  <a:gd name="T10" fmla="*/ 3 w 54"/>
                  <a:gd name="T11" fmla="*/ 3 h 3"/>
                  <a:gd name="T12" fmla="*/ 3 w 54"/>
                  <a:gd name="T13" fmla="*/ 3 h 3"/>
                  <a:gd name="T14" fmla="*/ 3 w 54"/>
                  <a:gd name="T15" fmla="*/ 0 h 3"/>
                  <a:gd name="T16" fmla="*/ 3 w 54"/>
                  <a:gd name="T17" fmla="*/ 0 h 3"/>
                  <a:gd name="T18" fmla="*/ 0 w 54"/>
                  <a:gd name="T19" fmla="*/ 0 h 3"/>
                  <a:gd name="T20" fmla="*/ 51 w 54"/>
                  <a:gd name="T21" fmla="*/ 0 h 3"/>
                  <a:gd name="T22" fmla="*/ 51 w 54"/>
                  <a:gd name="T23" fmla="*/ 0 h 3"/>
                  <a:gd name="T24" fmla="*/ 54 w 54"/>
                  <a:gd name="T25" fmla="*/ 0 h 3"/>
                  <a:gd name="T26" fmla="*/ 54 w 54"/>
                  <a:gd name="T27" fmla="*/ 3 h 3"/>
                  <a:gd name="T28" fmla="*/ 54 w 54"/>
                  <a:gd name="T29" fmla="*/ 3 h 3"/>
                  <a:gd name="T30" fmla="*/ 54 w 54"/>
                  <a:gd name="T31" fmla="*/ 3 h 3"/>
                  <a:gd name="T32" fmla="*/ 54 w 54"/>
                  <a:gd name="T33" fmla="*/ 3 h 3"/>
                  <a:gd name="T34" fmla="*/ 54 w 54"/>
                  <a:gd name="T35" fmla="*/ 3 h 3"/>
                  <a:gd name="T36" fmla="*/ 54 w 5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3"/>
                  <a:gd name="T59" fmla="*/ 54 w 5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3">
                    <a:moveTo>
                      <a:pt x="54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4" y="0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77341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79" name="Freeform 389"/>
              <p:cNvSpPr>
                <a:spLocks/>
              </p:cNvSpPr>
              <p:nvPr/>
            </p:nvSpPr>
            <p:spPr bwMode="auto">
              <a:xfrm>
                <a:off x="4303" y="3143"/>
                <a:ext cx="51" cy="2"/>
              </a:xfrm>
              <a:custGeom>
                <a:avLst/>
                <a:gdLst>
                  <a:gd name="T0" fmla="*/ 51 w 51"/>
                  <a:gd name="T1" fmla="*/ 2 h 2"/>
                  <a:gd name="T2" fmla="*/ 0 w 51"/>
                  <a:gd name="T3" fmla="*/ 2 h 2"/>
                  <a:gd name="T4" fmla="*/ 0 w 51"/>
                  <a:gd name="T5" fmla="*/ 2 h 2"/>
                  <a:gd name="T6" fmla="*/ 0 w 51"/>
                  <a:gd name="T7" fmla="*/ 2 h 2"/>
                  <a:gd name="T8" fmla="*/ 0 w 51"/>
                  <a:gd name="T9" fmla="*/ 2 h 2"/>
                  <a:gd name="T10" fmla="*/ 0 w 51"/>
                  <a:gd name="T11" fmla="*/ 2 h 2"/>
                  <a:gd name="T12" fmla="*/ 0 w 51"/>
                  <a:gd name="T13" fmla="*/ 2 h 2"/>
                  <a:gd name="T14" fmla="*/ 0 w 51"/>
                  <a:gd name="T15" fmla="*/ 2 h 2"/>
                  <a:gd name="T16" fmla="*/ 0 w 51"/>
                  <a:gd name="T17" fmla="*/ 0 h 2"/>
                  <a:gd name="T18" fmla="*/ 0 w 51"/>
                  <a:gd name="T19" fmla="*/ 0 h 2"/>
                  <a:gd name="T20" fmla="*/ 51 w 51"/>
                  <a:gd name="T21" fmla="*/ 0 h 2"/>
                  <a:gd name="T22" fmla="*/ 51 w 51"/>
                  <a:gd name="T23" fmla="*/ 0 h 2"/>
                  <a:gd name="T24" fmla="*/ 51 w 51"/>
                  <a:gd name="T25" fmla="*/ 2 h 2"/>
                  <a:gd name="T26" fmla="*/ 51 w 51"/>
                  <a:gd name="T27" fmla="*/ 2 h 2"/>
                  <a:gd name="T28" fmla="*/ 51 w 51"/>
                  <a:gd name="T29" fmla="*/ 2 h 2"/>
                  <a:gd name="T30" fmla="*/ 51 w 51"/>
                  <a:gd name="T31" fmla="*/ 2 h 2"/>
                  <a:gd name="T32" fmla="*/ 51 w 51"/>
                  <a:gd name="T33" fmla="*/ 2 h 2"/>
                  <a:gd name="T34" fmla="*/ 51 w 51"/>
                  <a:gd name="T35" fmla="*/ 2 h 2"/>
                  <a:gd name="T36" fmla="*/ 51 w 5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2"/>
                  <a:gd name="T59" fmla="*/ 51 w 5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2">
                    <a:moveTo>
                      <a:pt x="5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1" y="2"/>
                    </a:lnTo>
                    <a:close/>
                  </a:path>
                </a:pathLst>
              </a:custGeom>
              <a:solidFill>
                <a:srgbClr val="77341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80" name="Freeform 390"/>
              <p:cNvSpPr>
                <a:spLocks/>
              </p:cNvSpPr>
              <p:nvPr/>
            </p:nvSpPr>
            <p:spPr bwMode="auto">
              <a:xfrm>
                <a:off x="4301" y="3140"/>
                <a:ext cx="53" cy="3"/>
              </a:xfrm>
              <a:custGeom>
                <a:avLst/>
                <a:gdLst>
                  <a:gd name="T0" fmla="*/ 53 w 53"/>
                  <a:gd name="T1" fmla="*/ 3 h 3"/>
                  <a:gd name="T2" fmla="*/ 2 w 53"/>
                  <a:gd name="T3" fmla="*/ 3 h 3"/>
                  <a:gd name="T4" fmla="*/ 2 w 53"/>
                  <a:gd name="T5" fmla="*/ 3 h 3"/>
                  <a:gd name="T6" fmla="*/ 2 w 53"/>
                  <a:gd name="T7" fmla="*/ 3 h 3"/>
                  <a:gd name="T8" fmla="*/ 2 w 53"/>
                  <a:gd name="T9" fmla="*/ 3 h 3"/>
                  <a:gd name="T10" fmla="*/ 2 w 53"/>
                  <a:gd name="T11" fmla="*/ 3 h 3"/>
                  <a:gd name="T12" fmla="*/ 2 w 53"/>
                  <a:gd name="T13" fmla="*/ 3 h 3"/>
                  <a:gd name="T14" fmla="*/ 2 w 53"/>
                  <a:gd name="T15" fmla="*/ 3 h 3"/>
                  <a:gd name="T16" fmla="*/ 0 w 53"/>
                  <a:gd name="T17" fmla="*/ 3 h 3"/>
                  <a:gd name="T18" fmla="*/ 0 w 53"/>
                  <a:gd name="T19" fmla="*/ 0 h 3"/>
                  <a:gd name="T20" fmla="*/ 53 w 53"/>
                  <a:gd name="T21" fmla="*/ 0 h 3"/>
                  <a:gd name="T22" fmla="*/ 53 w 53"/>
                  <a:gd name="T23" fmla="*/ 3 h 3"/>
                  <a:gd name="T24" fmla="*/ 53 w 53"/>
                  <a:gd name="T25" fmla="*/ 3 h 3"/>
                  <a:gd name="T26" fmla="*/ 53 w 53"/>
                  <a:gd name="T27" fmla="*/ 3 h 3"/>
                  <a:gd name="T28" fmla="*/ 53 w 53"/>
                  <a:gd name="T29" fmla="*/ 3 h 3"/>
                  <a:gd name="T30" fmla="*/ 53 w 53"/>
                  <a:gd name="T31" fmla="*/ 3 h 3"/>
                  <a:gd name="T32" fmla="*/ 53 w 53"/>
                  <a:gd name="T33" fmla="*/ 3 h 3"/>
                  <a:gd name="T34" fmla="*/ 53 w 53"/>
                  <a:gd name="T35" fmla="*/ 3 h 3"/>
                  <a:gd name="T36" fmla="*/ 53 w 5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3"/>
                  <a:gd name="T58" fmla="*/ 0 h 3"/>
                  <a:gd name="T59" fmla="*/ 53 w 5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3" h="3">
                    <a:moveTo>
                      <a:pt x="53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3"/>
                    </a:lnTo>
                    <a:close/>
                  </a:path>
                </a:pathLst>
              </a:custGeom>
              <a:solidFill>
                <a:srgbClr val="77351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81" name="Freeform 391"/>
              <p:cNvSpPr>
                <a:spLocks/>
              </p:cNvSpPr>
              <p:nvPr/>
            </p:nvSpPr>
            <p:spPr bwMode="auto">
              <a:xfrm>
                <a:off x="4301" y="3140"/>
                <a:ext cx="53" cy="1"/>
              </a:xfrm>
              <a:custGeom>
                <a:avLst/>
                <a:gdLst>
                  <a:gd name="T0" fmla="*/ 53 w 53"/>
                  <a:gd name="T1" fmla="*/ 0 h 1"/>
                  <a:gd name="T2" fmla="*/ 0 w 53"/>
                  <a:gd name="T3" fmla="*/ 0 h 1"/>
                  <a:gd name="T4" fmla="*/ 0 w 53"/>
                  <a:gd name="T5" fmla="*/ 0 h 1"/>
                  <a:gd name="T6" fmla="*/ 0 w 53"/>
                  <a:gd name="T7" fmla="*/ 0 h 1"/>
                  <a:gd name="T8" fmla="*/ 0 w 53"/>
                  <a:gd name="T9" fmla="*/ 0 h 1"/>
                  <a:gd name="T10" fmla="*/ 0 w 53"/>
                  <a:gd name="T11" fmla="*/ 0 h 1"/>
                  <a:gd name="T12" fmla="*/ 0 w 53"/>
                  <a:gd name="T13" fmla="*/ 0 h 1"/>
                  <a:gd name="T14" fmla="*/ 0 w 53"/>
                  <a:gd name="T15" fmla="*/ 0 h 1"/>
                  <a:gd name="T16" fmla="*/ 0 w 53"/>
                  <a:gd name="T17" fmla="*/ 0 h 1"/>
                  <a:gd name="T18" fmla="*/ 0 w 53"/>
                  <a:gd name="T19" fmla="*/ 0 h 1"/>
                  <a:gd name="T20" fmla="*/ 51 w 53"/>
                  <a:gd name="T21" fmla="*/ 0 h 1"/>
                  <a:gd name="T22" fmla="*/ 51 w 53"/>
                  <a:gd name="T23" fmla="*/ 0 h 1"/>
                  <a:gd name="T24" fmla="*/ 51 w 53"/>
                  <a:gd name="T25" fmla="*/ 0 h 1"/>
                  <a:gd name="T26" fmla="*/ 51 w 53"/>
                  <a:gd name="T27" fmla="*/ 0 h 1"/>
                  <a:gd name="T28" fmla="*/ 51 w 53"/>
                  <a:gd name="T29" fmla="*/ 0 h 1"/>
                  <a:gd name="T30" fmla="*/ 51 w 53"/>
                  <a:gd name="T31" fmla="*/ 0 h 1"/>
                  <a:gd name="T32" fmla="*/ 51 w 53"/>
                  <a:gd name="T33" fmla="*/ 0 h 1"/>
                  <a:gd name="T34" fmla="*/ 51 w 53"/>
                  <a:gd name="T35" fmla="*/ 0 h 1"/>
                  <a:gd name="T36" fmla="*/ 53 w 53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3"/>
                  <a:gd name="T58" fmla="*/ 0 h 1"/>
                  <a:gd name="T59" fmla="*/ 53 w 53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3" h="1">
                    <a:moveTo>
                      <a:pt x="53" y="0"/>
                    </a:moveTo>
                    <a:lnTo>
                      <a:pt x="0" y="0"/>
                    </a:lnTo>
                    <a:lnTo>
                      <a:pt x="51" y="0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77351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82" name="Freeform 392"/>
              <p:cNvSpPr>
                <a:spLocks/>
              </p:cNvSpPr>
              <p:nvPr/>
            </p:nvSpPr>
            <p:spPr bwMode="auto">
              <a:xfrm>
                <a:off x="4298" y="3137"/>
                <a:ext cx="54" cy="3"/>
              </a:xfrm>
              <a:custGeom>
                <a:avLst/>
                <a:gdLst>
                  <a:gd name="T0" fmla="*/ 54 w 54"/>
                  <a:gd name="T1" fmla="*/ 3 h 3"/>
                  <a:gd name="T2" fmla="*/ 3 w 54"/>
                  <a:gd name="T3" fmla="*/ 3 h 3"/>
                  <a:gd name="T4" fmla="*/ 3 w 54"/>
                  <a:gd name="T5" fmla="*/ 0 h 3"/>
                  <a:gd name="T6" fmla="*/ 3 w 54"/>
                  <a:gd name="T7" fmla="*/ 0 h 3"/>
                  <a:gd name="T8" fmla="*/ 3 w 54"/>
                  <a:gd name="T9" fmla="*/ 0 h 3"/>
                  <a:gd name="T10" fmla="*/ 3 w 54"/>
                  <a:gd name="T11" fmla="*/ 0 h 3"/>
                  <a:gd name="T12" fmla="*/ 3 w 54"/>
                  <a:gd name="T13" fmla="*/ 0 h 3"/>
                  <a:gd name="T14" fmla="*/ 3 w 54"/>
                  <a:gd name="T15" fmla="*/ 0 h 3"/>
                  <a:gd name="T16" fmla="*/ 0 w 54"/>
                  <a:gd name="T17" fmla="*/ 0 h 3"/>
                  <a:gd name="T18" fmla="*/ 0 w 54"/>
                  <a:gd name="T19" fmla="*/ 0 h 3"/>
                  <a:gd name="T20" fmla="*/ 54 w 54"/>
                  <a:gd name="T21" fmla="*/ 0 h 3"/>
                  <a:gd name="T22" fmla="*/ 54 w 54"/>
                  <a:gd name="T23" fmla="*/ 0 h 3"/>
                  <a:gd name="T24" fmla="*/ 54 w 54"/>
                  <a:gd name="T25" fmla="*/ 0 h 3"/>
                  <a:gd name="T26" fmla="*/ 54 w 54"/>
                  <a:gd name="T27" fmla="*/ 0 h 3"/>
                  <a:gd name="T28" fmla="*/ 54 w 54"/>
                  <a:gd name="T29" fmla="*/ 0 h 3"/>
                  <a:gd name="T30" fmla="*/ 54 w 54"/>
                  <a:gd name="T31" fmla="*/ 0 h 3"/>
                  <a:gd name="T32" fmla="*/ 54 w 54"/>
                  <a:gd name="T33" fmla="*/ 0 h 3"/>
                  <a:gd name="T34" fmla="*/ 54 w 54"/>
                  <a:gd name="T35" fmla="*/ 0 h 3"/>
                  <a:gd name="T36" fmla="*/ 54 w 5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3"/>
                  <a:gd name="T59" fmla="*/ 54 w 5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3">
                    <a:moveTo>
                      <a:pt x="54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77351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83" name="Freeform 393"/>
              <p:cNvSpPr>
                <a:spLocks/>
              </p:cNvSpPr>
              <p:nvPr/>
            </p:nvSpPr>
            <p:spPr bwMode="auto">
              <a:xfrm>
                <a:off x="4298" y="3135"/>
                <a:ext cx="54" cy="2"/>
              </a:xfrm>
              <a:custGeom>
                <a:avLst/>
                <a:gdLst>
                  <a:gd name="T0" fmla="*/ 54 w 54"/>
                  <a:gd name="T1" fmla="*/ 2 h 2"/>
                  <a:gd name="T2" fmla="*/ 0 w 54"/>
                  <a:gd name="T3" fmla="*/ 2 h 2"/>
                  <a:gd name="T4" fmla="*/ 0 w 54"/>
                  <a:gd name="T5" fmla="*/ 2 h 2"/>
                  <a:gd name="T6" fmla="*/ 0 w 54"/>
                  <a:gd name="T7" fmla="*/ 0 h 2"/>
                  <a:gd name="T8" fmla="*/ 0 w 54"/>
                  <a:gd name="T9" fmla="*/ 0 h 2"/>
                  <a:gd name="T10" fmla="*/ 0 w 54"/>
                  <a:gd name="T11" fmla="*/ 0 h 2"/>
                  <a:gd name="T12" fmla="*/ 0 w 54"/>
                  <a:gd name="T13" fmla="*/ 0 h 2"/>
                  <a:gd name="T14" fmla="*/ 0 w 54"/>
                  <a:gd name="T15" fmla="*/ 0 h 2"/>
                  <a:gd name="T16" fmla="*/ 0 w 54"/>
                  <a:gd name="T17" fmla="*/ 0 h 2"/>
                  <a:gd name="T18" fmla="*/ 0 w 54"/>
                  <a:gd name="T19" fmla="*/ 0 h 2"/>
                  <a:gd name="T20" fmla="*/ 51 w 54"/>
                  <a:gd name="T21" fmla="*/ 0 h 2"/>
                  <a:gd name="T22" fmla="*/ 51 w 54"/>
                  <a:gd name="T23" fmla="*/ 0 h 2"/>
                  <a:gd name="T24" fmla="*/ 51 w 54"/>
                  <a:gd name="T25" fmla="*/ 0 h 2"/>
                  <a:gd name="T26" fmla="*/ 51 w 54"/>
                  <a:gd name="T27" fmla="*/ 0 h 2"/>
                  <a:gd name="T28" fmla="*/ 51 w 54"/>
                  <a:gd name="T29" fmla="*/ 0 h 2"/>
                  <a:gd name="T30" fmla="*/ 54 w 54"/>
                  <a:gd name="T31" fmla="*/ 0 h 2"/>
                  <a:gd name="T32" fmla="*/ 54 w 54"/>
                  <a:gd name="T33" fmla="*/ 0 h 2"/>
                  <a:gd name="T34" fmla="*/ 54 w 54"/>
                  <a:gd name="T35" fmla="*/ 2 h 2"/>
                  <a:gd name="T36" fmla="*/ 54 w 5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2"/>
                  <a:gd name="T59" fmla="*/ 54 w 5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2">
                    <a:moveTo>
                      <a:pt x="5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4" y="0"/>
                    </a:lnTo>
                    <a:lnTo>
                      <a:pt x="54" y="2"/>
                    </a:lnTo>
                    <a:close/>
                  </a:path>
                </a:pathLst>
              </a:custGeom>
              <a:solidFill>
                <a:srgbClr val="78361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84" name="Freeform 394"/>
              <p:cNvSpPr>
                <a:spLocks/>
              </p:cNvSpPr>
              <p:nvPr/>
            </p:nvSpPr>
            <p:spPr bwMode="auto">
              <a:xfrm>
                <a:off x="4295" y="3132"/>
                <a:ext cx="54" cy="3"/>
              </a:xfrm>
              <a:custGeom>
                <a:avLst/>
                <a:gdLst>
                  <a:gd name="T0" fmla="*/ 54 w 54"/>
                  <a:gd name="T1" fmla="*/ 3 h 3"/>
                  <a:gd name="T2" fmla="*/ 3 w 54"/>
                  <a:gd name="T3" fmla="*/ 3 h 3"/>
                  <a:gd name="T4" fmla="*/ 3 w 54"/>
                  <a:gd name="T5" fmla="*/ 3 h 3"/>
                  <a:gd name="T6" fmla="*/ 3 w 54"/>
                  <a:gd name="T7" fmla="*/ 0 h 3"/>
                  <a:gd name="T8" fmla="*/ 3 w 54"/>
                  <a:gd name="T9" fmla="*/ 0 h 3"/>
                  <a:gd name="T10" fmla="*/ 3 w 54"/>
                  <a:gd name="T11" fmla="*/ 0 h 3"/>
                  <a:gd name="T12" fmla="*/ 3 w 54"/>
                  <a:gd name="T13" fmla="*/ 0 h 3"/>
                  <a:gd name="T14" fmla="*/ 0 w 54"/>
                  <a:gd name="T15" fmla="*/ 0 h 3"/>
                  <a:gd name="T16" fmla="*/ 0 w 54"/>
                  <a:gd name="T17" fmla="*/ 0 h 3"/>
                  <a:gd name="T18" fmla="*/ 0 w 54"/>
                  <a:gd name="T19" fmla="*/ 0 h 3"/>
                  <a:gd name="T20" fmla="*/ 54 w 54"/>
                  <a:gd name="T21" fmla="*/ 0 h 3"/>
                  <a:gd name="T22" fmla="*/ 54 w 54"/>
                  <a:gd name="T23" fmla="*/ 0 h 3"/>
                  <a:gd name="T24" fmla="*/ 54 w 54"/>
                  <a:gd name="T25" fmla="*/ 0 h 3"/>
                  <a:gd name="T26" fmla="*/ 54 w 54"/>
                  <a:gd name="T27" fmla="*/ 0 h 3"/>
                  <a:gd name="T28" fmla="*/ 54 w 54"/>
                  <a:gd name="T29" fmla="*/ 0 h 3"/>
                  <a:gd name="T30" fmla="*/ 54 w 54"/>
                  <a:gd name="T31" fmla="*/ 0 h 3"/>
                  <a:gd name="T32" fmla="*/ 54 w 54"/>
                  <a:gd name="T33" fmla="*/ 0 h 3"/>
                  <a:gd name="T34" fmla="*/ 54 w 54"/>
                  <a:gd name="T35" fmla="*/ 3 h 3"/>
                  <a:gd name="T36" fmla="*/ 54 w 5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3"/>
                  <a:gd name="T59" fmla="*/ 54 w 5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3">
                    <a:moveTo>
                      <a:pt x="54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78361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85" name="Freeform 395"/>
              <p:cNvSpPr>
                <a:spLocks/>
              </p:cNvSpPr>
              <p:nvPr/>
            </p:nvSpPr>
            <p:spPr bwMode="auto">
              <a:xfrm>
                <a:off x="4295" y="3130"/>
                <a:ext cx="54" cy="2"/>
              </a:xfrm>
              <a:custGeom>
                <a:avLst/>
                <a:gdLst>
                  <a:gd name="T0" fmla="*/ 54 w 54"/>
                  <a:gd name="T1" fmla="*/ 2 h 2"/>
                  <a:gd name="T2" fmla="*/ 0 w 54"/>
                  <a:gd name="T3" fmla="*/ 2 h 2"/>
                  <a:gd name="T4" fmla="*/ 0 w 54"/>
                  <a:gd name="T5" fmla="*/ 2 h 2"/>
                  <a:gd name="T6" fmla="*/ 0 w 54"/>
                  <a:gd name="T7" fmla="*/ 2 h 2"/>
                  <a:gd name="T8" fmla="*/ 0 w 54"/>
                  <a:gd name="T9" fmla="*/ 0 h 2"/>
                  <a:gd name="T10" fmla="*/ 0 w 54"/>
                  <a:gd name="T11" fmla="*/ 0 h 2"/>
                  <a:gd name="T12" fmla="*/ 0 w 54"/>
                  <a:gd name="T13" fmla="*/ 0 h 2"/>
                  <a:gd name="T14" fmla="*/ 0 w 54"/>
                  <a:gd name="T15" fmla="*/ 0 h 2"/>
                  <a:gd name="T16" fmla="*/ 0 w 54"/>
                  <a:gd name="T17" fmla="*/ 0 h 2"/>
                  <a:gd name="T18" fmla="*/ 0 w 54"/>
                  <a:gd name="T19" fmla="*/ 0 h 2"/>
                  <a:gd name="T20" fmla="*/ 51 w 54"/>
                  <a:gd name="T21" fmla="*/ 0 h 2"/>
                  <a:gd name="T22" fmla="*/ 51 w 54"/>
                  <a:gd name="T23" fmla="*/ 0 h 2"/>
                  <a:gd name="T24" fmla="*/ 54 w 54"/>
                  <a:gd name="T25" fmla="*/ 0 h 2"/>
                  <a:gd name="T26" fmla="*/ 54 w 54"/>
                  <a:gd name="T27" fmla="*/ 0 h 2"/>
                  <a:gd name="T28" fmla="*/ 54 w 54"/>
                  <a:gd name="T29" fmla="*/ 0 h 2"/>
                  <a:gd name="T30" fmla="*/ 54 w 54"/>
                  <a:gd name="T31" fmla="*/ 0 h 2"/>
                  <a:gd name="T32" fmla="*/ 54 w 54"/>
                  <a:gd name="T33" fmla="*/ 2 h 2"/>
                  <a:gd name="T34" fmla="*/ 54 w 54"/>
                  <a:gd name="T35" fmla="*/ 2 h 2"/>
                  <a:gd name="T36" fmla="*/ 54 w 5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2"/>
                  <a:gd name="T59" fmla="*/ 54 w 5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2">
                    <a:moveTo>
                      <a:pt x="5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1" y="0"/>
                    </a:lnTo>
                    <a:lnTo>
                      <a:pt x="54" y="0"/>
                    </a:lnTo>
                    <a:lnTo>
                      <a:pt x="54" y="2"/>
                    </a:lnTo>
                    <a:close/>
                  </a:path>
                </a:pathLst>
              </a:custGeom>
              <a:solidFill>
                <a:srgbClr val="78361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86" name="Freeform 396"/>
              <p:cNvSpPr>
                <a:spLocks/>
              </p:cNvSpPr>
              <p:nvPr/>
            </p:nvSpPr>
            <p:spPr bwMode="auto">
              <a:xfrm>
                <a:off x="4293" y="3127"/>
                <a:ext cx="53" cy="3"/>
              </a:xfrm>
              <a:custGeom>
                <a:avLst/>
                <a:gdLst>
                  <a:gd name="T0" fmla="*/ 53 w 53"/>
                  <a:gd name="T1" fmla="*/ 3 h 3"/>
                  <a:gd name="T2" fmla="*/ 2 w 53"/>
                  <a:gd name="T3" fmla="*/ 3 h 3"/>
                  <a:gd name="T4" fmla="*/ 2 w 53"/>
                  <a:gd name="T5" fmla="*/ 3 h 3"/>
                  <a:gd name="T6" fmla="*/ 2 w 53"/>
                  <a:gd name="T7" fmla="*/ 3 h 3"/>
                  <a:gd name="T8" fmla="*/ 2 w 53"/>
                  <a:gd name="T9" fmla="*/ 3 h 3"/>
                  <a:gd name="T10" fmla="*/ 2 w 53"/>
                  <a:gd name="T11" fmla="*/ 0 h 3"/>
                  <a:gd name="T12" fmla="*/ 2 w 53"/>
                  <a:gd name="T13" fmla="*/ 0 h 3"/>
                  <a:gd name="T14" fmla="*/ 2 w 53"/>
                  <a:gd name="T15" fmla="*/ 0 h 3"/>
                  <a:gd name="T16" fmla="*/ 0 w 53"/>
                  <a:gd name="T17" fmla="*/ 0 h 3"/>
                  <a:gd name="T18" fmla="*/ 0 w 53"/>
                  <a:gd name="T19" fmla="*/ 0 h 3"/>
                  <a:gd name="T20" fmla="*/ 53 w 53"/>
                  <a:gd name="T21" fmla="*/ 0 h 3"/>
                  <a:gd name="T22" fmla="*/ 53 w 53"/>
                  <a:gd name="T23" fmla="*/ 0 h 3"/>
                  <a:gd name="T24" fmla="*/ 53 w 53"/>
                  <a:gd name="T25" fmla="*/ 0 h 3"/>
                  <a:gd name="T26" fmla="*/ 53 w 53"/>
                  <a:gd name="T27" fmla="*/ 0 h 3"/>
                  <a:gd name="T28" fmla="*/ 53 w 53"/>
                  <a:gd name="T29" fmla="*/ 0 h 3"/>
                  <a:gd name="T30" fmla="*/ 53 w 53"/>
                  <a:gd name="T31" fmla="*/ 3 h 3"/>
                  <a:gd name="T32" fmla="*/ 53 w 53"/>
                  <a:gd name="T33" fmla="*/ 3 h 3"/>
                  <a:gd name="T34" fmla="*/ 53 w 53"/>
                  <a:gd name="T35" fmla="*/ 3 h 3"/>
                  <a:gd name="T36" fmla="*/ 53 w 5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3"/>
                  <a:gd name="T58" fmla="*/ 0 h 3"/>
                  <a:gd name="T59" fmla="*/ 53 w 5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3" h="3">
                    <a:moveTo>
                      <a:pt x="53" y="3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3"/>
                    </a:lnTo>
                    <a:close/>
                  </a:path>
                </a:pathLst>
              </a:custGeom>
              <a:solidFill>
                <a:srgbClr val="78361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87" name="Freeform 397"/>
              <p:cNvSpPr>
                <a:spLocks/>
              </p:cNvSpPr>
              <p:nvPr/>
            </p:nvSpPr>
            <p:spPr bwMode="auto">
              <a:xfrm>
                <a:off x="4293" y="3124"/>
                <a:ext cx="53" cy="3"/>
              </a:xfrm>
              <a:custGeom>
                <a:avLst/>
                <a:gdLst>
                  <a:gd name="T0" fmla="*/ 53 w 53"/>
                  <a:gd name="T1" fmla="*/ 3 h 3"/>
                  <a:gd name="T2" fmla="*/ 0 w 53"/>
                  <a:gd name="T3" fmla="*/ 3 h 3"/>
                  <a:gd name="T4" fmla="*/ 0 w 53"/>
                  <a:gd name="T5" fmla="*/ 3 h 3"/>
                  <a:gd name="T6" fmla="*/ 0 w 53"/>
                  <a:gd name="T7" fmla="*/ 3 h 3"/>
                  <a:gd name="T8" fmla="*/ 0 w 53"/>
                  <a:gd name="T9" fmla="*/ 3 h 3"/>
                  <a:gd name="T10" fmla="*/ 0 w 53"/>
                  <a:gd name="T11" fmla="*/ 3 h 3"/>
                  <a:gd name="T12" fmla="*/ 0 w 53"/>
                  <a:gd name="T13" fmla="*/ 0 h 3"/>
                  <a:gd name="T14" fmla="*/ 0 w 53"/>
                  <a:gd name="T15" fmla="*/ 0 h 3"/>
                  <a:gd name="T16" fmla="*/ 0 w 53"/>
                  <a:gd name="T17" fmla="*/ 0 h 3"/>
                  <a:gd name="T18" fmla="*/ 0 w 53"/>
                  <a:gd name="T19" fmla="*/ 0 h 3"/>
                  <a:gd name="T20" fmla="*/ 53 w 53"/>
                  <a:gd name="T21" fmla="*/ 0 h 3"/>
                  <a:gd name="T22" fmla="*/ 53 w 53"/>
                  <a:gd name="T23" fmla="*/ 0 h 3"/>
                  <a:gd name="T24" fmla="*/ 53 w 53"/>
                  <a:gd name="T25" fmla="*/ 0 h 3"/>
                  <a:gd name="T26" fmla="*/ 53 w 53"/>
                  <a:gd name="T27" fmla="*/ 0 h 3"/>
                  <a:gd name="T28" fmla="*/ 53 w 53"/>
                  <a:gd name="T29" fmla="*/ 3 h 3"/>
                  <a:gd name="T30" fmla="*/ 53 w 53"/>
                  <a:gd name="T31" fmla="*/ 3 h 3"/>
                  <a:gd name="T32" fmla="*/ 53 w 53"/>
                  <a:gd name="T33" fmla="*/ 3 h 3"/>
                  <a:gd name="T34" fmla="*/ 53 w 53"/>
                  <a:gd name="T35" fmla="*/ 3 h 3"/>
                  <a:gd name="T36" fmla="*/ 53 w 5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3"/>
                  <a:gd name="T58" fmla="*/ 0 h 3"/>
                  <a:gd name="T59" fmla="*/ 53 w 5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3" h="3">
                    <a:moveTo>
                      <a:pt x="5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3"/>
                    </a:lnTo>
                    <a:close/>
                  </a:path>
                </a:pathLst>
              </a:custGeom>
              <a:solidFill>
                <a:srgbClr val="78371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88" name="Freeform 398"/>
              <p:cNvSpPr>
                <a:spLocks/>
              </p:cNvSpPr>
              <p:nvPr/>
            </p:nvSpPr>
            <p:spPr bwMode="auto">
              <a:xfrm>
                <a:off x="4290" y="3122"/>
                <a:ext cx="56" cy="2"/>
              </a:xfrm>
              <a:custGeom>
                <a:avLst/>
                <a:gdLst>
                  <a:gd name="T0" fmla="*/ 56 w 56"/>
                  <a:gd name="T1" fmla="*/ 2 h 2"/>
                  <a:gd name="T2" fmla="*/ 3 w 56"/>
                  <a:gd name="T3" fmla="*/ 2 h 2"/>
                  <a:gd name="T4" fmla="*/ 3 w 56"/>
                  <a:gd name="T5" fmla="*/ 2 h 2"/>
                  <a:gd name="T6" fmla="*/ 3 w 56"/>
                  <a:gd name="T7" fmla="*/ 2 h 2"/>
                  <a:gd name="T8" fmla="*/ 3 w 56"/>
                  <a:gd name="T9" fmla="*/ 2 h 2"/>
                  <a:gd name="T10" fmla="*/ 3 w 56"/>
                  <a:gd name="T11" fmla="*/ 2 h 2"/>
                  <a:gd name="T12" fmla="*/ 3 w 56"/>
                  <a:gd name="T13" fmla="*/ 2 h 2"/>
                  <a:gd name="T14" fmla="*/ 3 w 56"/>
                  <a:gd name="T15" fmla="*/ 0 h 2"/>
                  <a:gd name="T16" fmla="*/ 0 w 56"/>
                  <a:gd name="T17" fmla="*/ 0 h 2"/>
                  <a:gd name="T18" fmla="*/ 0 w 56"/>
                  <a:gd name="T19" fmla="*/ 0 h 2"/>
                  <a:gd name="T20" fmla="*/ 54 w 56"/>
                  <a:gd name="T21" fmla="*/ 0 h 2"/>
                  <a:gd name="T22" fmla="*/ 54 w 56"/>
                  <a:gd name="T23" fmla="*/ 0 h 2"/>
                  <a:gd name="T24" fmla="*/ 54 w 56"/>
                  <a:gd name="T25" fmla="*/ 0 h 2"/>
                  <a:gd name="T26" fmla="*/ 54 w 56"/>
                  <a:gd name="T27" fmla="*/ 2 h 2"/>
                  <a:gd name="T28" fmla="*/ 54 w 56"/>
                  <a:gd name="T29" fmla="*/ 2 h 2"/>
                  <a:gd name="T30" fmla="*/ 56 w 56"/>
                  <a:gd name="T31" fmla="*/ 2 h 2"/>
                  <a:gd name="T32" fmla="*/ 56 w 56"/>
                  <a:gd name="T33" fmla="*/ 2 h 2"/>
                  <a:gd name="T34" fmla="*/ 56 w 56"/>
                  <a:gd name="T35" fmla="*/ 2 h 2"/>
                  <a:gd name="T36" fmla="*/ 56 w 5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2"/>
                  <a:gd name="T59" fmla="*/ 56 w 5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2">
                    <a:moveTo>
                      <a:pt x="56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2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79371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89" name="Freeform 399"/>
              <p:cNvSpPr>
                <a:spLocks/>
              </p:cNvSpPr>
              <p:nvPr/>
            </p:nvSpPr>
            <p:spPr bwMode="auto">
              <a:xfrm>
                <a:off x="4290" y="3119"/>
                <a:ext cx="54" cy="3"/>
              </a:xfrm>
              <a:custGeom>
                <a:avLst/>
                <a:gdLst>
                  <a:gd name="T0" fmla="*/ 54 w 54"/>
                  <a:gd name="T1" fmla="*/ 3 h 3"/>
                  <a:gd name="T2" fmla="*/ 0 w 54"/>
                  <a:gd name="T3" fmla="*/ 3 h 3"/>
                  <a:gd name="T4" fmla="*/ 0 w 54"/>
                  <a:gd name="T5" fmla="*/ 3 h 3"/>
                  <a:gd name="T6" fmla="*/ 0 w 54"/>
                  <a:gd name="T7" fmla="*/ 3 h 3"/>
                  <a:gd name="T8" fmla="*/ 0 w 54"/>
                  <a:gd name="T9" fmla="*/ 3 h 3"/>
                  <a:gd name="T10" fmla="*/ 0 w 54"/>
                  <a:gd name="T11" fmla="*/ 3 h 3"/>
                  <a:gd name="T12" fmla="*/ 0 w 54"/>
                  <a:gd name="T13" fmla="*/ 3 h 3"/>
                  <a:gd name="T14" fmla="*/ 0 w 54"/>
                  <a:gd name="T15" fmla="*/ 3 h 3"/>
                  <a:gd name="T16" fmla="*/ 0 w 54"/>
                  <a:gd name="T17" fmla="*/ 0 h 3"/>
                  <a:gd name="T18" fmla="*/ 0 w 54"/>
                  <a:gd name="T19" fmla="*/ 0 h 3"/>
                  <a:gd name="T20" fmla="*/ 54 w 54"/>
                  <a:gd name="T21" fmla="*/ 0 h 3"/>
                  <a:gd name="T22" fmla="*/ 54 w 54"/>
                  <a:gd name="T23" fmla="*/ 0 h 3"/>
                  <a:gd name="T24" fmla="*/ 54 w 54"/>
                  <a:gd name="T25" fmla="*/ 3 h 3"/>
                  <a:gd name="T26" fmla="*/ 54 w 54"/>
                  <a:gd name="T27" fmla="*/ 3 h 3"/>
                  <a:gd name="T28" fmla="*/ 54 w 54"/>
                  <a:gd name="T29" fmla="*/ 3 h 3"/>
                  <a:gd name="T30" fmla="*/ 54 w 54"/>
                  <a:gd name="T31" fmla="*/ 3 h 3"/>
                  <a:gd name="T32" fmla="*/ 54 w 54"/>
                  <a:gd name="T33" fmla="*/ 3 h 3"/>
                  <a:gd name="T34" fmla="*/ 54 w 54"/>
                  <a:gd name="T35" fmla="*/ 3 h 3"/>
                  <a:gd name="T36" fmla="*/ 54 w 5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3"/>
                  <a:gd name="T59" fmla="*/ 54 w 5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3">
                    <a:moveTo>
                      <a:pt x="5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79371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90" name="Freeform 400"/>
              <p:cNvSpPr>
                <a:spLocks/>
              </p:cNvSpPr>
              <p:nvPr/>
            </p:nvSpPr>
            <p:spPr bwMode="auto">
              <a:xfrm>
                <a:off x="4290" y="3117"/>
                <a:ext cx="54" cy="2"/>
              </a:xfrm>
              <a:custGeom>
                <a:avLst/>
                <a:gdLst>
                  <a:gd name="T0" fmla="*/ 54 w 54"/>
                  <a:gd name="T1" fmla="*/ 2 h 2"/>
                  <a:gd name="T2" fmla="*/ 0 w 54"/>
                  <a:gd name="T3" fmla="*/ 2 h 2"/>
                  <a:gd name="T4" fmla="*/ 0 w 54"/>
                  <a:gd name="T5" fmla="*/ 2 h 2"/>
                  <a:gd name="T6" fmla="*/ 0 w 54"/>
                  <a:gd name="T7" fmla="*/ 2 h 2"/>
                  <a:gd name="T8" fmla="*/ 0 w 54"/>
                  <a:gd name="T9" fmla="*/ 2 h 2"/>
                  <a:gd name="T10" fmla="*/ 0 w 54"/>
                  <a:gd name="T11" fmla="*/ 2 h 2"/>
                  <a:gd name="T12" fmla="*/ 0 w 54"/>
                  <a:gd name="T13" fmla="*/ 2 h 2"/>
                  <a:gd name="T14" fmla="*/ 0 w 54"/>
                  <a:gd name="T15" fmla="*/ 2 h 2"/>
                  <a:gd name="T16" fmla="*/ 0 w 54"/>
                  <a:gd name="T17" fmla="*/ 2 h 2"/>
                  <a:gd name="T18" fmla="*/ 0 w 54"/>
                  <a:gd name="T19" fmla="*/ 0 h 2"/>
                  <a:gd name="T20" fmla="*/ 54 w 54"/>
                  <a:gd name="T21" fmla="*/ 0 h 2"/>
                  <a:gd name="T22" fmla="*/ 54 w 54"/>
                  <a:gd name="T23" fmla="*/ 2 h 2"/>
                  <a:gd name="T24" fmla="*/ 54 w 54"/>
                  <a:gd name="T25" fmla="*/ 2 h 2"/>
                  <a:gd name="T26" fmla="*/ 54 w 54"/>
                  <a:gd name="T27" fmla="*/ 2 h 2"/>
                  <a:gd name="T28" fmla="*/ 54 w 54"/>
                  <a:gd name="T29" fmla="*/ 2 h 2"/>
                  <a:gd name="T30" fmla="*/ 54 w 54"/>
                  <a:gd name="T31" fmla="*/ 2 h 2"/>
                  <a:gd name="T32" fmla="*/ 54 w 54"/>
                  <a:gd name="T33" fmla="*/ 2 h 2"/>
                  <a:gd name="T34" fmla="*/ 54 w 54"/>
                  <a:gd name="T35" fmla="*/ 2 h 2"/>
                  <a:gd name="T36" fmla="*/ 54 w 5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2"/>
                  <a:gd name="T59" fmla="*/ 54 w 5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2">
                    <a:moveTo>
                      <a:pt x="5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2"/>
                    </a:lnTo>
                    <a:close/>
                  </a:path>
                </a:pathLst>
              </a:custGeom>
              <a:solidFill>
                <a:srgbClr val="79381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91" name="Freeform 401"/>
              <p:cNvSpPr>
                <a:spLocks/>
              </p:cNvSpPr>
              <p:nvPr/>
            </p:nvSpPr>
            <p:spPr bwMode="auto">
              <a:xfrm>
                <a:off x="4287" y="3117"/>
                <a:ext cx="57" cy="1"/>
              </a:xfrm>
              <a:custGeom>
                <a:avLst/>
                <a:gdLst>
                  <a:gd name="T0" fmla="*/ 57 w 57"/>
                  <a:gd name="T1" fmla="*/ 0 h 1"/>
                  <a:gd name="T2" fmla="*/ 3 w 57"/>
                  <a:gd name="T3" fmla="*/ 0 h 1"/>
                  <a:gd name="T4" fmla="*/ 0 w 57"/>
                  <a:gd name="T5" fmla="*/ 0 h 1"/>
                  <a:gd name="T6" fmla="*/ 0 w 57"/>
                  <a:gd name="T7" fmla="*/ 0 h 1"/>
                  <a:gd name="T8" fmla="*/ 0 w 57"/>
                  <a:gd name="T9" fmla="*/ 0 h 1"/>
                  <a:gd name="T10" fmla="*/ 0 w 57"/>
                  <a:gd name="T11" fmla="*/ 0 h 1"/>
                  <a:gd name="T12" fmla="*/ 0 w 57"/>
                  <a:gd name="T13" fmla="*/ 0 h 1"/>
                  <a:gd name="T14" fmla="*/ 0 w 57"/>
                  <a:gd name="T15" fmla="*/ 0 h 1"/>
                  <a:gd name="T16" fmla="*/ 0 w 57"/>
                  <a:gd name="T17" fmla="*/ 0 h 1"/>
                  <a:gd name="T18" fmla="*/ 0 w 57"/>
                  <a:gd name="T19" fmla="*/ 0 h 1"/>
                  <a:gd name="T20" fmla="*/ 54 w 57"/>
                  <a:gd name="T21" fmla="*/ 0 h 1"/>
                  <a:gd name="T22" fmla="*/ 54 w 57"/>
                  <a:gd name="T23" fmla="*/ 0 h 1"/>
                  <a:gd name="T24" fmla="*/ 54 w 57"/>
                  <a:gd name="T25" fmla="*/ 0 h 1"/>
                  <a:gd name="T26" fmla="*/ 54 w 57"/>
                  <a:gd name="T27" fmla="*/ 0 h 1"/>
                  <a:gd name="T28" fmla="*/ 54 w 57"/>
                  <a:gd name="T29" fmla="*/ 0 h 1"/>
                  <a:gd name="T30" fmla="*/ 54 w 57"/>
                  <a:gd name="T31" fmla="*/ 0 h 1"/>
                  <a:gd name="T32" fmla="*/ 54 w 57"/>
                  <a:gd name="T33" fmla="*/ 0 h 1"/>
                  <a:gd name="T34" fmla="*/ 54 w 57"/>
                  <a:gd name="T35" fmla="*/ 0 h 1"/>
                  <a:gd name="T36" fmla="*/ 57 w 57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7"/>
                  <a:gd name="T58" fmla="*/ 0 h 1"/>
                  <a:gd name="T59" fmla="*/ 57 w 57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7" h="1">
                    <a:moveTo>
                      <a:pt x="57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79381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92" name="Freeform 402"/>
              <p:cNvSpPr>
                <a:spLocks/>
              </p:cNvSpPr>
              <p:nvPr/>
            </p:nvSpPr>
            <p:spPr bwMode="auto">
              <a:xfrm>
                <a:off x="4287" y="3114"/>
                <a:ext cx="54" cy="3"/>
              </a:xfrm>
              <a:custGeom>
                <a:avLst/>
                <a:gdLst>
                  <a:gd name="T0" fmla="*/ 54 w 54"/>
                  <a:gd name="T1" fmla="*/ 3 h 3"/>
                  <a:gd name="T2" fmla="*/ 0 w 54"/>
                  <a:gd name="T3" fmla="*/ 3 h 3"/>
                  <a:gd name="T4" fmla="*/ 0 w 54"/>
                  <a:gd name="T5" fmla="*/ 0 h 3"/>
                  <a:gd name="T6" fmla="*/ 0 w 54"/>
                  <a:gd name="T7" fmla="*/ 0 h 3"/>
                  <a:gd name="T8" fmla="*/ 0 w 54"/>
                  <a:gd name="T9" fmla="*/ 0 h 3"/>
                  <a:gd name="T10" fmla="*/ 0 w 54"/>
                  <a:gd name="T11" fmla="*/ 0 h 3"/>
                  <a:gd name="T12" fmla="*/ 0 w 54"/>
                  <a:gd name="T13" fmla="*/ 0 h 3"/>
                  <a:gd name="T14" fmla="*/ 0 w 54"/>
                  <a:gd name="T15" fmla="*/ 0 h 3"/>
                  <a:gd name="T16" fmla="*/ 0 w 54"/>
                  <a:gd name="T17" fmla="*/ 0 h 3"/>
                  <a:gd name="T18" fmla="*/ 0 w 54"/>
                  <a:gd name="T19" fmla="*/ 0 h 3"/>
                  <a:gd name="T20" fmla="*/ 54 w 54"/>
                  <a:gd name="T21" fmla="*/ 0 h 3"/>
                  <a:gd name="T22" fmla="*/ 54 w 54"/>
                  <a:gd name="T23" fmla="*/ 0 h 3"/>
                  <a:gd name="T24" fmla="*/ 54 w 54"/>
                  <a:gd name="T25" fmla="*/ 0 h 3"/>
                  <a:gd name="T26" fmla="*/ 54 w 54"/>
                  <a:gd name="T27" fmla="*/ 0 h 3"/>
                  <a:gd name="T28" fmla="*/ 54 w 54"/>
                  <a:gd name="T29" fmla="*/ 0 h 3"/>
                  <a:gd name="T30" fmla="*/ 54 w 54"/>
                  <a:gd name="T31" fmla="*/ 0 h 3"/>
                  <a:gd name="T32" fmla="*/ 54 w 54"/>
                  <a:gd name="T33" fmla="*/ 0 h 3"/>
                  <a:gd name="T34" fmla="*/ 54 w 54"/>
                  <a:gd name="T35" fmla="*/ 0 h 3"/>
                  <a:gd name="T36" fmla="*/ 54 w 5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3"/>
                  <a:gd name="T59" fmla="*/ 54 w 5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3">
                    <a:moveTo>
                      <a:pt x="5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79381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93" name="Freeform 403"/>
              <p:cNvSpPr>
                <a:spLocks/>
              </p:cNvSpPr>
              <p:nvPr/>
            </p:nvSpPr>
            <p:spPr bwMode="auto">
              <a:xfrm>
                <a:off x="4285" y="3111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2 w 56"/>
                  <a:gd name="T3" fmla="*/ 3 h 3"/>
                  <a:gd name="T4" fmla="*/ 2 w 56"/>
                  <a:gd name="T5" fmla="*/ 3 h 3"/>
                  <a:gd name="T6" fmla="*/ 0 w 56"/>
                  <a:gd name="T7" fmla="*/ 0 h 3"/>
                  <a:gd name="T8" fmla="*/ 0 w 56"/>
                  <a:gd name="T9" fmla="*/ 0 h 3"/>
                  <a:gd name="T10" fmla="*/ 0 w 56"/>
                  <a:gd name="T11" fmla="*/ 0 h 3"/>
                  <a:gd name="T12" fmla="*/ 0 w 56"/>
                  <a:gd name="T13" fmla="*/ 0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3 w 56"/>
                  <a:gd name="T21" fmla="*/ 0 h 3"/>
                  <a:gd name="T22" fmla="*/ 53 w 56"/>
                  <a:gd name="T23" fmla="*/ 0 h 3"/>
                  <a:gd name="T24" fmla="*/ 56 w 56"/>
                  <a:gd name="T25" fmla="*/ 0 h 3"/>
                  <a:gd name="T26" fmla="*/ 56 w 56"/>
                  <a:gd name="T27" fmla="*/ 0 h 3"/>
                  <a:gd name="T28" fmla="*/ 56 w 56"/>
                  <a:gd name="T29" fmla="*/ 0 h 3"/>
                  <a:gd name="T30" fmla="*/ 56 w 56"/>
                  <a:gd name="T31" fmla="*/ 0 h 3"/>
                  <a:gd name="T32" fmla="*/ 56 w 56"/>
                  <a:gd name="T33" fmla="*/ 0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7A39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94" name="Freeform 404"/>
              <p:cNvSpPr>
                <a:spLocks/>
              </p:cNvSpPr>
              <p:nvPr/>
            </p:nvSpPr>
            <p:spPr bwMode="auto">
              <a:xfrm>
                <a:off x="4285" y="3109"/>
                <a:ext cx="53" cy="2"/>
              </a:xfrm>
              <a:custGeom>
                <a:avLst/>
                <a:gdLst>
                  <a:gd name="T0" fmla="*/ 53 w 53"/>
                  <a:gd name="T1" fmla="*/ 2 h 2"/>
                  <a:gd name="T2" fmla="*/ 0 w 53"/>
                  <a:gd name="T3" fmla="*/ 2 h 2"/>
                  <a:gd name="T4" fmla="*/ 0 w 53"/>
                  <a:gd name="T5" fmla="*/ 2 h 2"/>
                  <a:gd name="T6" fmla="*/ 0 w 53"/>
                  <a:gd name="T7" fmla="*/ 2 h 2"/>
                  <a:gd name="T8" fmla="*/ 0 w 53"/>
                  <a:gd name="T9" fmla="*/ 0 h 2"/>
                  <a:gd name="T10" fmla="*/ 0 w 53"/>
                  <a:gd name="T11" fmla="*/ 0 h 2"/>
                  <a:gd name="T12" fmla="*/ 0 w 53"/>
                  <a:gd name="T13" fmla="*/ 0 h 2"/>
                  <a:gd name="T14" fmla="*/ 0 w 53"/>
                  <a:gd name="T15" fmla="*/ 0 h 2"/>
                  <a:gd name="T16" fmla="*/ 0 w 53"/>
                  <a:gd name="T17" fmla="*/ 0 h 2"/>
                  <a:gd name="T18" fmla="*/ 0 w 53"/>
                  <a:gd name="T19" fmla="*/ 0 h 2"/>
                  <a:gd name="T20" fmla="*/ 53 w 53"/>
                  <a:gd name="T21" fmla="*/ 0 h 2"/>
                  <a:gd name="T22" fmla="*/ 53 w 53"/>
                  <a:gd name="T23" fmla="*/ 0 h 2"/>
                  <a:gd name="T24" fmla="*/ 53 w 53"/>
                  <a:gd name="T25" fmla="*/ 0 h 2"/>
                  <a:gd name="T26" fmla="*/ 53 w 53"/>
                  <a:gd name="T27" fmla="*/ 0 h 2"/>
                  <a:gd name="T28" fmla="*/ 53 w 53"/>
                  <a:gd name="T29" fmla="*/ 0 h 2"/>
                  <a:gd name="T30" fmla="*/ 53 w 53"/>
                  <a:gd name="T31" fmla="*/ 0 h 2"/>
                  <a:gd name="T32" fmla="*/ 53 w 53"/>
                  <a:gd name="T33" fmla="*/ 2 h 2"/>
                  <a:gd name="T34" fmla="*/ 53 w 53"/>
                  <a:gd name="T35" fmla="*/ 2 h 2"/>
                  <a:gd name="T36" fmla="*/ 53 w 5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3"/>
                  <a:gd name="T58" fmla="*/ 0 h 2"/>
                  <a:gd name="T59" fmla="*/ 53 w 5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3" h="2">
                    <a:moveTo>
                      <a:pt x="5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3" y="2"/>
                    </a:lnTo>
                    <a:close/>
                  </a:path>
                </a:pathLst>
              </a:custGeom>
              <a:solidFill>
                <a:srgbClr val="7A39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95" name="Freeform 405"/>
              <p:cNvSpPr>
                <a:spLocks/>
              </p:cNvSpPr>
              <p:nvPr/>
            </p:nvSpPr>
            <p:spPr bwMode="auto">
              <a:xfrm>
                <a:off x="4282" y="3106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3 w 56"/>
                  <a:gd name="T3" fmla="*/ 3 h 3"/>
                  <a:gd name="T4" fmla="*/ 3 w 56"/>
                  <a:gd name="T5" fmla="*/ 3 h 3"/>
                  <a:gd name="T6" fmla="*/ 3 w 56"/>
                  <a:gd name="T7" fmla="*/ 3 h 3"/>
                  <a:gd name="T8" fmla="*/ 3 w 56"/>
                  <a:gd name="T9" fmla="*/ 0 h 3"/>
                  <a:gd name="T10" fmla="*/ 0 w 56"/>
                  <a:gd name="T11" fmla="*/ 0 h 3"/>
                  <a:gd name="T12" fmla="*/ 0 w 56"/>
                  <a:gd name="T13" fmla="*/ 0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6 w 56"/>
                  <a:gd name="T21" fmla="*/ 0 h 3"/>
                  <a:gd name="T22" fmla="*/ 56 w 56"/>
                  <a:gd name="T23" fmla="*/ 0 h 3"/>
                  <a:gd name="T24" fmla="*/ 56 w 56"/>
                  <a:gd name="T25" fmla="*/ 0 h 3"/>
                  <a:gd name="T26" fmla="*/ 56 w 56"/>
                  <a:gd name="T27" fmla="*/ 0 h 3"/>
                  <a:gd name="T28" fmla="*/ 56 w 56"/>
                  <a:gd name="T29" fmla="*/ 0 h 3"/>
                  <a:gd name="T30" fmla="*/ 56 w 56"/>
                  <a:gd name="T31" fmla="*/ 0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7A39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96" name="Freeform 406"/>
              <p:cNvSpPr>
                <a:spLocks/>
              </p:cNvSpPr>
              <p:nvPr/>
            </p:nvSpPr>
            <p:spPr bwMode="auto">
              <a:xfrm>
                <a:off x="4282" y="3103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0 w 56"/>
                  <a:gd name="T3" fmla="*/ 3 h 3"/>
                  <a:gd name="T4" fmla="*/ 0 w 56"/>
                  <a:gd name="T5" fmla="*/ 3 h 3"/>
                  <a:gd name="T6" fmla="*/ 0 w 56"/>
                  <a:gd name="T7" fmla="*/ 3 h 3"/>
                  <a:gd name="T8" fmla="*/ 0 w 56"/>
                  <a:gd name="T9" fmla="*/ 3 h 3"/>
                  <a:gd name="T10" fmla="*/ 0 w 56"/>
                  <a:gd name="T11" fmla="*/ 0 h 3"/>
                  <a:gd name="T12" fmla="*/ 0 w 56"/>
                  <a:gd name="T13" fmla="*/ 0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3 w 56"/>
                  <a:gd name="T21" fmla="*/ 0 h 3"/>
                  <a:gd name="T22" fmla="*/ 53 w 56"/>
                  <a:gd name="T23" fmla="*/ 0 h 3"/>
                  <a:gd name="T24" fmla="*/ 53 w 56"/>
                  <a:gd name="T25" fmla="*/ 0 h 3"/>
                  <a:gd name="T26" fmla="*/ 53 w 56"/>
                  <a:gd name="T27" fmla="*/ 0 h 3"/>
                  <a:gd name="T28" fmla="*/ 56 w 56"/>
                  <a:gd name="T29" fmla="*/ 0 h 3"/>
                  <a:gd name="T30" fmla="*/ 56 w 56"/>
                  <a:gd name="T31" fmla="*/ 3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3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7A39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97" name="Freeform 407"/>
              <p:cNvSpPr>
                <a:spLocks/>
              </p:cNvSpPr>
              <p:nvPr/>
            </p:nvSpPr>
            <p:spPr bwMode="auto">
              <a:xfrm>
                <a:off x="4279" y="3101"/>
                <a:ext cx="56" cy="2"/>
              </a:xfrm>
              <a:custGeom>
                <a:avLst/>
                <a:gdLst>
                  <a:gd name="T0" fmla="*/ 56 w 56"/>
                  <a:gd name="T1" fmla="*/ 2 h 2"/>
                  <a:gd name="T2" fmla="*/ 3 w 56"/>
                  <a:gd name="T3" fmla="*/ 2 h 2"/>
                  <a:gd name="T4" fmla="*/ 3 w 56"/>
                  <a:gd name="T5" fmla="*/ 2 h 2"/>
                  <a:gd name="T6" fmla="*/ 3 w 56"/>
                  <a:gd name="T7" fmla="*/ 2 h 2"/>
                  <a:gd name="T8" fmla="*/ 3 w 56"/>
                  <a:gd name="T9" fmla="*/ 2 h 2"/>
                  <a:gd name="T10" fmla="*/ 3 w 56"/>
                  <a:gd name="T11" fmla="*/ 2 h 2"/>
                  <a:gd name="T12" fmla="*/ 3 w 56"/>
                  <a:gd name="T13" fmla="*/ 0 h 2"/>
                  <a:gd name="T14" fmla="*/ 3 w 56"/>
                  <a:gd name="T15" fmla="*/ 0 h 2"/>
                  <a:gd name="T16" fmla="*/ 0 w 56"/>
                  <a:gd name="T17" fmla="*/ 0 h 2"/>
                  <a:gd name="T18" fmla="*/ 0 w 56"/>
                  <a:gd name="T19" fmla="*/ 0 h 2"/>
                  <a:gd name="T20" fmla="*/ 56 w 56"/>
                  <a:gd name="T21" fmla="*/ 0 h 2"/>
                  <a:gd name="T22" fmla="*/ 56 w 56"/>
                  <a:gd name="T23" fmla="*/ 0 h 2"/>
                  <a:gd name="T24" fmla="*/ 56 w 56"/>
                  <a:gd name="T25" fmla="*/ 0 h 2"/>
                  <a:gd name="T26" fmla="*/ 56 w 56"/>
                  <a:gd name="T27" fmla="*/ 0 h 2"/>
                  <a:gd name="T28" fmla="*/ 56 w 56"/>
                  <a:gd name="T29" fmla="*/ 2 h 2"/>
                  <a:gd name="T30" fmla="*/ 56 w 56"/>
                  <a:gd name="T31" fmla="*/ 2 h 2"/>
                  <a:gd name="T32" fmla="*/ 56 w 56"/>
                  <a:gd name="T33" fmla="*/ 2 h 2"/>
                  <a:gd name="T34" fmla="*/ 56 w 56"/>
                  <a:gd name="T35" fmla="*/ 2 h 2"/>
                  <a:gd name="T36" fmla="*/ 56 w 5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2"/>
                  <a:gd name="T59" fmla="*/ 56 w 5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2">
                    <a:moveTo>
                      <a:pt x="56" y="2"/>
                    </a:moveTo>
                    <a:lnTo>
                      <a:pt x="3" y="2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7A3A1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398" name="Freeform 408"/>
              <p:cNvSpPr>
                <a:spLocks/>
              </p:cNvSpPr>
              <p:nvPr/>
            </p:nvSpPr>
            <p:spPr bwMode="auto">
              <a:xfrm>
                <a:off x="4279" y="3098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0 w 56"/>
                  <a:gd name="T3" fmla="*/ 3 h 3"/>
                  <a:gd name="T4" fmla="*/ 0 w 56"/>
                  <a:gd name="T5" fmla="*/ 3 h 3"/>
                  <a:gd name="T6" fmla="*/ 0 w 56"/>
                  <a:gd name="T7" fmla="*/ 3 h 3"/>
                  <a:gd name="T8" fmla="*/ 0 w 56"/>
                  <a:gd name="T9" fmla="*/ 3 h 3"/>
                  <a:gd name="T10" fmla="*/ 0 w 56"/>
                  <a:gd name="T11" fmla="*/ 3 h 3"/>
                  <a:gd name="T12" fmla="*/ 0 w 56"/>
                  <a:gd name="T13" fmla="*/ 3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6 w 56"/>
                  <a:gd name="T21" fmla="*/ 0 h 3"/>
                  <a:gd name="T22" fmla="*/ 56 w 56"/>
                  <a:gd name="T23" fmla="*/ 0 h 3"/>
                  <a:gd name="T24" fmla="*/ 56 w 56"/>
                  <a:gd name="T25" fmla="*/ 0 h 3"/>
                  <a:gd name="T26" fmla="*/ 56 w 56"/>
                  <a:gd name="T27" fmla="*/ 3 h 3"/>
                  <a:gd name="T28" fmla="*/ 56 w 56"/>
                  <a:gd name="T29" fmla="*/ 3 h 3"/>
                  <a:gd name="T30" fmla="*/ 56 w 56"/>
                  <a:gd name="T31" fmla="*/ 3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7B3A1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932" name="Group 409"/>
            <p:cNvGrpSpPr>
              <a:grpSpLocks/>
            </p:cNvGrpSpPr>
            <p:nvPr/>
          </p:nvGrpSpPr>
          <p:grpSpPr bwMode="auto">
            <a:xfrm>
              <a:off x="2326" y="1232"/>
              <a:ext cx="960" cy="1292"/>
              <a:chOff x="4078" y="1713"/>
              <a:chExt cx="960" cy="1571"/>
            </a:xfrm>
          </p:grpSpPr>
          <p:sp>
            <p:nvSpPr>
              <p:cNvPr id="38999" name="Freeform 410"/>
              <p:cNvSpPr>
                <a:spLocks/>
              </p:cNvSpPr>
              <p:nvPr/>
            </p:nvSpPr>
            <p:spPr bwMode="auto">
              <a:xfrm>
                <a:off x="4279" y="3096"/>
                <a:ext cx="56" cy="2"/>
              </a:xfrm>
              <a:custGeom>
                <a:avLst/>
                <a:gdLst>
                  <a:gd name="T0" fmla="*/ 56 w 56"/>
                  <a:gd name="T1" fmla="*/ 2 h 2"/>
                  <a:gd name="T2" fmla="*/ 0 w 56"/>
                  <a:gd name="T3" fmla="*/ 2 h 2"/>
                  <a:gd name="T4" fmla="*/ 0 w 56"/>
                  <a:gd name="T5" fmla="*/ 2 h 2"/>
                  <a:gd name="T6" fmla="*/ 0 w 56"/>
                  <a:gd name="T7" fmla="*/ 2 h 2"/>
                  <a:gd name="T8" fmla="*/ 0 w 56"/>
                  <a:gd name="T9" fmla="*/ 2 h 2"/>
                  <a:gd name="T10" fmla="*/ 0 w 56"/>
                  <a:gd name="T11" fmla="*/ 2 h 2"/>
                  <a:gd name="T12" fmla="*/ 0 w 56"/>
                  <a:gd name="T13" fmla="*/ 2 h 2"/>
                  <a:gd name="T14" fmla="*/ 0 w 56"/>
                  <a:gd name="T15" fmla="*/ 2 h 2"/>
                  <a:gd name="T16" fmla="*/ 0 w 56"/>
                  <a:gd name="T17" fmla="*/ 0 h 2"/>
                  <a:gd name="T18" fmla="*/ 0 w 56"/>
                  <a:gd name="T19" fmla="*/ 0 h 2"/>
                  <a:gd name="T20" fmla="*/ 54 w 56"/>
                  <a:gd name="T21" fmla="*/ 0 h 2"/>
                  <a:gd name="T22" fmla="*/ 54 w 56"/>
                  <a:gd name="T23" fmla="*/ 0 h 2"/>
                  <a:gd name="T24" fmla="*/ 54 w 56"/>
                  <a:gd name="T25" fmla="*/ 2 h 2"/>
                  <a:gd name="T26" fmla="*/ 54 w 56"/>
                  <a:gd name="T27" fmla="*/ 2 h 2"/>
                  <a:gd name="T28" fmla="*/ 56 w 56"/>
                  <a:gd name="T29" fmla="*/ 2 h 2"/>
                  <a:gd name="T30" fmla="*/ 56 w 56"/>
                  <a:gd name="T31" fmla="*/ 2 h 2"/>
                  <a:gd name="T32" fmla="*/ 56 w 56"/>
                  <a:gd name="T33" fmla="*/ 2 h 2"/>
                  <a:gd name="T34" fmla="*/ 56 w 56"/>
                  <a:gd name="T35" fmla="*/ 2 h 2"/>
                  <a:gd name="T36" fmla="*/ 56 w 5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2"/>
                  <a:gd name="T59" fmla="*/ 56 w 5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2">
                    <a:moveTo>
                      <a:pt x="56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4" y="0"/>
                    </a:lnTo>
                    <a:lnTo>
                      <a:pt x="54" y="2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7B3A1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0" name="Freeform 411"/>
              <p:cNvSpPr>
                <a:spLocks/>
              </p:cNvSpPr>
              <p:nvPr/>
            </p:nvSpPr>
            <p:spPr bwMode="auto">
              <a:xfrm>
                <a:off x="4276" y="3093"/>
                <a:ext cx="57" cy="3"/>
              </a:xfrm>
              <a:custGeom>
                <a:avLst/>
                <a:gdLst>
                  <a:gd name="T0" fmla="*/ 57 w 57"/>
                  <a:gd name="T1" fmla="*/ 3 h 3"/>
                  <a:gd name="T2" fmla="*/ 3 w 57"/>
                  <a:gd name="T3" fmla="*/ 3 h 3"/>
                  <a:gd name="T4" fmla="*/ 3 w 57"/>
                  <a:gd name="T5" fmla="*/ 3 h 3"/>
                  <a:gd name="T6" fmla="*/ 0 w 57"/>
                  <a:gd name="T7" fmla="*/ 3 h 3"/>
                  <a:gd name="T8" fmla="*/ 0 w 57"/>
                  <a:gd name="T9" fmla="*/ 3 h 3"/>
                  <a:gd name="T10" fmla="*/ 0 w 57"/>
                  <a:gd name="T11" fmla="*/ 3 h 3"/>
                  <a:gd name="T12" fmla="*/ 0 w 57"/>
                  <a:gd name="T13" fmla="*/ 3 h 3"/>
                  <a:gd name="T14" fmla="*/ 0 w 57"/>
                  <a:gd name="T15" fmla="*/ 3 h 3"/>
                  <a:gd name="T16" fmla="*/ 0 w 57"/>
                  <a:gd name="T17" fmla="*/ 3 h 3"/>
                  <a:gd name="T18" fmla="*/ 0 w 57"/>
                  <a:gd name="T19" fmla="*/ 0 h 3"/>
                  <a:gd name="T20" fmla="*/ 57 w 57"/>
                  <a:gd name="T21" fmla="*/ 0 h 3"/>
                  <a:gd name="T22" fmla="*/ 57 w 57"/>
                  <a:gd name="T23" fmla="*/ 3 h 3"/>
                  <a:gd name="T24" fmla="*/ 57 w 57"/>
                  <a:gd name="T25" fmla="*/ 3 h 3"/>
                  <a:gd name="T26" fmla="*/ 57 w 57"/>
                  <a:gd name="T27" fmla="*/ 3 h 3"/>
                  <a:gd name="T28" fmla="*/ 57 w 57"/>
                  <a:gd name="T29" fmla="*/ 3 h 3"/>
                  <a:gd name="T30" fmla="*/ 57 w 57"/>
                  <a:gd name="T31" fmla="*/ 3 h 3"/>
                  <a:gd name="T32" fmla="*/ 57 w 57"/>
                  <a:gd name="T33" fmla="*/ 3 h 3"/>
                  <a:gd name="T34" fmla="*/ 57 w 57"/>
                  <a:gd name="T35" fmla="*/ 3 h 3"/>
                  <a:gd name="T36" fmla="*/ 57 w 5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7"/>
                  <a:gd name="T58" fmla="*/ 0 h 3"/>
                  <a:gd name="T59" fmla="*/ 57 w 5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7" h="3">
                    <a:moveTo>
                      <a:pt x="57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3"/>
                    </a:lnTo>
                    <a:close/>
                  </a:path>
                </a:pathLst>
              </a:custGeom>
              <a:solidFill>
                <a:srgbClr val="7B3B1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1" name="Freeform 412"/>
              <p:cNvSpPr>
                <a:spLocks/>
              </p:cNvSpPr>
              <p:nvPr/>
            </p:nvSpPr>
            <p:spPr bwMode="auto">
              <a:xfrm>
                <a:off x="4276" y="3093"/>
                <a:ext cx="57" cy="1"/>
              </a:xfrm>
              <a:custGeom>
                <a:avLst/>
                <a:gdLst>
                  <a:gd name="T0" fmla="*/ 57 w 57"/>
                  <a:gd name="T1" fmla="*/ 0 h 1"/>
                  <a:gd name="T2" fmla="*/ 0 w 57"/>
                  <a:gd name="T3" fmla="*/ 0 h 1"/>
                  <a:gd name="T4" fmla="*/ 0 w 57"/>
                  <a:gd name="T5" fmla="*/ 0 h 1"/>
                  <a:gd name="T6" fmla="*/ 0 w 57"/>
                  <a:gd name="T7" fmla="*/ 0 h 1"/>
                  <a:gd name="T8" fmla="*/ 0 w 57"/>
                  <a:gd name="T9" fmla="*/ 0 h 1"/>
                  <a:gd name="T10" fmla="*/ 0 w 57"/>
                  <a:gd name="T11" fmla="*/ 0 h 1"/>
                  <a:gd name="T12" fmla="*/ 0 w 57"/>
                  <a:gd name="T13" fmla="*/ 0 h 1"/>
                  <a:gd name="T14" fmla="*/ 0 w 57"/>
                  <a:gd name="T15" fmla="*/ 0 h 1"/>
                  <a:gd name="T16" fmla="*/ 0 w 57"/>
                  <a:gd name="T17" fmla="*/ 0 h 1"/>
                  <a:gd name="T18" fmla="*/ 0 w 57"/>
                  <a:gd name="T19" fmla="*/ 0 h 1"/>
                  <a:gd name="T20" fmla="*/ 57 w 57"/>
                  <a:gd name="T21" fmla="*/ 0 h 1"/>
                  <a:gd name="T22" fmla="*/ 57 w 57"/>
                  <a:gd name="T23" fmla="*/ 0 h 1"/>
                  <a:gd name="T24" fmla="*/ 57 w 57"/>
                  <a:gd name="T25" fmla="*/ 0 h 1"/>
                  <a:gd name="T26" fmla="*/ 57 w 57"/>
                  <a:gd name="T27" fmla="*/ 0 h 1"/>
                  <a:gd name="T28" fmla="*/ 57 w 57"/>
                  <a:gd name="T29" fmla="*/ 0 h 1"/>
                  <a:gd name="T30" fmla="*/ 57 w 57"/>
                  <a:gd name="T31" fmla="*/ 0 h 1"/>
                  <a:gd name="T32" fmla="*/ 57 w 57"/>
                  <a:gd name="T33" fmla="*/ 0 h 1"/>
                  <a:gd name="T34" fmla="*/ 57 w 57"/>
                  <a:gd name="T35" fmla="*/ 0 h 1"/>
                  <a:gd name="T36" fmla="*/ 57 w 57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7"/>
                  <a:gd name="T58" fmla="*/ 0 h 1"/>
                  <a:gd name="T59" fmla="*/ 57 w 57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7" h="1">
                    <a:moveTo>
                      <a:pt x="57" y="0"/>
                    </a:moveTo>
                    <a:lnTo>
                      <a:pt x="0" y="0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7B3B1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2" name="Freeform 413"/>
              <p:cNvSpPr>
                <a:spLocks/>
              </p:cNvSpPr>
              <p:nvPr/>
            </p:nvSpPr>
            <p:spPr bwMode="auto">
              <a:xfrm>
                <a:off x="4274" y="3090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2 w 59"/>
                  <a:gd name="T3" fmla="*/ 3 h 3"/>
                  <a:gd name="T4" fmla="*/ 2 w 59"/>
                  <a:gd name="T5" fmla="*/ 0 h 3"/>
                  <a:gd name="T6" fmla="*/ 2 w 59"/>
                  <a:gd name="T7" fmla="*/ 0 h 3"/>
                  <a:gd name="T8" fmla="*/ 2 w 59"/>
                  <a:gd name="T9" fmla="*/ 0 h 3"/>
                  <a:gd name="T10" fmla="*/ 2 w 59"/>
                  <a:gd name="T11" fmla="*/ 0 h 3"/>
                  <a:gd name="T12" fmla="*/ 2 w 59"/>
                  <a:gd name="T13" fmla="*/ 0 h 3"/>
                  <a:gd name="T14" fmla="*/ 0 w 59"/>
                  <a:gd name="T15" fmla="*/ 0 h 3"/>
                  <a:gd name="T16" fmla="*/ 0 w 59"/>
                  <a:gd name="T17" fmla="*/ 0 h 3"/>
                  <a:gd name="T18" fmla="*/ 0 w 59"/>
                  <a:gd name="T19" fmla="*/ 0 h 3"/>
                  <a:gd name="T20" fmla="*/ 56 w 59"/>
                  <a:gd name="T21" fmla="*/ 0 h 3"/>
                  <a:gd name="T22" fmla="*/ 56 w 59"/>
                  <a:gd name="T23" fmla="*/ 0 h 3"/>
                  <a:gd name="T24" fmla="*/ 56 w 59"/>
                  <a:gd name="T25" fmla="*/ 0 h 3"/>
                  <a:gd name="T26" fmla="*/ 59 w 59"/>
                  <a:gd name="T27" fmla="*/ 0 h 3"/>
                  <a:gd name="T28" fmla="*/ 59 w 59"/>
                  <a:gd name="T29" fmla="*/ 0 h 3"/>
                  <a:gd name="T30" fmla="*/ 59 w 59"/>
                  <a:gd name="T31" fmla="*/ 0 h 3"/>
                  <a:gd name="T32" fmla="*/ 59 w 59"/>
                  <a:gd name="T33" fmla="*/ 0 h 3"/>
                  <a:gd name="T34" fmla="*/ 59 w 59"/>
                  <a:gd name="T35" fmla="*/ 0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2" y="3"/>
                    </a:lnTo>
                    <a:lnTo>
                      <a:pt x="2" y="0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9" y="0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B3B1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3" name="Freeform 414"/>
              <p:cNvSpPr>
                <a:spLocks/>
              </p:cNvSpPr>
              <p:nvPr/>
            </p:nvSpPr>
            <p:spPr bwMode="auto">
              <a:xfrm>
                <a:off x="4274" y="3088"/>
                <a:ext cx="56" cy="2"/>
              </a:xfrm>
              <a:custGeom>
                <a:avLst/>
                <a:gdLst>
                  <a:gd name="T0" fmla="*/ 56 w 56"/>
                  <a:gd name="T1" fmla="*/ 2 h 2"/>
                  <a:gd name="T2" fmla="*/ 0 w 56"/>
                  <a:gd name="T3" fmla="*/ 2 h 2"/>
                  <a:gd name="T4" fmla="*/ 0 w 56"/>
                  <a:gd name="T5" fmla="*/ 2 h 2"/>
                  <a:gd name="T6" fmla="*/ 0 w 56"/>
                  <a:gd name="T7" fmla="*/ 0 h 2"/>
                  <a:gd name="T8" fmla="*/ 0 w 56"/>
                  <a:gd name="T9" fmla="*/ 0 h 2"/>
                  <a:gd name="T10" fmla="*/ 0 w 56"/>
                  <a:gd name="T11" fmla="*/ 0 h 2"/>
                  <a:gd name="T12" fmla="*/ 0 w 56"/>
                  <a:gd name="T13" fmla="*/ 0 h 2"/>
                  <a:gd name="T14" fmla="*/ 0 w 56"/>
                  <a:gd name="T15" fmla="*/ 0 h 2"/>
                  <a:gd name="T16" fmla="*/ 0 w 56"/>
                  <a:gd name="T17" fmla="*/ 0 h 2"/>
                  <a:gd name="T18" fmla="*/ 0 w 56"/>
                  <a:gd name="T19" fmla="*/ 0 h 2"/>
                  <a:gd name="T20" fmla="*/ 56 w 56"/>
                  <a:gd name="T21" fmla="*/ 0 h 2"/>
                  <a:gd name="T22" fmla="*/ 56 w 56"/>
                  <a:gd name="T23" fmla="*/ 0 h 2"/>
                  <a:gd name="T24" fmla="*/ 56 w 56"/>
                  <a:gd name="T25" fmla="*/ 0 h 2"/>
                  <a:gd name="T26" fmla="*/ 56 w 56"/>
                  <a:gd name="T27" fmla="*/ 0 h 2"/>
                  <a:gd name="T28" fmla="*/ 56 w 56"/>
                  <a:gd name="T29" fmla="*/ 0 h 2"/>
                  <a:gd name="T30" fmla="*/ 56 w 56"/>
                  <a:gd name="T31" fmla="*/ 0 h 2"/>
                  <a:gd name="T32" fmla="*/ 56 w 56"/>
                  <a:gd name="T33" fmla="*/ 0 h 2"/>
                  <a:gd name="T34" fmla="*/ 56 w 56"/>
                  <a:gd name="T35" fmla="*/ 2 h 2"/>
                  <a:gd name="T36" fmla="*/ 56 w 5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2"/>
                  <a:gd name="T59" fmla="*/ 56 w 5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2">
                    <a:moveTo>
                      <a:pt x="56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7C3B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4" name="Freeform 415"/>
              <p:cNvSpPr>
                <a:spLocks/>
              </p:cNvSpPr>
              <p:nvPr/>
            </p:nvSpPr>
            <p:spPr bwMode="auto">
              <a:xfrm>
                <a:off x="4274" y="3085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0 w 56"/>
                  <a:gd name="T3" fmla="*/ 3 h 3"/>
                  <a:gd name="T4" fmla="*/ 0 w 56"/>
                  <a:gd name="T5" fmla="*/ 3 h 3"/>
                  <a:gd name="T6" fmla="*/ 0 w 56"/>
                  <a:gd name="T7" fmla="*/ 3 h 3"/>
                  <a:gd name="T8" fmla="*/ 0 w 56"/>
                  <a:gd name="T9" fmla="*/ 0 h 3"/>
                  <a:gd name="T10" fmla="*/ 0 w 56"/>
                  <a:gd name="T11" fmla="*/ 0 h 3"/>
                  <a:gd name="T12" fmla="*/ 0 w 56"/>
                  <a:gd name="T13" fmla="*/ 0 h 3"/>
                  <a:gd name="T14" fmla="*/ 0 w 56"/>
                  <a:gd name="T15" fmla="*/ 0 h 3"/>
                  <a:gd name="T16" fmla="*/ 0 w 56"/>
                  <a:gd name="T17" fmla="*/ 0 h 3"/>
                  <a:gd name="T18" fmla="*/ 0 w 56"/>
                  <a:gd name="T19" fmla="*/ 0 h 3"/>
                  <a:gd name="T20" fmla="*/ 56 w 56"/>
                  <a:gd name="T21" fmla="*/ 0 h 3"/>
                  <a:gd name="T22" fmla="*/ 56 w 56"/>
                  <a:gd name="T23" fmla="*/ 0 h 3"/>
                  <a:gd name="T24" fmla="*/ 56 w 56"/>
                  <a:gd name="T25" fmla="*/ 0 h 3"/>
                  <a:gd name="T26" fmla="*/ 56 w 56"/>
                  <a:gd name="T27" fmla="*/ 0 h 3"/>
                  <a:gd name="T28" fmla="*/ 56 w 56"/>
                  <a:gd name="T29" fmla="*/ 0 h 3"/>
                  <a:gd name="T30" fmla="*/ 56 w 56"/>
                  <a:gd name="T31" fmla="*/ 0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7C3C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5" name="Freeform 416"/>
              <p:cNvSpPr>
                <a:spLocks/>
              </p:cNvSpPr>
              <p:nvPr/>
            </p:nvSpPr>
            <p:spPr bwMode="auto">
              <a:xfrm>
                <a:off x="4271" y="3082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3 w 59"/>
                  <a:gd name="T3" fmla="*/ 3 h 3"/>
                  <a:gd name="T4" fmla="*/ 3 w 59"/>
                  <a:gd name="T5" fmla="*/ 3 h 3"/>
                  <a:gd name="T6" fmla="*/ 3 w 59"/>
                  <a:gd name="T7" fmla="*/ 3 h 3"/>
                  <a:gd name="T8" fmla="*/ 0 w 59"/>
                  <a:gd name="T9" fmla="*/ 3 h 3"/>
                  <a:gd name="T10" fmla="*/ 0 w 59"/>
                  <a:gd name="T11" fmla="*/ 0 h 3"/>
                  <a:gd name="T12" fmla="*/ 0 w 59"/>
                  <a:gd name="T13" fmla="*/ 0 h 3"/>
                  <a:gd name="T14" fmla="*/ 0 w 59"/>
                  <a:gd name="T15" fmla="*/ 0 h 3"/>
                  <a:gd name="T16" fmla="*/ 0 w 59"/>
                  <a:gd name="T17" fmla="*/ 0 h 3"/>
                  <a:gd name="T18" fmla="*/ 0 w 59"/>
                  <a:gd name="T19" fmla="*/ 0 h 3"/>
                  <a:gd name="T20" fmla="*/ 56 w 59"/>
                  <a:gd name="T21" fmla="*/ 0 h 3"/>
                  <a:gd name="T22" fmla="*/ 56 w 59"/>
                  <a:gd name="T23" fmla="*/ 0 h 3"/>
                  <a:gd name="T24" fmla="*/ 59 w 59"/>
                  <a:gd name="T25" fmla="*/ 0 h 3"/>
                  <a:gd name="T26" fmla="*/ 59 w 59"/>
                  <a:gd name="T27" fmla="*/ 0 h 3"/>
                  <a:gd name="T28" fmla="*/ 59 w 59"/>
                  <a:gd name="T29" fmla="*/ 0 h 3"/>
                  <a:gd name="T30" fmla="*/ 59 w 59"/>
                  <a:gd name="T31" fmla="*/ 3 h 3"/>
                  <a:gd name="T32" fmla="*/ 59 w 59"/>
                  <a:gd name="T33" fmla="*/ 3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9" y="0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C3C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6" name="Freeform 417"/>
              <p:cNvSpPr>
                <a:spLocks/>
              </p:cNvSpPr>
              <p:nvPr/>
            </p:nvSpPr>
            <p:spPr bwMode="auto">
              <a:xfrm>
                <a:off x="4271" y="3080"/>
                <a:ext cx="56" cy="2"/>
              </a:xfrm>
              <a:custGeom>
                <a:avLst/>
                <a:gdLst>
                  <a:gd name="T0" fmla="*/ 56 w 56"/>
                  <a:gd name="T1" fmla="*/ 2 h 2"/>
                  <a:gd name="T2" fmla="*/ 0 w 56"/>
                  <a:gd name="T3" fmla="*/ 2 h 2"/>
                  <a:gd name="T4" fmla="*/ 0 w 56"/>
                  <a:gd name="T5" fmla="*/ 2 h 2"/>
                  <a:gd name="T6" fmla="*/ 0 w 56"/>
                  <a:gd name="T7" fmla="*/ 2 h 2"/>
                  <a:gd name="T8" fmla="*/ 0 w 56"/>
                  <a:gd name="T9" fmla="*/ 2 h 2"/>
                  <a:gd name="T10" fmla="*/ 0 w 56"/>
                  <a:gd name="T11" fmla="*/ 0 h 2"/>
                  <a:gd name="T12" fmla="*/ 0 w 56"/>
                  <a:gd name="T13" fmla="*/ 0 h 2"/>
                  <a:gd name="T14" fmla="*/ 0 w 56"/>
                  <a:gd name="T15" fmla="*/ 0 h 2"/>
                  <a:gd name="T16" fmla="*/ 0 w 56"/>
                  <a:gd name="T17" fmla="*/ 0 h 2"/>
                  <a:gd name="T18" fmla="*/ 0 w 56"/>
                  <a:gd name="T19" fmla="*/ 0 h 2"/>
                  <a:gd name="T20" fmla="*/ 56 w 56"/>
                  <a:gd name="T21" fmla="*/ 0 h 2"/>
                  <a:gd name="T22" fmla="*/ 56 w 56"/>
                  <a:gd name="T23" fmla="*/ 0 h 2"/>
                  <a:gd name="T24" fmla="*/ 56 w 56"/>
                  <a:gd name="T25" fmla="*/ 0 h 2"/>
                  <a:gd name="T26" fmla="*/ 56 w 56"/>
                  <a:gd name="T27" fmla="*/ 0 h 2"/>
                  <a:gd name="T28" fmla="*/ 56 w 56"/>
                  <a:gd name="T29" fmla="*/ 0 h 2"/>
                  <a:gd name="T30" fmla="*/ 56 w 56"/>
                  <a:gd name="T31" fmla="*/ 2 h 2"/>
                  <a:gd name="T32" fmla="*/ 56 w 56"/>
                  <a:gd name="T33" fmla="*/ 2 h 2"/>
                  <a:gd name="T34" fmla="*/ 56 w 56"/>
                  <a:gd name="T35" fmla="*/ 2 h 2"/>
                  <a:gd name="T36" fmla="*/ 56 w 56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2"/>
                  <a:gd name="T59" fmla="*/ 56 w 56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2">
                    <a:moveTo>
                      <a:pt x="56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6" y="2"/>
                    </a:lnTo>
                    <a:close/>
                  </a:path>
                </a:pathLst>
              </a:custGeom>
              <a:solidFill>
                <a:srgbClr val="7C3C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7" name="Freeform 418"/>
              <p:cNvSpPr>
                <a:spLocks/>
              </p:cNvSpPr>
              <p:nvPr/>
            </p:nvSpPr>
            <p:spPr bwMode="auto">
              <a:xfrm>
                <a:off x="4268" y="3077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3 w 59"/>
                  <a:gd name="T3" fmla="*/ 3 h 3"/>
                  <a:gd name="T4" fmla="*/ 3 w 59"/>
                  <a:gd name="T5" fmla="*/ 3 h 3"/>
                  <a:gd name="T6" fmla="*/ 3 w 59"/>
                  <a:gd name="T7" fmla="*/ 3 h 3"/>
                  <a:gd name="T8" fmla="*/ 3 w 59"/>
                  <a:gd name="T9" fmla="*/ 3 h 3"/>
                  <a:gd name="T10" fmla="*/ 3 w 59"/>
                  <a:gd name="T11" fmla="*/ 3 h 3"/>
                  <a:gd name="T12" fmla="*/ 3 w 59"/>
                  <a:gd name="T13" fmla="*/ 0 h 3"/>
                  <a:gd name="T14" fmla="*/ 3 w 59"/>
                  <a:gd name="T15" fmla="*/ 0 h 3"/>
                  <a:gd name="T16" fmla="*/ 3 w 59"/>
                  <a:gd name="T17" fmla="*/ 0 h 3"/>
                  <a:gd name="T18" fmla="*/ 0 w 59"/>
                  <a:gd name="T19" fmla="*/ 0 h 3"/>
                  <a:gd name="T20" fmla="*/ 59 w 59"/>
                  <a:gd name="T21" fmla="*/ 0 h 3"/>
                  <a:gd name="T22" fmla="*/ 59 w 59"/>
                  <a:gd name="T23" fmla="*/ 0 h 3"/>
                  <a:gd name="T24" fmla="*/ 59 w 59"/>
                  <a:gd name="T25" fmla="*/ 0 h 3"/>
                  <a:gd name="T26" fmla="*/ 59 w 59"/>
                  <a:gd name="T27" fmla="*/ 0 h 3"/>
                  <a:gd name="T28" fmla="*/ 59 w 59"/>
                  <a:gd name="T29" fmla="*/ 3 h 3"/>
                  <a:gd name="T30" fmla="*/ 59 w 59"/>
                  <a:gd name="T31" fmla="*/ 3 h 3"/>
                  <a:gd name="T32" fmla="*/ 59 w 59"/>
                  <a:gd name="T33" fmla="*/ 3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C3D1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8" name="Freeform 419"/>
              <p:cNvSpPr>
                <a:spLocks/>
              </p:cNvSpPr>
              <p:nvPr/>
            </p:nvSpPr>
            <p:spPr bwMode="auto">
              <a:xfrm>
                <a:off x="4268" y="3075"/>
                <a:ext cx="59" cy="2"/>
              </a:xfrm>
              <a:custGeom>
                <a:avLst/>
                <a:gdLst>
                  <a:gd name="T0" fmla="*/ 59 w 59"/>
                  <a:gd name="T1" fmla="*/ 2 h 2"/>
                  <a:gd name="T2" fmla="*/ 0 w 59"/>
                  <a:gd name="T3" fmla="*/ 2 h 2"/>
                  <a:gd name="T4" fmla="*/ 0 w 59"/>
                  <a:gd name="T5" fmla="*/ 2 h 2"/>
                  <a:gd name="T6" fmla="*/ 0 w 59"/>
                  <a:gd name="T7" fmla="*/ 2 h 2"/>
                  <a:gd name="T8" fmla="*/ 0 w 59"/>
                  <a:gd name="T9" fmla="*/ 2 h 2"/>
                  <a:gd name="T10" fmla="*/ 0 w 59"/>
                  <a:gd name="T11" fmla="*/ 2 h 2"/>
                  <a:gd name="T12" fmla="*/ 0 w 59"/>
                  <a:gd name="T13" fmla="*/ 2 h 2"/>
                  <a:gd name="T14" fmla="*/ 0 w 59"/>
                  <a:gd name="T15" fmla="*/ 0 h 2"/>
                  <a:gd name="T16" fmla="*/ 0 w 59"/>
                  <a:gd name="T17" fmla="*/ 0 h 2"/>
                  <a:gd name="T18" fmla="*/ 0 w 59"/>
                  <a:gd name="T19" fmla="*/ 0 h 2"/>
                  <a:gd name="T20" fmla="*/ 59 w 59"/>
                  <a:gd name="T21" fmla="*/ 0 h 2"/>
                  <a:gd name="T22" fmla="*/ 59 w 59"/>
                  <a:gd name="T23" fmla="*/ 0 h 2"/>
                  <a:gd name="T24" fmla="*/ 59 w 59"/>
                  <a:gd name="T25" fmla="*/ 0 h 2"/>
                  <a:gd name="T26" fmla="*/ 59 w 59"/>
                  <a:gd name="T27" fmla="*/ 2 h 2"/>
                  <a:gd name="T28" fmla="*/ 59 w 59"/>
                  <a:gd name="T29" fmla="*/ 2 h 2"/>
                  <a:gd name="T30" fmla="*/ 59 w 59"/>
                  <a:gd name="T31" fmla="*/ 2 h 2"/>
                  <a:gd name="T32" fmla="*/ 59 w 59"/>
                  <a:gd name="T33" fmla="*/ 2 h 2"/>
                  <a:gd name="T34" fmla="*/ 59 w 59"/>
                  <a:gd name="T35" fmla="*/ 2 h 2"/>
                  <a:gd name="T36" fmla="*/ 59 w 5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2"/>
                  <a:gd name="T59" fmla="*/ 59 w 5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2">
                    <a:moveTo>
                      <a:pt x="59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59" y="2"/>
                    </a:lnTo>
                    <a:close/>
                  </a:path>
                </a:pathLst>
              </a:custGeom>
              <a:solidFill>
                <a:srgbClr val="7D3D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09" name="Freeform 420"/>
              <p:cNvSpPr>
                <a:spLocks/>
              </p:cNvSpPr>
              <p:nvPr/>
            </p:nvSpPr>
            <p:spPr bwMode="auto">
              <a:xfrm>
                <a:off x="4268" y="3072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0 w 59"/>
                  <a:gd name="T3" fmla="*/ 3 h 3"/>
                  <a:gd name="T4" fmla="*/ 0 w 59"/>
                  <a:gd name="T5" fmla="*/ 3 h 3"/>
                  <a:gd name="T6" fmla="*/ 0 w 59"/>
                  <a:gd name="T7" fmla="*/ 3 h 3"/>
                  <a:gd name="T8" fmla="*/ 0 w 59"/>
                  <a:gd name="T9" fmla="*/ 3 h 3"/>
                  <a:gd name="T10" fmla="*/ 0 w 59"/>
                  <a:gd name="T11" fmla="*/ 3 h 3"/>
                  <a:gd name="T12" fmla="*/ 0 w 59"/>
                  <a:gd name="T13" fmla="*/ 3 h 3"/>
                  <a:gd name="T14" fmla="*/ 0 w 59"/>
                  <a:gd name="T15" fmla="*/ 3 h 3"/>
                  <a:gd name="T16" fmla="*/ 0 w 59"/>
                  <a:gd name="T17" fmla="*/ 0 h 3"/>
                  <a:gd name="T18" fmla="*/ 0 w 59"/>
                  <a:gd name="T19" fmla="*/ 0 h 3"/>
                  <a:gd name="T20" fmla="*/ 57 w 59"/>
                  <a:gd name="T21" fmla="*/ 0 h 3"/>
                  <a:gd name="T22" fmla="*/ 57 w 59"/>
                  <a:gd name="T23" fmla="*/ 0 h 3"/>
                  <a:gd name="T24" fmla="*/ 57 w 59"/>
                  <a:gd name="T25" fmla="*/ 3 h 3"/>
                  <a:gd name="T26" fmla="*/ 57 w 59"/>
                  <a:gd name="T27" fmla="*/ 3 h 3"/>
                  <a:gd name="T28" fmla="*/ 57 w 59"/>
                  <a:gd name="T29" fmla="*/ 3 h 3"/>
                  <a:gd name="T30" fmla="*/ 57 w 59"/>
                  <a:gd name="T31" fmla="*/ 3 h 3"/>
                  <a:gd name="T32" fmla="*/ 57 w 59"/>
                  <a:gd name="T33" fmla="*/ 3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3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D3D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0" name="Freeform 421"/>
              <p:cNvSpPr>
                <a:spLocks/>
              </p:cNvSpPr>
              <p:nvPr/>
            </p:nvSpPr>
            <p:spPr bwMode="auto">
              <a:xfrm>
                <a:off x="4266" y="3069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2 w 59"/>
                  <a:gd name="T3" fmla="*/ 3 h 3"/>
                  <a:gd name="T4" fmla="*/ 2 w 59"/>
                  <a:gd name="T5" fmla="*/ 3 h 3"/>
                  <a:gd name="T6" fmla="*/ 2 w 59"/>
                  <a:gd name="T7" fmla="*/ 3 h 3"/>
                  <a:gd name="T8" fmla="*/ 2 w 59"/>
                  <a:gd name="T9" fmla="*/ 3 h 3"/>
                  <a:gd name="T10" fmla="*/ 2 w 59"/>
                  <a:gd name="T11" fmla="*/ 3 h 3"/>
                  <a:gd name="T12" fmla="*/ 2 w 59"/>
                  <a:gd name="T13" fmla="*/ 3 h 3"/>
                  <a:gd name="T14" fmla="*/ 2 w 59"/>
                  <a:gd name="T15" fmla="*/ 3 h 3"/>
                  <a:gd name="T16" fmla="*/ 0 w 59"/>
                  <a:gd name="T17" fmla="*/ 3 h 3"/>
                  <a:gd name="T18" fmla="*/ 0 w 59"/>
                  <a:gd name="T19" fmla="*/ 3 h 3"/>
                  <a:gd name="T20" fmla="*/ 0 w 59"/>
                  <a:gd name="T21" fmla="*/ 3 h 3"/>
                  <a:gd name="T22" fmla="*/ 0 w 59"/>
                  <a:gd name="T23" fmla="*/ 3 h 3"/>
                  <a:gd name="T24" fmla="*/ 0 w 59"/>
                  <a:gd name="T25" fmla="*/ 3 h 3"/>
                  <a:gd name="T26" fmla="*/ 0 w 59"/>
                  <a:gd name="T27" fmla="*/ 0 h 3"/>
                  <a:gd name="T28" fmla="*/ 0 w 59"/>
                  <a:gd name="T29" fmla="*/ 0 h 3"/>
                  <a:gd name="T30" fmla="*/ 0 w 59"/>
                  <a:gd name="T31" fmla="*/ 0 h 3"/>
                  <a:gd name="T32" fmla="*/ 0 w 59"/>
                  <a:gd name="T33" fmla="*/ 0 h 3"/>
                  <a:gd name="T34" fmla="*/ 0 w 59"/>
                  <a:gd name="T35" fmla="*/ 0 h 3"/>
                  <a:gd name="T36" fmla="*/ 59 w 59"/>
                  <a:gd name="T37" fmla="*/ 0 h 3"/>
                  <a:gd name="T38" fmla="*/ 59 w 59"/>
                  <a:gd name="T39" fmla="*/ 3 h 3"/>
                  <a:gd name="T40" fmla="*/ 59 w 59"/>
                  <a:gd name="T41" fmla="*/ 3 h 3"/>
                  <a:gd name="T42" fmla="*/ 59 w 59"/>
                  <a:gd name="T43" fmla="*/ 3 h 3"/>
                  <a:gd name="T44" fmla="*/ 59 w 59"/>
                  <a:gd name="T45" fmla="*/ 3 h 3"/>
                  <a:gd name="T46" fmla="*/ 59 w 59"/>
                  <a:gd name="T47" fmla="*/ 3 h 3"/>
                  <a:gd name="T48" fmla="*/ 59 w 59"/>
                  <a:gd name="T49" fmla="*/ 3 h 3"/>
                  <a:gd name="T50" fmla="*/ 59 w 59"/>
                  <a:gd name="T51" fmla="*/ 3 h 3"/>
                  <a:gd name="T52" fmla="*/ 59 w 59"/>
                  <a:gd name="T53" fmla="*/ 3 h 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59"/>
                  <a:gd name="T82" fmla="*/ 0 h 3"/>
                  <a:gd name="T83" fmla="*/ 59 w 59"/>
                  <a:gd name="T84" fmla="*/ 3 h 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59" h="3">
                    <a:moveTo>
                      <a:pt x="59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D3D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1" name="Freeform 422"/>
              <p:cNvSpPr>
                <a:spLocks/>
              </p:cNvSpPr>
              <p:nvPr/>
            </p:nvSpPr>
            <p:spPr bwMode="auto">
              <a:xfrm>
                <a:off x="4266" y="3069"/>
                <a:ext cx="59" cy="1"/>
              </a:xfrm>
              <a:custGeom>
                <a:avLst/>
                <a:gdLst>
                  <a:gd name="T0" fmla="*/ 59 w 59"/>
                  <a:gd name="T1" fmla="*/ 0 h 1"/>
                  <a:gd name="T2" fmla="*/ 0 w 59"/>
                  <a:gd name="T3" fmla="*/ 0 h 1"/>
                  <a:gd name="T4" fmla="*/ 0 w 59"/>
                  <a:gd name="T5" fmla="*/ 0 h 1"/>
                  <a:gd name="T6" fmla="*/ 0 w 59"/>
                  <a:gd name="T7" fmla="*/ 0 h 1"/>
                  <a:gd name="T8" fmla="*/ 0 w 59"/>
                  <a:gd name="T9" fmla="*/ 0 h 1"/>
                  <a:gd name="T10" fmla="*/ 0 w 59"/>
                  <a:gd name="T11" fmla="*/ 0 h 1"/>
                  <a:gd name="T12" fmla="*/ 0 w 59"/>
                  <a:gd name="T13" fmla="*/ 0 h 1"/>
                  <a:gd name="T14" fmla="*/ 0 w 59"/>
                  <a:gd name="T15" fmla="*/ 0 h 1"/>
                  <a:gd name="T16" fmla="*/ 0 w 59"/>
                  <a:gd name="T17" fmla="*/ 0 h 1"/>
                  <a:gd name="T18" fmla="*/ 0 w 59"/>
                  <a:gd name="T19" fmla="*/ 0 h 1"/>
                  <a:gd name="T20" fmla="*/ 59 w 59"/>
                  <a:gd name="T21" fmla="*/ 0 h 1"/>
                  <a:gd name="T22" fmla="*/ 59 w 59"/>
                  <a:gd name="T23" fmla="*/ 0 h 1"/>
                  <a:gd name="T24" fmla="*/ 59 w 59"/>
                  <a:gd name="T25" fmla="*/ 0 h 1"/>
                  <a:gd name="T26" fmla="*/ 59 w 59"/>
                  <a:gd name="T27" fmla="*/ 0 h 1"/>
                  <a:gd name="T28" fmla="*/ 59 w 59"/>
                  <a:gd name="T29" fmla="*/ 0 h 1"/>
                  <a:gd name="T30" fmla="*/ 59 w 59"/>
                  <a:gd name="T31" fmla="*/ 0 h 1"/>
                  <a:gd name="T32" fmla="*/ 59 w 59"/>
                  <a:gd name="T33" fmla="*/ 0 h 1"/>
                  <a:gd name="T34" fmla="*/ 59 w 59"/>
                  <a:gd name="T35" fmla="*/ 0 h 1"/>
                  <a:gd name="T36" fmla="*/ 59 w 59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1"/>
                  <a:gd name="T59" fmla="*/ 59 w 59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1">
                    <a:moveTo>
                      <a:pt x="59" y="0"/>
                    </a:moveTo>
                    <a:lnTo>
                      <a:pt x="0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7D3E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2" name="Freeform 423"/>
              <p:cNvSpPr>
                <a:spLocks/>
              </p:cNvSpPr>
              <p:nvPr/>
            </p:nvSpPr>
            <p:spPr bwMode="auto">
              <a:xfrm>
                <a:off x="4266" y="3067"/>
                <a:ext cx="59" cy="2"/>
              </a:xfrm>
              <a:custGeom>
                <a:avLst/>
                <a:gdLst>
                  <a:gd name="T0" fmla="*/ 59 w 59"/>
                  <a:gd name="T1" fmla="*/ 2 h 2"/>
                  <a:gd name="T2" fmla="*/ 0 w 59"/>
                  <a:gd name="T3" fmla="*/ 2 h 2"/>
                  <a:gd name="T4" fmla="*/ 0 w 59"/>
                  <a:gd name="T5" fmla="*/ 0 h 2"/>
                  <a:gd name="T6" fmla="*/ 0 w 59"/>
                  <a:gd name="T7" fmla="*/ 0 h 2"/>
                  <a:gd name="T8" fmla="*/ 0 w 59"/>
                  <a:gd name="T9" fmla="*/ 0 h 2"/>
                  <a:gd name="T10" fmla="*/ 0 w 59"/>
                  <a:gd name="T11" fmla="*/ 0 h 2"/>
                  <a:gd name="T12" fmla="*/ 0 w 59"/>
                  <a:gd name="T13" fmla="*/ 0 h 2"/>
                  <a:gd name="T14" fmla="*/ 0 w 59"/>
                  <a:gd name="T15" fmla="*/ 0 h 2"/>
                  <a:gd name="T16" fmla="*/ 0 w 59"/>
                  <a:gd name="T17" fmla="*/ 0 h 2"/>
                  <a:gd name="T18" fmla="*/ 0 w 59"/>
                  <a:gd name="T19" fmla="*/ 0 h 2"/>
                  <a:gd name="T20" fmla="*/ 56 w 59"/>
                  <a:gd name="T21" fmla="*/ 0 h 2"/>
                  <a:gd name="T22" fmla="*/ 56 w 59"/>
                  <a:gd name="T23" fmla="*/ 0 h 2"/>
                  <a:gd name="T24" fmla="*/ 56 w 59"/>
                  <a:gd name="T25" fmla="*/ 0 h 2"/>
                  <a:gd name="T26" fmla="*/ 59 w 59"/>
                  <a:gd name="T27" fmla="*/ 0 h 2"/>
                  <a:gd name="T28" fmla="*/ 59 w 59"/>
                  <a:gd name="T29" fmla="*/ 0 h 2"/>
                  <a:gd name="T30" fmla="*/ 59 w 59"/>
                  <a:gd name="T31" fmla="*/ 0 h 2"/>
                  <a:gd name="T32" fmla="*/ 59 w 59"/>
                  <a:gd name="T33" fmla="*/ 0 h 2"/>
                  <a:gd name="T34" fmla="*/ 59 w 59"/>
                  <a:gd name="T35" fmla="*/ 0 h 2"/>
                  <a:gd name="T36" fmla="*/ 59 w 5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2"/>
                  <a:gd name="T59" fmla="*/ 59 w 5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2">
                    <a:moveTo>
                      <a:pt x="59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59" y="0"/>
                    </a:lnTo>
                    <a:lnTo>
                      <a:pt x="59" y="2"/>
                    </a:lnTo>
                    <a:close/>
                  </a:path>
                </a:pathLst>
              </a:custGeom>
              <a:solidFill>
                <a:srgbClr val="7D3E1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3" name="Freeform 424"/>
              <p:cNvSpPr>
                <a:spLocks/>
              </p:cNvSpPr>
              <p:nvPr/>
            </p:nvSpPr>
            <p:spPr bwMode="auto">
              <a:xfrm>
                <a:off x="4263" y="3064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3 w 59"/>
                  <a:gd name="T3" fmla="*/ 3 h 3"/>
                  <a:gd name="T4" fmla="*/ 3 w 59"/>
                  <a:gd name="T5" fmla="*/ 3 h 3"/>
                  <a:gd name="T6" fmla="*/ 3 w 59"/>
                  <a:gd name="T7" fmla="*/ 0 h 3"/>
                  <a:gd name="T8" fmla="*/ 3 w 59"/>
                  <a:gd name="T9" fmla="*/ 0 h 3"/>
                  <a:gd name="T10" fmla="*/ 3 w 59"/>
                  <a:gd name="T11" fmla="*/ 0 h 3"/>
                  <a:gd name="T12" fmla="*/ 0 w 59"/>
                  <a:gd name="T13" fmla="*/ 0 h 3"/>
                  <a:gd name="T14" fmla="*/ 0 w 59"/>
                  <a:gd name="T15" fmla="*/ 0 h 3"/>
                  <a:gd name="T16" fmla="*/ 0 w 59"/>
                  <a:gd name="T17" fmla="*/ 0 h 3"/>
                  <a:gd name="T18" fmla="*/ 0 w 59"/>
                  <a:gd name="T19" fmla="*/ 0 h 3"/>
                  <a:gd name="T20" fmla="*/ 59 w 59"/>
                  <a:gd name="T21" fmla="*/ 0 h 3"/>
                  <a:gd name="T22" fmla="*/ 59 w 59"/>
                  <a:gd name="T23" fmla="*/ 0 h 3"/>
                  <a:gd name="T24" fmla="*/ 59 w 59"/>
                  <a:gd name="T25" fmla="*/ 0 h 3"/>
                  <a:gd name="T26" fmla="*/ 59 w 59"/>
                  <a:gd name="T27" fmla="*/ 0 h 3"/>
                  <a:gd name="T28" fmla="*/ 59 w 59"/>
                  <a:gd name="T29" fmla="*/ 0 h 3"/>
                  <a:gd name="T30" fmla="*/ 59 w 59"/>
                  <a:gd name="T31" fmla="*/ 0 h 3"/>
                  <a:gd name="T32" fmla="*/ 59 w 59"/>
                  <a:gd name="T33" fmla="*/ 0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E3E1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4" name="Freeform 425"/>
              <p:cNvSpPr>
                <a:spLocks/>
              </p:cNvSpPr>
              <p:nvPr/>
            </p:nvSpPr>
            <p:spPr bwMode="auto">
              <a:xfrm>
                <a:off x="4263" y="3062"/>
                <a:ext cx="59" cy="2"/>
              </a:xfrm>
              <a:custGeom>
                <a:avLst/>
                <a:gdLst>
                  <a:gd name="T0" fmla="*/ 59 w 59"/>
                  <a:gd name="T1" fmla="*/ 2 h 2"/>
                  <a:gd name="T2" fmla="*/ 0 w 59"/>
                  <a:gd name="T3" fmla="*/ 2 h 2"/>
                  <a:gd name="T4" fmla="*/ 0 w 59"/>
                  <a:gd name="T5" fmla="*/ 2 h 2"/>
                  <a:gd name="T6" fmla="*/ 0 w 59"/>
                  <a:gd name="T7" fmla="*/ 2 h 2"/>
                  <a:gd name="T8" fmla="*/ 0 w 59"/>
                  <a:gd name="T9" fmla="*/ 0 h 2"/>
                  <a:gd name="T10" fmla="*/ 0 w 59"/>
                  <a:gd name="T11" fmla="*/ 0 h 2"/>
                  <a:gd name="T12" fmla="*/ 0 w 59"/>
                  <a:gd name="T13" fmla="*/ 0 h 2"/>
                  <a:gd name="T14" fmla="*/ 0 w 59"/>
                  <a:gd name="T15" fmla="*/ 0 h 2"/>
                  <a:gd name="T16" fmla="*/ 0 w 59"/>
                  <a:gd name="T17" fmla="*/ 0 h 2"/>
                  <a:gd name="T18" fmla="*/ 0 w 59"/>
                  <a:gd name="T19" fmla="*/ 0 h 2"/>
                  <a:gd name="T20" fmla="*/ 59 w 59"/>
                  <a:gd name="T21" fmla="*/ 0 h 2"/>
                  <a:gd name="T22" fmla="*/ 59 w 59"/>
                  <a:gd name="T23" fmla="*/ 0 h 2"/>
                  <a:gd name="T24" fmla="*/ 59 w 59"/>
                  <a:gd name="T25" fmla="*/ 0 h 2"/>
                  <a:gd name="T26" fmla="*/ 59 w 59"/>
                  <a:gd name="T27" fmla="*/ 0 h 2"/>
                  <a:gd name="T28" fmla="*/ 59 w 59"/>
                  <a:gd name="T29" fmla="*/ 0 h 2"/>
                  <a:gd name="T30" fmla="*/ 59 w 59"/>
                  <a:gd name="T31" fmla="*/ 0 h 2"/>
                  <a:gd name="T32" fmla="*/ 59 w 59"/>
                  <a:gd name="T33" fmla="*/ 2 h 2"/>
                  <a:gd name="T34" fmla="*/ 59 w 59"/>
                  <a:gd name="T35" fmla="*/ 2 h 2"/>
                  <a:gd name="T36" fmla="*/ 59 w 5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2"/>
                  <a:gd name="T59" fmla="*/ 59 w 5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2">
                    <a:moveTo>
                      <a:pt x="59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59" y="2"/>
                    </a:lnTo>
                    <a:close/>
                  </a:path>
                </a:pathLst>
              </a:custGeom>
              <a:solidFill>
                <a:srgbClr val="7E3F1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5" name="Freeform 426"/>
              <p:cNvSpPr>
                <a:spLocks/>
              </p:cNvSpPr>
              <p:nvPr/>
            </p:nvSpPr>
            <p:spPr bwMode="auto">
              <a:xfrm>
                <a:off x="4263" y="3059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0 w 59"/>
                  <a:gd name="T3" fmla="*/ 3 h 3"/>
                  <a:gd name="T4" fmla="*/ 0 w 59"/>
                  <a:gd name="T5" fmla="*/ 3 h 3"/>
                  <a:gd name="T6" fmla="*/ 0 w 59"/>
                  <a:gd name="T7" fmla="*/ 3 h 3"/>
                  <a:gd name="T8" fmla="*/ 0 w 59"/>
                  <a:gd name="T9" fmla="*/ 3 h 3"/>
                  <a:gd name="T10" fmla="*/ 0 w 59"/>
                  <a:gd name="T11" fmla="*/ 0 h 3"/>
                  <a:gd name="T12" fmla="*/ 0 w 59"/>
                  <a:gd name="T13" fmla="*/ 0 h 3"/>
                  <a:gd name="T14" fmla="*/ 0 w 59"/>
                  <a:gd name="T15" fmla="*/ 0 h 3"/>
                  <a:gd name="T16" fmla="*/ 0 w 59"/>
                  <a:gd name="T17" fmla="*/ 0 h 3"/>
                  <a:gd name="T18" fmla="*/ 0 w 59"/>
                  <a:gd name="T19" fmla="*/ 0 h 3"/>
                  <a:gd name="T20" fmla="*/ 59 w 59"/>
                  <a:gd name="T21" fmla="*/ 0 h 3"/>
                  <a:gd name="T22" fmla="*/ 59 w 59"/>
                  <a:gd name="T23" fmla="*/ 0 h 3"/>
                  <a:gd name="T24" fmla="*/ 59 w 59"/>
                  <a:gd name="T25" fmla="*/ 0 h 3"/>
                  <a:gd name="T26" fmla="*/ 59 w 59"/>
                  <a:gd name="T27" fmla="*/ 0 h 3"/>
                  <a:gd name="T28" fmla="*/ 59 w 59"/>
                  <a:gd name="T29" fmla="*/ 0 h 3"/>
                  <a:gd name="T30" fmla="*/ 59 w 59"/>
                  <a:gd name="T31" fmla="*/ 3 h 3"/>
                  <a:gd name="T32" fmla="*/ 59 w 59"/>
                  <a:gd name="T33" fmla="*/ 3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E3F1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6" name="Freeform 427"/>
              <p:cNvSpPr>
                <a:spLocks/>
              </p:cNvSpPr>
              <p:nvPr/>
            </p:nvSpPr>
            <p:spPr bwMode="auto">
              <a:xfrm>
                <a:off x="4260" y="3056"/>
                <a:ext cx="62" cy="3"/>
              </a:xfrm>
              <a:custGeom>
                <a:avLst/>
                <a:gdLst>
                  <a:gd name="T0" fmla="*/ 62 w 62"/>
                  <a:gd name="T1" fmla="*/ 3 h 3"/>
                  <a:gd name="T2" fmla="*/ 3 w 62"/>
                  <a:gd name="T3" fmla="*/ 3 h 3"/>
                  <a:gd name="T4" fmla="*/ 3 w 62"/>
                  <a:gd name="T5" fmla="*/ 3 h 3"/>
                  <a:gd name="T6" fmla="*/ 3 w 62"/>
                  <a:gd name="T7" fmla="*/ 3 h 3"/>
                  <a:gd name="T8" fmla="*/ 3 w 62"/>
                  <a:gd name="T9" fmla="*/ 3 h 3"/>
                  <a:gd name="T10" fmla="*/ 0 w 62"/>
                  <a:gd name="T11" fmla="*/ 3 h 3"/>
                  <a:gd name="T12" fmla="*/ 0 w 62"/>
                  <a:gd name="T13" fmla="*/ 0 h 3"/>
                  <a:gd name="T14" fmla="*/ 0 w 62"/>
                  <a:gd name="T15" fmla="*/ 0 h 3"/>
                  <a:gd name="T16" fmla="*/ 0 w 62"/>
                  <a:gd name="T17" fmla="*/ 0 h 3"/>
                  <a:gd name="T18" fmla="*/ 0 w 62"/>
                  <a:gd name="T19" fmla="*/ 0 h 3"/>
                  <a:gd name="T20" fmla="*/ 59 w 62"/>
                  <a:gd name="T21" fmla="*/ 0 h 3"/>
                  <a:gd name="T22" fmla="*/ 59 w 62"/>
                  <a:gd name="T23" fmla="*/ 0 h 3"/>
                  <a:gd name="T24" fmla="*/ 59 w 62"/>
                  <a:gd name="T25" fmla="*/ 0 h 3"/>
                  <a:gd name="T26" fmla="*/ 59 w 62"/>
                  <a:gd name="T27" fmla="*/ 0 h 3"/>
                  <a:gd name="T28" fmla="*/ 59 w 62"/>
                  <a:gd name="T29" fmla="*/ 3 h 3"/>
                  <a:gd name="T30" fmla="*/ 62 w 62"/>
                  <a:gd name="T31" fmla="*/ 3 h 3"/>
                  <a:gd name="T32" fmla="*/ 62 w 62"/>
                  <a:gd name="T33" fmla="*/ 3 h 3"/>
                  <a:gd name="T34" fmla="*/ 62 w 62"/>
                  <a:gd name="T35" fmla="*/ 3 h 3"/>
                  <a:gd name="T36" fmla="*/ 62 w 6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2"/>
                  <a:gd name="T58" fmla="*/ 0 h 3"/>
                  <a:gd name="T59" fmla="*/ 62 w 6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2" h="3">
                    <a:moveTo>
                      <a:pt x="62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59" y="3"/>
                    </a:lnTo>
                    <a:lnTo>
                      <a:pt x="62" y="3"/>
                    </a:lnTo>
                    <a:close/>
                  </a:path>
                </a:pathLst>
              </a:custGeom>
              <a:solidFill>
                <a:srgbClr val="7E3F1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7" name="Freeform 428"/>
              <p:cNvSpPr>
                <a:spLocks/>
              </p:cNvSpPr>
              <p:nvPr/>
            </p:nvSpPr>
            <p:spPr bwMode="auto">
              <a:xfrm>
                <a:off x="4260" y="3054"/>
                <a:ext cx="59" cy="2"/>
              </a:xfrm>
              <a:custGeom>
                <a:avLst/>
                <a:gdLst>
                  <a:gd name="T0" fmla="*/ 59 w 59"/>
                  <a:gd name="T1" fmla="*/ 2 h 2"/>
                  <a:gd name="T2" fmla="*/ 0 w 59"/>
                  <a:gd name="T3" fmla="*/ 2 h 2"/>
                  <a:gd name="T4" fmla="*/ 0 w 59"/>
                  <a:gd name="T5" fmla="*/ 2 h 2"/>
                  <a:gd name="T6" fmla="*/ 0 w 59"/>
                  <a:gd name="T7" fmla="*/ 2 h 2"/>
                  <a:gd name="T8" fmla="*/ 0 w 59"/>
                  <a:gd name="T9" fmla="*/ 2 h 2"/>
                  <a:gd name="T10" fmla="*/ 0 w 59"/>
                  <a:gd name="T11" fmla="*/ 2 h 2"/>
                  <a:gd name="T12" fmla="*/ 0 w 59"/>
                  <a:gd name="T13" fmla="*/ 2 h 2"/>
                  <a:gd name="T14" fmla="*/ 0 w 59"/>
                  <a:gd name="T15" fmla="*/ 0 h 2"/>
                  <a:gd name="T16" fmla="*/ 0 w 59"/>
                  <a:gd name="T17" fmla="*/ 0 h 2"/>
                  <a:gd name="T18" fmla="*/ 0 w 59"/>
                  <a:gd name="T19" fmla="*/ 0 h 2"/>
                  <a:gd name="T20" fmla="*/ 59 w 59"/>
                  <a:gd name="T21" fmla="*/ 0 h 2"/>
                  <a:gd name="T22" fmla="*/ 59 w 59"/>
                  <a:gd name="T23" fmla="*/ 0 h 2"/>
                  <a:gd name="T24" fmla="*/ 59 w 59"/>
                  <a:gd name="T25" fmla="*/ 0 h 2"/>
                  <a:gd name="T26" fmla="*/ 59 w 59"/>
                  <a:gd name="T27" fmla="*/ 2 h 2"/>
                  <a:gd name="T28" fmla="*/ 59 w 59"/>
                  <a:gd name="T29" fmla="*/ 2 h 2"/>
                  <a:gd name="T30" fmla="*/ 59 w 59"/>
                  <a:gd name="T31" fmla="*/ 2 h 2"/>
                  <a:gd name="T32" fmla="*/ 59 w 59"/>
                  <a:gd name="T33" fmla="*/ 2 h 2"/>
                  <a:gd name="T34" fmla="*/ 59 w 59"/>
                  <a:gd name="T35" fmla="*/ 2 h 2"/>
                  <a:gd name="T36" fmla="*/ 59 w 5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2"/>
                  <a:gd name="T59" fmla="*/ 59 w 5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2">
                    <a:moveTo>
                      <a:pt x="59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59" y="2"/>
                    </a:lnTo>
                    <a:close/>
                  </a:path>
                </a:pathLst>
              </a:custGeom>
              <a:solidFill>
                <a:srgbClr val="7E3F1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8" name="Freeform 429"/>
              <p:cNvSpPr>
                <a:spLocks/>
              </p:cNvSpPr>
              <p:nvPr/>
            </p:nvSpPr>
            <p:spPr bwMode="auto">
              <a:xfrm>
                <a:off x="4260" y="3051"/>
                <a:ext cx="59" cy="3"/>
              </a:xfrm>
              <a:custGeom>
                <a:avLst/>
                <a:gdLst>
                  <a:gd name="T0" fmla="*/ 59 w 59"/>
                  <a:gd name="T1" fmla="*/ 3 h 3"/>
                  <a:gd name="T2" fmla="*/ 0 w 59"/>
                  <a:gd name="T3" fmla="*/ 3 h 3"/>
                  <a:gd name="T4" fmla="*/ 0 w 59"/>
                  <a:gd name="T5" fmla="*/ 3 h 3"/>
                  <a:gd name="T6" fmla="*/ 0 w 59"/>
                  <a:gd name="T7" fmla="*/ 3 h 3"/>
                  <a:gd name="T8" fmla="*/ 0 w 59"/>
                  <a:gd name="T9" fmla="*/ 3 h 3"/>
                  <a:gd name="T10" fmla="*/ 0 w 59"/>
                  <a:gd name="T11" fmla="*/ 3 h 3"/>
                  <a:gd name="T12" fmla="*/ 0 w 59"/>
                  <a:gd name="T13" fmla="*/ 3 h 3"/>
                  <a:gd name="T14" fmla="*/ 0 w 59"/>
                  <a:gd name="T15" fmla="*/ 0 h 3"/>
                  <a:gd name="T16" fmla="*/ 0 w 59"/>
                  <a:gd name="T17" fmla="*/ 0 h 3"/>
                  <a:gd name="T18" fmla="*/ 0 w 59"/>
                  <a:gd name="T19" fmla="*/ 0 h 3"/>
                  <a:gd name="T20" fmla="*/ 59 w 59"/>
                  <a:gd name="T21" fmla="*/ 0 h 3"/>
                  <a:gd name="T22" fmla="*/ 59 w 59"/>
                  <a:gd name="T23" fmla="*/ 0 h 3"/>
                  <a:gd name="T24" fmla="*/ 59 w 59"/>
                  <a:gd name="T25" fmla="*/ 0 h 3"/>
                  <a:gd name="T26" fmla="*/ 59 w 59"/>
                  <a:gd name="T27" fmla="*/ 3 h 3"/>
                  <a:gd name="T28" fmla="*/ 59 w 59"/>
                  <a:gd name="T29" fmla="*/ 3 h 3"/>
                  <a:gd name="T30" fmla="*/ 59 w 59"/>
                  <a:gd name="T31" fmla="*/ 3 h 3"/>
                  <a:gd name="T32" fmla="*/ 59 w 59"/>
                  <a:gd name="T33" fmla="*/ 3 h 3"/>
                  <a:gd name="T34" fmla="*/ 59 w 59"/>
                  <a:gd name="T35" fmla="*/ 3 h 3"/>
                  <a:gd name="T36" fmla="*/ 59 w 5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3"/>
                  <a:gd name="T59" fmla="*/ 59 w 5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3">
                    <a:moveTo>
                      <a:pt x="5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59" y="3"/>
                    </a:lnTo>
                    <a:close/>
                  </a:path>
                </a:pathLst>
              </a:custGeom>
              <a:solidFill>
                <a:srgbClr val="7F40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19" name="Freeform 430"/>
              <p:cNvSpPr>
                <a:spLocks/>
              </p:cNvSpPr>
              <p:nvPr/>
            </p:nvSpPr>
            <p:spPr bwMode="auto">
              <a:xfrm>
                <a:off x="4258" y="3048"/>
                <a:ext cx="61" cy="3"/>
              </a:xfrm>
              <a:custGeom>
                <a:avLst/>
                <a:gdLst>
                  <a:gd name="T0" fmla="*/ 61 w 61"/>
                  <a:gd name="T1" fmla="*/ 3 h 3"/>
                  <a:gd name="T2" fmla="*/ 2 w 61"/>
                  <a:gd name="T3" fmla="*/ 3 h 3"/>
                  <a:gd name="T4" fmla="*/ 2 w 61"/>
                  <a:gd name="T5" fmla="*/ 3 h 3"/>
                  <a:gd name="T6" fmla="*/ 2 w 61"/>
                  <a:gd name="T7" fmla="*/ 3 h 3"/>
                  <a:gd name="T8" fmla="*/ 0 w 61"/>
                  <a:gd name="T9" fmla="*/ 3 h 3"/>
                  <a:gd name="T10" fmla="*/ 0 w 61"/>
                  <a:gd name="T11" fmla="*/ 3 h 3"/>
                  <a:gd name="T12" fmla="*/ 0 w 61"/>
                  <a:gd name="T13" fmla="*/ 3 h 3"/>
                  <a:gd name="T14" fmla="*/ 0 w 61"/>
                  <a:gd name="T15" fmla="*/ 3 h 3"/>
                  <a:gd name="T16" fmla="*/ 0 w 61"/>
                  <a:gd name="T17" fmla="*/ 0 h 3"/>
                  <a:gd name="T18" fmla="*/ 0 w 61"/>
                  <a:gd name="T19" fmla="*/ 0 h 3"/>
                  <a:gd name="T20" fmla="*/ 61 w 61"/>
                  <a:gd name="T21" fmla="*/ 0 h 3"/>
                  <a:gd name="T22" fmla="*/ 61 w 61"/>
                  <a:gd name="T23" fmla="*/ 0 h 3"/>
                  <a:gd name="T24" fmla="*/ 61 w 61"/>
                  <a:gd name="T25" fmla="*/ 3 h 3"/>
                  <a:gd name="T26" fmla="*/ 61 w 61"/>
                  <a:gd name="T27" fmla="*/ 3 h 3"/>
                  <a:gd name="T28" fmla="*/ 61 w 61"/>
                  <a:gd name="T29" fmla="*/ 3 h 3"/>
                  <a:gd name="T30" fmla="*/ 61 w 61"/>
                  <a:gd name="T31" fmla="*/ 3 h 3"/>
                  <a:gd name="T32" fmla="*/ 61 w 61"/>
                  <a:gd name="T33" fmla="*/ 3 h 3"/>
                  <a:gd name="T34" fmla="*/ 61 w 61"/>
                  <a:gd name="T35" fmla="*/ 3 h 3"/>
                  <a:gd name="T36" fmla="*/ 61 w 6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1"/>
                  <a:gd name="T58" fmla="*/ 0 h 3"/>
                  <a:gd name="T59" fmla="*/ 61 w 6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1" h="3">
                    <a:moveTo>
                      <a:pt x="61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61" y="0"/>
                    </a:lnTo>
                    <a:lnTo>
                      <a:pt x="61" y="3"/>
                    </a:lnTo>
                    <a:close/>
                  </a:path>
                </a:pathLst>
              </a:custGeom>
              <a:solidFill>
                <a:srgbClr val="7F40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0" name="Freeform 431"/>
              <p:cNvSpPr>
                <a:spLocks/>
              </p:cNvSpPr>
              <p:nvPr/>
            </p:nvSpPr>
            <p:spPr bwMode="auto">
              <a:xfrm>
                <a:off x="4258" y="3046"/>
                <a:ext cx="61" cy="2"/>
              </a:xfrm>
              <a:custGeom>
                <a:avLst/>
                <a:gdLst>
                  <a:gd name="T0" fmla="*/ 61 w 61"/>
                  <a:gd name="T1" fmla="*/ 2 h 2"/>
                  <a:gd name="T2" fmla="*/ 0 w 61"/>
                  <a:gd name="T3" fmla="*/ 2 h 2"/>
                  <a:gd name="T4" fmla="*/ 0 w 61"/>
                  <a:gd name="T5" fmla="*/ 2 h 2"/>
                  <a:gd name="T6" fmla="*/ 0 w 61"/>
                  <a:gd name="T7" fmla="*/ 2 h 2"/>
                  <a:gd name="T8" fmla="*/ 0 w 61"/>
                  <a:gd name="T9" fmla="*/ 2 h 2"/>
                  <a:gd name="T10" fmla="*/ 0 w 61"/>
                  <a:gd name="T11" fmla="*/ 2 h 2"/>
                  <a:gd name="T12" fmla="*/ 0 w 61"/>
                  <a:gd name="T13" fmla="*/ 2 h 2"/>
                  <a:gd name="T14" fmla="*/ 0 w 61"/>
                  <a:gd name="T15" fmla="*/ 2 h 2"/>
                  <a:gd name="T16" fmla="*/ 0 w 61"/>
                  <a:gd name="T17" fmla="*/ 2 h 2"/>
                  <a:gd name="T18" fmla="*/ 0 w 61"/>
                  <a:gd name="T19" fmla="*/ 0 h 2"/>
                  <a:gd name="T20" fmla="*/ 59 w 61"/>
                  <a:gd name="T21" fmla="*/ 0 h 2"/>
                  <a:gd name="T22" fmla="*/ 59 w 61"/>
                  <a:gd name="T23" fmla="*/ 2 h 2"/>
                  <a:gd name="T24" fmla="*/ 59 w 61"/>
                  <a:gd name="T25" fmla="*/ 2 h 2"/>
                  <a:gd name="T26" fmla="*/ 59 w 61"/>
                  <a:gd name="T27" fmla="*/ 2 h 2"/>
                  <a:gd name="T28" fmla="*/ 59 w 61"/>
                  <a:gd name="T29" fmla="*/ 2 h 2"/>
                  <a:gd name="T30" fmla="*/ 59 w 61"/>
                  <a:gd name="T31" fmla="*/ 2 h 2"/>
                  <a:gd name="T32" fmla="*/ 61 w 61"/>
                  <a:gd name="T33" fmla="*/ 2 h 2"/>
                  <a:gd name="T34" fmla="*/ 61 w 61"/>
                  <a:gd name="T35" fmla="*/ 2 h 2"/>
                  <a:gd name="T36" fmla="*/ 61 w 6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1"/>
                  <a:gd name="T58" fmla="*/ 0 h 2"/>
                  <a:gd name="T59" fmla="*/ 61 w 6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1" h="2">
                    <a:moveTo>
                      <a:pt x="6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59" y="2"/>
                    </a:lnTo>
                    <a:lnTo>
                      <a:pt x="61" y="2"/>
                    </a:lnTo>
                    <a:close/>
                  </a:path>
                </a:pathLst>
              </a:custGeom>
              <a:solidFill>
                <a:srgbClr val="7F40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1" name="Freeform 432"/>
              <p:cNvSpPr>
                <a:spLocks/>
              </p:cNvSpPr>
              <p:nvPr/>
            </p:nvSpPr>
            <p:spPr bwMode="auto">
              <a:xfrm>
                <a:off x="4258" y="3046"/>
                <a:ext cx="59" cy="1"/>
              </a:xfrm>
              <a:custGeom>
                <a:avLst/>
                <a:gdLst>
                  <a:gd name="T0" fmla="*/ 59 w 59"/>
                  <a:gd name="T1" fmla="*/ 0 h 1"/>
                  <a:gd name="T2" fmla="*/ 0 w 59"/>
                  <a:gd name="T3" fmla="*/ 0 h 1"/>
                  <a:gd name="T4" fmla="*/ 0 w 59"/>
                  <a:gd name="T5" fmla="*/ 0 h 1"/>
                  <a:gd name="T6" fmla="*/ 0 w 59"/>
                  <a:gd name="T7" fmla="*/ 0 h 1"/>
                  <a:gd name="T8" fmla="*/ 0 w 59"/>
                  <a:gd name="T9" fmla="*/ 0 h 1"/>
                  <a:gd name="T10" fmla="*/ 0 w 59"/>
                  <a:gd name="T11" fmla="*/ 0 h 1"/>
                  <a:gd name="T12" fmla="*/ 0 w 59"/>
                  <a:gd name="T13" fmla="*/ 0 h 1"/>
                  <a:gd name="T14" fmla="*/ 0 w 59"/>
                  <a:gd name="T15" fmla="*/ 0 h 1"/>
                  <a:gd name="T16" fmla="*/ 0 w 59"/>
                  <a:gd name="T17" fmla="*/ 0 h 1"/>
                  <a:gd name="T18" fmla="*/ 0 w 59"/>
                  <a:gd name="T19" fmla="*/ 0 h 1"/>
                  <a:gd name="T20" fmla="*/ 59 w 59"/>
                  <a:gd name="T21" fmla="*/ 0 h 1"/>
                  <a:gd name="T22" fmla="*/ 59 w 59"/>
                  <a:gd name="T23" fmla="*/ 0 h 1"/>
                  <a:gd name="T24" fmla="*/ 59 w 59"/>
                  <a:gd name="T25" fmla="*/ 0 h 1"/>
                  <a:gd name="T26" fmla="*/ 59 w 59"/>
                  <a:gd name="T27" fmla="*/ 0 h 1"/>
                  <a:gd name="T28" fmla="*/ 59 w 59"/>
                  <a:gd name="T29" fmla="*/ 0 h 1"/>
                  <a:gd name="T30" fmla="*/ 59 w 59"/>
                  <a:gd name="T31" fmla="*/ 0 h 1"/>
                  <a:gd name="T32" fmla="*/ 59 w 59"/>
                  <a:gd name="T33" fmla="*/ 0 h 1"/>
                  <a:gd name="T34" fmla="*/ 59 w 59"/>
                  <a:gd name="T35" fmla="*/ 0 h 1"/>
                  <a:gd name="T36" fmla="*/ 59 w 59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1"/>
                  <a:gd name="T59" fmla="*/ 59 w 59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1">
                    <a:moveTo>
                      <a:pt x="59" y="0"/>
                    </a:moveTo>
                    <a:lnTo>
                      <a:pt x="0" y="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7F41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2" name="Freeform 433"/>
              <p:cNvSpPr>
                <a:spLocks/>
              </p:cNvSpPr>
              <p:nvPr/>
            </p:nvSpPr>
            <p:spPr bwMode="auto">
              <a:xfrm>
                <a:off x="4255" y="3043"/>
                <a:ext cx="62" cy="3"/>
              </a:xfrm>
              <a:custGeom>
                <a:avLst/>
                <a:gdLst>
                  <a:gd name="T0" fmla="*/ 62 w 62"/>
                  <a:gd name="T1" fmla="*/ 3 h 3"/>
                  <a:gd name="T2" fmla="*/ 3 w 62"/>
                  <a:gd name="T3" fmla="*/ 3 h 3"/>
                  <a:gd name="T4" fmla="*/ 3 w 62"/>
                  <a:gd name="T5" fmla="*/ 0 h 3"/>
                  <a:gd name="T6" fmla="*/ 0 w 62"/>
                  <a:gd name="T7" fmla="*/ 0 h 3"/>
                  <a:gd name="T8" fmla="*/ 0 w 62"/>
                  <a:gd name="T9" fmla="*/ 0 h 3"/>
                  <a:gd name="T10" fmla="*/ 0 w 62"/>
                  <a:gd name="T11" fmla="*/ 0 h 3"/>
                  <a:gd name="T12" fmla="*/ 0 w 62"/>
                  <a:gd name="T13" fmla="*/ 0 h 3"/>
                  <a:gd name="T14" fmla="*/ 0 w 62"/>
                  <a:gd name="T15" fmla="*/ 0 h 3"/>
                  <a:gd name="T16" fmla="*/ 0 w 62"/>
                  <a:gd name="T17" fmla="*/ 0 h 3"/>
                  <a:gd name="T18" fmla="*/ 0 w 62"/>
                  <a:gd name="T19" fmla="*/ 0 h 3"/>
                  <a:gd name="T20" fmla="*/ 62 w 62"/>
                  <a:gd name="T21" fmla="*/ 0 h 3"/>
                  <a:gd name="T22" fmla="*/ 62 w 62"/>
                  <a:gd name="T23" fmla="*/ 0 h 3"/>
                  <a:gd name="T24" fmla="*/ 62 w 62"/>
                  <a:gd name="T25" fmla="*/ 0 h 3"/>
                  <a:gd name="T26" fmla="*/ 62 w 62"/>
                  <a:gd name="T27" fmla="*/ 0 h 3"/>
                  <a:gd name="T28" fmla="*/ 62 w 62"/>
                  <a:gd name="T29" fmla="*/ 0 h 3"/>
                  <a:gd name="T30" fmla="*/ 62 w 62"/>
                  <a:gd name="T31" fmla="*/ 0 h 3"/>
                  <a:gd name="T32" fmla="*/ 62 w 62"/>
                  <a:gd name="T33" fmla="*/ 0 h 3"/>
                  <a:gd name="T34" fmla="*/ 62 w 62"/>
                  <a:gd name="T35" fmla="*/ 0 h 3"/>
                  <a:gd name="T36" fmla="*/ 62 w 6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2"/>
                  <a:gd name="T58" fmla="*/ 0 h 3"/>
                  <a:gd name="T59" fmla="*/ 62 w 6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2" h="3">
                    <a:moveTo>
                      <a:pt x="62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62" y="0"/>
                    </a:lnTo>
                    <a:lnTo>
                      <a:pt x="62" y="3"/>
                    </a:lnTo>
                    <a:close/>
                  </a:path>
                </a:pathLst>
              </a:custGeom>
              <a:solidFill>
                <a:srgbClr val="7F411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3" name="Freeform 434"/>
              <p:cNvSpPr>
                <a:spLocks/>
              </p:cNvSpPr>
              <p:nvPr/>
            </p:nvSpPr>
            <p:spPr bwMode="auto">
              <a:xfrm>
                <a:off x="4255" y="3041"/>
                <a:ext cx="62" cy="2"/>
              </a:xfrm>
              <a:custGeom>
                <a:avLst/>
                <a:gdLst>
                  <a:gd name="T0" fmla="*/ 62 w 62"/>
                  <a:gd name="T1" fmla="*/ 2 h 2"/>
                  <a:gd name="T2" fmla="*/ 0 w 62"/>
                  <a:gd name="T3" fmla="*/ 2 h 2"/>
                  <a:gd name="T4" fmla="*/ 0 w 62"/>
                  <a:gd name="T5" fmla="*/ 2 h 2"/>
                  <a:gd name="T6" fmla="*/ 0 w 62"/>
                  <a:gd name="T7" fmla="*/ 0 h 2"/>
                  <a:gd name="T8" fmla="*/ 0 w 62"/>
                  <a:gd name="T9" fmla="*/ 0 h 2"/>
                  <a:gd name="T10" fmla="*/ 0 w 62"/>
                  <a:gd name="T11" fmla="*/ 0 h 2"/>
                  <a:gd name="T12" fmla="*/ 0 w 62"/>
                  <a:gd name="T13" fmla="*/ 0 h 2"/>
                  <a:gd name="T14" fmla="*/ 0 w 62"/>
                  <a:gd name="T15" fmla="*/ 0 h 2"/>
                  <a:gd name="T16" fmla="*/ 0 w 62"/>
                  <a:gd name="T17" fmla="*/ 0 h 2"/>
                  <a:gd name="T18" fmla="*/ 0 w 62"/>
                  <a:gd name="T19" fmla="*/ 0 h 2"/>
                  <a:gd name="T20" fmla="*/ 62 w 62"/>
                  <a:gd name="T21" fmla="*/ 0 h 2"/>
                  <a:gd name="T22" fmla="*/ 62 w 62"/>
                  <a:gd name="T23" fmla="*/ 0 h 2"/>
                  <a:gd name="T24" fmla="*/ 62 w 62"/>
                  <a:gd name="T25" fmla="*/ 0 h 2"/>
                  <a:gd name="T26" fmla="*/ 62 w 62"/>
                  <a:gd name="T27" fmla="*/ 0 h 2"/>
                  <a:gd name="T28" fmla="*/ 62 w 62"/>
                  <a:gd name="T29" fmla="*/ 0 h 2"/>
                  <a:gd name="T30" fmla="*/ 62 w 62"/>
                  <a:gd name="T31" fmla="*/ 0 h 2"/>
                  <a:gd name="T32" fmla="*/ 62 w 62"/>
                  <a:gd name="T33" fmla="*/ 0 h 2"/>
                  <a:gd name="T34" fmla="*/ 62 w 62"/>
                  <a:gd name="T35" fmla="*/ 2 h 2"/>
                  <a:gd name="T36" fmla="*/ 62 w 62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2"/>
                  <a:gd name="T58" fmla="*/ 0 h 2"/>
                  <a:gd name="T59" fmla="*/ 62 w 62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2" h="2">
                    <a:moveTo>
                      <a:pt x="62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2" y="0"/>
                    </a:lnTo>
                    <a:lnTo>
                      <a:pt x="62" y="2"/>
                    </a:lnTo>
                    <a:close/>
                  </a:path>
                </a:pathLst>
              </a:custGeom>
              <a:solidFill>
                <a:srgbClr val="8041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4" name="Freeform 435"/>
              <p:cNvSpPr>
                <a:spLocks/>
              </p:cNvSpPr>
              <p:nvPr/>
            </p:nvSpPr>
            <p:spPr bwMode="auto">
              <a:xfrm>
                <a:off x="4255" y="3038"/>
                <a:ext cx="62" cy="3"/>
              </a:xfrm>
              <a:custGeom>
                <a:avLst/>
                <a:gdLst>
                  <a:gd name="T0" fmla="*/ 62 w 62"/>
                  <a:gd name="T1" fmla="*/ 3 h 3"/>
                  <a:gd name="T2" fmla="*/ 0 w 62"/>
                  <a:gd name="T3" fmla="*/ 3 h 3"/>
                  <a:gd name="T4" fmla="*/ 0 w 62"/>
                  <a:gd name="T5" fmla="*/ 3 h 3"/>
                  <a:gd name="T6" fmla="*/ 0 w 62"/>
                  <a:gd name="T7" fmla="*/ 3 h 3"/>
                  <a:gd name="T8" fmla="*/ 0 w 62"/>
                  <a:gd name="T9" fmla="*/ 0 h 3"/>
                  <a:gd name="T10" fmla="*/ 0 w 62"/>
                  <a:gd name="T11" fmla="*/ 0 h 3"/>
                  <a:gd name="T12" fmla="*/ 0 w 62"/>
                  <a:gd name="T13" fmla="*/ 0 h 3"/>
                  <a:gd name="T14" fmla="*/ 0 w 62"/>
                  <a:gd name="T15" fmla="*/ 0 h 3"/>
                  <a:gd name="T16" fmla="*/ 0 w 62"/>
                  <a:gd name="T17" fmla="*/ 0 h 3"/>
                  <a:gd name="T18" fmla="*/ 0 w 62"/>
                  <a:gd name="T19" fmla="*/ 0 h 3"/>
                  <a:gd name="T20" fmla="*/ 59 w 62"/>
                  <a:gd name="T21" fmla="*/ 0 h 3"/>
                  <a:gd name="T22" fmla="*/ 59 w 62"/>
                  <a:gd name="T23" fmla="*/ 0 h 3"/>
                  <a:gd name="T24" fmla="*/ 59 w 62"/>
                  <a:gd name="T25" fmla="*/ 0 h 3"/>
                  <a:gd name="T26" fmla="*/ 59 w 62"/>
                  <a:gd name="T27" fmla="*/ 0 h 3"/>
                  <a:gd name="T28" fmla="*/ 59 w 62"/>
                  <a:gd name="T29" fmla="*/ 0 h 3"/>
                  <a:gd name="T30" fmla="*/ 62 w 62"/>
                  <a:gd name="T31" fmla="*/ 0 h 3"/>
                  <a:gd name="T32" fmla="*/ 62 w 62"/>
                  <a:gd name="T33" fmla="*/ 3 h 3"/>
                  <a:gd name="T34" fmla="*/ 62 w 62"/>
                  <a:gd name="T35" fmla="*/ 3 h 3"/>
                  <a:gd name="T36" fmla="*/ 62 w 6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2"/>
                  <a:gd name="T58" fmla="*/ 0 h 3"/>
                  <a:gd name="T59" fmla="*/ 62 w 6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2" h="3">
                    <a:moveTo>
                      <a:pt x="6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59" y="0"/>
                    </a:lnTo>
                    <a:lnTo>
                      <a:pt x="62" y="0"/>
                    </a:lnTo>
                    <a:lnTo>
                      <a:pt x="62" y="3"/>
                    </a:lnTo>
                    <a:close/>
                  </a:path>
                </a:pathLst>
              </a:custGeom>
              <a:solidFill>
                <a:srgbClr val="8042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5" name="Freeform 436"/>
              <p:cNvSpPr>
                <a:spLocks/>
              </p:cNvSpPr>
              <p:nvPr/>
            </p:nvSpPr>
            <p:spPr bwMode="auto">
              <a:xfrm>
                <a:off x="4252" y="3035"/>
                <a:ext cx="62" cy="3"/>
              </a:xfrm>
              <a:custGeom>
                <a:avLst/>
                <a:gdLst>
                  <a:gd name="T0" fmla="*/ 62 w 62"/>
                  <a:gd name="T1" fmla="*/ 3 h 3"/>
                  <a:gd name="T2" fmla="*/ 3 w 62"/>
                  <a:gd name="T3" fmla="*/ 3 h 3"/>
                  <a:gd name="T4" fmla="*/ 3 w 62"/>
                  <a:gd name="T5" fmla="*/ 3 h 3"/>
                  <a:gd name="T6" fmla="*/ 0 w 62"/>
                  <a:gd name="T7" fmla="*/ 3 h 3"/>
                  <a:gd name="T8" fmla="*/ 0 w 62"/>
                  <a:gd name="T9" fmla="*/ 3 h 3"/>
                  <a:gd name="T10" fmla="*/ 0 w 62"/>
                  <a:gd name="T11" fmla="*/ 0 h 3"/>
                  <a:gd name="T12" fmla="*/ 0 w 62"/>
                  <a:gd name="T13" fmla="*/ 0 h 3"/>
                  <a:gd name="T14" fmla="*/ 0 w 62"/>
                  <a:gd name="T15" fmla="*/ 0 h 3"/>
                  <a:gd name="T16" fmla="*/ 0 w 62"/>
                  <a:gd name="T17" fmla="*/ 0 h 3"/>
                  <a:gd name="T18" fmla="*/ 0 w 62"/>
                  <a:gd name="T19" fmla="*/ 0 h 3"/>
                  <a:gd name="T20" fmla="*/ 62 w 62"/>
                  <a:gd name="T21" fmla="*/ 0 h 3"/>
                  <a:gd name="T22" fmla="*/ 62 w 62"/>
                  <a:gd name="T23" fmla="*/ 0 h 3"/>
                  <a:gd name="T24" fmla="*/ 62 w 62"/>
                  <a:gd name="T25" fmla="*/ 0 h 3"/>
                  <a:gd name="T26" fmla="*/ 62 w 62"/>
                  <a:gd name="T27" fmla="*/ 0 h 3"/>
                  <a:gd name="T28" fmla="*/ 62 w 62"/>
                  <a:gd name="T29" fmla="*/ 0 h 3"/>
                  <a:gd name="T30" fmla="*/ 62 w 62"/>
                  <a:gd name="T31" fmla="*/ 3 h 3"/>
                  <a:gd name="T32" fmla="*/ 62 w 62"/>
                  <a:gd name="T33" fmla="*/ 3 h 3"/>
                  <a:gd name="T34" fmla="*/ 62 w 62"/>
                  <a:gd name="T35" fmla="*/ 3 h 3"/>
                  <a:gd name="T36" fmla="*/ 62 w 6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2"/>
                  <a:gd name="T58" fmla="*/ 0 h 3"/>
                  <a:gd name="T59" fmla="*/ 62 w 6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2" h="3">
                    <a:moveTo>
                      <a:pt x="62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62" y="0"/>
                    </a:lnTo>
                    <a:lnTo>
                      <a:pt x="62" y="3"/>
                    </a:lnTo>
                    <a:close/>
                  </a:path>
                </a:pathLst>
              </a:custGeom>
              <a:solidFill>
                <a:srgbClr val="8042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6" name="Freeform 437"/>
              <p:cNvSpPr>
                <a:spLocks/>
              </p:cNvSpPr>
              <p:nvPr/>
            </p:nvSpPr>
            <p:spPr bwMode="auto">
              <a:xfrm>
                <a:off x="4252" y="3033"/>
                <a:ext cx="62" cy="2"/>
              </a:xfrm>
              <a:custGeom>
                <a:avLst/>
                <a:gdLst>
                  <a:gd name="T0" fmla="*/ 62 w 62"/>
                  <a:gd name="T1" fmla="*/ 2 h 2"/>
                  <a:gd name="T2" fmla="*/ 0 w 62"/>
                  <a:gd name="T3" fmla="*/ 2 h 2"/>
                  <a:gd name="T4" fmla="*/ 0 w 62"/>
                  <a:gd name="T5" fmla="*/ 2 h 2"/>
                  <a:gd name="T6" fmla="*/ 0 w 62"/>
                  <a:gd name="T7" fmla="*/ 2 h 2"/>
                  <a:gd name="T8" fmla="*/ 0 w 62"/>
                  <a:gd name="T9" fmla="*/ 2 h 2"/>
                  <a:gd name="T10" fmla="*/ 0 w 62"/>
                  <a:gd name="T11" fmla="*/ 2 h 2"/>
                  <a:gd name="T12" fmla="*/ 0 w 62"/>
                  <a:gd name="T13" fmla="*/ 0 h 2"/>
                  <a:gd name="T14" fmla="*/ 0 w 62"/>
                  <a:gd name="T15" fmla="*/ 0 h 2"/>
                  <a:gd name="T16" fmla="*/ 0 w 62"/>
                  <a:gd name="T17" fmla="*/ 0 h 2"/>
                  <a:gd name="T18" fmla="*/ 0 w 62"/>
                  <a:gd name="T19" fmla="*/ 0 h 2"/>
                  <a:gd name="T20" fmla="*/ 62 w 62"/>
                  <a:gd name="T21" fmla="*/ 0 h 2"/>
                  <a:gd name="T22" fmla="*/ 62 w 62"/>
                  <a:gd name="T23" fmla="*/ 0 h 2"/>
                  <a:gd name="T24" fmla="*/ 62 w 62"/>
                  <a:gd name="T25" fmla="*/ 0 h 2"/>
                  <a:gd name="T26" fmla="*/ 62 w 62"/>
                  <a:gd name="T27" fmla="*/ 0 h 2"/>
                  <a:gd name="T28" fmla="*/ 62 w 62"/>
                  <a:gd name="T29" fmla="*/ 2 h 2"/>
                  <a:gd name="T30" fmla="*/ 62 w 62"/>
                  <a:gd name="T31" fmla="*/ 2 h 2"/>
                  <a:gd name="T32" fmla="*/ 62 w 62"/>
                  <a:gd name="T33" fmla="*/ 2 h 2"/>
                  <a:gd name="T34" fmla="*/ 62 w 62"/>
                  <a:gd name="T35" fmla="*/ 2 h 2"/>
                  <a:gd name="T36" fmla="*/ 62 w 62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2"/>
                  <a:gd name="T58" fmla="*/ 0 h 2"/>
                  <a:gd name="T59" fmla="*/ 62 w 62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2" h="2">
                    <a:moveTo>
                      <a:pt x="62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2" y="0"/>
                    </a:lnTo>
                    <a:lnTo>
                      <a:pt x="62" y="2"/>
                    </a:lnTo>
                    <a:close/>
                  </a:path>
                </a:pathLst>
              </a:custGeom>
              <a:solidFill>
                <a:srgbClr val="8042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7" name="Freeform 438"/>
              <p:cNvSpPr>
                <a:spLocks/>
              </p:cNvSpPr>
              <p:nvPr/>
            </p:nvSpPr>
            <p:spPr bwMode="auto">
              <a:xfrm>
                <a:off x="4252" y="3030"/>
                <a:ext cx="62" cy="3"/>
              </a:xfrm>
              <a:custGeom>
                <a:avLst/>
                <a:gdLst>
                  <a:gd name="T0" fmla="*/ 62 w 62"/>
                  <a:gd name="T1" fmla="*/ 3 h 3"/>
                  <a:gd name="T2" fmla="*/ 0 w 62"/>
                  <a:gd name="T3" fmla="*/ 3 h 3"/>
                  <a:gd name="T4" fmla="*/ 0 w 62"/>
                  <a:gd name="T5" fmla="*/ 3 h 3"/>
                  <a:gd name="T6" fmla="*/ 0 w 62"/>
                  <a:gd name="T7" fmla="*/ 3 h 3"/>
                  <a:gd name="T8" fmla="*/ 0 w 62"/>
                  <a:gd name="T9" fmla="*/ 3 h 3"/>
                  <a:gd name="T10" fmla="*/ 0 w 62"/>
                  <a:gd name="T11" fmla="*/ 3 h 3"/>
                  <a:gd name="T12" fmla="*/ 0 w 62"/>
                  <a:gd name="T13" fmla="*/ 3 h 3"/>
                  <a:gd name="T14" fmla="*/ 0 w 62"/>
                  <a:gd name="T15" fmla="*/ 0 h 3"/>
                  <a:gd name="T16" fmla="*/ 0 w 62"/>
                  <a:gd name="T17" fmla="*/ 0 h 3"/>
                  <a:gd name="T18" fmla="*/ 0 w 62"/>
                  <a:gd name="T19" fmla="*/ 0 h 3"/>
                  <a:gd name="T20" fmla="*/ 62 w 62"/>
                  <a:gd name="T21" fmla="*/ 0 h 3"/>
                  <a:gd name="T22" fmla="*/ 62 w 62"/>
                  <a:gd name="T23" fmla="*/ 0 h 3"/>
                  <a:gd name="T24" fmla="*/ 62 w 62"/>
                  <a:gd name="T25" fmla="*/ 0 h 3"/>
                  <a:gd name="T26" fmla="*/ 62 w 62"/>
                  <a:gd name="T27" fmla="*/ 3 h 3"/>
                  <a:gd name="T28" fmla="*/ 62 w 62"/>
                  <a:gd name="T29" fmla="*/ 3 h 3"/>
                  <a:gd name="T30" fmla="*/ 62 w 62"/>
                  <a:gd name="T31" fmla="*/ 3 h 3"/>
                  <a:gd name="T32" fmla="*/ 62 w 62"/>
                  <a:gd name="T33" fmla="*/ 3 h 3"/>
                  <a:gd name="T34" fmla="*/ 62 w 62"/>
                  <a:gd name="T35" fmla="*/ 3 h 3"/>
                  <a:gd name="T36" fmla="*/ 62 w 6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2"/>
                  <a:gd name="T58" fmla="*/ 0 h 3"/>
                  <a:gd name="T59" fmla="*/ 62 w 6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2" h="3">
                    <a:moveTo>
                      <a:pt x="6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2" y="0"/>
                    </a:lnTo>
                    <a:lnTo>
                      <a:pt x="62" y="3"/>
                    </a:lnTo>
                    <a:close/>
                  </a:path>
                </a:pathLst>
              </a:custGeom>
              <a:solidFill>
                <a:srgbClr val="80421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8" name="Freeform 439"/>
              <p:cNvSpPr>
                <a:spLocks/>
              </p:cNvSpPr>
              <p:nvPr/>
            </p:nvSpPr>
            <p:spPr bwMode="auto">
              <a:xfrm>
                <a:off x="4250" y="3027"/>
                <a:ext cx="64" cy="3"/>
              </a:xfrm>
              <a:custGeom>
                <a:avLst/>
                <a:gdLst>
                  <a:gd name="T0" fmla="*/ 64 w 64"/>
                  <a:gd name="T1" fmla="*/ 3 h 3"/>
                  <a:gd name="T2" fmla="*/ 2 w 64"/>
                  <a:gd name="T3" fmla="*/ 3 h 3"/>
                  <a:gd name="T4" fmla="*/ 2 w 64"/>
                  <a:gd name="T5" fmla="*/ 3 h 3"/>
                  <a:gd name="T6" fmla="*/ 2 w 64"/>
                  <a:gd name="T7" fmla="*/ 3 h 3"/>
                  <a:gd name="T8" fmla="*/ 0 w 64"/>
                  <a:gd name="T9" fmla="*/ 3 h 3"/>
                  <a:gd name="T10" fmla="*/ 0 w 64"/>
                  <a:gd name="T11" fmla="*/ 3 h 3"/>
                  <a:gd name="T12" fmla="*/ 0 w 64"/>
                  <a:gd name="T13" fmla="*/ 3 h 3"/>
                  <a:gd name="T14" fmla="*/ 0 w 64"/>
                  <a:gd name="T15" fmla="*/ 3 h 3"/>
                  <a:gd name="T16" fmla="*/ 0 w 64"/>
                  <a:gd name="T17" fmla="*/ 0 h 3"/>
                  <a:gd name="T18" fmla="*/ 0 w 64"/>
                  <a:gd name="T19" fmla="*/ 0 h 3"/>
                  <a:gd name="T20" fmla="*/ 61 w 64"/>
                  <a:gd name="T21" fmla="*/ 0 h 3"/>
                  <a:gd name="T22" fmla="*/ 61 w 64"/>
                  <a:gd name="T23" fmla="*/ 0 h 3"/>
                  <a:gd name="T24" fmla="*/ 64 w 64"/>
                  <a:gd name="T25" fmla="*/ 3 h 3"/>
                  <a:gd name="T26" fmla="*/ 64 w 64"/>
                  <a:gd name="T27" fmla="*/ 3 h 3"/>
                  <a:gd name="T28" fmla="*/ 64 w 64"/>
                  <a:gd name="T29" fmla="*/ 3 h 3"/>
                  <a:gd name="T30" fmla="*/ 64 w 64"/>
                  <a:gd name="T31" fmla="*/ 3 h 3"/>
                  <a:gd name="T32" fmla="*/ 64 w 64"/>
                  <a:gd name="T33" fmla="*/ 3 h 3"/>
                  <a:gd name="T34" fmla="*/ 64 w 64"/>
                  <a:gd name="T35" fmla="*/ 3 h 3"/>
                  <a:gd name="T36" fmla="*/ 64 w 6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4"/>
                  <a:gd name="T58" fmla="*/ 0 h 3"/>
                  <a:gd name="T59" fmla="*/ 64 w 6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4" h="3">
                    <a:moveTo>
                      <a:pt x="64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61" y="0"/>
                    </a:lnTo>
                    <a:lnTo>
                      <a:pt x="64" y="3"/>
                    </a:lnTo>
                    <a:close/>
                  </a:path>
                </a:pathLst>
              </a:custGeom>
              <a:solidFill>
                <a:srgbClr val="81431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29" name="Freeform 440"/>
              <p:cNvSpPr>
                <a:spLocks/>
              </p:cNvSpPr>
              <p:nvPr/>
            </p:nvSpPr>
            <p:spPr bwMode="auto">
              <a:xfrm>
                <a:off x="4250" y="3025"/>
                <a:ext cx="61" cy="2"/>
              </a:xfrm>
              <a:custGeom>
                <a:avLst/>
                <a:gdLst>
                  <a:gd name="T0" fmla="*/ 61 w 61"/>
                  <a:gd name="T1" fmla="*/ 2 h 2"/>
                  <a:gd name="T2" fmla="*/ 0 w 61"/>
                  <a:gd name="T3" fmla="*/ 2 h 2"/>
                  <a:gd name="T4" fmla="*/ 0 w 61"/>
                  <a:gd name="T5" fmla="*/ 2 h 2"/>
                  <a:gd name="T6" fmla="*/ 0 w 61"/>
                  <a:gd name="T7" fmla="*/ 2 h 2"/>
                  <a:gd name="T8" fmla="*/ 0 w 61"/>
                  <a:gd name="T9" fmla="*/ 2 h 2"/>
                  <a:gd name="T10" fmla="*/ 0 w 61"/>
                  <a:gd name="T11" fmla="*/ 2 h 2"/>
                  <a:gd name="T12" fmla="*/ 0 w 61"/>
                  <a:gd name="T13" fmla="*/ 2 h 2"/>
                  <a:gd name="T14" fmla="*/ 0 w 61"/>
                  <a:gd name="T15" fmla="*/ 2 h 2"/>
                  <a:gd name="T16" fmla="*/ 0 w 61"/>
                  <a:gd name="T17" fmla="*/ 0 h 2"/>
                  <a:gd name="T18" fmla="*/ 0 w 61"/>
                  <a:gd name="T19" fmla="*/ 0 h 2"/>
                  <a:gd name="T20" fmla="*/ 61 w 61"/>
                  <a:gd name="T21" fmla="*/ 0 h 2"/>
                  <a:gd name="T22" fmla="*/ 61 w 61"/>
                  <a:gd name="T23" fmla="*/ 0 h 2"/>
                  <a:gd name="T24" fmla="*/ 61 w 61"/>
                  <a:gd name="T25" fmla="*/ 2 h 2"/>
                  <a:gd name="T26" fmla="*/ 61 w 61"/>
                  <a:gd name="T27" fmla="*/ 2 h 2"/>
                  <a:gd name="T28" fmla="*/ 61 w 61"/>
                  <a:gd name="T29" fmla="*/ 2 h 2"/>
                  <a:gd name="T30" fmla="*/ 61 w 61"/>
                  <a:gd name="T31" fmla="*/ 2 h 2"/>
                  <a:gd name="T32" fmla="*/ 61 w 61"/>
                  <a:gd name="T33" fmla="*/ 2 h 2"/>
                  <a:gd name="T34" fmla="*/ 61 w 61"/>
                  <a:gd name="T35" fmla="*/ 2 h 2"/>
                  <a:gd name="T36" fmla="*/ 61 w 6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1"/>
                  <a:gd name="T58" fmla="*/ 0 h 2"/>
                  <a:gd name="T59" fmla="*/ 61 w 6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1" h="2">
                    <a:moveTo>
                      <a:pt x="6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1" y="0"/>
                    </a:lnTo>
                    <a:lnTo>
                      <a:pt x="61" y="2"/>
                    </a:lnTo>
                    <a:close/>
                  </a:path>
                </a:pathLst>
              </a:custGeom>
              <a:solidFill>
                <a:srgbClr val="81431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0" name="Freeform 441"/>
              <p:cNvSpPr>
                <a:spLocks/>
              </p:cNvSpPr>
              <p:nvPr/>
            </p:nvSpPr>
            <p:spPr bwMode="auto">
              <a:xfrm>
                <a:off x="4250" y="3022"/>
                <a:ext cx="61" cy="3"/>
              </a:xfrm>
              <a:custGeom>
                <a:avLst/>
                <a:gdLst>
                  <a:gd name="T0" fmla="*/ 61 w 61"/>
                  <a:gd name="T1" fmla="*/ 3 h 3"/>
                  <a:gd name="T2" fmla="*/ 0 w 61"/>
                  <a:gd name="T3" fmla="*/ 3 h 3"/>
                  <a:gd name="T4" fmla="*/ 0 w 61"/>
                  <a:gd name="T5" fmla="*/ 3 h 3"/>
                  <a:gd name="T6" fmla="*/ 0 w 61"/>
                  <a:gd name="T7" fmla="*/ 3 h 3"/>
                  <a:gd name="T8" fmla="*/ 0 w 61"/>
                  <a:gd name="T9" fmla="*/ 3 h 3"/>
                  <a:gd name="T10" fmla="*/ 0 w 61"/>
                  <a:gd name="T11" fmla="*/ 3 h 3"/>
                  <a:gd name="T12" fmla="*/ 0 w 61"/>
                  <a:gd name="T13" fmla="*/ 3 h 3"/>
                  <a:gd name="T14" fmla="*/ 0 w 61"/>
                  <a:gd name="T15" fmla="*/ 3 h 3"/>
                  <a:gd name="T16" fmla="*/ 0 w 61"/>
                  <a:gd name="T17" fmla="*/ 3 h 3"/>
                  <a:gd name="T18" fmla="*/ 0 w 61"/>
                  <a:gd name="T19" fmla="*/ 0 h 3"/>
                  <a:gd name="T20" fmla="*/ 61 w 61"/>
                  <a:gd name="T21" fmla="*/ 0 h 3"/>
                  <a:gd name="T22" fmla="*/ 61 w 61"/>
                  <a:gd name="T23" fmla="*/ 3 h 3"/>
                  <a:gd name="T24" fmla="*/ 61 w 61"/>
                  <a:gd name="T25" fmla="*/ 3 h 3"/>
                  <a:gd name="T26" fmla="*/ 61 w 61"/>
                  <a:gd name="T27" fmla="*/ 3 h 3"/>
                  <a:gd name="T28" fmla="*/ 61 w 61"/>
                  <a:gd name="T29" fmla="*/ 3 h 3"/>
                  <a:gd name="T30" fmla="*/ 61 w 61"/>
                  <a:gd name="T31" fmla="*/ 3 h 3"/>
                  <a:gd name="T32" fmla="*/ 61 w 61"/>
                  <a:gd name="T33" fmla="*/ 3 h 3"/>
                  <a:gd name="T34" fmla="*/ 61 w 61"/>
                  <a:gd name="T35" fmla="*/ 3 h 3"/>
                  <a:gd name="T36" fmla="*/ 61 w 61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1"/>
                  <a:gd name="T58" fmla="*/ 0 h 3"/>
                  <a:gd name="T59" fmla="*/ 61 w 61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1" h="3">
                    <a:moveTo>
                      <a:pt x="6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1" y="0"/>
                    </a:lnTo>
                    <a:lnTo>
                      <a:pt x="61" y="3"/>
                    </a:lnTo>
                    <a:close/>
                  </a:path>
                </a:pathLst>
              </a:custGeom>
              <a:solidFill>
                <a:srgbClr val="81431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1" name="Freeform 442"/>
              <p:cNvSpPr>
                <a:spLocks/>
              </p:cNvSpPr>
              <p:nvPr/>
            </p:nvSpPr>
            <p:spPr bwMode="auto">
              <a:xfrm>
                <a:off x="4247" y="3022"/>
                <a:ext cx="64" cy="1"/>
              </a:xfrm>
              <a:custGeom>
                <a:avLst/>
                <a:gdLst>
                  <a:gd name="T0" fmla="*/ 64 w 64"/>
                  <a:gd name="T1" fmla="*/ 0 h 1"/>
                  <a:gd name="T2" fmla="*/ 3 w 64"/>
                  <a:gd name="T3" fmla="*/ 0 h 1"/>
                  <a:gd name="T4" fmla="*/ 3 w 64"/>
                  <a:gd name="T5" fmla="*/ 0 h 1"/>
                  <a:gd name="T6" fmla="*/ 3 w 64"/>
                  <a:gd name="T7" fmla="*/ 0 h 1"/>
                  <a:gd name="T8" fmla="*/ 3 w 64"/>
                  <a:gd name="T9" fmla="*/ 0 h 1"/>
                  <a:gd name="T10" fmla="*/ 0 w 64"/>
                  <a:gd name="T11" fmla="*/ 0 h 1"/>
                  <a:gd name="T12" fmla="*/ 0 w 64"/>
                  <a:gd name="T13" fmla="*/ 0 h 1"/>
                  <a:gd name="T14" fmla="*/ 0 w 64"/>
                  <a:gd name="T15" fmla="*/ 0 h 1"/>
                  <a:gd name="T16" fmla="*/ 0 w 64"/>
                  <a:gd name="T17" fmla="*/ 0 h 1"/>
                  <a:gd name="T18" fmla="*/ 0 w 64"/>
                  <a:gd name="T19" fmla="*/ 0 h 1"/>
                  <a:gd name="T20" fmla="*/ 64 w 64"/>
                  <a:gd name="T21" fmla="*/ 0 h 1"/>
                  <a:gd name="T22" fmla="*/ 64 w 64"/>
                  <a:gd name="T23" fmla="*/ 0 h 1"/>
                  <a:gd name="T24" fmla="*/ 64 w 64"/>
                  <a:gd name="T25" fmla="*/ 0 h 1"/>
                  <a:gd name="T26" fmla="*/ 64 w 64"/>
                  <a:gd name="T27" fmla="*/ 0 h 1"/>
                  <a:gd name="T28" fmla="*/ 64 w 64"/>
                  <a:gd name="T29" fmla="*/ 0 h 1"/>
                  <a:gd name="T30" fmla="*/ 64 w 64"/>
                  <a:gd name="T31" fmla="*/ 0 h 1"/>
                  <a:gd name="T32" fmla="*/ 64 w 64"/>
                  <a:gd name="T33" fmla="*/ 0 h 1"/>
                  <a:gd name="T34" fmla="*/ 64 w 64"/>
                  <a:gd name="T35" fmla="*/ 0 h 1"/>
                  <a:gd name="T36" fmla="*/ 64 w 64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4"/>
                  <a:gd name="T58" fmla="*/ 0 h 1"/>
                  <a:gd name="T59" fmla="*/ 64 w 64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4" h="1">
                    <a:moveTo>
                      <a:pt x="64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64" y="0"/>
                    </a:lnTo>
                    <a:close/>
                  </a:path>
                </a:pathLst>
              </a:custGeom>
              <a:solidFill>
                <a:srgbClr val="81441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2" name="Freeform 443"/>
              <p:cNvSpPr>
                <a:spLocks/>
              </p:cNvSpPr>
              <p:nvPr/>
            </p:nvSpPr>
            <p:spPr bwMode="auto">
              <a:xfrm>
                <a:off x="4247" y="3020"/>
                <a:ext cx="64" cy="2"/>
              </a:xfrm>
              <a:custGeom>
                <a:avLst/>
                <a:gdLst>
                  <a:gd name="T0" fmla="*/ 64 w 64"/>
                  <a:gd name="T1" fmla="*/ 2 h 2"/>
                  <a:gd name="T2" fmla="*/ 0 w 64"/>
                  <a:gd name="T3" fmla="*/ 2 h 2"/>
                  <a:gd name="T4" fmla="*/ 0 w 64"/>
                  <a:gd name="T5" fmla="*/ 0 h 2"/>
                  <a:gd name="T6" fmla="*/ 0 w 64"/>
                  <a:gd name="T7" fmla="*/ 0 h 2"/>
                  <a:gd name="T8" fmla="*/ 0 w 64"/>
                  <a:gd name="T9" fmla="*/ 0 h 2"/>
                  <a:gd name="T10" fmla="*/ 0 w 64"/>
                  <a:gd name="T11" fmla="*/ 0 h 2"/>
                  <a:gd name="T12" fmla="*/ 0 w 64"/>
                  <a:gd name="T13" fmla="*/ 0 h 2"/>
                  <a:gd name="T14" fmla="*/ 0 w 64"/>
                  <a:gd name="T15" fmla="*/ 0 h 2"/>
                  <a:gd name="T16" fmla="*/ 0 w 64"/>
                  <a:gd name="T17" fmla="*/ 0 h 2"/>
                  <a:gd name="T18" fmla="*/ 0 w 64"/>
                  <a:gd name="T19" fmla="*/ 0 h 2"/>
                  <a:gd name="T20" fmla="*/ 64 w 64"/>
                  <a:gd name="T21" fmla="*/ 0 h 2"/>
                  <a:gd name="T22" fmla="*/ 64 w 64"/>
                  <a:gd name="T23" fmla="*/ 0 h 2"/>
                  <a:gd name="T24" fmla="*/ 64 w 64"/>
                  <a:gd name="T25" fmla="*/ 0 h 2"/>
                  <a:gd name="T26" fmla="*/ 64 w 64"/>
                  <a:gd name="T27" fmla="*/ 0 h 2"/>
                  <a:gd name="T28" fmla="*/ 64 w 64"/>
                  <a:gd name="T29" fmla="*/ 0 h 2"/>
                  <a:gd name="T30" fmla="*/ 64 w 64"/>
                  <a:gd name="T31" fmla="*/ 0 h 2"/>
                  <a:gd name="T32" fmla="*/ 64 w 64"/>
                  <a:gd name="T33" fmla="*/ 0 h 2"/>
                  <a:gd name="T34" fmla="*/ 64 w 64"/>
                  <a:gd name="T35" fmla="*/ 0 h 2"/>
                  <a:gd name="T36" fmla="*/ 64 w 6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4"/>
                  <a:gd name="T58" fmla="*/ 0 h 2"/>
                  <a:gd name="T59" fmla="*/ 64 w 6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4" h="2">
                    <a:moveTo>
                      <a:pt x="6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4" y="0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81441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3" name="Freeform 444"/>
              <p:cNvSpPr>
                <a:spLocks/>
              </p:cNvSpPr>
              <p:nvPr/>
            </p:nvSpPr>
            <p:spPr bwMode="auto">
              <a:xfrm>
                <a:off x="4247" y="3017"/>
                <a:ext cx="64" cy="3"/>
              </a:xfrm>
              <a:custGeom>
                <a:avLst/>
                <a:gdLst>
                  <a:gd name="T0" fmla="*/ 64 w 64"/>
                  <a:gd name="T1" fmla="*/ 3 h 3"/>
                  <a:gd name="T2" fmla="*/ 0 w 64"/>
                  <a:gd name="T3" fmla="*/ 3 h 3"/>
                  <a:gd name="T4" fmla="*/ 0 w 64"/>
                  <a:gd name="T5" fmla="*/ 3 h 3"/>
                  <a:gd name="T6" fmla="*/ 0 w 64"/>
                  <a:gd name="T7" fmla="*/ 0 h 3"/>
                  <a:gd name="T8" fmla="*/ 0 w 64"/>
                  <a:gd name="T9" fmla="*/ 0 h 3"/>
                  <a:gd name="T10" fmla="*/ 0 w 64"/>
                  <a:gd name="T11" fmla="*/ 0 h 3"/>
                  <a:gd name="T12" fmla="*/ 0 w 64"/>
                  <a:gd name="T13" fmla="*/ 0 h 3"/>
                  <a:gd name="T14" fmla="*/ 0 w 64"/>
                  <a:gd name="T15" fmla="*/ 0 h 3"/>
                  <a:gd name="T16" fmla="*/ 0 w 64"/>
                  <a:gd name="T17" fmla="*/ 0 h 3"/>
                  <a:gd name="T18" fmla="*/ 0 w 64"/>
                  <a:gd name="T19" fmla="*/ 0 h 3"/>
                  <a:gd name="T20" fmla="*/ 62 w 64"/>
                  <a:gd name="T21" fmla="*/ 0 h 3"/>
                  <a:gd name="T22" fmla="*/ 62 w 64"/>
                  <a:gd name="T23" fmla="*/ 0 h 3"/>
                  <a:gd name="T24" fmla="*/ 62 w 64"/>
                  <a:gd name="T25" fmla="*/ 0 h 3"/>
                  <a:gd name="T26" fmla="*/ 62 w 64"/>
                  <a:gd name="T27" fmla="*/ 0 h 3"/>
                  <a:gd name="T28" fmla="*/ 62 w 64"/>
                  <a:gd name="T29" fmla="*/ 0 h 3"/>
                  <a:gd name="T30" fmla="*/ 64 w 64"/>
                  <a:gd name="T31" fmla="*/ 0 h 3"/>
                  <a:gd name="T32" fmla="*/ 64 w 64"/>
                  <a:gd name="T33" fmla="*/ 0 h 3"/>
                  <a:gd name="T34" fmla="*/ 64 w 64"/>
                  <a:gd name="T35" fmla="*/ 3 h 3"/>
                  <a:gd name="T36" fmla="*/ 64 w 6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4"/>
                  <a:gd name="T58" fmla="*/ 0 h 3"/>
                  <a:gd name="T59" fmla="*/ 64 w 6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4" h="3">
                    <a:moveTo>
                      <a:pt x="6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2" y="0"/>
                    </a:lnTo>
                    <a:lnTo>
                      <a:pt x="64" y="0"/>
                    </a:lnTo>
                    <a:lnTo>
                      <a:pt x="64" y="3"/>
                    </a:lnTo>
                    <a:close/>
                  </a:path>
                </a:pathLst>
              </a:custGeom>
              <a:solidFill>
                <a:srgbClr val="8244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4" name="Freeform 445"/>
              <p:cNvSpPr>
                <a:spLocks/>
              </p:cNvSpPr>
              <p:nvPr/>
            </p:nvSpPr>
            <p:spPr bwMode="auto">
              <a:xfrm>
                <a:off x="4244" y="3014"/>
                <a:ext cx="65" cy="3"/>
              </a:xfrm>
              <a:custGeom>
                <a:avLst/>
                <a:gdLst>
                  <a:gd name="T0" fmla="*/ 65 w 65"/>
                  <a:gd name="T1" fmla="*/ 3 h 3"/>
                  <a:gd name="T2" fmla="*/ 3 w 65"/>
                  <a:gd name="T3" fmla="*/ 3 h 3"/>
                  <a:gd name="T4" fmla="*/ 3 w 65"/>
                  <a:gd name="T5" fmla="*/ 3 h 3"/>
                  <a:gd name="T6" fmla="*/ 3 w 65"/>
                  <a:gd name="T7" fmla="*/ 3 h 3"/>
                  <a:gd name="T8" fmla="*/ 3 w 65"/>
                  <a:gd name="T9" fmla="*/ 0 h 3"/>
                  <a:gd name="T10" fmla="*/ 3 w 65"/>
                  <a:gd name="T11" fmla="*/ 0 h 3"/>
                  <a:gd name="T12" fmla="*/ 3 w 65"/>
                  <a:gd name="T13" fmla="*/ 0 h 3"/>
                  <a:gd name="T14" fmla="*/ 0 w 65"/>
                  <a:gd name="T15" fmla="*/ 0 h 3"/>
                  <a:gd name="T16" fmla="*/ 0 w 65"/>
                  <a:gd name="T17" fmla="*/ 0 h 3"/>
                  <a:gd name="T18" fmla="*/ 0 w 65"/>
                  <a:gd name="T19" fmla="*/ 0 h 3"/>
                  <a:gd name="T20" fmla="*/ 65 w 65"/>
                  <a:gd name="T21" fmla="*/ 0 h 3"/>
                  <a:gd name="T22" fmla="*/ 65 w 65"/>
                  <a:gd name="T23" fmla="*/ 0 h 3"/>
                  <a:gd name="T24" fmla="*/ 65 w 65"/>
                  <a:gd name="T25" fmla="*/ 0 h 3"/>
                  <a:gd name="T26" fmla="*/ 65 w 65"/>
                  <a:gd name="T27" fmla="*/ 0 h 3"/>
                  <a:gd name="T28" fmla="*/ 65 w 65"/>
                  <a:gd name="T29" fmla="*/ 0 h 3"/>
                  <a:gd name="T30" fmla="*/ 65 w 65"/>
                  <a:gd name="T31" fmla="*/ 0 h 3"/>
                  <a:gd name="T32" fmla="*/ 65 w 65"/>
                  <a:gd name="T33" fmla="*/ 3 h 3"/>
                  <a:gd name="T34" fmla="*/ 65 w 65"/>
                  <a:gd name="T35" fmla="*/ 3 h 3"/>
                  <a:gd name="T36" fmla="*/ 65 w 6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5"/>
                  <a:gd name="T58" fmla="*/ 0 h 3"/>
                  <a:gd name="T59" fmla="*/ 65 w 6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5" h="3">
                    <a:moveTo>
                      <a:pt x="65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65" y="0"/>
                    </a:lnTo>
                    <a:lnTo>
                      <a:pt x="65" y="3"/>
                    </a:lnTo>
                    <a:close/>
                  </a:path>
                </a:pathLst>
              </a:custGeom>
              <a:solidFill>
                <a:srgbClr val="8244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5" name="Freeform 446"/>
              <p:cNvSpPr>
                <a:spLocks/>
              </p:cNvSpPr>
              <p:nvPr/>
            </p:nvSpPr>
            <p:spPr bwMode="auto">
              <a:xfrm>
                <a:off x="4244" y="3012"/>
                <a:ext cx="65" cy="2"/>
              </a:xfrm>
              <a:custGeom>
                <a:avLst/>
                <a:gdLst>
                  <a:gd name="T0" fmla="*/ 65 w 65"/>
                  <a:gd name="T1" fmla="*/ 2 h 2"/>
                  <a:gd name="T2" fmla="*/ 0 w 65"/>
                  <a:gd name="T3" fmla="*/ 2 h 2"/>
                  <a:gd name="T4" fmla="*/ 0 w 65"/>
                  <a:gd name="T5" fmla="*/ 2 h 2"/>
                  <a:gd name="T6" fmla="*/ 0 w 65"/>
                  <a:gd name="T7" fmla="*/ 2 h 2"/>
                  <a:gd name="T8" fmla="*/ 0 w 65"/>
                  <a:gd name="T9" fmla="*/ 2 h 2"/>
                  <a:gd name="T10" fmla="*/ 0 w 65"/>
                  <a:gd name="T11" fmla="*/ 0 h 2"/>
                  <a:gd name="T12" fmla="*/ 0 w 65"/>
                  <a:gd name="T13" fmla="*/ 0 h 2"/>
                  <a:gd name="T14" fmla="*/ 0 w 65"/>
                  <a:gd name="T15" fmla="*/ 0 h 2"/>
                  <a:gd name="T16" fmla="*/ 0 w 65"/>
                  <a:gd name="T17" fmla="*/ 0 h 2"/>
                  <a:gd name="T18" fmla="*/ 0 w 65"/>
                  <a:gd name="T19" fmla="*/ 0 h 2"/>
                  <a:gd name="T20" fmla="*/ 65 w 65"/>
                  <a:gd name="T21" fmla="*/ 0 h 2"/>
                  <a:gd name="T22" fmla="*/ 65 w 65"/>
                  <a:gd name="T23" fmla="*/ 0 h 2"/>
                  <a:gd name="T24" fmla="*/ 65 w 65"/>
                  <a:gd name="T25" fmla="*/ 0 h 2"/>
                  <a:gd name="T26" fmla="*/ 65 w 65"/>
                  <a:gd name="T27" fmla="*/ 0 h 2"/>
                  <a:gd name="T28" fmla="*/ 65 w 65"/>
                  <a:gd name="T29" fmla="*/ 0 h 2"/>
                  <a:gd name="T30" fmla="*/ 65 w 65"/>
                  <a:gd name="T31" fmla="*/ 2 h 2"/>
                  <a:gd name="T32" fmla="*/ 65 w 65"/>
                  <a:gd name="T33" fmla="*/ 2 h 2"/>
                  <a:gd name="T34" fmla="*/ 65 w 65"/>
                  <a:gd name="T35" fmla="*/ 2 h 2"/>
                  <a:gd name="T36" fmla="*/ 65 w 65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5"/>
                  <a:gd name="T58" fmla="*/ 0 h 2"/>
                  <a:gd name="T59" fmla="*/ 65 w 65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5" h="2">
                    <a:moveTo>
                      <a:pt x="65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5" y="0"/>
                    </a:lnTo>
                    <a:lnTo>
                      <a:pt x="65" y="2"/>
                    </a:lnTo>
                    <a:close/>
                  </a:path>
                </a:pathLst>
              </a:custGeom>
              <a:solidFill>
                <a:srgbClr val="8245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6" name="Freeform 447"/>
              <p:cNvSpPr>
                <a:spLocks/>
              </p:cNvSpPr>
              <p:nvPr/>
            </p:nvSpPr>
            <p:spPr bwMode="auto">
              <a:xfrm>
                <a:off x="4244" y="3009"/>
                <a:ext cx="65" cy="3"/>
              </a:xfrm>
              <a:custGeom>
                <a:avLst/>
                <a:gdLst>
                  <a:gd name="T0" fmla="*/ 65 w 65"/>
                  <a:gd name="T1" fmla="*/ 3 h 3"/>
                  <a:gd name="T2" fmla="*/ 0 w 65"/>
                  <a:gd name="T3" fmla="*/ 3 h 3"/>
                  <a:gd name="T4" fmla="*/ 0 w 65"/>
                  <a:gd name="T5" fmla="*/ 3 h 3"/>
                  <a:gd name="T6" fmla="*/ 0 w 65"/>
                  <a:gd name="T7" fmla="*/ 3 h 3"/>
                  <a:gd name="T8" fmla="*/ 0 w 65"/>
                  <a:gd name="T9" fmla="*/ 3 h 3"/>
                  <a:gd name="T10" fmla="*/ 0 w 65"/>
                  <a:gd name="T11" fmla="*/ 3 h 3"/>
                  <a:gd name="T12" fmla="*/ 0 w 65"/>
                  <a:gd name="T13" fmla="*/ 0 h 3"/>
                  <a:gd name="T14" fmla="*/ 0 w 65"/>
                  <a:gd name="T15" fmla="*/ 0 h 3"/>
                  <a:gd name="T16" fmla="*/ 0 w 65"/>
                  <a:gd name="T17" fmla="*/ 0 h 3"/>
                  <a:gd name="T18" fmla="*/ 0 w 65"/>
                  <a:gd name="T19" fmla="*/ 0 h 3"/>
                  <a:gd name="T20" fmla="*/ 65 w 65"/>
                  <a:gd name="T21" fmla="*/ 0 h 3"/>
                  <a:gd name="T22" fmla="*/ 65 w 65"/>
                  <a:gd name="T23" fmla="*/ 0 h 3"/>
                  <a:gd name="T24" fmla="*/ 65 w 65"/>
                  <a:gd name="T25" fmla="*/ 0 h 3"/>
                  <a:gd name="T26" fmla="*/ 65 w 65"/>
                  <a:gd name="T27" fmla="*/ 0 h 3"/>
                  <a:gd name="T28" fmla="*/ 65 w 65"/>
                  <a:gd name="T29" fmla="*/ 3 h 3"/>
                  <a:gd name="T30" fmla="*/ 65 w 65"/>
                  <a:gd name="T31" fmla="*/ 3 h 3"/>
                  <a:gd name="T32" fmla="*/ 65 w 65"/>
                  <a:gd name="T33" fmla="*/ 3 h 3"/>
                  <a:gd name="T34" fmla="*/ 65 w 65"/>
                  <a:gd name="T35" fmla="*/ 3 h 3"/>
                  <a:gd name="T36" fmla="*/ 65 w 6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5"/>
                  <a:gd name="T58" fmla="*/ 0 h 3"/>
                  <a:gd name="T59" fmla="*/ 65 w 6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5" h="3">
                    <a:moveTo>
                      <a:pt x="65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5" y="0"/>
                    </a:lnTo>
                    <a:lnTo>
                      <a:pt x="65" y="3"/>
                    </a:lnTo>
                    <a:close/>
                  </a:path>
                </a:pathLst>
              </a:custGeom>
              <a:solidFill>
                <a:srgbClr val="8245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7" name="Freeform 448"/>
              <p:cNvSpPr>
                <a:spLocks/>
              </p:cNvSpPr>
              <p:nvPr/>
            </p:nvSpPr>
            <p:spPr bwMode="auto">
              <a:xfrm>
                <a:off x="4244" y="3007"/>
                <a:ext cx="65" cy="2"/>
              </a:xfrm>
              <a:custGeom>
                <a:avLst/>
                <a:gdLst>
                  <a:gd name="T0" fmla="*/ 65 w 65"/>
                  <a:gd name="T1" fmla="*/ 2 h 2"/>
                  <a:gd name="T2" fmla="*/ 0 w 65"/>
                  <a:gd name="T3" fmla="*/ 2 h 2"/>
                  <a:gd name="T4" fmla="*/ 0 w 65"/>
                  <a:gd name="T5" fmla="*/ 2 h 2"/>
                  <a:gd name="T6" fmla="*/ 0 w 65"/>
                  <a:gd name="T7" fmla="*/ 2 h 2"/>
                  <a:gd name="T8" fmla="*/ 0 w 65"/>
                  <a:gd name="T9" fmla="*/ 2 h 2"/>
                  <a:gd name="T10" fmla="*/ 0 w 65"/>
                  <a:gd name="T11" fmla="*/ 2 h 2"/>
                  <a:gd name="T12" fmla="*/ 0 w 65"/>
                  <a:gd name="T13" fmla="*/ 2 h 2"/>
                  <a:gd name="T14" fmla="*/ 0 w 65"/>
                  <a:gd name="T15" fmla="*/ 0 h 2"/>
                  <a:gd name="T16" fmla="*/ 0 w 65"/>
                  <a:gd name="T17" fmla="*/ 0 h 2"/>
                  <a:gd name="T18" fmla="*/ 0 w 65"/>
                  <a:gd name="T19" fmla="*/ 0 h 2"/>
                  <a:gd name="T20" fmla="*/ 65 w 65"/>
                  <a:gd name="T21" fmla="*/ 0 h 2"/>
                  <a:gd name="T22" fmla="*/ 65 w 65"/>
                  <a:gd name="T23" fmla="*/ 0 h 2"/>
                  <a:gd name="T24" fmla="*/ 65 w 65"/>
                  <a:gd name="T25" fmla="*/ 0 h 2"/>
                  <a:gd name="T26" fmla="*/ 65 w 65"/>
                  <a:gd name="T27" fmla="*/ 2 h 2"/>
                  <a:gd name="T28" fmla="*/ 65 w 65"/>
                  <a:gd name="T29" fmla="*/ 2 h 2"/>
                  <a:gd name="T30" fmla="*/ 65 w 65"/>
                  <a:gd name="T31" fmla="*/ 2 h 2"/>
                  <a:gd name="T32" fmla="*/ 65 w 65"/>
                  <a:gd name="T33" fmla="*/ 2 h 2"/>
                  <a:gd name="T34" fmla="*/ 65 w 65"/>
                  <a:gd name="T35" fmla="*/ 2 h 2"/>
                  <a:gd name="T36" fmla="*/ 65 w 65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5"/>
                  <a:gd name="T58" fmla="*/ 0 h 2"/>
                  <a:gd name="T59" fmla="*/ 65 w 65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5" h="2">
                    <a:moveTo>
                      <a:pt x="65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5" y="0"/>
                    </a:lnTo>
                    <a:lnTo>
                      <a:pt x="65" y="2"/>
                    </a:lnTo>
                    <a:close/>
                  </a:path>
                </a:pathLst>
              </a:custGeom>
              <a:solidFill>
                <a:srgbClr val="82451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8" name="Freeform 449"/>
              <p:cNvSpPr>
                <a:spLocks/>
              </p:cNvSpPr>
              <p:nvPr/>
            </p:nvSpPr>
            <p:spPr bwMode="auto">
              <a:xfrm>
                <a:off x="4242" y="3004"/>
                <a:ext cx="67" cy="3"/>
              </a:xfrm>
              <a:custGeom>
                <a:avLst/>
                <a:gdLst>
                  <a:gd name="T0" fmla="*/ 67 w 67"/>
                  <a:gd name="T1" fmla="*/ 3 h 3"/>
                  <a:gd name="T2" fmla="*/ 2 w 67"/>
                  <a:gd name="T3" fmla="*/ 3 h 3"/>
                  <a:gd name="T4" fmla="*/ 0 w 67"/>
                  <a:gd name="T5" fmla="*/ 3 h 3"/>
                  <a:gd name="T6" fmla="*/ 0 w 67"/>
                  <a:gd name="T7" fmla="*/ 3 h 3"/>
                  <a:gd name="T8" fmla="*/ 0 w 67"/>
                  <a:gd name="T9" fmla="*/ 3 h 3"/>
                  <a:gd name="T10" fmla="*/ 0 w 67"/>
                  <a:gd name="T11" fmla="*/ 3 h 3"/>
                  <a:gd name="T12" fmla="*/ 0 w 67"/>
                  <a:gd name="T13" fmla="*/ 3 h 3"/>
                  <a:gd name="T14" fmla="*/ 0 w 67"/>
                  <a:gd name="T15" fmla="*/ 3 h 3"/>
                  <a:gd name="T16" fmla="*/ 0 w 67"/>
                  <a:gd name="T17" fmla="*/ 0 h 3"/>
                  <a:gd name="T18" fmla="*/ 0 w 67"/>
                  <a:gd name="T19" fmla="*/ 0 h 3"/>
                  <a:gd name="T20" fmla="*/ 64 w 67"/>
                  <a:gd name="T21" fmla="*/ 0 h 3"/>
                  <a:gd name="T22" fmla="*/ 64 w 67"/>
                  <a:gd name="T23" fmla="*/ 0 h 3"/>
                  <a:gd name="T24" fmla="*/ 64 w 67"/>
                  <a:gd name="T25" fmla="*/ 3 h 3"/>
                  <a:gd name="T26" fmla="*/ 64 w 67"/>
                  <a:gd name="T27" fmla="*/ 3 h 3"/>
                  <a:gd name="T28" fmla="*/ 64 w 67"/>
                  <a:gd name="T29" fmla="*/ 3 h 3"/>
                  <a:gd name="T30" fmla="*/ 67 w 67"/>
                  <a:gd name="T31" fmla="*/ 3 h 3"/>
                  <a:gd name="T32" fmla="*/ 67 w 67"/>
                  <a:gd name="T33" fmla="*/ 3 h 3"/>
                  <a:gd name="T34" fmla="*/ 67 w 67"/>
                  <a:gd name="T35" fmla="*/ 3 h 3"/>
                  <a:gd name="T36" fmla="*/ 67 w 6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3"/>
                  <a:gd name="T59" fmla="*/ 67 w 6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3">
                    <a:moveTo>
                      <a:pt x="67" y="3"/>
                    </a:moveTo>
                    <a:lnTo>
                      <a:pt x="2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64" y="0"/>
                    </a:lnTo>
                    <a:lnTo>
                      <a:pt x="64" y="3"/>
                    </a:lnTo>
                    <a:lnTo>
                      <a:pt x="67" y="3"/>
                    </a:lnTo>
                    <a:close/>
                  </a:path>
                </a:pathLst>
              </a:custGeom>
              <a:solidFill>
                <a:srgbClr val="8346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39" name="Freeform 450"/>
              <p:cNvSpPr>
                <a:spLocks/>
              </p:cNvSpPr>
              <p:nvPr/>
            </p:nvSpPr>
            <p:spPr bwMode="auto">
              <a:xfrm>
                <a:off x="4242" y="3001"/>
                <a:ext cx="64" cy="3"/>
              </a:xfrm>
              <a:custGeom>
                <a:avLst/>
                <a:gdLst>
                  <a:gd name="T0" fmla="*/ 64 w 64"/>
                  <a:gd name="T1" fmla="*/ 3 h 3"/>
                  <a:gd name="T2" fmla="*/ 0 w 64"/>
                  <a:gd name="T3" fmla="*/ 3 h 3"/>
                  <a:gd name="T4" fmla="*/ 0 w 64"/>
                  <a:gd name="T5" fmla="*/ 3 h 3"/>
                  <a:gd name="T6" fmla="*/ 0 w 64"/>
                  <a:gd name="T7" fmla="*/ 3 h 3"/>
                  <a:gd name="T8" fmla="*/ 0 w 64"/>
                  <a:gd name="T9" fmla="*/ 3 h 3"/>
                  <a:gd name="T10" fmla="*/ 0 w 64"/>
                  <a:gd name="T11" fmla="*/ 3 h 3"/>
                  <a:gd name="T12" fmla="*/ 0 w 64"/>
                  <a:gd name="T13" fmla="*/ 3 h 3"/>
                  <a:gd name="T14" fmla="*/ 0 w 64"/>
                  <a:gd name="T15" fmla="*/ 3 h 3"/>
                  <a:gd name="T16" fmla="*/ 0 w 64"/>
                  <a:gd name="T17" fmla="*/ 3 h 3"/>
                  <a:gd name="T18" fmla="*/ 0 w 64"/>
                  <a:gd name="T19" fmla="*/ 0 h 3"/>
                  <a:gd name="T20" fmla="*/ 64 w 64"/>
                  <a:gd name="T21" fmla="*/ 0 h 3"/>
                  <a:gd name="T22" fmla="*/ 64 w 64"/>
                  <a:gd name="T23" fmla="*/ 3 h 3"/>
                  <a:gd name="T24" fmla="*/ 64 w 64"/>
                  <a:gd name="T25" fmla="*/ 3 h 3"/>
                  <a:gd name="T26" fmla="*/ 64 w 64"/>
                  <a:gd name="T27" fmla="*/ 3 h 3"/>
                  <a:gd name="T28" fmla="*/ 64 w 64"/>
                  <a:gd name="T29" fmla="*/ 3 h 3"/>
                  <a:gd name="T30" fmla="*/ 64 w 64"/>
                  <a:gd name="T31" fmla="*/ 3 h 3"/>
                  <a:gd name="T32" fmla="*/ 64 w 64"/>
                  <a:gd name="T33" fmla="*/ 3 h 3"/>
                  <a:gd name="T34" fmla="*/ 64 w 64"/>
                  <a:gd name="T35" fmla="*/ 3 h 3"/>
                  <a:gd name="T36" fmla="*/ 64 w 6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4"/>
                  <a:gd name="T58" fmla="*/ 0 h 3"/>
                  <a:gd name="T59" fmla="*/ 64 w 6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4" h="3">
                    <a:moveTo>
                      <a:pt x="6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4" y="0"/>
                    </a:lnTo>
                    <a:lnTo>
                      <a:pt x="64" y="3"/>
                    </a:lnTo>
                    <a:close/>
                  </a:path>
                </a:pathLst>
              </a:custGeom>
              <a:solidFill>
                <a:srgbClr val="8346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0" name="Freeform 451"/>
              <p:cNvSpPr>
                <a:spLocks/>
              </p:cNvSpPr>
              <p:nvPr/>
            </p:nvSpPr>
            <p:spPr bwMode="auto">
              <a:xfrm>
                <a:off x="4242" y="2999"/>
                <a:ext cx="64" cy="2"/>
              </a:xfrm>
              <a:custGeom>
                <a:avLst/>
                <a:gdLst>
                  <a:gd name="T0" fmla="*/ 64 w 64"/>
                  <a:gd name="T1" fmla="*/ 2 h 2"/>
                  <a:gd name="T2" fmla="*/ 0 w 64"/>
                  <a:gd name="T3" fmla="*/ 2 h 2"/>
                  <a:gd name="T4" fmla="*/ 0 w 64"/>
                  <a:gd name="T5" fmla="*/ 2 h 2"/>
                  <a:gd name="T6" fmla="*/ 0 w 64"/>
                  <a:gd name="T7" fmla="*/ 2 h 2"/>
                  <a:gd name="T8" fmla="*/ 0 w 64"/>
                  <a:gd name="T9" fmla="*/ 2 h 2"/>
                  <a:gd name="T10" fmla="*/ 0 w 64"/>
                  <a:gd name="T11" fmla="*/ 2 h 2"/>
                  <a:gd name="T12" fmla="*/ 0 w 64"/>
                  <a:gd name="T13" fmla="*/ 2 h 2"/>
                  <a:gd name="T14" fmla="*/ 0 w 64"/>
                  <a:gd name="T15" fmla="*/ 2 h 2"/>
                  <a:gd name="T16" fmla="*/ 0 w 64"/>
                  <a:gd name="T17" fmla="*/ 2 h 2"/>
                  <a:gd name="T18" fmla="*/ 0 w 64"/>
                  <a:gd name="T19" fmla="*/ 0 h 2"/>
                  <a:gd name="T20" fmla="*/ 64 w 64"/>
                  <a:gd name="T21" fmla="*/ 0 h 2"/>
                  <a:gd name="T22" fmla="*/ 64 w 64"/>
                  <a:gd name="T23" fmla="*/ 2 h 2"/>
                  <a:gd name="T24" fmla="*/ 64 w 64"/>
                  <a:gd name="T25" fmla="*/ 2 h 2"/>
                  <a:gd name="T26" fmla="*/ 64 w 64"/>
                  <a:gd name="T27" fmla="*/ 2 h 2"/>
                  <a:gd name="T28" fmla="*/ 64 w 64"/>
                  <a:gd name="T29" fmla="*/ 2 h 2"/>
                  <a:gd name="T30" fmla="*/ 64 w 64"/>
                  <a:gd name="T31" fmla="*/ 2 h 2"/>
                  <a:gd name="T32" fmla="*/ 64 w 64"/>
                  <a:gd name="T33" fmla="*/ 2 h 2"/>
                  <a:gd name="T34" fmla="*/ 64 w 64"/>
                  <a:gd name="T35" fmla="*/ 2 h 2"/>
                  <a:gd name="T36" fmla="*/ 64 w 6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4"/>
                  <a:gd name="T58" fmla="*/ 0 h 2"/>
                  <a:gd name="T59" fmla="*/ 64 w 6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4" h="2">
                    <a:moveTo>
                      <a:pt x="6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4" y="0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8346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1" name="Freeform 452"/>
              <p:cNvSpPr>
                <a:spLocks/>
              </p:cNvSpPr>
              <p:nvPr/>
            </p:nvSpPr>
            <p:spPr bwMode="auto">
              <a:xfrm>
                <a:off x="4239" y="2999"/>
                <a:ext cx="67" cy="1"/>
              </a:xfrm>
              <a:custGeom>
                <a:avLst/>
                <a:gdLst>
                  <a:gd name="T0" fmla="*/ 67 w 67"/>
                  <a:gd name="T1" fmla="*/ 0 h 1"/>
                  <a:gd name="T2" fmla="*/ 3 w 67"/>
                  <a:gd name="T3" fmla="*/ 0 h 1"/>
                  <a:gd name="T4" fmla="*/ 3 w 67"/>
                  <a:gd name="T5" fmla="*/ 0 h 1"/>
                  <a:gd name="T6" fmla="*/ 3 w 67"/>
                  <a:gd name="T7" fmla="*/ 0 h 1"/>
                  <a:gd name="T8" fmla="*/ 3 w 67"/>
                  <a:gd name="T9" fmla="*/ 0 h 1"/>
                  <a:gd name="T10" fmla="*/ 3 w 67"/>
                  <a:gd name="T11" fmla="*/ 0 h 1"/>
                  <a:gd name="T12" fmla="*/ 0 w 67"/>
                  <a:gd name="T13" fmla="*/ 0 h 1"/>
                  <a:gd name="T14" fmla="*/ 0 w 67"/>
                  <a:gd name="T15" fmla="*/ 0 h 1"/>
                  <a:gd name="T16" fmla="*/ 0 w 67"/>
                  <a:gd name="T17" fmla="*/ 0 h 1"/>
                  <a:gd name="T18" fmla="*/ 0 w 67"/>
                  <a:gd name="T19" fmla="*/ 0 h 1"/>
                  <a:gd name="T20" fmla="*/ 67 w 67"/>
                  <a:gd name="T21" fmla="*/ 0 h 1"/>
                  <a:gd name="T22" fmla="*/ 67 w 67"/>
                  <a:gd name="T23" fmla="*/ 0 h 1"/>
                  <a:gd name="T24" fmla="*/ 67 w 67"/>
                  <a:gd name="T25" fmla="*/ 0 h 1"/>
                  <a:gd name="T26" fmla="*/ 67 w 67"/>
                  <a:gd name="T27" fmla="*/ 0 h 1"/>
                  <a:gd name="T28" fmla="*/ 67 w 67"/>
                  <a:gd name="T29" fmla="*/ 0 h 1"/>
                  <a:gd name="T30" fmla="*/ 67 w 67"/>
                  <a:gd name="T31" fmla="*/ 0 h 1"/>
                  <a:gd name="T32" fmla="*/ 67 w 67"/>
                  <a:gd name="T33" fmla="*/ 0 h 1"/>
                  <a:gd name="T34" fmla="*/ 67 w 67"/>
                  <a:gd name="T35" fmla="*/ 0 h 1"/>
                  <a:gd name="T36" fmla="*/ 67 w 67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1"/>
                  <a:gd name="T59" fmla="*/ 67 w 67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1">
                    <a:moveTo>
                      <a:pt x="67" y="0"/>
                    </a:moveTo>
                    <a:lnTo>
                      <a:pt x="3" y="0"/>
                    </a:lnTo>
                    <a:lnTo>
                      <a:pt x="0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8346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2" name="Freeform 453"/>
              <p:cNvSpPr>
                <a:spLocks/>
              </p:cNvSpPr>
              <p:nvPr/>
            </p:nvSpPr>
            <p:spPr bwMode="auto">
              <a:xfrm>
                <a:off x="4239" y="2996"/>
                <a:ext cx="67" cy="3"/>
              </a:xfrm>
              <a:custGeom>
                <a:avLst/>
                <a:gdLst>
                  <a:gd name="T0" fmla="*/ 67 w 67"/>
                  <a:gd name="T1" fmla="*/ 3 h 3"/>
                  <a:gd name="T2" fmla="*/ 0 w 67"/>
                  <a:gd name="T3" fmla="*/ 3 h 3"/>
                  <a:gd name="T4" fmla="*/ 0 w 67"/>
                  <a:gd name="T5" fmla="*/ 0 h 3"/>
                  <a:gd name="T6" fmla="*/ 0 w 67"/>
                  <a:gd name="T7" fmla="*/ 0 h 3"/>
                  <a:gd name="T8" fmla="*/ 0 w 67"/>
                  <a:gd name="T9" fmla="*/ 0 h 3"/>
                  <a:gd name="T10" fmla="*/ 0 w 67"/>
                  <a:gd name="T11" fmla="*/ 0 h 3"/>
                  <a:gd name="T12" fmla="*/ 0 w 67"/>
                  <a:gd name="T13" fmla="*/ 0 h 3"/>
                  <a:gd name="T14" fmla="*/ 0 w 67"/>
                  <a:gd name="T15" fmla="*/ 0 h 3"/>
                  <a:gd name="T16" fmla="*/ 0 w 67"/>
                  <a:gd name="T17" fmla="*/ 0 h 3"/>
                  <a:gd name="T18" fmla="*/ 0 w 67"/>
                  <a:gd name="T19" fmla="*/ 0 h 3"/>
                  <a:gd name="T20" fmla="*/ 67 w 67"/>
                  <a:gd name="T21" fmla="*/ 0 h 3"/>
                  <a:gd name="T22" fmla="*/ 67 w 67"/>
                  <a:gd name="T23" fmla="*/ 0 h 3"/>
                  <a:gd name="T24" fmla="*/ 67 w 67"/>
                  <a:gd name="T25" fmla="*/ 0 h 3"/>
                  <a:gd name="T26" fmla="*/ 67 w 67"/>
                  <a:gd name="T27" fmla="*/ 0 h 3"/>
                  <a:gd name="T28" fmla="*/ 67 w 67"/>
                  <a:gd name="T29" fmla="*/ 0 h 3"/>
                  <a:gd name="T30" fmla="*/ 67 w 67"/>
                  <a:gd name="T31" fmla="*/ 0 h 3"/>
                  <a:gd name="T32" fmla="*/ 67 w 67"/>
                  <a:gd name="T33" fmla="*/ 0 h 3"/>
                  <a:gd name="T34" fmla="*/ 67 w 67"/>
                  <a:gd name="T35" fmla="*/ 0 h 3"/>
                  <a:gd name="T36" fmla="*/ 67 w 6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3"/>
                  <a:gd name="T59" fmla="*/ 67 w 6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3">
                    <a:moveTo>
                      <a:pt x="6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67" y="3"/>
                    </a:lnTo>
                    <a:close/>
                  </a:path>
                </a:pathLst>
              </a:custGeom>
              <a:solidFill>
                <a:srgbClr val="83471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3" name="Freeform 454"/>
              <p:cNvSpPr>
                <a:spLocks/>
              </p:cNvSpPr>
              <p:nvPr/>
            </p:nvSpPr>
            <p:spPr bwMode="auto">
              <a:xfrm>
                <a:off x="4239" y="2993"/>
                <a:ext cx="67" cy="3"/>
              </a:xfrm>
              <a:custGeom>
                <a:avLst/>
                <a:gdLst>
                  <a:gd name="T0" fmla="*/ 67 w 67"/>
                  <a:gd name="T1" fmla="*/ 3 h 3"/>
                  <a:gd name="T2" fmla="*/ 0 w 67"/>
                  <a:gd name="T3" fmla="*/ 3 h 3"/>
                  <a:gd name="T4" fmla="*/ 0 w 67"/>
                  <a:gd name="T5" fmla="*/ 3 h 3"/>
                  <a:gd name="T6" fmla="*/ 0 w 67"/>
                  <a:gd name="T7" fmla="*/ 0 h 3"/>
                  <a:gd name="T8" fmla="*/ 0 w 67"/>
                  <a:gd name="T9" fmla="*/ 0 h 3"/>
                  <a:gd name="T10" fmla="*/ 0 w 67"/>
                  <a:gd name="T11" fmla="*/ 0 h 3"/>
                  <a:gd name="T12" fmla="*/ 0 w 67"/>
                  <a:gd name="T13" fmla="*/ 0 h 3"/>
                  <a:gd name="T14" fmla="*/ 0 w 67"/>
                  <a:gd name="T15" fmla="*/ 0 h 3"/>
                  <a:gd name="T16" fmla="*/ 0 w 67"/>
                  <a:gd name="T17" fmla="*/ 0 h 3"/>
                  <a:gd name="T18" fmla="*/ 0 w 67"/>
                  <a:gd name="T19" fmla="*/ 0 h 3"/>
                  <a:gd name="T20" fmla="*/ 64 w 67"/>
                  <a:gd name="T21" fmla="*/ 0 h 3"/>
                  <a:gd name="T22" fmla="*/ 67 w 67"/>
                  <a:gd name="T23" fmla="*/ 0 h 3"/>
                  <a:gd name="T24" fmla="*/ 67 w 67"/>
                  <a:gd name="T25" fmla="*/ 0 h 3"/>
                  <a:gd name="T26" fmla="*/ 67 w 67"/>
                  <a:gd name="T27" fmla="*/ 0 h 3"/>
                  <a:gd name="T28" fmla="*/ 67 w 67"/>
                  <a:gd name="T29" fmla="*/ 0 h 3"/>
                  <a:gd name="T30" fmla="*/ 67 w 67"/>
                  <a:gd name="T31" fmla="*/ 0 h 3"/>
                  <a:gd name="T32" fmla="*/ 67 w 67"/>
                  <a:gd name="T33" fmla="*/ 0 h 3"/>
                  <a:gd name="T34" fmla="*/ 67 w 67"/>
                  <a:gd name="T35" fmla="*/ 3 h 3"/>
                  <a:gd name="T36" fmla="*/ 67 w 6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3"/>
                  <a:gd name="T59" fmla="*/ 67 w 6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3">
                    <a:moveTo>
                      <a:pt x="6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4" y="0"/>
                    </a:lnTo>
                    <a:lnTo>
                      <a:pt x="67" y="0"/>
                    </a:lnTo>
                    <a:lnTo>
                      <a:pt x="67" y="3"/>
                    </a:lnTo>
                    <a:close/>
                  </a:path>
                </a:pathLst>
              </a:custGeom>
              <a:solidFill>
                <a:srgbClr val="84471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4" name="Freeform 455"/>
              <p:cNvSpPr>
                <a:spLocks/>
              </p:cNvSpPr>
              <p:nvPr/>
            </p:nvSpPr>
            <p:spPr bwMode="auto">
              <a:xfrm>
                <a:off x="4239" y="2991"/>
                <a:ext cx="64" cy="2"/>
              </a:xfrm>
              <a:custGeom>
                <a:avLst/>
                <a:gdLst>
                  <a:gd name="T0" fmla="*/ 64 w 64"/>
                  <a:gd name="T1" fmla="*/ 2 h 2"/>
                  <a:gd name="T2" fmla="*/ 0 w 64"/>
                  <a:gd name="T3" fmla="*/ 2 h 2"/>
                  <a:gd name="T4" fmla="*/ 0 w 64"/>
                  <a:gd name="T5" fmla="*/ 2 h 2"/>
                  <a:gd name="T6" fmla="*/ 0 w 64"/>
                  <a:gd name="T7" fmla="*/ 2 h 2"/>
                  <a:gd name="T8" fmla="*/ 0 w 64"/>
                  <a:gd name="T9" fmla="*/ 0 h 2"/>
                  <a:gd name="T10" fmla="*/ 0 w 64"/>
                  <a:gd name="T11" fmla="*/ 0 h 2"/>
                  <a:gd name="T12" fmla="*/ 0 w 64"/>
                  <a:gd name="T13" fmla="*/ 0 h 2"/>
                  <a:gd name="T14" fmla="*/ 0 w 64"/>
                  <a:gd name="T15" fmla="*/ 0 h 2"/>
                  <a:gd name="T16" fmla="*/ 0 w 64"/>
                  <a:gd name="T17" fmla="*/ 0 h 2"/>
                  <a:gd name="T18" fmla="*/ 0 w 64"/>
                  <a:gd name="T19" fmla="*/ 0 h 2"/>
                  <a:gd name="T20" fmla="*/ 64 w 64"/>
                  <a:gd name="T21" fmla="*/ 0 h 2"/>
                  <a:gd name="T22" fmla="*/ 64 w 64"/>
                  <a:gd name="T23" fmla="*/ 0 h 2"/>
                  <a:gd name="T24" fmla="*/ 64 w 64"/>
                  <a:gd name="T25" fmla="*/ 0 h 2"/>
                  <a:gd name="T26" fmla="*/ 64 w 64"/>
                  <a:gd name="T27" fmla="*/ 0 h 2"/>
                  <a:gd name="T28" fmla="*/ 64 w 64"/>
                  <a:gd name="T29" fmla="*/ 0 h 2"/>
                  <a:gd name="T30" fmla="*/ 64 w 64"/>
                  <a:gd name="T31" fmla="*/ 0 h 2"/>
                  <a:gd name="T32" fmla="*/ 64 w 64"/>
                  <a:gd name="T33" fmla="*/ 2 h 2"/>
                  <a:gd name="T34" fmla="*/ 64 w 64"/>
                  <a:gd name="T35" fmla="*/ 2 h 2"/>
                  <a:gd name="T36" fmla="*/ 64 w 6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4"/>
                  <a:gd name="T58" fmla="*/ 0 h 2"/>
                  <a:gd name="T59" fmla="*/ 64 w 6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4" h="2">
                    <a:moveTo>
                      <a:pt x="6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4" y="0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84471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5" name="Freeform 456"/>
              <p:cNvSpPr>
                <a:spLocks/>
              </p:cNvSpPr>
              <p:nvPr/>
            </p:nvSpPr>
            <p:spPr bwMode="auto">
              <a:xfrm>
                <a:off x="4236" y="2988"/>
                <a:ext cx="67" cy="3"/>
              </a:xfrm>
              <a:custGeom>
                <a:avLst/>
                <a:gdLst>
                  <a:gd name="T0" fmla="*/ 67 w 67"/>
                  <a:gd name="T1" fmla="*/ 3 h 3"/>
                  <a:gd name="T2" fmla="*/ 3 w 67"/>
                  <a:gd name="T3" fmla="*/ 3 h 3"/>
                  <a:gd name="T4" fmla="*/ 3 w 67"/>
                  <a:gd name="T5" fmla="*/ 3 h 3"/>
                  <a:gd name="T6" fmla="*/ 0 w 67"/>
                  <a:gd name="T7" fmla="*/ 3 h 3"/>
                  <a:gd name="T8" fmla="*/ 0 w 67"/>
                  <a:gd name="T9" fmla="*/ 3 h 3"/>
                  <a:gd name="T10" fmla="*/ 0 w 67"/>
                  <a:gd name="T11" fmla="*/ 0 h 3"/>
                  <a:gd name="T12" fmla="*/ 0 w 67"/>
                  <a:gd name="T13" fmla="*/ 0 h 3"/>
                  <a:gd name="T14" fmla="*/ 0 w 67"/>
                  <a:gd name="T15" fmla="*/ 0 h 3"/>
                  <a:gd name="T16" fmla="*/ 0 w 67"/>
                  <a:gd name="T17" fmla="*/ 0 h 3"/>
                  <a:gd name="T18" fmla="*/ 0 w 67"/>
                  <a:gd name="T19" fmla="*/ 0 h 3"/>
                  <a:gd name="T20" fmla="*/ 67 w 67"/>
                  <a:gd name="T21" fmla="*/ 0 h 3"/>
                  <a:gd name="T22" fmla="*/ 67 w 67"/>
                  <a:gd name="T23" fmla="*/ 0 h 3"/>
                  <a:gd name="T24" fmla="*/ 67 w 67"/>
                  <a:gd name="T25" fmla="*/ 0 h 3"/>
                  <a:gd name="T26" fmla="*/ 67 w 67"/>
                  <a:gd name="T27" fmla="*/ 0 h 3"/>
                  <a:gd name="T28" fmla="*/ 67 w 67"/>
                  <a:gd name="T29" fmla="*/ 0 h 3"/>
                  <a:gd name="T30" fmla="*/ 67 w 67"/>
                  <a:gd name="T31" fmla="*/ 3 h 3"/>
                  <a:gd name="T32" fmla="*/ 67 w 67"/>
                  <a:gd name="T33" fmla="*/ 3 h 3"/>
                  <a:gd name="T34" fmla="*/ 67 w 67"/>
                  <a:gd name="T35" fmla="*/ 3 h 3"/>
                  <a:gd name="T36" fmla="*/ 67 w 6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3"/>
                  <a:gd name="T59" fmla="*/ 67 w 6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3">
                    <a:moveTo>
                      <a:pt x="67" y="3"/>
                    </a:moveTo>
                    <a:lnTo>
                      <a:pt x="3" y="3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67" y="3"/>
                    </a:lnTo>
                    <a:close/>
                  </a:path>
                </a:pathLst>
              </a:custGeom>
              <a:solidFill>
                <a:srgbClr val="84481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6" name="Freeform 457"/>
              <p:cNvSpPr>
                <a:spLocks/>
              </p:cNvSpPr>
              <p:nvPr/>
            </p:nvSpPr>
            <p:spPr bwMode="auto">
              <a:xfrm>
                <a:off x="4236" y="2986"/>
                <a:ext cx="67" cy="2"/>
              </a:xfrm>
              <a:custGeom>
                <a:avLst/>
                <a:gdLst>
                  <a:gd name="T0" fmla="*/ 67 w 67"/>
                  <a:gd name="T1" fmla="*/ 2 h 2"/>
                  <a:gd name="T2" fmla="*/ 0 w 67"/>
                  <a:gd name="T3" fmla="*/ 2 h 2"/>
                  <a:gd name="T4" fmla="*/ 0 w 67"/>
                  <a:gd name="T5" fmla="*/ 2 h 2"/>
                  <a:gd name="T6" fmla="*/ 0 w 67"/>
                  <a:gd name="T7" fmla="*/ 2 h 2"/>
                  <a:gd name="T8" fmla="*/ 0 w 67"/>
                  <a:gd name="T9" fmla="*/ 2 h 2"/>
                  <a:gd name="T10" fmla="*/ 0 w 67"/>
                  <a:gd name="T11" fmla="*/ 2 h 2"/>
                  <a:gd name="T12" fmla="*/ 0 w 67"/>
                  <a:gd name="T13" fmla="*/ 0 h 2"/>
                  <a:gd name="T14" fmla="*/ 0 w 67"/>
                  <a:gd name="T15" fmla="*/ 0 h 2"/>
                  <a:gd name="T16" fmla="*/ 0 w 67"/>
                  <a:gd name="T17" fmla="*/ 0 h 2"/>
                  <a:gd name="T18" fmla="*/ 0 w 67"/>
                  <a:gd name="T19" fmla="*/ 0 h 2"/>
                  <a:gd name="T20" fmla="*/ 67 w 67"/>
                  <a:gd name="T21" fmla="*/ 0 h 2"/>
                  <a:gd name="T22" fmla="*/ 67 w 67"/>
                  <a:gd name="T23" fmla="*/ 0 h 2"/>
                  <a:gd name="T24" fmla="*/ 67 w 67"/>
                  <a:gd name="T25" fmla="*/ 0 h 2"/>
                  <a:gd name="T26" fmla="*/ 67 w 67"/>
                  <a:gd name="T27" fmla="*/ 0 h 2"/>
                  <a:gd name="T28" fmla="*/ 67 w 67"/>
                  <a:gd name="T29" fmla="*/ 2 h 2"/>
                  <a:gd name="T30" fmla="*/ 67 w 67"/>
                  <a:gd name="T31" fmla="*/ 2 h 2"/>
                  <a:gd name="T32" fmla="*/ 67 w 67"/>
                  <a:gd name="T33" fmla="*/ 2 h 2"/>
                  <a:gd name="T34" fmla="*/ 67 w 67"/>
                  <a:gd name="T35" fmla="*/ 2 h 2"/>
                  <a:gd name="T36" fmla="*/ 67 w 6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2"/>
                  <a:gd name="T59" fmla="*/ 67 w 6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2">
                    <a:moveTo>
                      <a:pt x="6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67" y="2"/>
                    </a:lnTo>
                    <a:close/>
                  </a:path>
                </a:pathLst>
              </a:custGeom>
              <a:solidFill>
                <a:srgbClr val="84481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7" name="Freeform 458"/>
              <p:cNvSpPr>
                <a:spLocks/>
              </p:cNvSpPr>
              <p:nvPr/>
            </p:nvSpPr>
            <p:spPr bwMode="auto">
              <a:xfrm>
                <a:off x="4236" y="2983"/>
                <a:ext cx="67" cy="3"/>
              </a:xfrm>
              <a:custGeom>
                <a:avLst/>
                <a:gdLst>
                  <a:gd name="T0" fmla="*/ 67 w 67"/>
                  <a:gd name="T1" fmla="*/ 3 h 3"/>
                  <a:gd name="T2" fmla="*/ 0 w 67"/>
                  <a:gd name="T3" fmla="*/ 3 h 3"/>
                  <a:gd name="T4" fmla="*/ 0 w 67"/>
                  <a:gd name="T5" fmla="*/ 3 h 3"/>
                  <a:gd name="T6" fmla="*/ 0 w 67"/>
                  <a:gd name="T7" fmla="*/ 3 h 3"/>
                  <a:gd name="T8" fmla="*/ 0 w 67"/>
                  <a:gd name="T9" fmla="*/ 3 h 3"/>
                  <a:gd name="T10" fmla="*/ 0 w 67"/>
                  <a:gd name="T11" fmla="*/ 3 h 3"/>
                  <a:gd name="T12" fmla="*/ 0 w 67"/>
                  <a:gd name="T13" fmla="*/ 3 h 3"/>
                  <a:gd name="T14" fmla="*/ 0 w 67"/>
                  <a:gd name="T15" fmla="*/ 0 h 3"/>
                  <a:gd name="T16" fmla="*/ 0 w 67"/>
                  <a:gd name="T17" fmla="*/ 0 h 3"/>
                  <a:gd name="T18" fmla="*/ 0 w 67"/>
                  <a:gd name="T19" fmla="*/ 0 h 3"/>
                  <a:gd name="T20" fmla="*/ 67 w 67"/>
                  <a:gd name="T21" fmla="*/ 0 h 3"/>
                  <a:gd name="T22" fmla="*/ 67 w 67"/>
                  <a:gd name="T23" fmla="*/ 0 h 3"/>
                  <a:gd name="T24" fmla="*/ 67 w 67"/>
                  <a:gd name="T25" fmla="*/ 0 h 3"/>
                  <a:gd name="T26" fmla="*/ 67 w 67"/>
                  <a:gd name="T27" fmla="*/ 3 h 3"/>
                  <a:gd name="T28" fmla="*/ 67 w 67"/>
                  <a:gd name="T29" fmla="*/ 3 h 3"/>
                  <a:gd name="T30" fmla="*/ 67 w 67"/>
                  <a:gd name="T31" fmla="*/ 3 h 3"/>
                  <a:gd name="T32" fmla="*/ 67 w 67"/>
                  <a:gd name="T33" fmla="*/ 3 h 3"/>
                  <a:gd name="T34" fmla="*/ 67 w 67"/>
                  <a:gd name="T35" fmla="*/ 3 h 3"/>
                  <a:gd name="T36" fmla="*/ 67 w 6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3"/>
                  <a:gd name="T59" fmla="*/ 67 w 6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3">
                    <a:moveTo>
                      <a:pt x="6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67" y="3"/>
                    </a:lnTo>
                    <a:close/>
                  </a:path>
                </a:pathLst>
              </a:custGeom>
              <a:solidFill>
                <a:srgbClr val="84481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8" name="Freeform 459"/>
              <p:cNvSpPr>
                <a:spLocks/>
              </p:cNvSpPr>
              <p:nvPr/>
            </p:nvSpPr>
            <p:spPr bwMode="auto">
              <a:xfrm>
                <a:off x="4236" y="2980"/>
                <a:ext cx="67" cy="3"/>
              </a:xfrm>
              <a:custGeom>
                <a:avLst/>
                <a:gdLst>
                  <a:gd name="T0" fmla="*/ 67 w 67"/>
                  <a:gd name="T1" fmla="*/ 3 h 3"/>
                  <a:gd name="T2" fmla="*/ 0 w 67"/>
                  <a:gd name="T3" fmla="*/ 3 h 3"/>
                  <a:gd name="T4" fmla="*/ 0 w 67"/>
                  <a:gd name="T5" fmla="*/ 3 h 3"/>
                  <a:gd name="T6" fmla="*/ 0 w 67"/>
                  <a:gd name="T7" fmla="*/ 3 h 3"/>
                  <a:gd name="T8" fmla="*/ 0 w 67"/>
                  <a:gd name="T9" fmla="*/ 3 h 3"/>
                  <a:gd name="T10" fmla="*/ 0 w 67"/>
                  <a:gd name="T11" fmla="*/ 3 h 3"/>
                  <a:gd name="T12" fmla="*/ 0 w 67"/>
                  <a:gd name="T13" fmla="*/ 3 h 3"/>
                  <a:gd name="T14" fmla="*/ 0 w 67"/>
                  <a:gd name="T15" fmla="*/ 3 h 3"/>
                  <a:gd name="T16" fmla="*/ 0 w 67"/>
                  <a:gd name="T17" fmla="*/ 0 h 3"/>
                  <a:gd name="T18" fmla="*/ 0 w 67"/>
                  <a:gd name="T19" fmla="*/ 0 h 3"/>
                  <a:gd name="T20" fmla="*/ 67 w 67"/>
                  <a:gd name="T21" fmla="*/ 0 h 3"/>
                  <a:gd name="T22" fmla="*/ 67 w 67"/>
                  <a:gd name="T23" fmla="*/ 0 h 3"/>
                  <a:gd name="T24" fmla="*/ 67 w 67"/>
                  <a:gd name="T25" fmla="*/ 3 h 3"/>
                  <a:gd name="T26" fmla="*/ 67 w 67"/>
                  <a:gd name="T27" fmla="*/ 3 h 3"/>
                  <a:gd name="T28" fmla="*/ 67 w 67"/>
                  <a:gd name="T29" fmla="*/ 3 h 3"/>
                  <a:gd name="T30" fmla="*/ 67 w 67"/>
                  <a:gd name="T31" fmla="*/ 3 h 3"/>
                  <a:gd name="T32" fmla="*/ 67 w 67"/>
                  <a:gd name="T33" fmla="*/ 3 h 3"/>
                  <a:gd name="T34" fmla="*/ 67 w 67"/>
                  <a:gd name="T35" fmla="*/ 3 h 3"/>
                  <a:gd name="T36" fmla="*/ 67 w 6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3"/>
                  <a:gd name="T59" fmla="*/ 67 w 6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3">
                    <a:moveTo>
                      <a:pt x="6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67" y="3"/>
                    </a:lnTo>
                    <a:close/>
                  </a:path>
                </a:pathLst>
              </a:custGeom>
              <a:solidFill>
                <a:srgbClr val="8548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49" name="Freeform 460"/>
              <p:cNvSpPr>
                <a:spLocks/>
              </p:cNvSpPr>
              <p:nvPr/>
            </p:nvSpPr>
            <p:spPr bwMode="auto">
              <a:xfrm>
                <a:off x="4234" y="2978"/>
                <a:ext cx="69" cy="2"/>
              </a:xfrm>
              <a:custGeom>
                <a:avLst/>
                <a:gdLst>
                  <a:gd name="T0" fmla="*/ 69 w 69"/>
                  <a:gd name="T1" fmla="*/ 2 h 2"/>
                  <a:gd name="T2" fmla="*/ 2 w 69"/>
                  <a:gd name="T3" fmla="*/ 2 h 2"/>
                  <a:gd name="T4" fmla="*/ 2 w 69"/>
                  <a:gd name="T5" fmla="*/ 2 h 2"/>
                  <a:gd name="T6" fmla="*/ 0 w 69"/>
                  <a:gd name="T7" fmla="*/ 2 h 2"/>
                  <a:gd name="T8" fmla="*/ 0 w 69"/>
                  <a:gd name="T9" fmla="*/ 2 h 2"/>
                  <a:gd name="T10" fmla="*/ 0 w 69"/>
                  <a:gd name="T11" fmla="*/ 2 h 2"/>
                  <a:gd name="T12" fmla="*/ 0 w 69"/>
                  <a:gd name="T13" fmla="*/ 2 h 2"/>
                  <a:gd name="T14" fmla="*/ 0 w 69"/>
                  <a:gd name="T15" fmla="*/ 2 h 2"/>
                  <a:gd name="T16" fmla="*/ 0 w 69"/>
                  <a:gd name="T17" fmla="*/ 2 h 2"/>
                  <a:gd name="T18" fmla="*/ 0 w 69"/>
                  <a:gd name="T19" fmla="*/ 0 h 2"/>
                  <a:gd name="T20" fmla="*/ 67 w 69"/>
                  <a:gd name="T21" fmla="*/ 0 h 2"/>
                  <a:gd name="T22" fmla="*/ 67 w 69"/>
                  <a:gd name="T23" fmla="*/ 2 h 2"/>
                  <a:gd name="T24" fmla="*/ 69 w 69"/>
                  <a:gd name="T25" fmla="*/ 2 h 2"/>
                  <a:gd name="T26" fmla="*/ 69 w 69"/>
                  <a:gd name="T27" fmla="*/ 2 h 2"/>
                  <a:gd name="T28" fmla="*/ 69 w 69"/>
                  <a:gd name="T29" fmla="*/ 2 h 2"/>
                  <a:gd name="T30" fmla="*/ 69 w 69"/>
                  <a:gd name="T31" fmla="*/ 2 h 2"/>
                  <a:gd name="T32" fmla="*/ 69 w 69"/>
                  <a:gd name="T33" fmla="*/ 2 h 2"/>
                  <a:gd name="T34" fmla="*/ 69 w 69"/>
                  <a:gd name="T35" fmla="*/ 2 h 2"/>
                  <a:gd name="T36" fmla="*/ 69 w 6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9"/>
                  <a:gd name="T58" fmla="*/ 0 h 2"/>
                  <a:gd name="T59" fmla="*/ 69 w 6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9" h="2">
                    <a:moveTo>
                      <a:pt x="69" y="2"/>
                    </a:moveTo>
                    <a:lnTo>
                      <a:pt x="2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67" y="2"/>
                    </a:lnTo>
                    <a:lnTo>
                      <a:pt x="69" y="2"/>
                    </a:lnTo>
                    <a:close/>
                  </a:path>
                </a:pathLst>
              </a:custGeom>
              <a:solidFill>
                <a:srgbClr val="8549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50" name="Freeform 461"/>
              <p:cNvSpPr>
                <a:spLocks/>
              </p:cNvSpPr>
              <p:nvPr/>
            </p:nvSpPr>
            <p:spPr bwMode="auto">
              <a:xfrm>
                <a:off x="4234" y="2978"/>
                <a:ext cx="67" cy="1"/>
              </a:xfrm>
              <a:custGeom>
                <a:avLst/>
                <a:gdLst>
                  <a:gd name="T0" fmla="*/ 67 w 67"/>
                  <a:gd name="T1" fmla="*/ 0 h 1"/>
                  <a:gd name="T2" fmla="*/ 0 w 67"/>
                  <a:gd name="T3" fmla="*/ 0 h 1"/>
                  <a:gd name="T4" fmla="*/ 0 w 67"/>
                  <a:gd name="T5" fmla="*/ 0 h 1"/>
                  <a:gd name="T6" fmla="*/ 0 w 67"/>
                  <a:gd name="T7" fmla="*/ 0 h 1"/>
                  <a:gd name="T8" fmla="*/ 0 w 67"/>
                  <a:gd name="T9" fmla="*/ 0 h 1"/>
                  <a:gd name="T10" fmla="*/ 0 w 67"/>
                  <a:gd name="T11" fmla="*/ 0 h 1"/>
                  <a:gd name="T12" fmla="*/ 0 w 67"/>
                  <a:gd name="T13" fmla="*/ 0 h 1"/>
                  <a:gd name="T14" fmla="*/ 0 w 67"/>
                  <a:gd name="T15" fmla="*/ 0 h 1"/>
                  <a:gd name="T16" fmla="*/ 0 w 67"/>
                  <a:gd name="T17" fmla="*/ 0 h 1"/>
                  <a:gd name="T18" fmla="*/ 0 w 67"/>
                  <a:gd name="T19" fmla="*/ 0 h 1"/>
                  <a:gd name="T20" fmla="*/ 67 w 67"/>
                  <a:gd name="T21" fmla="*/ 0 h 1"/>
                  <a:gd name="T22" fmla="*/ 67 w 67"/>
                  <a:gd name="T23" fmla="*/ 0 h 1"/>
                  <a:gd name="T24" fmla="*/ 67 w 67"/>
                  <a:gd name="T25" fmla="*/ 0 h 1"/>
                  <a:gd name="T26" fmla="*/ 67 w 67"/>
                  <a:gd name="T27" fmla="*/ 0 h 1"/>
                  <a:gd name="T28" fmla="*/ 67 w 67"/>
                  <a:gd name="T29" fmla="*/ 0 h 1"/>
                  <a:gd name="T30" fmla="*/ 67 w 67"/>
                  <a:gd name="T31" fmla="*/ 0 h 1"/>
                  <a:gd name="T32" fmla="*/ 67 w 67"/>
                  <a:gd name="T33" fmla="*/ 0 h 1"/>
                  <a:gd name="T34" fmla="*/ 67 w 67"/>
                  <a:gd name="T35" fmla="*/ 0 h 1"/>
                  <a:gd name="T36" fmla="*/ 67 w 67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1"/>
                  <a:gd name="T59" fmla="*/ 67 w 67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1">
                    <a:moveTo>
                      <a:pt x="67" y="0"/>
                    </a:moveTo>
                    <a:lnTo>
                      <a:pt x="0" y="0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8549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51" name="Freeform 462"/>
              <p:cNvSpPr>
                <a:spLocks/>
              </p:cNvSpPr>
              <p:nvPr/>
            </p:nvSpPr>
            <p:spPr bwMode="auto">
              <a:xfrm>
                <a:off x="4234" y="2975"/>
                <a:ext cx="67" cy="3"/>
              </a:xfrm>
              <a:custGeom>
                <a:avLst/>
                <a:gdLst>
                  <a:gd name="T0" fmla="*/ 67 w 67"/>
                  <a:gd name="T1" fmla="*/ 3 h 3"/>
                  <a:gd name="T2" fmla="*/ 0 w 67"/>
                  <a:gd name="T3" fmla="*/ 3 h 3"/>
                  <a:gd name="T4" fmla="*/ 0 w 67"/>
                  <a:gd name="T5" fmla="*/ 0 h 3"/>
                  <a:gd name="T6" fmla="*/ 0 w 67"/>
                  <a:gd name="T7" fmla="*/ 0 h 3"/>
                  <a:gd name="T8" fmla="*/ 0 w 67"/>
                  <a:gd name="T9" fmla="*/ 0 h 3"/>
                  <a:gd name="T10" fmla="*/ 0 w 67"/>
                  <a:gd name="T11" fmla="*/ 0 h 3"/>
                  <a:gd name="T12" fmla="*/ 0 w 67"/>
                  <a:gd name="T13" fmla="*/ 0 h 3"/>
                  <a:gd name="T14" fmla="*/ 0 w 67"/>
                  <a:gd name="T15" fmla="*/ 0 h 3"/>
                  <a:gd name="T16" fmla="*/ 0 w 67"/>
                  <a:gd name="T17" fmla="*/ 0 h 3"/>
                  <a:gd name="T18" fmla="*/ 0 w 67"/>
                  <a:gd name="T19" fmla="*/ 0 h 3"/>
                  <a:gd name="T20" fmla="*/ 67 w 67"/>
                  <a:gd name="T21" fmla="*/ 0 h 3"/>
                  <a:gd name="T22" fmla="*/ 67 w 67"/>
                  <a:gd name="T23" fmla="*/ 0 h 3"/>
                  <a:gd name="T24" fmla="*/ 67 w 67"/>
                  <a:gd name="T25" fmla="*/ 0 h 3"/>
                  <a:gd name="T26" fmla="*/ 67 w 67"/>
                  <a:gd name="T27" fmla="*/ 0 h 3"/>
                  <a:gd name="T28" fmla="*/ 67 w 67"/>
                  <a:gd name="T29" fmla="*/ 0 h 3"/>
                  <a:gd name="T30" fmla="*/ 67 w 67"/>
                  <a:gd name="T31" fmla="*/ 0 h 3"/>
                  <a:gd name="T32" fmla="*/ 67 w 67"/>
                  <a:gd name="T33" fmla="*/ 0 h 3"/>
                  <a:gd name="T34" fmla="*/ 67 w 67"/>
                  <a:gd name="T35" fmla="*/ 0 h 3"/>
                  <a:gd name="T36" fmla="*/ 67 w 6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3"/>
                  <a:gd name="T59" fmla="*/ 67 w 6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3">
                    <a:moveTo>
                      <a:pt x="6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67" y="3"/>
                    </a:lnTo>
                    <a:close/>
                  </a:path>
                </a:pathLst>
              </a:custGeom>
              <a:solidFill>
                <a:srgbClr val="8549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52" name="Freeform 463"/>
              <p:cNvSpPr>
                <a:spLocks/>
              </p:cNvSpPr>
              <p:nvPr/>
            </p:nvSpPr>
            <p:spPr bwMode="auto">
              <a:xfrm>
                <a:off x="4234" y="2973"/>
                <a:ext cx="67" cy="2"/>
              </a:xfrm>
              <a:custGeom>
                <a:avLst/>
                <a:gdLst>
                  <a:gd name="T0" fmla="*/ 67 w 67"/>
                  <a:gd name="T1" fmla="*/ 2 h 2"/>
                  <a:gd name="T2" fmla="*/ 0 w 67"/>
                  <a:gd name="T3" fmla="*/ 2 h 2"/>
                  <a:gd name="T4" fmla="*/ 0 w 67"/>
                  <a:gd name="T5" fmla="*/ 0 h 2"/>
                  <a:gd name="T6" fmla="*/ 0 w 67"/>
                  <a:gd name="T7" fmla="*/ 0 h 2"/>
                  <a:gd name="T8" fmla="*/ 0 w 67"/>
                  <a:gd name="T9" fmla="*/ 0 h 2"/>
                  <a:gd name="T10" fmla="*/ 0 w 67"/>
                  <a:gd name="T11" fmla="*/ 0 h 2"/>
                  <a:gd name="T12" fmla="*/ 0 w 67"/>
                  <a:gd name="T13" fmla="*/ 0 h 2"/>
                  <a:gd name="T14" fmla="*/ 0 w 67"/>
                  <a:gd name="T15" fmla="*/ 0 h 2"/>
                  <a:gd name="T16" fmla="*/ 0 w 67"/>
                  <a:gd name="T17" fmla="*/ 0 h 2"/>
                  <a:gd name="T18" fmla="*/ 0 w 67"/>
                  <a:gd name="T19" fmla="*/ 0 h 2"/>
                  <a:gd name="T20" fmla="*/ 67 w 67"/>
                  <a:gd name="T21" fmla="*/ 0 h 2"/>
                  <a:gd name="T22" fmla="*/ 67 w 67"/>
                  <a:gd name="T23" fmla="*/ 0 h 2"/>
                  <a:gd name="T24" fmla="*/ 67 w 67"/>
                  <a:gd name="T25" fmla="*/ 0 h 2"/>
                  <a:gd name="T26" fmla="*/ 67 w 67"/>
                  <a:gd name="T27" fmla="*/ 0 h 2"/>
                  <a:gd name="T28" fmla="*/ 67 w 67"/>
                  <a:gd name="T29" fmla="*/ 0 h 2"/>
                  <a:gd name="T30" fmla="*/ 67 w 67"/>
                  <a:gd name="T31" fmla="*/ 0 h 2"/>
                  <a:gd name="T32" fmla="*/ 67 w 67"/>
                  <a:gd name="T33" fmla="*/ 0 h 2"/>
                  <a:gd name="T34" fmla="*/ 67 w 67"/>
                  <a:gd name="T35" fmla="*/ 0 h 2"/>
                  <a:gd name="T36" fmla="*/ 67 w 6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2"/>
                  <a:gd name="T59" fmla="*/ 67 w 6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2">
                    <a:moveTo>
                      <a:pt x="6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67" y="2"/>
                    </a:lnTo>
                    <a:close/>
                  </a:path>
                </a:pathLst>
              </a:custGeom>
              <a:solidFill>
                <a:srgbClr val="854A1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53" name="Freeform 464"/>
              <p:cNvSpPr>
                <a:spLocks/>
              </p:cNvSpPr>
              <p:nvPr/>
            </p:nvSpPr>
            <p:spPr bwMode="auto">
              <a:xfrm>
                <a:off x="4231" y="2970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3 w 70"/>
                  <a:gd name="T3" fmla="*/ 3 h 3"/>
                  <a:gd name="T4" fmla="*/ 3 w 70"/>
                  <a:gd name="T5" fmla="*/ 3 h 3"/>
                  <a:gd name="T6" fmla="*/ 3 w 70"/>
                  <a:gd name="T7" fmla="*/ 0 h 3"/>
                  <a:gd name="T8" fmla="*/ 0 w 70"/>
                  <a:gd name="T9" fmla="*/ 0 h 3"/>
                  <a:gd name="T10" fmla="*/ 0 w 70"/>
                  <a:gd name="T11" fmla="*/ 0 h 3"/>
                  <a:gd name="T12" fmla="*/ 0 w 70"/>
                  <a:gd name="T13" fmla="*/ 0 h 3"/>
                  <a:gd name="T14" fmla="*/ 0 w 70"/>
                  <a:gd name="T15" fmla="*/ 0 h 3"/>
                  <a:gd name="T16" fmla="*/ 0 w 70"/>
                  <a:gd name="T17" fmla="*/ 0 h 3"/>
                  <a:gd name="T18" fmla="*/ 0 w 70"/>
                  <a:gd name="T19" fmla="*/ 0 h 3"/>
                  <a:gd name="T20" fmla="*/ 70 w 70"/>
                  <a:gd name="T21" fmla="*/ 0 h 3"/>
                  <a:gd name="T22" fmla="*/ 70 w 70"/>
                  <a:gd name="T23" fmla="*/ 0 h 3"/>
                  <a:gd name="T24" fmla="*/ 70 w 70"/>
                  <a:gd name="T25" fmla="*/ 0 h 3"/>
                  <a:gd name="T26" fmla="*/ 70 w 70"/>
                  <a:gd name="T27" fmla="*/ 0 h 3"/>
                  <a:gd name="T28" fmla="*/ 70 w 70"/>
                  <a:gd name="T29" fmla="*/ 0 h 3"/>
                  <a:gd name="T30" fmla="*/ 70 w 70"/>
                  <a:gd name="T31" fmla="*/ 0 h 3"/>
                  <a:gd name="T32" fmla="*/ 70 w 70"/>
                  <a:gd name="T33" fmla="*/ 0 h 3"/>
                  <a:gd name="T34" fmla="*/ 70 w 70"/>
                  <a:gd name="T35" fmla="*/ 3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864A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54" name="Freeform 465"/>
              <p:cNvSpPr>
                <a:spLocks/>
              </p:cNvSpPr>
              <p:nvPr/>
            </p:nvSpPr>
            <p:spPr bwMode="auto">
              <a:xfrm>
                <a:off x="4231" y="2967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0 w 70"/>
                  <a:gd name="T3" fmla="*/ 3 h 3"/>
                  <a:gd name="T4" fmla="*/ 0 w 70"/>
                  <a:gd name="T5" fmla="*/ 3 h 3"/>
                  <a:gd name="T6" fmla="*/ 0 w 70"/>
                  <a:gd name="T7" fmla="*/ 3 h 3"/>
                  <a:gd name="T8" fmla="*/ 0 w 70"/>
                  <a:gd name="T9" fmla="*/ 0 h 3"/>
                  <a:gd name="T10" fmla="*/ 0 w 70"/>
                  <a:gd name="T11" fmla="*/ 0 h 3"/>
                  <a:gd name="T12" fmla="*/ 0 w 70"/>
                  <a:gd name="T13" fmla="*/ 0 h 3"/>
                  <a:gd name="T14" fmla="*/ 0 w 70"/>
                  <a:gd name="T15" fmla="*/ 0 h 3"/>
                  <a:gd name="T16" fmla="*/ 0 w 70"/>
                  <a:gd name="T17" fmla="*/ 0 h 3"/>
                  <a:gd name="T18" fmla="*/ 0 w 70"/>
                  <a:gd name="T19" fmla="*/ 0 h 3"/>
                  <a:gd name="T20" fmla="*/ 70 w 70"/>
                  <a:gd name="T21" fmla="*/ 0 h 3"/>
                  <a:gd name="T22" fmla="*/ 70 w 70"/>
                  <a:gd name="T23" fmla="*/ 0 h 3"/>
                  <a:gd name="T24" fmla="*/ 70 w 70"/>
                  <a:gd name="T25" fmla="*/ 0 h 3"/>
                  <a:gd name="T26" fmla="*/ 70 w 70"/>
                  <a:gd name="T27" fmla="*/ 0 h 3"/>
                  <a:gd name="T28" fmla="*/ 70 w 70"/>
                  <a:gd name="T29" fmla="*/ 0 h 3"/>
                  <a:gd name="T30" fmla="*/ 70 w 70"/>
                  <a:gd name="T31" fmla="*/ 0 h 3"/>
                  <a:gd name="T32" fmla="*/ 70 w 70"/>
                  <a:gd name="T33" fmla="*/ 3 h 3"/>
                  <a:gd name="T34" fmla="*/ 70 w 70"/>
                  <a:gd name="T35" fmla="*/ 3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864A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55" name="Freeform 466"/>
              <p:cNvSpPr>
                <a:spLocks/>
              </p:cNvSpPr>
              <p:nvPr/>
            </p:nvSpPr>
            <p:spPr bwMode="auto">
              <a:xfrm>
                <a:off x="4231" y="2965"/>
                <a:ext cx="70" cy="2"/>
              </a:xfrm>
              <a:custGeom>
                <a:avLst/>
                <a:gdLst>
                  <a:gd name="T0" fmla="*/ 70 w 70"/>
                  <a:gd name="T1" fmla="*/ 2 h 2"/>
                  <a:gd name="T2" fmla="*/ 0 w 70"/>
                  <a:gd name="T3" fmla="*/ 2 h 2"/>
                  <a:gd name="T4" fmla="*/ 0 w 70"/>
                  <a:gd name="T5" fmla="*/ 2 h 2"/>
                  <a:gd name="T6" fmla="*/ 0 w 70"/>
                  <a:gd name="T7" fmla="*/ 2 h 2"/>
                  <a:gd name="T8" fmla="*/ 0 w 70"/>
                  <a:gd name="T9" fmla="*/ 2 h 2"/>
                  <a:gd name="T10" fmla="*/ 0 w 70"/>
                  <a:gd name="T11" fmla="*/ 0 h 2"/>
                  <a:gd name="T12" fmla="*/ 0 w 70"/>
                  <a:gd name="T13" fmla="*/ 0 h 2"/>
                  <a:gd name="T14" fmla="*/ 0 w 70"/>
                  <a:gd name="T15" fmla="*/ 0 h 2"/>
                  <a:gd name="T16" fmla="*/ 0 w 70"/>
                  <a:gd name="T17" fmla="*/ 0 h 2"/>
                  <a:gd name="T18" fmla="*/ 0 w 70"/>
                  <a:gd name="T19" fmla="*/ 0 h 2"/>
                  <a:gd name="T20" fmla="*/ 70 w 70"/>
                  <a:gd name="T21" fmla="*/ 0 h 2"/>
                  <a:gd name="T22" fmla="*/ 70 w 70"/>
                  <a:gd name="T23" fmla="*/ 0 h 2"/>
                  <a:gd name="T24" fmla="*/ 70 w 70"/>
                  <a:gd name="T25" fmla="*/ 0 h 2"/>
                  <a:gd name="T26" fmla="*/ 70 w 70"/>
                  <a:gd name="T27" fmla="*/ 0 h 2"/>
                  <a:gd name="T28" fmla="*/ 70 w 70"/>
                  <a:gd name="T29" fmla="*/ 0 h 2"/>
                  <a:gd name="T30" fmla="*/ 70 w 70"/>
                  <a:gd name="T31" fmla="*/ 2 h 2"/>
                  <a:gd name="T32" fmla="*/ 70 w 70"/>
                  <a:gd name="T33" fmla="*/ 2 h 2"/>
                  <a:gd name="T34" fmla="*/ 70 w 70"/>
                  <a:gd name="T35" fmla="*/ 2 h 2"/>
                  <a:gd name="T36" fmla="*/ 70 w 7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2"/>
                  <a:gd name="T59" fmla="*/ 70 w 7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2">
                    <a:moveTo>
                      <a:pt x="7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2"/>
                    </a:lnTo>
                    <a:close/>
                  </a:path>
                </a:pathLst>
              </a:custGeom>
              <a:solidFill>
                <a:srgbClr val="864B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56" name="Freeform 467"/>
              <p:cNvSpPr>
                <a:spLocks/>
              </p:cNvSpPr>
              <p:nvPr/>
            </p:nvSpPr>
            <p:spPr bwMode="auto">
              <a:xfrm>
                <a:off x="4231" y="2962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0 w 70"/>
                  <a:gd name="T3" fmla="*/ 3 h 3"/>
                  <a:gd name="T4" fmla="*/ 0 w 70"/>
                  <a:gd name="T5" fmla="*/ 3 h 3"/>
                  <a:gd name="T6" fmla="*/ 0 w 70"/>
                  <a:gd name="T7" fmla="*/ 3 h 3"/>
                  <a:gd name="T8" fmla="*/ 0 w 70"/>
                  <a:gd name="T9" fmla="*/ 3 h 3"/>
                  <a:gd name="T10" fmla="*/ 0 w 70"/>
                  <a:gd name="T11" fmla="*/ 3 h 3"/>
                  <a:gd name="T12" fmla="*/ 0 w 70"/>
                  <a:gd name="T13" fmla="*/ 0 h 3"/>
                  <a:gd name="T14" fmla="*/ 0 w 70"/>
                  <a:gd name="T15" fmla="*/ 0 h 3"/>
                  <a:gd name="T16" fmla="*/ 0 w 70"/>
                  <a:gd name="T17" fmla="*/ 0 h 3"/>
                  <a:gd name="T18" fmla="*/ 0 w 70"/>
                  <a:gd name="T19" fmla="*/ 0 h 3"/>
                  <a:gd name="T20" fmla="*/ 67 w 70"/>
                  <a:gd name="T21" fmla="*/ 0 h 3"/>
                  <a:gd name="T22" fmla="*/ 67 w 70"/>
                  <a:gd name="T23" fmla="*/ 0 h 3"/>
                  <a:gd name="T24" fmla="*/ 67 w 70"/>
                  <a:gd name="T25" fmla="*/ 0 h 3"/>
                  <a:gd name="T26" fmla="*/ 67 w 70"/>
                  <a:gd name="T27" fmla="*/ 0 h 3"/>
                  <a:gd name="T28" fmla="*/ 70 w 70"/>
                  <a:gd name="T29" fmla="*/ 3 h 3"/>
                  <a:gd name="T30" fmla="*/ 70 w 70"/>
                  <a:gd name="T31" fmla="*/ 3 h 3"/>
                  <a:gd name="T32" fmla="*/ 70 w 70"/>
                  <a:gd name="T33" fmla="*/ 3 h 3"/>
                  <a:gd name="T34" fmla="*/ 70 w 70"/>
                  <a:gd name="T35" fmla="*/ 3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864B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57" name="Freeform 468"/>
              <p:cNvSpPr>
                <a:spLocks/>
              </p:cNvSpPr>
              <p:nvPr/>
            </p:nvSpPr>
            <p:spPr bwMode="auto">
              <a:xfrm>
                <a:off x="4228" y="2959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3 w 70"/>
                  <a:gd name="T3" fmla="*/ 3 h 3"/>
                  <a:gd name="T4" fmla="*/ 3 w 70"/>
                  <a:gd name="T5" fmla="*/ 3 h 3"/>
                  <a:gd name="T6" fmla="*/ 3 w 70"/>
                  <a:gd name="T7" fmla="*/ 3 h 3"/>
                  <a:gd name="T8" fmla="*/ 3 w 70"/>
                  <a:gd name="T9" fmla="*/ 3 h 3"/>
                  <a:gd name="T10" fmla="*/ 3 w 70"/>
                  <a:gd name="T11" fmla="*/ 3 h 3"/>
                  <a:gd name="T12" fmla="*/ 3 w 70"/>
                  <a:gd name="T13" fmla="*/ 3 h 3"/>
                  <a:gd name="T14" fmla="*/ 3 w 70"/>
                  <a:gd name="T15" fmla="*/ 0 h 3"/>
                  <a:gd name="T16" fmla="*/ 3 w 70"/>
                  <a:gd name="T17" fmla="*/ 0 h 3"/>
                  <a:gd name="T18" fmla="*/ 0 w 70"/>
                  <a:gd name="T19" fmla="*/ 0 h 3"/>
                  <a:gd name="T20" fmla="*/ 70 w 70"/>
                  <a:gd name="T21" fmla="*/ 0 h 3"/>
                  <a:gd name="T22" fmla="*/ 70 w 70"/>
                  <a:gd name="T23" fmla="*/ 0 h 3"/>
                  <a:gd name="T24" fmla="*/ 70 w 70"/>
                  <a:gd name="T25" fmla="*/ 0 h 3"/>
                  <a:gd name="T26" fmla="*/ 70 w 70"/>
                  <a:gd name="T27" fmla="*/ 3 h 3"/>
                  <a:gd name="T28" fmla="*/ 70 w 70"/>
                  <a:gd name="T29" fmla="*/ 3 h 3"/>
                  <a:gd name="T30" fmla="*/ 70 w 70"/>
                  <a:gd name="T31" fmla="*/ 3 h 3"/>
                  <a:gd name="T32" fmla="*/ 70 w 70"/>
                  <a:gd name="T33" fmla="*/ 3 h 3"/>
                  <a:gd name="T34" fmla="*/ 70 w 70"/>
                  <a:gd name="T35" fmla="*/ 3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3" y="3"/>
                    </a:lnTo>
                    <a:lnTo>
                      <a:pt x="3" y="0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864B2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58" name="Freeform 469"/>
              <p:cNvSpPr>
                <a:spLocks/>
              </p:cNvSpPr>
              <p:nvPr/>
            </p:nvSpPr>
            <p:spPr bwMode="auto">
              <a:xfrm>
                <a:off x="4228" y="2957"/>
                <a:ext cx="70" cy="2"/>
              </a:xfrm>
              <a:custGeom>
                <a:avLst/>
                <a:gdLst>
                  <a:gd name="T0" fmla="*/ 70 w 70"/>
                  <a:gd name="T1" fmla="*/ 2 h 2"/>
                  <a:gd name="T2" fmla="*/ 0 w 70"/>
                  <a:gd name="T3" fmla="*/ 2 h 2"/>
                  <a:gd name="T4" fmla="*/ 0 w 70"/>
                  <a:gd name="T5" fmla="*/ 2 h 2"/>
                  <a:gd name="T6" fmla="*/ 0 w 70"/>
                  <a:gd name="T7" fmla="*/ 2 h 2"/>
                  <a:gd name="T8" fmla="*/ 0 w 70"/>
                  <a:gd name="T9" fmla="*/ 2 h 2"/>
                  <a:gd name="T10" fmla="*/ 0 w 70"/>
                  <a:gd name="T11" fmla="*/ 2 h 2"/>
                  <a:gd name="T12" fmla="*/ 0 w 70"/>
                  <a:gd name="T13" fmla="*/ 2 h 2"/>
                  <a:gd name="T14" fmla="*/ 0 w 70"/>
                  <a:gd name="T15" fmla="*/ 2 h 2"/>
                  <a:gd name="T16" fmla="*/ 0 w 70"/>
                  <a:gd name="T17" fmla="*/ 0 h 2"/>
                  <a:gd name="T18" fmla="*/ 0 w 70"/>
                  <a:gd name="T19" fmla="*/ 0 h 2"/>
                  <a:gd name="T20" fmla="*/ 70 w 70"/>
                  <a:gd name="T21" fmla="*/ 0 h 2"/>
                  <a:gd name="T22" fmla="*/ 70 w 70"/>
                  <a:gd name="T23" fmla="*/ 0 h 2"/>
                  <a:gd name="T24" fmla="*/ 70 w 70"/>
                  <a:gd name="T25" fmla="*/ 2 h 2"/>
                  <a:gd name="T26" fmla="*/ 70 w 70"/>
                  <a:gd name="T27" fmla="*/ 2 h 2"/>
                  <a:gd name="T28" fmla="*/ 70 w 70"/>
                  <a:gd name="T29" fmla="*/ 2 h 2"/>
                  <a:gd name="T30" fmla="*/ 70 w 70"/>
                  <a:gd name="T31" fmla="*/ 2 h 2"/>
                  <a:gd name="T32" fmla="*/ 70 w 70"/>
                  <a:gd name="T33" fmla="*/ 2 h 2"/>
                  <a:gd name="T34" fmla="*/ 70 w 70"/>
                  <a:gd name="T35" fmla="*/ 2 h 2"/>
                  <a:gd name="T36" fmla="*/ 70 w 7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2"/>
                  <a:gd name="T59" fmla="*/ 70 w 7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2">
                    <a:moveTo>
                      <a:pt x="7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2"/>
                    </a:lnTo>
                    <a:close/>
                  </a:path>
                </a:pathLst>
              </a:custGeom>
              <a:solidFill>
                <a:srgbClr val="874B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59" name="Freeform 470"/>
              <p:cNvSpPr>
                <a:spLocks/>
              </p:cNvSpPr>
              <p:nvPr/>
            </p:nvSpPr>
            <p:spPr bwMode="auto">
              <a:xfrm>
                <a:off x="4228" y="2954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0 w 70"/>
                  <a:gd name="T3" fmla="*/ 3 h 3"/>
                  <a:gd name="T4" fmla="*/ 0 w 70"/>
                  <a:gd name="T5" fmla="*/ 3 h 3"/>
                  <a:gd name="T6" fmla="*/ 0 w 70"/>
                  <a:gd name="T7" fmla="*/ 3 h 3"/>
                  <a:gd name="T8" fmla="*/ 0 w 70"/>
                  <a:gd name="T9" fmla="*/ 3 h 3"/>
                  <a:gd name="T10" fmla="*/ 0 w 70"/>
                  <a:gd name="T11" fmla="*/ 3 h 3"/>
                  <a:gd name="T12" fmla="*/ 0 w 70"/>
                  <a:gd name="T13" fmla="*/ 3 h 3"/>
                  <a:gd name="T14" fmla="*/ 0 w 70"/>
                  <a:gd name="T15" fmla="*/ 3 h 3"/>
                  <a:gd name="T16" fmla="*/ 0 w 70"/>
                  <a:gd name="T17" fmla="*/ 3 h 3"/>
                  <a:gd name="T18" fmla="*/ 0 w 70"/>
                  <a:gd name="T19" fmla="*/ 0 h 3"/>
                  <a:gd name="T20" fmla="*/ 70 w 70"/>
                  <a:gd name="T21" fmla="*/ 0 h 3"/>
                  <a:gd name="T22" fmla="*/ 70 w 70"/>
                  <a:gd name="T23" fmla="*/ 3 h 3"/>
                  <a:gd name="T24" fmla="*/ 70 w 70"/>
                  <a:gd name="T25" fmla="*/ 3 h 3"/>
                  <a:gd name="T26" fmla="*/ 70 w 70"/>
                  <a:gd name="T27" fmla="*/ 3 h 3"/>
                  <a:gd name="T28" fmla="*/ 70 w 70"/>
                  <a:gd name="T29" fmla="*/ 3 h 3"/>
                  <a:gd name="T30" fmla="*/ 70 w 70"/>
                  <a:gd name="T31" fmla="*/ 3 h 3"/>
                  <a:gd name="T32" fmla="*/ 70 w 70"/>
                  <a:gd name="T33" fmla="*/ 3 h 3"/>
                  <a:gd name="T34" fmla="*/ 70 w 70"/>
                  <a:gd name="T35" fmla="*/ 3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874C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0" name="Freeform 471"/>
              <p:cNvSpPr>
                <a:spLocks/>
              </p:cNvSpPr>
              <p:nvPr/>
            </p:nvSpPr>
            <p:spPr bwMode="auto">
              <a:xfrm>
                <a:off x="4228" y="2954"/>
                <a:ext cx="70" cy="1"/>
              </a:xfrm>
              <a:custGeom>
                <a:avLst/>
                <a:gdLst>
                  <a:gd name="T0" fmla="*/ 70 w 70"/>
                  <a:gd name="T1" fmla="*/ 0 h 1"/>
                  <a:gd name="T2" fmla="*/ 0 w 70"/>
                  <a:gd name="T3" fmla="*/ 0 h 1"/>
                  <a:gd name="T4" fmla="*/ 0 w 70"/>
                  <a:gd name="T5" fmla="*/ 0 h 1"/>
                  <a:gd name="T6" fmla="*/ 0 w 70"/>
                  <a:gd name="T7" fmla="*/ 0 h 1"/>
                  <a:gd name="T8" fmla="*/ 0 w 70"/>
                  <a:gd name="T9" fmla="*/ 0 h 1"/>
                  <a:gd name="T10" fmla="*/ 0 w 70"/>
                  <a:gd name="T11" fmla="*/ 0 h 1"/>
                  <a:gd name="T12" fmla="*/ 0 w 70"/>
                  <a:gd name="T13" fmla="*/ 0 h 1"/>
                  <a:gd name="T14" fmla="*/ 0 w 70"/>
                  <a:gd name="T15" fmla="*/ 0 h 1"/>
                  <a:gd name="T16" fmla="*/ 0 w 70"/>
                  <a:gd name="T17" fmla="*/ 0 h 1"/>
                  <a:gd name="T18" fmla="*/ 0 w 70"/>
                  <a:gd name="T19" fmla="*/ 0 h 1"/>
                  <a:gd name="T20" fmla="*/ 70 w 70"/>
                  <a:gd name="T21" fmla="*/ 0 h 1"/>
                  <a:gd name="T22" fmla="*/ 70 w 70"/>
                  <a:gd name="T23" fmla="*/ 0 h 1"/>
                  <a:gd name="T24" fmla="*/ 70 w 70"/>
                  <a:gd name="T25" fmla="*/ 0 h 1"/>
                  <a:gd name="T26" fmla="*/ 70 w 70"/>
                  <a:gd name="T27" fmla="*/ 0 h 1"/>
                  <a:gd name="T28" fmla="*/ 70 w 70"/>
                  <a:gd name="T29" fmla="*/ 0 h 1"/>
                  <a:gd name="T30" fmla="*/ 70 w 70"/>
                  <a:gd name="T31" fmla="*/ 0 h 1"/>
                  <a:gd name="T32" fmla="*/ 70 w 70"/>
                  <a:gd name="T33" fmla="*/ 0 h 1"/>
                  <a:gd name="T34" fmla="*/ 70 w 70"/>
                  <a:gd name="T35" fmla="*/ 0 h 1"/>
                  <a:gd name="T36" fmla="*/ 70 w 70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1"/>
                  <a:gd name="T59" fmla="*/ 70 w 70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1">
                    <a:moveTo>
                      <a:pt x="70" y="0"/>
                    </a:moveTo>
                    <a:lnTo>
                      <a:pt x="0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874C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1" name="Freeform 472"/>
              <p:cNvSpPr>
                <a:spLocks/>
              </p:cNvSpPr>
              <p:nvPr/>
            </p:nvSpPr>
            <p:spPr bwMode="auto">
              <a:xfrm>
                <a:off x="4228" y="2952"/>
                <a:ext cx="70" cy="2"/>
              </a:xfrm>
              <a:custGeom>
                <a:avLst/>
                <a:gdLst>
                  <a:gd name="T0" fmla="*/ 70 w 70"/>
                  <a:gd name="T1" fmla="*/ 2 h 2"/>
                  <a:gd name="T2" fmla="*/ 0 w 70"/>
                  <a:gd name="T3" fmla="*/ 2 h 2"/>
                  <a:gd name="T4" fmla="*/ 0 w 70"/>
                  <a:gd name="T5" fmla="*/ 0 h 2"/>
                  <a:gd name="T6" fmla="*/ 0 w 70"/>
                  <a:gd name="T7" fmla="*/ 0 h 2"/>
                  <a:gd name="T8" fmla="*/ 0 w 70"/>
                  <a:gd name="T9" fmla="*/ 0 h 2"/>
                  <a:gd name="T10" fmla="*/ 0 w 70"/>
                  <a:gd name="T11" fmla="*/ 0 h 2"/>
                  <a:gd name="T12" fmla="*/ 0 w 70"/>
                  <a:gd name="T13" fmla="*/ 0 h 2"/>
                  <a:gd name="T14" fmla="*/ 0 w 70"/>
                  <a:gd name="T15" fmla="*/ 0 h 2"/>
                  <a:gd name="T16" fmla="*/ 0 w 70"/>
                  <a:gd name="T17" fmla="*/ 0 h 2"/>
                  <a:gd name="T18" fmla="*/ 0 w 70"/>
                  <a:gd name="T19" fmla="*/ 0 h 2"/>
                  <a:gd name="T20" fmla="*/ 70 w 70"/>
                  <a:gd name="T21" fmla="*/ 0 h 2"/>
                  <a:gd name="T22" fmla="*/ 70 w 70"/>
                  <a:gd name="T23" fmla="*/ 0 h 2"/>
                  <a:gd name="T24" fmla="*/ 70 w 70"/>
                  <a:gd name="T25" fmla="*/ 0 h 2"/>
                  <a:gd name="T26" fmla="*/ 70 w 70"/>
                  <a:gd name="T27" fmla="*/ 0 h 2"/>
                  <a:gd name="T28" fmla="*/ 70 w 70"/>
                  <a:gd name="T29" fmla="*/ 0 h 2"/>
                  <a:gd name="T30" fmla="*/ 70 w 70"/>
                  <a:gd name="T31" fmla="*/ 0 h 2"/>
                  <a:gd name="T32" fmla="*/ 70 w 70"/>
                  <a:gd name="T33" fmla="*/ 0 h 2"/>
                  <a:gd name="T34" fmla="*/ 70 w 70"/>
                  <a:gd name="T35" fmla="*/ 0 h 2"/>
                  <a:gd name="T36" fmla="*/ 70 w 7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2"/>
                  <a:gd name="T59" fmla="*/ 70 w 7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2">
                    <a:moveTo>
                      <a:pt x="7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2"/>
                    </a:lnTo>
                    <a:close/>
                  </a:path>
                </a:pathLst>
              </a:custGeom>
              <a:solidFill>
                <a:srgbClr val="874C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2" name="Freeform 473"/>
              <p:cNvSpPr>
                <a:spLocks/>
              </p:cNvSpPr>
              <p:nvPr/>
            </p:nvSpPr>
            <p:spPr bwMode="auto">
              <a:xfrm>
                <a:off x="4228" y="2949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0 w 70"/>
                  <a:gd name="T3" fmla="*/ 3 h 3"/>
                  <a:gd name="T4" fmla="*/ 0 w 70"/>
                  <a:gd name="T5" fmla="*/ 3 h 3"/>
                  <a:gd name="T6" fmla="*/ 0 w 70"/>
                  <a:gd name="T7" fmla="*/ 0 h 3"/>
                  <a:gd name="T8" fmla="*/ 0 w 70"/>
                  <a:gd name="T9" fmla="*/ 0 h 3"/>
                  <a:gd name="T10" fmla="*/ 0 w 70"/>
                  <a:gd name="T11" fmla="*/ 0 h 3"/>
                  <a:gd name="T12" fmla="*/ 0 w 70"/>
                  <a:gd name="T13" fmla="*/ 0 h 3"/>
                  <a:gd name="T14" fmla="*/ 0 w 70"/>
                  <a:gd name="T15" fmla="*/ 0 h 3"/>
                  <a:gd name="T16" fmla="*/ 0 w 70"/>
                  <a:gd name="T17" fmla="*/ 0 h 3"/>
                  <a:gd name="T18" fmla="*/ 0 w 70"/>
                  <a:gd name="T19" fmla="*/ 0 h 3"/>
                  <a:gd name="T20" fmla="*/ 70 w 70"/>
                  <a:gd name="T21" fmla="*/ 0 h 3"/>
                  <a:gd name="T22" fmla="*/ 70 w 70"/>
                  <a:gd name="T23" fmla="*/ 0 h 3"/>
                  <a:gd name="T24" fmla="*/ 70 w 70"/>
                  <a:gd name="T25" fmla="*/ 0 h 3"/>
                  <a:gd name="T26" fmla="*/ 70 w 70"/>
                  <a:gd name="T27" fmla="*/ 0 h 3"/>
                  <a:gd name="T28" fmla="*/ 70 w 70"/>
                  <a:gd name="T29" fmla="*/ 0 h 3"/>
                  <a:gd name="T30" fmla="*/ 70 w 70"/>
                  <a:gd name="T31" fmla="*/ 0 h 3"/>
                  <a:gd name="T32" fmla="*/ 70 w 70"/>
                  <a:gd name="T33" fmla="*/ 0 h 3"/>
                  <a:gd name="T34" fmla="*/ 70 w 70"/>
                  <a:gd name="T35" fmla="*/ 3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874D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3" name="Freeform 474"/>
              <p:cNvSpPr>
                <a:spLocks/>
              </p:cNvSpPr>
              <p:nvPr/>
            </p:nvSpPr>
            <p:spPr bwMode="auto">
              <a:xfrm>
                <a:off x="4226" y="2946"/>
                <a:ext cx="72" cy="3"/>
              </a:xfrm>
              <a:custGeom>
                <a:avLst/>
                <a:gdLst>
                  <a:gd name="T0" fmla="*/ 72 w 72"/>
                  <a:gd name="T1" fmla="*/ 3 h 3"/>
                  <a:gd name="T2" fmla="*/ 2 w 72"/>
                  <a:gd name="T3" fmla="*/ 3 h 3"/>
                  <a:gd name="T4" fmla="*/ 2 w 72"/>
                  <a:gd name="T5" fmla="*/ 3 h 3"/>
                  <a:gd name="T6" fmla="*/ 0 w 72"/>
                  <a:gd name="T7" fmla="*/ 0 h 3"/>
                  <a:gd name="T8" fmla="*/ 0 w 72"/>
                  <a:gd name="T9" fmla="*/ 0 h 3"/>
                  <a:gd name="T10" fmla="*/ 0 w 72"/>
                  <a:gd name="T11" fmla="*/ 0 h 3"/>
                  <a:gd name="T12" fmla="*/ 0 w 72"/>
                  <a:gd name="T13" fmla="*/ 0 h 3"/>
                  <a:gd name="T14" fmla="*/ 0 w 72"/>
                  <a:gd name="T15" fmla="*/ 0 h 3"/>
                  <a:gd name="T16" fmla="*/ 0 w 72"/>
                  <a:gd name="T17" fmla="*/ 0 h 3"/>
                  <a:gd name="T18" fmla="*/ 0 w 72"/>
                  <a:gd name="T19" fmla="*/ 0 h 3"/>
                  <a:gd name="T20" fmla="*/ 72 w 72"/>
                  <a:gd name="T21" fmla="*/ 0 h 3"/>
                  <a:gd name="T22" fmla="*/ 72 w 72"/>
                  <a:gd name="T23" fmla="*/ 0 h 3"/>
                  <a:gd name="T24" fmla="*/ 72 w 72"/>
                  <a:gd name="T25" fmla="*/ 0 h 3"/>
                  <a:gd name="T26" fmla="*/ 72 w 72"/>
                  <a:gd name="T27" fmla="*/ 0 h 3"/>
                  <a:gd name="T28" fmla="*/ 72 w 72"/>
                  <a:gd name="T29" fmla="*/ 0 h 3"/>
                  <a:gd name="T30" fmla="*/ 72 w 72"/>
                  <a:gd name="T31" fmla="*/ 0 h 3"/>
                  <a:gd name="T32" fmla="*/ 72 w 72"/>
                  <a:gd name="T33" fmla="*/ 0 h 3"/>
                  <a:gd name="T34" fmla="*/ 72 w 72"/>
                  <a:gd name="T35" fmla="*/ 3 h 3"/>
                  <a:gd name="T36" fmla="*/ 72 w 7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2"/>
                  <a:gd name="T58" fmla="*/ 0 h 3"/>
                  <a:gd name="T59" fmla="*/ 72 w 7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2" h="3">
                    <a:moveTo>
                      <a:pt x="72" y="3"/>
                    </a:moveTo>
                    <a:lnTo>
                      <a:pt x="2" y="3"/>
                    </a:lnTo>
                    <a:lnTo>
                      <a:pt x="0" y="0"/>
                    </a:lnTo>
                    <a:lnTo>
                      <a:pt x="72" y="0"/>
                    </a:lnTo>
                    <a:lnTo>
                      <a:pt x="72" y="3"/>
                    </a:lnTo>
                    <a:close/>
                  </a:path>
                </a:pathLst>
              </a:custGeom>
              <a:solidFill>
                <a:srgbClr val="884D2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4" name="Freeform 475"/>
              <p:cNvSpPr>
                <a:spLocks/>
              </p:cNvSpPr>
              <p:nvPr/>
            </p:nvSpPr>
            <p:spPr bwMode="auto">
              <a:xfrm>
                <a:off x="4226" y="2944"/>
                <a:ext cx="72" cy="2"/>
              </a:xfrm>
              <a:custGeom>
                <a:avLst/>
                <a:gdLst>
                  <a:gd name="T0" fmla="*/ 72 w 72"/>
                  <a:gd name="T1" fmla="*/ 2 h 2"/>
                  <a:gd name="T2" fmla="*/ 0 w 72"/>
                  <a:gd name="T3" fmla="*/ 2 h 2"/>
                  <a:gd name="T4" fmla="*/ 0 w 72"/>
                  <a:gd name="T5" fmla="*/ 2 h 2"/>
                  <a:gd name="T6" fmla="*/ 0 w 72"/>
                  <a:gd name="T7" fmla="*/ 2 h 2"/>
                  <a:gd name="T8" fmla="*/ 0 w 72"/>
                  <a:gd name="T9" fmla="*/ 0 h 2"/>
                  <a:gd name="T10" fmla="*/ 0 w 72"/>
                  <a:gd name="T11" fmla="*/ 0 h 2"/>
                  <a:gd name="T12" fmla="*/ 0 w 72"/>
                  <a:gd name="T13" fmla="*/ 0 h 2"/>
                  <a:gd name="T14" fmla="*/ 0 w 72"/>
                  <a:gd name="T15" fmla="*/ 0 h 2"/>
                  <a:gd name="T16" fmla="*/ 0 w 72"/>
                  <a:gd name="T17" fmla="*/ 0 h 2"/>
                  <a:gd name="T18" fmla="*/ 0 w 72"/>
                  <a:gd name="T19" fmla="*/ 0 h 2"/>
                  <a:gd name="T20" fmla="*/ 69 w 72"/>
                  <a:gd name="T21" fmla="*/ 0 h 2"/>
                  <a:gd name="T22" fmla="*/ 69 w 72"/>
                  <a:gd name="T23" fmla="*/ 0 h 2"/>
                  <a:gd name="T24" fmla="*/ 69 w 72"/>
                  <a:gd name="T25" fmla="*/ 0 h 2"/>
                  <a:gd name="T26" fmla="*/ 69 w 72"/>
                  <a:gd name="T27" fmla="*/ 0 h 2"/>
                  <a:gd name="T28" fmla="*/ 69 w 72"/>
                  <a:gd name="T29" fmla="*/ 0 h 2"/>
                  <a:gd name="T30" fmla="*/ 69 w 72"/>
                  <a:gd name="T31" fmla="*/ 0 h 2"/>
                  <a:gd name="T32" fmla="*/ 69 w 72"/>
                  <a:gd name="T33" fmla="*/ 2 h 2"/>
                  <a:gd name="T34" fmla="*/ 72 w 72"/>
                  <a:gd name="T35" fmla="*/ 2 h 2"/>
                  <a:gd name="T36" fmla="*/ 72 w 72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2"/>
                  <a:gd name="T58" fmla="*/ 0 h 2"/>
                  <a:gd name="T59" fmla="*/ 72 w 72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2" h="2">
                    <a:moveTo>
                      <a:pt x="72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9" y="0"/>
                    </a:lnTo>
                    <a:lnTo>
                      <a:pt x="69" y="2"/>
                    </a:lnTo>
                    <a:lnTo>
                      <a:pt x="72" y="2"/>
                    </a:lnTo>
                    <a:close/>
                  </a:path>
                </a:pathLst>
              </a:custGeom>
              <a:solidFill>
                <a:srgbClr val="884D2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5" name="Freeform 476"/>
              <p:cNvSpPr>
                <a:spLocks/>
              </p:cNvSpPr>
              <p:nvPr/>
            </p:nvSpPr>
            <p:spPr bwMode="auto">
              <a:xfrm>
                <a:off x="4226" y="2941"/>
                <a:ext cx="69" cy="3"/>
              </a:xfrm>
              <a:custGeom>
                <a:avLst/>
                <a:gdLst>
                  <a:gd name="T0" fmla="*/ 69 w 69"/>
                  <a:gd name="T1" fmla="*/ 3 h 3"/>
                  <a:gd name="T2" fmla="*/ 0 w 69"/>
                  <a:gd name="T3" fmla="*/ 3 h 3"/>
                  <a:gd name="T4" fmla="*/ 0 w 69"/>
                  <a:gd name="T5" fmla="*/ 3 h 3"/>
                  <a:gd name="T6" fmla="*/ 0 w 69"/>
                  <a:gd name="T7" fmla="*/ 3 h 3"/>
                  <a:gd name="T8" fmla="*/ 0 w 69"/>
                  <a:gd name="T9" fmla="*/ 3 h 3"/>
                  <a:gd name="T10" fmla="*/ 0 w 69"/>
                  <a:gd name="T11" fmla="*/ 0 h 3"/>
                  <a:gd name="T12" fmla="*/ 0 w 69"/>
                  <a:gd name="T13" fmla="*/ 0 h 3"/>
                  <a:gd name="T14" fmla="*/ 0 w 69"/>
                  <a:gd name="T15" fmla="*/ 0 h 3"/>
                  <a:gd name="T16" fmla="*/ 0 w 69"/>
                  <a:gd name="T17" fmla="*/ 0 h 3"/>
                  <a:gd name="T18" fmla="*/ 0 w 69"/>
                  <a:gd name="T19" fmla="*/ 0 h 3"/>
                  <a:gd name="T20" fmla="*/ 69 w 69"/>
                  <a:gd name="T21" fmla="*/ 0 h 3"/>
                  <a:gd name="T22" fmla="*/ 69 w 69"/>
                  <a:gd name="T23" fmla="*/ 0 h 3"/>
                  <a:gd name="T24" fmla="*/ 69 w 69"/>
                  <a:gd name="T25" fmla="*/ 0 h 3"/>
                  <a:gd name="T26" fmla="*/ 69 w 69"/>
                  <a:gd name="T27" fmla="*/ 0 h 3"/>
                  <a:gd name="T28" fmla="*/ 69 w 69"/>
                  <a:gd name="T29" fmla="*/ 0 h 3"/>
                  <a:gd name="T30" fmla="*/ 69 w 69"/>
                  <a:gd name="T31" fmla="*/ 3 h 3"/>
                  <a:gd name="T32" fmla="*/ 69 w 69"/>
                  <a:gd name="T33" fmla="*/ 3 h 3"/>
                  <a:gd name="T34" fmla="*/ 69 w 69"/>
                  <a:gd name="T35" fmla="*/ 3 h 3"/>
                  <a:gd name="T36" fmla="*/ 69 w 6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9"/>
                  <a:gd name="T58" fmla="*/ 0 h 3"/>
                  <a:gd name="T59" fmla="*/ 69 w 6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9" h="3">
                    <a:moveTo>
                      <a:pt x="6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9" y="0"/>
                    </a:lnTo>
                    <a:lnTo>
                      <a:pt x="69" y="3"/>
                    </a:lnTo>
                    <a:close/>
                  </a:path>
                </a:pathLst>
              </a:custGeom>
              <a:solidFill>
                <a:srgbClr val="884D2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6" name="Freeform 477"/>
              <p:cNvSpPr>
                <a:spLocks/>
              </p:cNvSpPr>
              <p:nvPr/>
            </p:nvSpPr>
            <p:spPr bwMode="auto">
              <a:xfrm>
                <a:off x="4226" y="2938"/>
                <a:ext cx="69" cy="3"/>
              </a:xfrm>
              <a:custGeom>
                <a:avLst/>
                <a:gdLst>
                  <a:gd name="T0" fmla="*/ 69 w 69"/>
                  <a:gd name="T1" fmla="*/ 3 h 3"/>
                  <a:gd name="T2" fmla="*/ 0 w 69"/>
                  <a:gd name="T3" fmla="*/ 3 h 3"/>
                  <a:gd name="T4" fmla="*/ 0 w 69"/>
                  <a:gd name="T5" fmla="*/ 3 h 3"/>
                  <a:gd name="T6" fmla="*/ 0 w 69"/>
                  <a:gd name="T7" fmla="*/ 3 h 3"/>
                  <a:gd name="T8" fmla="*/ 0 w 69"/>
                  <a:gd name="T9" fmla="*/ 3 h 3"/>
                  <a:gd name="T10" fmla="*/ 0 w 69"/>
                  <a:gd name="T11" fmla="*/ 3 h 3"/>
                  <a:gd name="T12" fmla="*/ 0 w 69"/>
                  <a:gd name="T13" fmla="*/ 0 h 3"/>
                  <a:gd name="T14" fmla="*/ 0 w 69"/>
                  <a:gd name="T15" fmla="*/ 0 h 3"/>
                  <a:gd name="T16" fmla="*/ 0 w 69"/>
                  <a:gd name="T17" fmla="*/ 0 h 3"/>
                  <a:gd name="T18" fmla="*/ 0 w 69"/>
                  <a:gd name="T19" fmla="*/ 0 h 3"/>
                  <a:gd name="T20" fmla="*/ 69 w 69"/>
                  <a:gd name="T21" fmla="*/ 0 h 3"/>
                  <a:gd name="T22" fmla="*/ 69 w 69"/>
                  <a:gd name="T23" fmla="*/ 0 h 3"/>
                  <a:gd name="T24" fmla="*/ 69 w 69"/>
                  <a:gd name="T25" fmla="*/ 0 h 3"/>
                  <a:gd name="T26" fmla="*/ 69 w 69"/>
                  <a:gd name="T27" fmla="*/ 0 h 3"/>
                  <a:gd name="T28" fmla="*/ 69 w 69"/>
                  <a:gd name="T29" fmla="*/ 3 h 3"/>
                  <a:gd name="T30" fmla="*/ 69 w 69"/>
                  <a:gd name="T31" fmla="*/ 3 h 3"/>
                  <a:gd name="T32" fmla="*/ 69 w 69"/>
                  <a:gd name="T33" fmla="*/ 3 h 3"/>
                  <a:gd name="T34" fmla="*/ 69 w 69"/>
                  <a:gd name="T35" fmla="*/ 3 h 3"/>
                  <a:gd name="T36" fmla="*/ 69 w 6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9"/>
                  <a:gd name="T58" fmla="*/ 0 h 3"/>
                  <a:gd name="T59" fmla="*/ 69 w 6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9" h="3">
                    <a:moveTo>
                      <a:pt x="6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9" y="0"/>
                    </a:lnTo>
                    <a:lnTo>
                      <a:pt x="69" y="3"/>
                    </a:lnTo>
                    <a:close/>
                  </a:path>
                </a:pathLst>
              </a:custGeom>
              <a:solidFill>
                <a:srgbClr val="884E2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7" name="Freeform 478"/>
              <p:cNvSpPr>
                <a:spLocks/>
              </p:cNvSpPr>
              <p:nvPr/>
            </p:nvSpPr>
            <p:spPr bwMode="auto">
              <a:xfrm>
                <a:off x="4226" y="2936"/>
                <a:ext cx="69" cy="2"/>
              </a:xfrm>
              <a:custGeom>
                <a:avLst/>
                <a:gdLst>
                  <a:gd name="T0" fmla="*/ 69 w 69"/>
                  <a:gd name="T1" fmla="*/ 2 h 2"/>
                  <a:gd name="T2" fmla="*/ 0 w 69"/>
                  <a:gd name="T3" fmla="*/ 2 h 2"/>
                  <a:gd name="T4" fmla="*/ 0 w 69"/>
                  <a:gd name="T5" fmla="*/ 2 h 2"/>
                  <a:gd name="T6" fmla="*/ 0 w 69"/>
                  <a:gd name="T7" fmla="*/ 2 h 2"/>
                  <a:gd name="T8" fmla="*/ 0 w 69"/>
                  <a:gd name="T9" fmla="*/ 2 h 2"/>
                  <a:gd name="T10" fmla="*/ 0 w 69"/>
                  <a:gd name="T11" fmla="*/ 2 h 2"/>
                  <a:gd name="T12" fmla="*/ 0 w 69"/>
                  <a:gd name="T13" fmla="*/ 2 h 2"/>
                  <a:gd name="T14" fmla="*/ 0 w 69"/>
                  <a:gd name="T15" fmla="*/ 0 h 2"/>
                  <a:gd name="T16" fmla="*/ 0 w 69"/>
                  <a:gd name="T17" fmla="*/ 0 h 2"/>
                  <a:gd name="T18" fmla="*/ 0 w 69"/>
                  <a:gd name="T19" fmla="*/ 0 h 2"/>
                  <a:gd name="T20" fmla="*/ 69 w 69"/>
                  <a:gd name="T21" fmla="*/ 0 h 2"/>
                  <a:gd name="T22" fmla="*/ 69 w 69"/>
                  <a:gd name="T23" fmla="*/ 0 h 2"/>
                  <a:gd name="T24" fmla="*/ 69 w 69"/>
                  <a:gd name="T25" fmla="*/ 0 h 2"/>
                  <a:gd name="T26" fmla="*/ 69 w 69"/>
                  <a:gd name="T27" fmla="*/ 2 h 2"/>
                  <a:gd name="T28" fmla="*/ 69 w 69"/>
                  <a:gd name="T29" fmla="*/ 2 h 2"/>
                  <a:gd name="T30" fmla="*/ 69 w 69"/>
                  <a:gd name="T31" fmla="*/ 2 h 2"/>
                  <a:gd name="T32" fmla="*/ 69 w 69"/>
                  <a:gd name="T33" fmla="*/ 2 h 2"/>
                  <a:gd name="T34" fmla="*/ 69 w 69"/>
                  <a:gd name="T35" fmla="*/ 2 h 2"/>
                  <a:gd name="T36" fmla="*/ 69 w 6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9"/>
                  <a:gd name="T58" fmla="*/ 0 h 2"/>
                  <a:gd name="T59" fmla="*/ 69 w 6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9" h="2">
                    <a:moveTo>
                      <a:pt x="69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9" y="0"/>
                    </a:lnTo>
                    <a:lnTo>
                      <a:pt x="69" y="2"/>
                    </a:lnTo>
                    <a:close/>
                  </a:path>
                </a:pathLst>
              </a:custGeom>
              <a:solidFill>
                <a:srgbClr val="884E2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8" name="Freeform 479"/>
              <p:cNvSpPr>
                <a:spLocks/>
              </p:cNvSpPr>
              <p:nvPr/>
            </p:nvSpPr>
            <p:spPr bwMode="auto">
              <a:xfrm>
                <a:off x="4226" y="2933"/>
                <a:ext cx="69" cy="3"/>
              </a:xfrm>
              <a:custGeom>
                <a:avLst/>
                <a:gdLst>
                  <a:gd name="T0" fmla="*/ 69 w 69"/>
                  <a:gd name="T1" fmla="*/ 3 h 3"/>
                  <a:gd name="T2" fmla="*/ 0 w 69"/>
                  <a:gd name="T3" fmla="*/ 3 h 3"/>
                  <a:gd name="T4" fmla="*/ 0 w 69"/>
                  <a:gd name="T5" fmla="*/ 3 h 3"/>
                  <a:gd name="T6" fmla="*/ 0 w 69"/>
                  <a:gd name="T7" fmla="*/ 3 h 3"/>
                  <a:gd name="T8" fmla="*/ 0 w 69"/>
                  <a:gd name="T9" fmla="*/ 3 h 3"/>
                  <a:gd name="T10" fmla="*/ 0 w 69"/>
                  <a:gd name="T11" fmla="*/ 3 h 3"/>
                  <a:gd name="T12" fmla="*/ 0 w 69"/>
                  <a:gd name="T13" fmla="*/ 3 h 3"/>
                  <a:gd name="T14" fmla="*/ 0 w 69"/>
                  <a:gd name="T15" fmla="*/ 3 h 3"/>
                  <a:gd name="T16" fmla="*/ 0 w 69"/>
                  <a:gd name="T17" fmla="*/ 0 h 3"/>
                  <a:gd name="T18" fmla="*/ 0 w 69"/>
                  <a:gd name="T19" fmla="*/ 0 h 3"/>
                  <a:gd name="T20" fmla="*/ 69 w 69"/>
                  <a:gd name="T21" fmla="*/ 0 h 3"/>
                  <a:gd name="T22" fmla="*/ 69 w 69"/>
                  <a:gd name="T23" fmla="*/ 0 h 3"/>
                  <a:gd name="T24" fmla="*/ 69 w 69"/>
                  <a:gd name="T25" fmla="*/ 3 h 3"/>
                  <a:gd name="T26" fmla="*/ 69 w 69"/>
                  <a:gd name="T27" fmla="*/ 3 h 3"/>
                  <a:gd name="T28" fmla="*/ 69 w 69"/>
                  <a:gd name="T29" fmla="*/ 3 h 3"/>
                  <a:gd name="T30" fmla="*/ 69 w 69"/>
                  <a:gd name="T31" fmla="*/ 3 h 3"/>
                  <a:gd name="T32" fmla="*/ 69 w 69"/>
                  <a:gd name="T33" fmla="*/ 3 h 3"/>
                  <a:gd name="T34" fmla="*/ 69 w 69"/>
                  <a:gd name="T35" fmla="*/ 3 h 3"/>
                  <a:gd name="T36" fmla="*/ 69 w 6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9"/>
                  <a:gd name="T58" fmla="*/ 0 h 3"/>
                  <a:gd name="T59" fmla="*/ 69 w 6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9" h="3">
                    <a:moveTo>
                      <a:pt x="6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9" y="0"/>
                    </a:lnTo>
                    <a:lnTo>
                      <a:pt x="69" y="3"/>
                    </a:lnTo>
                    <a:close/>
                  </a:path>
                </a:pathLst>
              </a:custGeom>
              <a:solidFill>
                <a:srgbClr val="894E2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69" name="Freeform 480"/>
              <p:cNvSpPr>
                <a:spLocks/>
              </p:cNvSpPr>
              <p:nvPr/>
            </p:nvSpPr>
            <p:spPr bwMode="auto">
              <a:xfrm>
                <a:off x="4223" y="2931"/>
                <a:ext cx="72" cy="2"/>
              </a:xfrm>
              <a:custGeom>
                <a:avLst/>
                <a:gdLst>
                  <a:gd name="T0" fmla="*/ 72 w 72"/>
                  <a:gd name="T1" fmla="*/ 2 h 2"/>
                  <a:gd name="T2" fmla="*/ 3 w 72"/>
                  <a:gd name="T3" fmla="*/ 2 h 2"/>
                  <a:gd name="T4" fmla="*/ 3 w 72"/>
                  <a:gd name="T5" fmla="*/ 2 h 2"/>
                  <a:gd name="T6" fmla="*/ 3 w 72"/>
                  <a:gd name="T7" fmla="*/ 2 h 2"/>
                  <a:gd name="T8" fmla="*/ 3 w 72"/>
                  <a:gd name="T9" fmla="*/ 2 h 2"/>
                  <a:gd name="T10" fmla="*/ 0 w 72"/>
                  <a:gd name="T11" fmla="*/ 2 h 2"/>
                  <a:gd name="T12" fmla="*/ 0 w 72"/>
                  <a:gd name="T13" fmla="*/ 2 h 2"/>
                  <a:gd name="T14" fmla="*/ 0 w 72"/>
                  <a:gd name="T15" fmla="*/ 2 h 2"/>
                  <a:gd name="T16" fmla="*/ 0 w 72"/>
                  <a:gd name="T17" fmla="*/ 2 h 2"/>
                  <a:gd name="T18" fmla="*/ 0 w 72"/>
                  <a:gd name="T19" fmla="*/ 0 h 2"/>
                  <a:gd name="T20" fmla="*/ 72 w 72"/>
                  <a:gd name="T21" fmla="*/ 0 h 2"/>
                  <a:gd name="T22" fmla="*/ 72 w 72"/>
                  <a:gd name="T23" fmla="*/ 2 h 2"/>
                  <a:gd name="T24" fmla="*/ 72 w 72"/>
                  <a:gd name="T25" fmla="*/ 2 h 2"/>
                  <a:gd name="T26" fmla="*/ 72 w 72"/>
                  <a:gd name="T27" fmla="*/ 2 h 2"/>
                  <a:gd name="T28" fmla="*/ 72 w 72"/>
                  <a:gd name="T29" fmla="*/ 2 h 2"/>
                  <a:gd name="T30" fmla="*/ 72 w 72"/>
                  <a:gd name="T31" fmla="*/ 2 h 2"/>
                  <a:gd name="T32" fmla="*/ 72 w 72"/>
                  <a:gd name="T33" fmla="*/ 2 h 2"/>
                  <a:gd name="T34" fmla="*/ 72 w 72"/>
                  <a:gd name="T35" fmla="*/ 2 h 2"/>
                  <a:gd name="T36" fmla="*/ 72 w 72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2"/>
                  <a:gd name="T58" fmla="*/ 0 h 2"/>
                  <a:gd name="T59" fmla="*/ 72 w 72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2" h="2">
                    <a:moveTo>
                      <a:pt x="72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72" y="0"/>
                    </a:lnTo>
                    <a:lnTo>
                      <a:pt x="72" y="2"/>
                    </a:lnTo>
                    <a:close/>
                  </a:path>
                </a:pathLst>
              </a:custGeom>
              <a:solidFill>
                <a:srgbClr val="894F2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0" name="Freeform 481"/>
              <p:cNvSpPr>
                <a:spLocks/>
              </p:cNvSpPr>
              <p:nvPr/>
            </p:nvSpPr>
            <p:spPr bwMode="auto">
              <a:xfrm>
                <a:off x="4223" y="2931"/>
                <a:ext cx="72" cy="1"/>
              </a:xfrm>
              <a:custGeom>
                <a:avLst/>
                <a:gdLst>
                  <a:gd name="T0" fmla="*/ 72 w 72"/>
                  <a:gd name="T1" fmla="*/ 0 h 1"/>
                  <a:gd name="T2" fmla="*/ 0 w 72"/>
                  <a:gd name="T3" fmla="*/ 0 h 1"/>
                  <a:gd name="T4" fmla="*/ 0 w 72"/>
                  <a:gd name="T5" fmla="*/ 0 h 1"/>
                  <a:gd name="T6" fmla="*/ 0 w 72"/>
                  <a:gd name="T7" fmla="*/ 0 h 1"/>
                  <a:gd name="T8" fmla="*/ 0 w 72"/>
                  <a:gd name="T9" fmla="*/ 0 h 1"/>
                  <a:gd name="T10" fmla="*/ 0 w 72"/>
                  <a:gd name="T11" fmla="*/ 0 h 1"/>
                  <a:gd name="T12" fmla="*/ 0 w 72"/>
                  <a:gd name="T13" fmla="*/ 0 h 1"/>
                  <a:gd name="T14" fmla="*/ 0 w 72"/>
                  <a:gd name="T15" fmla="*/ 0 h 1"/>
                  <a:gd name="T16" fmla="*/ 0 w 72"/>
                  <a:gd name="T17" fmla="*/ 0 h 1"/>
                  <a:gd name="T18" fmla="*/ 0 w 72"/>
                  <a:gd name="T19" fmla="*/ 0 h 1"/>
                  <a:gd name="T20" fmla="*/ 72 w 72"/>
                  <a:gd name="T21" fmla="*/ 0 h 1"/>
                  <a:gd name="T22" fmla="*/ 72 w 72"/>
                  <a:gd name="T23" fmla="*/ 0 h 1"/>
                  <a:gd name="T24" fmla="*/ 72 w 72"/>
                  <a:gd name="T25" fmla="*/ 0 h 1"/>
                  <a:gd name="T26" fmla="*/ 72 w 72"/>
                  <a:gd name="T27" fmla="*/ 0 h 1"/>
                  <a:gd name="T28" fmla="*/ 72 w 72"/>
                  <a:gd name="T29" fmla="*/ 0 h 1"/>
                  <a:gd name="T30" fmla="*/ 72 w 72"/>
                  <a:gd name="T31" fmla="*/ 0 h 1"/>
                  <a:gd name="T32" fmla="*/ 72 w 72"/>
                  <a:gd name="T33" fmla="*/ 0 h 1"/>
                  <a:gd name="T34" fmla="*/ 72 w 72"/>
                  <a:gd name="T35" fmla="*/ 0 h 1"/>
                  <a:gd name="T36" fmla="*/ 72 w 72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2"/>
                  <a:gd name="T58" fmla="*/ 0 h 1"/>
                  <a:gd name="T59" fmla="*/ 72 w 72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2" h="1">
                    <a:moveTo>
                      <a:pt x="72" y="0"/>
                    </a:moveTo>
                    <a:lnTo>
                      <a:pt x="0" y="0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894F2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1" name="Freeform 482"/>
              <p:cNvSpPr>
                <a:spLocks/>
              </p:cNvSpPr>
              <p:nvPr/>
            </p:nvSpPr>
            <p:spPr bwMode="auto">
              <a:xfrm>
                <a:off x="4223" y="2928"/>
                <a:ext cx="72" cy="3"/>
              </a:xfrm>
              <a:custGeom>
                <a:avLst/>
                <a:gdLst>
                  <a:gd name="T0" fmla="*/ 72 w 72"/>
                  <a:gd name="T1" fmla="*/ 3 h 3"/>
                  <a:gd name="T2" fmla="*/ 0 w 72"/>
                  <a:gd name="T3" fmla="*/ 3 h 3"/>
                  <a:gd name="T4" fmla="*/ 0 w 72"/>
                  <a:gd name="T5" fmla="*/ 0 h 3"/>
                  <a:gd name="T6" fmla="*/ 0 w 72"/>
                  <a:gd name="T7" fmla="*/ 0 h 3"/>
                  <a:gd name="T8" fmla="*/ 0 w 72"/>
                  <a:gd name="T9" fmla="*/ 0 h 3"/>
                  <a:gd name="T10" fmla="*/ 0 w 72"/>
                  <a:gd name="T11" fmla="*/ 0 h 3"/>
                  <a:gd name="T12" fmla="*/ 0 w 72"/>
                  <a:gd name="T13" fmla="*/ 0 h 3"/>
                  <a:gd name="T14" fmla="*/ 0 w 72"/>
                  <a:gd name="T15" fmla="*/ 0 h 3"/>
                  <a:gd name="T16" fmla="*/ 0 w 72"/>
                  <a:gd name="T17" fmla="*/ 0 h 3"/>
                  <a:gd name="T18" fmla="*/ 0 w 72"/>
                  <a:gd name="T19" fmla="*/ 0 h 3"/>
                  <a:gd name="T20" fmla="*/ 72 w 72"/>
                  <a:gd name="T21" fmla="*/ 0 h 3"/>
                  <a:gd name="T22" fmla="*/ 72 w 72"/>
                  <a:gd name="T23" fmla="*/ 0 h 3"/>
                  <a:gd name="T24" fmla="*/ 72 w 72"/>
                  <a:gd name="T25" fmla="*/ 0 h 3"/>
                  <a:gd name="T26" fmla="*/ 72 w 72"/>
                  <a:gd name="T27" fmla="*/ 0 h 3"/>
                  <a:gd name="T28" fmla="*/ 72 w 72"/>
                  <a:gd name="T29" fmla="*/ 0 h 3"/>
                  <a:gd name="T30" fmla="*/ 72 w 72"/>
                  <a:gd name="T31" fmla="*/ 0 h 3"/>
                  <a:gd name="T32" fmla="*/ 72 w 72"/>
                  <a:gd name="T33" fmla="*/ 0 h 3"/>
                  <a:gd name="T34" fmla="*/ 72 w 72"/>
                  <a:gd name="T35" fmla="*/ 0 h 3"/>
                  <a:gd name="T36" fmla="*/ 72 w 7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2"/>
                  <a:gd name="T58" fmla="*/ 0 h 3"/>
                  <a:gd name="T59" fmla="*/ 72 w 7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2" h="3">
                    <a:moveTo>
                      <a:pt x="7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2" y="0"/>
                    </a:lnTo>
                    <a:lnTo>
                      <a:pt x="72" y="3"/>
                    </a:lnTo>
                    <a:close/>
                  </a:path>
                </a:pathLst>
              </a:custGeom>
              <a:solidFill>
                <a:srgbClr val="894F2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2" name="Freeform 483"/>
              <p:cNvSpPr>
                <a:spLocks/>
              </p:cNvSpPr>
              <p:nvPr/>
            </p:nvSpPr>
            <p:spPr bwMode="auto">
              <a:xfrm>
                <a:off x="4223" y="2925"/>
                <a:ext cx="72" cy="3"/>
              </a:xfrm>
              <a:custGeom>
                <a:avLst/>
                <a:gdLst>
                  <a:gd name="T0" fmla="*/ 72 w 72"/>
                  <a:gd name="T1" fmla="*/ 3 h 3"/>
                  <a:gd name="T2" fmla="*/ 0 w 72"/>
                  <a:gd name="T3" fmla="*/ 3 h 3"/>
                  <a:gd name="T4" fmla="*/ 0 w 72"/>
                  <a:gd name="T5" fmla="*/ 3 h 3"/>
                  <a:gd name="T6" fmla="*/ 0 w 72"/>
                  <a:gd name="T7" fmla="*/ 0 h 3"/>
                  <a:gd name="T8" fmla="*/ 0 w 72"/>
                  <a:gd name="T9" fmla="*/ 0 h 3"/>
                  <a:gd name="T10" fmla="*/ 0 w 72"/>
                  <a:gd name="T11" fmla="*/ 0 h 3"/>
                  <a:gd name="T12" fmla="*/ 0 w 72"/>
                  <a:gd name="T13" fmla="*/ 0 h 3"/>
                  <a:gd name="T14" fmla="*/ 0 w 72"/>
                  <a:gd name="T15" fmla="*/ 0 h 3"/>
                  <a:gd name="T16" fmla="*/ 0 w 72"/>
                  <a:gd name="T17" fmla="*/ 0 h 3"/>
                  <a:gd name="T18" fmla="*/ 0 w 72"/>
                  <a:gd name="T19" fmla="*/ 0 h 3"/>
                  <a:gd name="T20" fmla="*/ 72 w 72"/>
                  <a:gd name="T21" fmla="*/ 0 h 3"/>
                  <a:gd name="T22" fmla="*/ 72 w 72"/>
                  <a:gd name="T23" fmla="*/ 0 h 3"/>
                  <a:gd name="T24" fmla="*/ 72 w 72"/>
                  <a:gd name="T25" fmla="*/ 0 h 3"/>
                  <a:gd name="T26" fmla="*/ 72 w 72"/>
                  <a:gd name="T27" fmla="*/ 0 h 3"/>
                  <a:gd name="T28" fmla="*/ 72 w 72"/>
                  <a:gd name="T29" fmla="*/ 0 h 3"/>
                  <a:gd name="T30" fmla="*/ 72 w 72"/>
                  <a:gd name="T31" fmla="*/ 0 h 3"/>
                  <a:gd name="T32" fmla="*/ 72 w 72"/>
                  <a:gd name="T33" fmla="*/ 0 h 3"/>
                  <a:gd name="T34" fmla="*/ 72 w 72"/>
                  <a:gd name="T35" fmla="*/ 3 h 3"/>
                  <a:gd name="T36" fmla="*/ 72 w 72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2"/>
                  <a:gd name="T58" fmla="*/ 0 h 3"/>
                  <a:gd name="T59" fmla="*/ 72 w 72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2" h="3">
                    <a:moveTo>
                      <a:pt x="7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2" y="0"/>
                    </a:lnTo>
                    <a:lnTo>
                      <a:pt x="72" y="3"/>
                    </a:lnTo>
                    <a:close/>
                  </a:path>
                </a:pathLst>
              </a:custGeom>
              <a:solidFill>
                <a:srgbClr val="894F2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3" name="Freeform 484"/>
              <p:cNvSpPr>
                <a:spLocks/>
              </p:cNvSpPr>
              <p:nvPr/>
            </p:nvSpPr>
            <p:spPr bwMode="auto">
              <a:xfrm>
                <a:off x="4223" y="2923"/>
                <a:ext cx="72" cy="2"/>
              </a:xfrm>
              <a:custGeom>
                <a:avLst/>
                <a:gdLst>
                  <a:gd name="T0" fmla="*/ 72 w 72"/>
                  <a:gd name="T1" fmla="*/ 2 h 2"/>
                  <a:gd name="T2" fmla="*/ 0 w 72"/>
                  <a:gd name="T3" fmla="*/ 2 h 2"/>
                  <a:gd name="T4" fmla="*/ 0 w 72"/>
                  <a:gd name="T5" fmla="*/ 2 h 2"/>
                  <a:gd name="T6" fmla="*/ 0 w 72"/>
                  <a:gd name="T7" fmla="*/ 2 h 2"/>
                  <a:gd name="T8" fmla="*/ 0 w 72"/>
                  <a:gd name="T9" fmla="*/ 0 h 2"/>
                  <a:gd name="T10" fmla="*/ 0 w 72"/>
                  <a:gd name="T11" fmla="*/ 0 h 2"/>
                  <a:gd name="T12" fmla="*/ 0 w 72"/>
                  <a:gd name="T13" fmla="*/ 0 h 2"/>
                  <a:gd name="T14" fmla="*/ 0 w 72"/>
                  <a:gd name="T15" fmla="*/ 0 h 2"/>
                  <a:gd name="T16" fmla="*/ 0 w 72"/>
                  <a:gd name="T17" fmla="*/ 0 h 2"/>
                  <a:gd name="T18" fmla="*/ 0 w 72"/>
                  <a:gd name="T19" fmla="*/ 0 h 2"/>
                  <a:gd name="T20" fmla="*/ 70 w 72"/>
                  <a:gd name="T21" fmla="*/ 0 h 2"/>
                  <a:gd name="T22" fmla="*/ 70 w 72"/>
                  <a:gd name="T23" fmla="*/ 0 h 2"/>
                  <a:gd name="T24" fmla="*/ 70 w 72"/>
                  <a:gd name="T25" fmla="*/ 0 h 2"/>
                  <a:gd name="T26" fmla="*/ 72 w 72"/>
                  <a:gd name="T27" fmla="*/ 0 h 2"/>
                  <a:gd name="T28" fmla="*/ 72 w 72"/>
                  <a:gd name="T29" fmla="*/ 0 h 2"/>
                  <a:gd name="T30" fmla="*/ 72 w 72"/>
                  <a:gd name="T31" fmla="*/ 0 h 2"/>
                  <a:gd name="T32" fmla="*/ 72 w 72"/>
                  <a:gd name="T33" fmla="*/ 2 h 2"/>
                  <a:gd name="T34" fmla="*/ 72 w 72"/>
                  <a:gd name="T35" fmla="*/ 2 h 2"/>
                  <a:gd name="T36" fmla="*/ 72 w 72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2"/>
                  <a:gd name="T58" fmla="*/ 0 h 2"/>
                  <a:gd name="T59" fmla="*/ 72 w 72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2" h="2">
                    <a:moveTo>
                      <a:pt x="72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2" y="0"/>
                    </a:lnTo>
                    <a:lnTo>
                      <a:pt x="72" y="2"/>
                    </a:lnTo>
                    <a:close/>
                  </a:path>
                </a:pathLst>
              </a:custGeom>
              <a:solidFill>
                <a:srgbClr val="8A502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4" name="Freeform 485"/>
              <p:cNvSpPr>
                <a:spLocks/>
              </p:cNvSpPr>
              <p:nvPr/>
            </p:nvSpPr>
            <p:spPr bwMode="auto">
              <a:xfrm>
                <a:off x="4223" y="2920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0 w 70"/>
                  <a:gd name="T3" fmla="*/ 3 h 3"/>
                  <a:gd name="T4" fmla="*/ 0 w 70"/>
                  <a:gd name="T5" fmla="*/ 3 h 3"/>
                  <a:gd name="T6" fmla="*/ 0 w 70"/>
                  <a:gd name="T7" fmla="*/ 3 h 3"/>
                  <a:gd name="T8" fmla="*/ 0 w 70"/>
                  <a:gd name="T9" fmla="*/ 0 h 3"/>
                  <a:gd name="T10" fmla="*/ 0 w 70"/>
                  <a:gd name="T11" fmla="*/ 0 h 3"/>
                  <a:gd name="T12" fmla="*/ 0 w 70"/>
                  <a:gd name="T13" fmla="*/ 0 h 3"/>
                  <a:gd name="T14" fmla="*/ 0 w 70"/>
                  <a:gd name="T15" fmla="*/ 0 h 3"/>
                  <a:gd name="T16" fmla="*/ 0 w 70"/>
                  <a:gd name="T17" fmla="*/ 0 h 3"/>
                  <a:gd name="T18" fmla="*/ 0 w 70"/>
                  <a:gd name="T19" fmla="*/ 0 h 3"/>
                  <a:gd name="T20" fmla="*/ 70 w 70"/>
                  <a:gd name="T21" fmla="*/ 0 h 3"/>
                  <a:gd name="T22" fmla="*/ 70 w 70"/>
                  <a:gd name="T23" fmla="*/ 0 h 3"/>
                  <a:gd name="T24" fmla="*/ 70 w 70"/>
                  <a:gd name="T25" fmla="*/ 0 h 3"/>
                  <a:gd name="T26" fmla="*/ 70 w 70"/>
                  <a:gd name="T27" fmla="*/ 0 h 3"/>
                  <a:gd name="T28" fmla="*/ 70 w 70"/>
                  <a:gd name="T29" fmla="*/ 0 h 3"/>
                  <a:gd name="T30" fmla="*/ 70 w 70"/>
                  <a:gd name="T31" fmla="*/ 0 h 3"/>
                  <a:gd name="T32" fmla="*/ 70 w 70"/>
                  <a:gd name="T33" fmla="*/ 3 h 3"/>
                  <a:gd name="T34" fmla="*/ 70 w 70"/>
                  <a:gd name="T35" fmla="*/ 3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8A502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5" name="Freeform 486"/>
              <p:cNvSpPr>
                <a:spLocks/>
              </p:cNvSpPr>
              <p:nvPr/>
            </p:nvSpPr>
            <p:spPr bwMode="auto">
              <a:xfrm>
                <a:off x="4223" y="2918"/>
                <a:ext cx="70" cy="2"/>
              </a:xfrm>
              <a:custGeom>
                <a:avLst/>
                <a:gdLst>
                  <a:gd name="T0" fmla="*/ 70 w 70"/>
                  <a:gd name="T1" fmla="*/ 2 h 2"/>
                  <a:gd name="T2" fmla="*/ 0 w 70"/>
                  <a:gd name="T3" fmla="*/ 2 h 2"/>
                  <a:gd name="T4" fmla="*/ 0 w 70"/>
                  <a:gd name="T5" fmla="*/ 2 h 2"/>
                  <a:gd name="T6" fmla="*/ 0 w 70"/>
                  <a:gd name="T7" fmla="*/ 2 h 2"/>
                  <a:gd name="T8" fmla="*/ 0 w 70"/>
                  <a:gd name="T9" fmla="*/ 2 h 2"/>
                  <a:gd name="T10" fmla="*/ 0 w 70"/>
                  <a:gd name="T11" fmla="*/ 0 h 2"/>
                  <a:gd name="T12" fmla="*/ 0 w 70"/>
                  <a:gd name="T13" fmla="*/ 0 h 2"/>
                  <a:gd name="T14" fmla="*/ 0 w 70"/>
                  <a:gd name="T15" fmla="*/ 0 h 2"/>
                  <a:gd name="T16" fmla="*/ 0 w 70"/>
                  <a:gd name="T17" fmla="*/ 0 h 2"/>
                  <a:gd name="T18" fmla="*/ 0 w 70"/>
                  <a:gd name="T19" fmla="*/ 0 h 2"/>
                  <a:gd name="T20" fmla="*/ 70 w 70"/>
                  <a:gd name="T21" fmla="*/ 0 h 2"/>
                  <a:gd name="T22" fmla="*/ 70 w 70"/>
                  <a:gd name="T23" fmla="*/ 0 h 2"/>
                  <a:gd name="T24" fmla="*/ 70 w 70"/>
                  <a:gd name="T25" fmla="*/ 0 h 2"/>
                  <a:gd name="T26" fmla="*/ 70 w 70"/>
                  <a:gd name="T27" fmla="*/ 0 h 2"/>
                  <a:gd name="T28" fmla="*/ 70 w 70"/>
                  <a:gd name="T29" fmla="*/ 0 h 2"/>
                  <a:gd name="T30" fmla="*/ 70 w 70"/>
                  <a:gd name="T31" fmla="*/ 2 h 2"/>
                  <a:gd name="T32" fmla="*/ 70 w 70"/>
                  <a:gd name="T33" fmla="*/ 2 h 2"/>
                  <a:gd name="T34" fmla="*/ 70 w 70"/>
                  <a:gd name="T35" fmla="*/ 2 h 2"/>
                  <a:gd name="T36" fmla="*/ 70 w 7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2"/>
                  <a:gd name="T59" fmla="*/ 70 w 7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2">
                    <a:moveTo>
                      <a:pt x="7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2"/>
                    </a:lnTo>
                    <a:close/>
                  </a:path>
                </a:pathLst>
              </a:custGeom>
              <a:solidFill>
                <a:srgbClr val="8A502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6" name="Freeform 487"/>
              <p:cNvSpPr>
                <a:spLocks/>
              </p:cNvSpPr>
              <p:nvPr/>
            </p:nvSpPr>
            <p:spPr bwMode="auto">
              <a:xfrm>
                <a:off x="4223" y="2915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0 w 70"/>
                  <a:gd name="T3" fmla="*/ 3 h 3"/>
                  <a:gd name="T4" fmla="*/ 0 w 70"/>
                  <a:gd name="T5" fmla="*/ 3 h 3"/>
                  <a:gd name="T6" fmla="*/ 0 w 70"/>
                  <a:gd name="T7" fmla="*/ 3 h 3"/>
                  <a:gd name="T8" fmla="*/ 0 w 70"/>
                  <a:gd name="T9" fmla="*/ 3 h 3"/>
                  <a:gd name="T10" fmla="*/ 0 w 70"/>
                  <a:gd name="T11" fmla="*/ 3 h 3"/>
                  <a:gd name="T12" fmla="*/ 0 w 70"/>
                  <a:gd name="T13" fmla="*/ 0 h 3"/>
                  <a:gd name="T14" fmla="*/ 0 w 70"/>
                  <a:gd name="T15" fmla="*/ 0 h 3"/>
                  <a:gd name="T16" fmla="*/ 0 w 70"/>
                  <a:gd name="T17" fmla="*/ 0 h 3"/>
                  <a:gd name="T18" fmla="*/ 0 w 70"/>
                  <a:gd name="T19" fmla="*/ 0 h 3"/>
                  <a:gd name="T20" fmla="*/ 70 w 70"/>
                  <a:gd name="T21" fmla="*/ 0 h 3"/>
                  <a:gd name="T22" fmla="*/ 70 w 70"/>
                  <a:gd name="T23" fmla="*/ 0 h 3"/>
                  <a:gd name="T24" fmla="*/ 70 w 70"/>
                  <a:gd name="T25" fmla="*/ 0 h 3"/>
                  <a:gd name="T26" fmla="*/ 70 w 70"/>
                  <a:gd name="T27" fmla="*/ 0 h 3"/>
                  <a:gd name="T28" fmla="*/ 70 w 70"/>
                  <a:gd name="T29" fmla="*/ 3 h 3"/>
                  <a:gd name="T30" fmla="*/ 70 w 70"/>
                  <a:gd name="T31" fmla="*/ 3 h 3"/>
                  <a:gd name="T32" fmla="*/ 70 w 70"/>
                  <a:gd name="T33" fmla="*/ 3 h 3"/>
                  <a:gd name="T34" fmla="*/ 70 w 70"/>
                  <a:gd name="T35" fmla="*/ 3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8A512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7" name="Freeform 488"/>
              <p:cNvSpPr>
                <a:spLocks/>
              </p:cNvSpPr>
              <p:nvPr/>
            </p:nvSpPr>
            <p:spPr bwMode="auto">
              <a:xfrm>
                <a:off x="4223" y="2912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0 w 70"/>
                  <a:gd name="T3" fmla="*/ 3 h 3"/>
                  <a:gd name="T4" fmla="*/ 0 w 70"/>
                  <a:gd name="T5" fmla="*/ 3 h 3"/>
                  <a:gd name="T6" fmla="*/ 0 w 70"/>
                  <a:gd name="T7" fmla="*/ 3 h 3"/>
                  <a:gd name="T8" fmla="*/ 0 w 70"/>
                  <a:gd name="T9" fmla="*/ 3 h 3"/>
                  <a:gd name="T10" fmla="*/ 0 w 70"/>
                  <a:gd name="T11" fmla="*/ 3 h 3"/>
                  <a:gd name="T12" fmla="*/ 0 w 70"/>
                  <a:gd name="T13" fmla="*/ 3 h 3"/>
                  <a:gd name="T14" fmla="*/ 0 w 70"/>
                  <a:gd name="T15" fmla="*/ 0 h 3"/>
                  <a:gd name="T16" fmla="*/ 0 w 70"/>
                  <a:gd name="T17" fmla="*/ 0 h 3"/>
                  <a:gd name="T18" fmla="*/ 0 w 70"/>
                  <a:gd name="T19" fmla="*/ 0 h 3"/>
                  <a:gd name="T20" fmla="*/ 70 w 70"/>
                  <a:gd name="T21" fmla="*/ 0 h 3"/>
                  <a:gd name="T22" fmla="*/ 70 w 70"/>
                  <a:gd name="T23" fmla="*/ 0 h 3"/>
                  <a:gd name="T24" fmla="*/ 70 w 70"/>
                  <a:gd name="T25" fmla="*/ 0 h 3"/>
                  <a:gd name="T26" fmla="*/ 70 w 70"/>
                  <a:gd name="T27" fmla="*/ 3 h 3"/>
                  <a:gd name="T28" fmla="*/ 70 w 70"/>
                  <a:gd name="T29" fmla="*/ 3 h 3"/>
                  <a:gd name="T30" fmla="*/ 70 w 70"/>
                  <a:gd name="T31" fmla="*/ 3 h 3"/>
                  <a:gd name="T32" fmla="*/ 70 w 70"/>
                  <a:gd name="T33" fmla="*/ 3 h 3"/>
                  <a:gd name="T34" fmla="*/ 70 w 70"/>
                  <a:gd name="T35" fmla="*/ 3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8A5124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8" name="Freeform 489"/>
              <p:cNvSpPr>
                <a:spLocks/>
              </p:cNvSpPr>
              <p:nvPr/>
            </p:nvSpPr>
            <p:spPr bwMode="auto">
              <a:xfrm>
                <a:off x="4220" y="2910"/>
                <a:ext cx="73" cy="2"/>
              </a:xfrm>
              <a:custGeom>
                <a:avLst/>
                <a:gdLst>
                  <a:gd name="T0" fmla="*/ 73 w 73"/>
                  <a:gd name="T1" fmla="*/ 2 h 2"/>
                  <a:gd name="T2" fmla="*/ 3 w 73"/>
                  <a:gd name="T3" fmla="*/ 2 h 2"/>
                  <a:gd name="T4" fmla="*/ 3 w 73"/>
                  <a:gd name="T5" fmla="*/ 2 h 2"/>
                  <a:gd name="T6" fmla="*/ 3 w 73"/>
                  <a:gd name="T7" fmla="*/ 2 h 2"/>
                  <a:gd name="T8" fmla="*/ 0 w 73"/>
                  <a:gd name="T9" fmla="*/ 2 h 2"/>
                  <a:gd name="T10" fmla="*/ 0 w 73"/>
                  <a:gd name="T11" fmla="*/ 2 h 2"/>
                  <a:gd name="T12" fmla="*/ 0 w 73"/>
                  <a:gd name="T13" fmla="*/ 2 h 2"/>
                  <a:gd name="T14" fmla="*/ 0 w 73"/>
                  <a:gd name="T15" fmla="*/ 2 h 2"/>
                  <a:gd name="T16" fmla="*/ 0 w 73"/>
                  <a:gd name="T17" fmla="*/ 0 h 2"/>
                  <a:gd name="T18" fmla="*/ 0 w 73"/>
                  <a:gd name="T19" fmla="*/ 0 h 2"/>
                  <a:gd name="T20" fmla="*/ 73 w 73"/>
                  <a:gd name="T21" fmla="*/ 0 h 2"/>
                  <a:gd name="T22" fmla="*/ 73 w 73"/>
                  <a:gd name="T23" fmla="*/ 0 h 2"/>
                  <a:gd name="T24" fmla="*/ 73 w 73"/>
                  <a:gd name="T25" fmla="*/ 2 h 2"/>
                  <a:gd name="T26" fmla="*/ 73 w 73"/>
                  <a:gd name="T27" fmla="*/ 2 h 2"/>
                  <a:gd name="T28" fmla="*/ 73 w 73"/>
                  <a:gd name="T29" fmla="*/ 2 h 2"/>
                  <a:gd name="T30" fmla="*/ 73 w 73"/>
                  <a:gd name="T31" fmla="*/ 2 h 2"/>
                  <a:gd name="T32" fmla="*/ 73 w 73"/>
                  <a:gd name="T33" fmla="*/ 2 h 2"/>
                  <a:gd name="T34" fmla="*/ 73 w 73"/>
                  <a:gd name="T35" fmla="*/ 2 h 2"/>
                  <a:gd name="T36" fmla="*/ 73 w 7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2"/>
                  <a:gd name="T59" fmla="*/ 73 w 7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2">
                    <a:moveTo>
                      <a:pt x="73" y="2"/>
                    </a:moveTo>
                    <a:lnTo>
                      <a:pt x="3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2"/>
                    </a:lnTo>
                    <a:close/>
                  </a:path>
                </a:pathLst>
              </a:custGeom>
              <a:solidFill>
                <a:srgbClr val="8B512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79" name="Freeform 490"/>
              <p:cNvSpPr>
                <a:spLocks/>
              </p:cNvSpPr>
              <p:nvPr/>
            </p:nvSpPr>
            <p:spPr bwMode="auto">
              <a:xfrm>
                <a:off x="4220" y="2907"/>
                <a:ext cx="73" cy="3"/>
              </a:xfrm>
              <a:custGeom>
                <a:avLst/>
                <a:gdLst>
                  <a:gd name="T0" fmla="*/ 73 w 73"/>
                  <a:gd name="T1" fmla="*/ 3 h 3"/>
                  <a:gd name="T2" fmla="*/ 0 w 73"/>
                  <a:gd name="T3" fmla="*/ 3 h 3"/>
                  <a:gd name="T4" fmla="*/ 0 w 73"/>
                  <a:gd name="T5" fmla="*/ 3 h 3"/>
                  <a:gd name="T6" fmla="*/ 0 w 73"/>
                  <a:gd name="T7" fmla="*/ 3 h 3"/>
                  <a:gd name="T8" fmla="*/ 0 w 73"/>
                  <a:gd name="T9" fmla="*/ 3 h 3"/>
                  <a:gd name="T10" fmla="*/ 0 w 73"/>
                  <a:gd name="T11" fmla="*/ 3 h 3"/>
                  <a:gd name="T12" fmla="*/ 0 w 73"/>
                  <a:gd name="T13" fmla="*/ 3 h 3"/>
                  <a:gd name="T14" fmla="*/ 0 w 73"/>
                  <a:gd name="T15" fmla="*/ 3 h 3"/>
                  <a:gd name="T16" fmla="*/ 0 w 73"/>
                  <a:gd name="T17" fmla="*/ 3 h 3"/>
                  <a:gd name="T18" fmla="*/ 0 w 73"/>
                  <a:gd name="T19" fmla="*/ 0 h 3"/>
                  <a:gd name="T20" fmla="*/ 73 w 73"/>
                  <a:gd name="T21" fmla="*/ 0 h 3"/>
                  <a:gd name="T22" fmla="*/ 73 w 73"/>
                  <a:gd name="T23" fmla="*/ 0 h 3"/>
                  <a:gd name="T24" fmla="*/ 73 w 73"/>
                  <a:gd name="T25" fmla="*/ 3 h 3"/>
                  <a:gd name="T26" fmla="*/ 73 w 73"/>
                  <a:gd name="T27" fmla="*/ 3 h 3"/>
                  <a:gd name="T28" fmla="*/ 73 w 73"/>
                  <a:gd name="T29" fmla="*/ 3 h 3"/>
                  <a:gd name="T30" fmla="*/ 73 w 73"/>
                  <a:gd name="T31" fmla="*/ 3 h 3"/>
                  <a:gd name="T32" fmla="*/ 73 w 73"/>
                  <a:gd name="T33" fmla="*/ 3 h 3"/>
                  <a:gd name="T34" fmla="*/ 73 w 73"/>
                  <a:gd name="T35" fmla="*/ 3 h 3"/>
                  <a:gd name="T36" fmla="*/ 73 w 73"/>
                  <a:gd name="T37" fmla="*/ 3 h 3"/>
                  <a:gd name="T38" fmla="*/ 73 w 73"/>
                  <a:gd name="T39" fmla="*/ 3 h 3"/>
                  <a:gd name="T40" fmla="*/ 73 w 73"/>
                  <a:gd name="T41" fmla="*/ 3 h 3"/>
                  <a:gd name="T42" fmla="*/ 73 w 73"/>
                  <a:gd name="T43" fmla="*/ 3 h 3"/>
                  <a:gd name="T44" fmla="*/ 73 w 73"/>
                  <a:gd name="T45" fmla="*/ 3 h 3"/>
                  <a:gd name="T46" fmla="*/ 73 w 73"/>
                  <a:gd name="T47" fmla="*/ 3 h 3"/>
                  <a:gd name="T48" fmla="*/ 73 w 73"/>
                  <a:gd name="T49" fmla="*/ 3 h 3"/>
                  <a:gd name="T50" fmla="*/ 73 w 73"/>
                  <a:gd name="T51" fmla="*/ 3 h 3"/>
                  <a:gd name="T52" fmla="*/ 73 w 73"/>
                  <a:gd name="T53" fmla="*/ 3 h 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73"/>
                  <a:gd name="T82" fmla="*/ 0 h 3"/>
                  <a:gd name="T83" fmla="*/ 73 w 73"/>
                  <a:gd name="T84" fmla="*/ 3 h 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73" h="3">
                    <a:moveTo>
                      <a:pt x="7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3"/>
                    </a:lnTo>
                    <a:close/>
                  </a:path>
                </a:pathLst>
              </a:custGeom>
              <a:solidFill>
                <a:srgbClr val="8B512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0" name="Freeform 491"/>
              <p:cNvSpPr>
                <a:spLocks/>
              </p:cNvSpPr>
              <p:nvPr/>
            </p:nvSpPr>
            <p:spPr bwMode="auto">
              <a:xfrm>
                <a:off x="4220" y="2907"/>
                <a:ext cx="73" cy="1"/>
              </a:xfrm>
              <a:custGeom>
                <a:avLst/>
                <a:gdLst>
                  <a:gd name="T0" fmla="*/ 73 w 73"/>
                  <a:gd name="T1" fmla="*/ 0 h 1"/>
                  <a:gd name="T2" fmla="*/ 0 w 73"/>
                  <a:gd name="T3" fmla="*/ 0 h 1"/>
                  <a:gd name="T4" fmla="*/ 0 w 73"/>
                  <a:gd name="T5" fmla="*/ 0 h 1"/>
                  <a:gd name="T6" fmla="*/ 0 w 73"/>
                  <a:gd name="T7" fmla="*/ 0 h 1"/>
                  <a:gd name="T8" fmla="*/ 0 w 73"/>
                  <a:gd name="T9" fmla="*/ 0 h 1"/>
                  <a:gd name="T10" fmla="*/ 0 w 73"/>
                  <a:gd name="T11" fmla="*/ 0 h 1"/>
                  <a:gd name="T12" fmla="*/ 0 w 73"/>
                  <a:gd name="T13" fmla="*/ 0 h 1"/>
                  <a:gd name="T14" fmla="*/ 0 w 73"/>
                  <a:gd name="T15" fmla="*/ 0 h 1"/>
                  <a:gd name="T16" fmla="*/ 0 w 73"/>
                  <a:gd name="T17" fmla="*/ 0 h 1"/>
                  <a:gd name="T18" fmla="*/ 0 w 73"/>
                  <a:gd name="T19" fmla="*/ 0 h 1"/>
                  <a:gd name="T20" fmla="*/ 73 w 73"/>
                  <a:gd name="T21" fmla="*/ 0 h 1"/>
                  <a:gd name="T22" fmla="*/ 73 w 73"/>
                  <a:gd name="T23" fmla="*/ 0 h 1"/>
                  <a:gd name="T24" fmla="*/ 73 w 73"/>
                  <a:gd name="T25" fmla="*/ 0 h 1"/>
                  <a:gd name="T26" fmla="*/ 73 w 73"/>
                  <a:gd name="T27" fmla="*/ 0 h 1"/>
                  <a:gd name="T28" fmla="*/ 73 w 73"/>
                  <a:gd name="T29" fmla="*/ 0 h 1"/>
                  <a:gd name="T30" fmla="*/ 73 w 73"/>
                  <a:gd name="T31" fmla="*/ 0 h 1"/>
                  <a:gd name="T32" fmla="*/ 73 w 73"/>
                  <a:gd name="T33" fmla="*/ 0 h 1"/>
                  <a:gd name="T34" fmla="*/ 73 w 73"/>
                  <a:gd name="T35" fmla="*/ 0 h 1"/>
                  <a:gd name="T36" fmla="*/ 73 w 73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1"/>
                  <a:gd name="T59" fmla="*/ 73 w 73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1">
                    <a:moveTo>
                      <a:pt x="73" y="0"/>
                    </a:moveTo>
                    <a:lnTo>
                      <a:pt x="0" y="0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8B522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1" name="Freeform 492"/>
              <p:cNvSpPr>
                <a:spLocks/>
              </p:cNvSpPr>
              <p:nvPr/>
            </p:nvSpPr>
            <p:spPr bwMode="auto">
              <a:xfrm>
                <a:off x="4220" y="2904"/>
                <a:ext cx="73" cy="3"/>
              </a:xfrm>
              <a:custGeom>
                <a:avLst/>
                <a:gdLst>
                  <a:gd name="T0" fmla="*/ 73 w 73"/>
                  <a:gd name="T1" fmla="*/ 3 h 3"/>
                  <a:gd name="T2" fmla="*/ 0 w 73"/>
                  <a:gd name="T3" fmla="*/ 3 h 3"/>
                  <a:gd name="T4" fmla="*/ 0 w 73"/>
                  <a:gd name="T5" fmla="*/ 0 h 3"/>
                  <a:gd name="T6" fmla="*/ 0 w 73"/>
                  <a:gd name="T7" fmla="*/ 0 h 3"/>
                  <a:gd name="T8" fmla="*/ 0 w 73"/>
                  <a:gd name="T9" fmla="*/ 0 h 3"/>
                  <a:gd name="T10" fmla="*/ 0 w 73"/>
                  <a:gd name="T11" fmla="*/ 0 h 3"/>
                  <a:gd name="T12" fmla="*/ 0 w 73"/>
                  <a:gd name="T13" fmla="*/ 0 h 3"/>
                  <a:gd name="T14" fmla="*/ 0 w 73"/>
                  <a:gd name="T15" fmla="*/ 0 h 3"/>
                  <a:gd name="T16" fmla="*/ 0 w 73"/>
                  <a:gd name="T17" fmla="*/ 0 h 3"/>
                  <a:gd name="T18" fmla="*/ 0 w 73"/>
                  <a:gd name="T19" fmla="*/ 0 h 3"/>
                  <a:gd name="T20" fmla="*/ 73 w 73"/>
                  <a:gd name="T21" fmla="*/ 0 h 3"/>
                  <a:gd name="T22" fmla="*/ 73 w 73"/>
                  <a:gd name="T23" fmla="*/ 0 h 3"/>
                  <a:gd name="T24" fmla="*/ 73 w 73"/>
                  <a:gd name="T25" fmla="*/ 0 h 3"/>
                  <a:gd name="T26" fmla="*/ 73 w 73"/>
                  <a:gd name="T27" fmla="*/ 0 h 3"/>
                  <a:gd name="T28" fmla="*/ 73 w 73"/>
                  <a:gd name="T29" fmla="*/ 0 h 3"/>
                  <a:gd name="T30" fmla="*/ 73 w 73"/>
                  <a:gd name="T31" fmla="*/ 0 h 3"/>
                  <a:gd name="T32" fmla="*/ 73 w 73"/>
                  <a:gd name="T33" fmla="*/ 0 h 3"/>
                  <a:gd name="T34" fmla="*/ 73 w 73"/>
                  <a:gd name="T35" fmla="*/ 0 h 3"/>
                  <a:gd name="T36" fmla="*/ 73 w 7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3"/>
                  <a:gd name="T59" fmla="*/ 73 w 7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3">
                    <a:moveTo>
                      <a:pt x="7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3"/>
                    </a:lnTo>
                    <a:close/>
                  </a:path>
                </a:pathLst>
              </a:custGeom>
              <a:solidFill>
                <a:srgbClr val="8B522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2" name="Freeform 493"/>
              <p:cNvSpPr>
                <a:spLocks/>
              </p:cNvSpPr>
              <p:nvPr/>
            </p:nvSpPr>
            <p:spPr bwMode="auto">
              <a:xfrm>
                <a:off x="4220" y="2902"/>
                <a:ext cx="73" cy="2"/>
              </a:xfrm>
              <a:custGeom>
                <a:avLst/>
                <a:gdLst>
                  <a:gd name="T0" fmla="*/ 73 w 73"/>
                  <a:gd name="T1" fmla="*/ 2 h 2"/>
                  <a:gd name="T2" fmla="*/ 0 w 73"/>
                  <a:gd name="T3" fmla="*/ 2 h 2"/>
                  <a:gd name="T4" fmla="*/ 0 w 73"/>
                  <a:gd name="T5" fmla="*/ 2 h 2"/>
                  <a:gd name="T6" fmla="*/ 0 w 73"/>
                  <a:gd name="T7" fmla="*/ 0 h 2"/>
                  <a:gd name="T8" fmla="*/ 0 w 73"/>
                  <a:gd name="T9" fmla="*/ 0 h 2"/>
                  <a:gd name="T10" fmla="*/ 0 w 73"/>
                  <a:gd name="T11" fmla="*/ 0 h 2"/>
                  <a:gd name="T12" fmla="*/ 0 w 73"/>
                  <a:gd name="T13" fmla="*/ 0 h 2"/>
                  <a:gd name="T14" fmla="*/ 0 w 73"/>
                  <a:gd name="T15" fmla="*/ 0 h 2"/>
                  <a:gd name="T16" fmla="*/ 0 w 73"/>
                  <a:gd name="T17" fmla="*/ 0 h 2"/>
                  <a:gd name="T18" fmla="*/ 0 w 73"/>
                  <a:gd name="T19" fmla="*/ 0 h 2"/>
                  <a:gd name="T20" fmla="*/ 73 w 73"/>
                  <a:gd name="T21" fmla="*/ 0 h 2"/>
                  <a:gd name="T22" fmla="*/ 73 w 73"/>
                  <a:gd name="T23" fmla="*/ 0 h 2"/>
                  <a:gd name="T24" fmla="*/ 73 w 73"/>
                  <a:gd name="T25" fmla="*/ 0 h 2"/>
                  <a:gd name="T26" fmla="*/ 73 w 73"/>
                  <a:gd name="T27" fmla="*/ 0 h 2"/>
                  <a:gd name="T28" fmla="*/ 73 w 73"/>
                  <a:gd name="T29" fmla="*/ 0 h 2"/>
                  <a:gd name="T30" fmla="*/ 73 w 73"/>
                  <a:gd name="T31" fmla="*/ 0 h 2"/>
                  <a:gd name="T32" fmla="*/ 73 w 73"/>
                  <a:gd name="T33" fmla="*/ 0 h 2"/>
                  <a:gd name="T34" fmla="*/ 73 w 73"/>
                  <a:gd name="T35" fmla="*/ 2 h 2"/>
                  <a:gd name="T36" fmla="*/ 73 w 7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2"/>
                  <a:gd name="T59" fmla="*/ 73 w 7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2">
                    <a:moveTo>
                      <a:pt x="7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2"/>
                    </a:lnTo>
                    <a:close/>
                  </a:path>
                </a:pathLst>
              </a:custGeom>
              <a:solidFill>
                <a:srgbClr val="8B522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3" name="Freeform 494"/>
              <p:cNvSpPr>
                <a:spLocks/>
              </p:cNvSpPr>
              <p:nvPr/>
            </p:nvSpPr>
            <p:spPr bwMode="auto">
              <a:xfrm>
                <a:off x="4220" y="2899"/>
                <a:ext cx="73" cy="3"/>
              </a:xfrm>
              <a:custGeom>
                <a:avLst/>
                <a:gdLst>
                  <a:gd name="T0" fmla="*/ 73 w 73"/>
                  <a:gd name="T1" fmla="*/ 3 h 3"/>
                  <a:gd name="T2" fmla="*/ 0 w 73"/>
                  <a:gd name="T3" fmla="*/ 3 h 3"/>
                  <a:gd name="T4" fmla="*/ 0 w 73"/>
                  <a:gd name="T5" fmla="*/ 3 h 3"/>
                  <a:gd name="T6" fmla="*/ 0 w 73"/>
                  <a:gd name="T7" fmla="*/ 3 h 3"/>
                  <a:gd name="T8" fmla="*/ 0 w 73"/>
                  <a:gd name="T9" fmla="*/ 0 h 3"/>
                  <a:gd name="T10" fmla="*/ 0 w 73"/>
                  <a:gd name="T11" fmla="*/ 0 h 3"/>
                  <a:gd name="T12" fmla="*/ 0 w 73"/>
                  <a:gd name="T13" fmla="*/ 0 h 3"/>
                  <a:gd name="T14" fmla="*/ 0 w 73"/>
                  <a:gd name="T15" fmla="*/ 0 h 3"/>
                  <a:gd name="T16" fmla="*/ 0 w 73"/>
                  <a:gd name="T17" fmla="*/ 0 h 3"/>
                  <a:gd name="T18" fmla="*/ 0 w 73"/>
                  <a:gd name="T19" fmla="*/ 0 h 3"/>
                  <a:gd name="T20" fmla="*/ 73 w 73"/>
                  <a:gd name="T21" fmla="*/ 0 h 3"/>
                  <a:gd name="T22" fmla="*/ 73 w 73"/>
                  <a:gd name="T23" fmla="*/ 0 h 3"/>
                  <a:gd name="T24" fmla="*/ 73 w 73"/>
                  <a:gd name="T25" fmla="*/ 0 h 3"/>
                  <a:gd name="T26" fmla="*/ 73 w 73"/>
                  <a:gd name="T27" fmla="*/ 0 h 3"/>
                  <a:gd name="T28" fmla="*/ 73 w 73"/>
                  <a:gd name="T29" fmla="*/ 0 h 3"/>
                  <a:gd name="T30" fmla="*/ 73 w 73"/>
                  <a:gd name="T31" fmla="*/ 0 h 3"/>
                  <a:gd name="T32" fmla="*/ 73 w 73"/>
                  <a:gd name="T33" fmla="*/ 3 h 3"/>
                  <a:gd name="T34" fmla="*/ 73 w 73"/>
                  <a:gd name="T35" fmla="*/ 3 h 3"/>
                  <a:gd name="T36" fmla="*/ 73 w 7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3"/>
                  <a:gd name="T59" fmla="*/ 73 w 7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3">
                    <a:moveTo>
                      <a:pt x="7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3"/>
                    </a:lnTo>
                    <a:close/>
                  </a:path>
                </a:pathLst>
              </a:custGeom>
              <a:solidFill>
                <a:srgbClr val="8C53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4" name="Freeform 495"/>
              <p:cNvSpPr>
                <a:spLocks/>
              </p:cNvSpPr>
              <p:nvPr/>
            </p:nvSpPr>
            <p:spPr bwMode="auto">
              <a:xfrm>
                <a:off x="4220" y="2897"/>
                <a:ext cx="73" cy="2"/>
              </a:xfrm>
              <a:custGeom>
                <a:avLst/>
                <a:gdLst>
                  <a:gd name="T0" fmla="*/ 73 w 73"/>
                  <a:gd name="T1" fmla="*/ 2 h 2"/>
                  <a:gd name="T2" fmla="*/ 0 w 73"/>
                  <a:gd name="T3" fmla="*/ 2 h 2"/>
                  <a:gd name="T4" fmla="*/ 0 w 73"/>
                  <a:gd name="T5" fmla="*/ 2 h 2"/>
                  <a:gd name="T6" fmla="*/ 0 w 73"/>
                  <a:gd name="T7" fmla="*/ 2 h 2"/>
                  <a:gd name="T8" fmla="*/ 0 w 73"/>
                  <a:gd name="T9" fmla="*/ 2 h 2"/>
                  <a:gd name="T10" fmla="*/ 0 w 73"/>
                  <a:gd name="T11" fmla="*/ 0 h 2"/>
                  <a:gd name="T12" fmla="*/ 0 w 73"/>
                  <a:gd name="T13" fmla="*/ 0 h 2"/>
                  <a:gd name="T14" fmla="*/ 0 w 73"/>
                  <a:gd name="T15" fmla="*/ 0 h 2"/>
                  <a:gd name="T16" fmla="*/ 0 w 73"/>
                  <a:gd name="T17" fmla="*/ 0 h 2"/>
                  <a:gd name="T18" fmla="*/ 0 w 73"/>
                  <a:gd name="T19" fmla="*/ 0 h 2"/>
                  <a:gd name="T20" fmla="*/ 73 w 73"/>
                  <a:gd name="T21" fmla="*/ 0 h 2"/>
                  <a:gd name="T22" fmla="*/ 73 w 73"/>
                  <a:gd name="T23" fmla="*/ 0 h 2"/>
                  <a:gd name="T24" fmla="*/ 73 w 73"/>
                  <a:gd name="T25" fmla="*/ 0 h 2"/>
                  <a:gd name="T26" fmla="*/ 73 w 73"/>
                  <a:gd name="T27" fmla="*/ 0 h 2"/>
                  <a:gd name="T28" fmla="*/ 73 w 73"/>
                  <a:gd name="T29" fmla="*/ 0 h 2"/>
                  <a:gd name="T30" fmla="*/ 73 w 73"/>
                  <a:gd name="T31" fmla="*/ 2 h 2"/>
                  <a:gd name="T32" fmla="*/ 73 w 73"/>
                  <a:gd name="T33" fmla="*/ 2 h 2"/>
                  <a:gd name="T34" fmla="*/ 73 w 73"/>
                  <a:gd name="T35" fmla="*/ 2 h 2"/>
                  <a:gd name="T36" fmla="*/ 73 w 7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2"/>
                  <a:gd name="T59" fmla="*/ 73 w 7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2">
                    <a:moveTo>
                      <a:pt x="7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2"/>
                    </a:lnTo>
                    <a:close/>
                  </a:path>
                </a:pathLst>
              </a:custGeom>
              <a:solidFill>
                <a:srgbClr val="8C53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5" name="Freeform 496"/>
              <p:cNvSpPr>
                <a:spLocks/>
              </p:cNvSpPr>
              <p:nvPr/>
            </p:nvSpPr>
            <p:spPr bwMode="auto">
              <a:xfrm>
                <a:off x="4220" y="2894"/>
                <a:ext cx="73" cy="3"/>
              </a:xfrm>
              <a:custGeom>
                <a:avLst/>
                <a:gdLst>
                  <a:gd name="T0" fmla="*/ 73 w 73"/>
                  <a:gd name="T1" fmla="*/ 3 h 3"/>
                  <a:gd name="T2" fmla="*/ 0 w 73"/>
                  <a:gd name="T3" fmla="*/ 3 h 3"/>
                  <a:gd name="T4" fmla="*/ 0 w 73"/>
                  <a:gd name="T5" fmla="*/ 3 h 3"/>
                  <a:gd name="T6" fmla="*/ 0 w 73"/>
                  <a:gd name="T7" fmla="*/ 3 h 3"/>
                  <a:gd name="T8" fmla="*/ 0 w 73"/>
                  <a:gd name="T9" fmla="*/ 3 h 3"/>
                  <a:gd name="T10" fmla="*/ 0 w 73"/>
                  <a:gd name="T11" fmla="*/ 0 h 3"/>
                  <a:gd name="T12" fmla="*/ 0 w 73"/>
                  <a:gd name="T13" fmla="*/ 0 h 3"/>
                  <a:gd name="T14" fmla="*/ 0 w 73"/>
                  <a:gd name="T15" fmla="*/ 0 h 3"/>
                  <a:gd name="T16" fmla="*/ 0 w 73"/>
                  <a:gd name="T17" fmla="*/ 0 h 3"/>
                  <a:gd name="T18" fmla="*/ 0 w 73"/>
                  <a:gd name="T19" fmla="*/ 0 h 3"/>
                  <a:gd name="T20" fmla="*/ 73 w 73"/>
                  <a:gd name="T21" fmla="*/ 0 h 3"/>
                  <a:gd name="T22" fmla="*/ 73 w 73"/>
                  <a:gd name="T23" fmla="*/ 0 h 3"/>
                  <a:gd name="T24" fmla="*/ 73 w 73"/>
                  <a:gd name="T25" fmla="*/ 0 h 3"/>
                  <a:gd name="T26" fmla="*/ 73 w 73"/>
                  <a:gd name="T27" fmla="*/ 0 h 3"/>
                  <a:gd name="T28" fmla="*/ 73 w 73"/>
                  <a:gd name="T29" fmla="*/ 0 h 3"/>
                  <a:gd name="T30" fmla="*/ 73 w 73"/>
                  <a:gd name="T31" fmla="*/ 3 h 3"/>
                  <a:gd name="T32" fmla="*/ 73 w 73"/>
                  <a:gd name="T33" fmla="*/ 3 h 3"/>
                  <a:gd name="T34" fmla="*/ 73 w 73"/>
                  <a:gd name="T35" fmla="*/ 3 h 3"/>
                  <a:gd name="T36" fmla="*/ 73 w 7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3"/>
                  <a:gd name="T59" fmla="*/ 73 w 7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3">
                    <a:moveTo>
                      <a:pt x="7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3"/>
                    </a:lnTo>
                    <a:close/>
                  </a:path>
                </a:pathLst>
              </a:custGeom>
              <a:solidFill>
                <a:srgbClr val="8C53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6" name="Freeform 497"/>
              <p:cNvSpPr>
                <a:spLocks/>
              </p:cNvSpPr>
              <p:nvPr/>
            </p:nvSpPr>
            <p:spPr bwMode="auto">
              <a:xfrm>
                <a:off x="4220" y="2891"/>
                <a:ext cx="73" cy="3"/>
              </a:xfrm>
              <a:custGeom>
                <a:avLst/>
                <a:gdLst>
                  <a:gd name="T0" fmla="*/ 73 w 73"/>
                  <a:gd name="T1" fmla="*/ 3 h 3"/>
                  <a:gd name="T2" fmla="*/ 0 w 73"/>
                  <a:gd name="T3" fmla="*/ 3 h 3"/>
                  <a:gd name="T4" fmla="*/ 0 w 73"/>
                  <a:gd name="T5" fmla="*/ 3 h 3"/>
                  <a:gd name="T6" fmla="*/ 0 w 73"/>
                  <a:gd name="T7" fmla="*/ 3 h 3"/>
                  <a:gd name="T8" fmla="*/ 0 w 73"/>
                  <a:gd name="T9" fmla="*/ 3 h 3"/>
                  <a:gd name="T10" fmla="*/ 0 w 73"/>
                  <a:gd name="T11" fmla="*/ 3 h 3"/>
                  <a:gd name="T12" fmla="*/ 0 w 73"/>
                  <a:gd name="T13" fmla="*/ 0 h 3"/>
                  <a:gd name="T14" fmla="*/ 0 w 73"/>
                  <a:gd name="T15" fmla="*/ 0 h 3"/>
                  <a:gd name="T16" fmla="*/ 0 w 73"/>
                  <a:gd name="T17" fmla="*/ 0 h 3"/>
                  <a:gd name="T18" fmla="*/ 0 w 73"/>
                  <a:gd name="T19" fmla="*/ 0 h 3"/>
                  <a:gd name="T20" fmla="*/ 73 w 73"/>
                  <a:gd name="T21" fmla="*/ 0 h 3"/>
                  <a:gd name="T22" fmla="*/ 73 w 73"/>
                  <a:gd name="T23" fmla="*/ 0 h 3"/>
                  <a:gd name="T24" fmla="*/ 73 w 73"/>
                  <a:gd name="T25" fmla="*/ 0 h 3"/>
                  <a:gd name="T26" fmla="*/ 73 w 73"/>
                  <a:gd name="T27" fmla="*/ 0 h 3"/>
                  <a:gd name="T28" fmla="*/ 73 w 73"/>
                  <a:gd name="T29" fmla="*/ 3 h 3"/>
                  <a:gd name="T30" fmla="*/ 73 w 73"/>
                  <a:gd name="T31" fmla="*/ 3 h 3"/>
                  <a:gd name="T32" fmla="*/ 73 w 73"/>
                  <a:gd name="T33" fmla="*/ 3 h 3"/>
                  <a:gd name="T34" fmla="*/ 73 w 73"/>
                  <a:gd name="T35" fmla="*/ 3 h 3"/>
                  <a:gd name="T36" fmla="*/ 73 w 7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3"/>
                  <a:gd name="T59" fmla="*/ 73 w 7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3">
                    <a:moveTo>
                      <a:pt x="7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3"/>
                    </a:lnTo>
                    <a:close/>
                  </a:path>
                </a:pathLst>
              </a:custGeom>
              <a:solidFill>
                <a:srgbClr val="8C54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7" name="Freeform 498"/>
              <p:cNvSpPr>
                <a:spLocks/>
              </p:cNvSpPr>
              <p:nvPr/>
            </p:nvSpPr>
            <p:spPr bwMode="auto">
              <a:xfrm>
                <a:off x="4220" y="2889"/>
                <a:ext cx="73" cy="2"/>
              </a:xfrm>
              <a:custGeom>
                <a:avLst/>
                <a:gdLst>
                  <a:gd name="T0" fmla="*/ 73 w 73"/>
                  <a:gd name="T1" fmla="*/ 2 h 2"/>
                  <a:gd name="T2" fmla="*/ 0 w 73"/>
                  <a:gd name="T3" fmla="*/ 2 h 2"/>
                  <a:gd name="T4" fmla="*/ 0 w 73"/>
                  <a:gd name="T5" fmla="*/ 2 h 2"/>
                  <a:gd name="T6" fmla="*/ 0 w 73"/>
                  <a:gd name="T7" fmla="*/ 2 h 2"/>
                  <a:gd name="T8" fmla="*/ 0 w 73"/>
                  <a:gd name="T9" fmla="*/ 2 h 2"/>
                  <a:gd name="T10" fmla="*/ 0 w 73"/>
                  <a:gd name="T11" fmla="*/ 2 h 2"/>
                  <a:gd name="T12" fmla="*/ 0 w 73"/>
                  <a:gd name="T13" fmla="*/ 2 h 2"/>
                  <a:gd name="T14" fmla="*/ 0 w 73"/>
                  <a:gd name="T15" fmla="*/ 0 h 2"/>
                  <a:gd name="T16" fmla="*/ 0 w 73"/>
                  <a:gd name="T17" fmla="*/ 0 h 2"/>
                  <a:gd name="T18" fmla="*/ 0 w 73"/>
                  <a:gd name="T19" fmla="*/ 0 h 2"/>
                  <a:gd name="T20" fmla="*/ 73 w 73"/>
                  <a:gd name="T21" fmla="*/ 0 h 2"/>
                  <a:gd name="T22" fmla="*/ 73 w 73"/>
                  <a:gd name="T23" fmla="*/ 0 h 2"/>
                  <a:gd name="T24" fmla="*/ 73 w 73"/>
                  <a:gd name="T25" fmla="*/ 0 h 2"/>
                  <a:gd name="T26" fmla="*/ 73 w 73"/>
                  <a:gd name="T27" fmla="*/ 2 h 2"/>
                  <a:gd name="T28" fmla="*/ 73 w 73"/>
                  <a:gd name="T29" fmla="*/ 2 h 2"/>
                  <a:gd name="T30" fmla="*/ 73 w 73"/>
                  <a:gd name="T31" fmla="*/ 2 h 2"/>
                  <a:gd name="T32" fmla="*/ 73 w 73"/>
                  <a:gd name="T33" fmla="*/ 2 h 2"/>
                  <a:gd name="T34" fmla="*/ 73 w 73"/>
                  <a:gd name="T35" fmla="*/ 2 h 2"/>
                  <a:gd name="T36" fmla="*/ 73 w 7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2"/>
                  <a:gd name="T59" fmla="*/ 73 w 7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2">
                    <a:moveTo>
                      <a:pt x="7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2"/>
                    </a:lnTo>
                    <a:close/>
                  </a:path>
                </a:pathLst>
              </a:custGeom>
              <a:solidFill>
                <a:srgbClr val="8C542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8" name="Freeform 499"/>
              <p:cNvSpPr>
                <a:spLocks/>
              </p:cNvSpPr>
              <p:nvPr/>
            </p:nvSpPr>
            <p:spPr bwMode="auto">
              <a:xfrm>
                <a:off x="4220" y="2886"/>
                <a:ext cx="73" cy="3"/>
              </a:xfrm>
              <a:custGeom>
                <a:avLst/>
                <a:gdLst>
                  <a:gd name="T0" fmla="*/ 73 w 73"/>
                  <a:gd name="T1" fmla="*/ 3 h 3"/>
                  <a:gd name="T2" fmla="*/ 0 w 73"/>
                  <a:gd name="T3" fmla="*/ 3 h 3"/>
                  <a:gd name="T4" fmla="*/ 0 w 73"/>
                  <a:gd name="T5" fmla="*/ 3 h 3"/>
                  <a:gd name="T6" fmla="*/ 0 w 73"/>
                  <a:gd name="T7" fmla="*/ 3 h 3"/>
                  <a:gd name="T8" fmla="*/ 0 w 73"/>
                  <a:gd name="T9" fmla="*/ 3 h 3"/>
                  <a:gd name="T10" fmla="*/ 0 w 73"/>
                  <a:gd name="T11" fmla="*/ 3 h 3"/>
                  <a:gd name="T12" fmla="*/ 0 w 73"/>
                  <a:gd name="T13" fmla="*/ 3 h 3"/>
                  <a:gd name="T14" fmla="*/ 0 w 73"/>
                  <a:gd name="T15" fmla="*/ 3 h 3"/>
                  <a:gd name="T16" fmla="*/ 0 w 73"/>
                  <a:gd name="T17" fmla="*/ 0 h 3"/>
                  <a:gd name="T18" fmla="*/ 0 w 73"/>
                  <a:gd name="T19" fmla="*/ 0 h 3"/>
                  <a:gd name="T20" fmla="*/ 73 w 73"/>
                  <a:gd name="T21" fmla="*/ 0 h 3"/>
                  <a:gd name="T22" fmla="*/ 73 w 73"/>
                  <a:gd name="T23" fmla="*/ 0 h 3"/>
                  <a:gd name="T24" fmla="*/ 73 w 73"/>
                  <a:gd name="T25" fmla="*/ 3 h 3"/>
                  <a:gd name="T26" fmla="*/ 73 w 73"/>
                  <a:gd name="T27" fmla="*/ 3 h 3"/>
                  <a:gd name="T28" fmla="*/ 73 w 73"/>
                  <a:gd name="T29" fmla="*/ 3 h 3"/>
                  <a:gd name="T30" fmla="*/ 73 w 73"/>
                  <a:gd name="T31" fmla="*/ 3 h 3"/>
                  <a:gd name="T32" fmla="*/ 73 w 73"/>
                  <a:gd name="T33" fmla="*/ 3 h 3"/>
                  <a:gd name="T34" fmla="*/ 73 w 73"/>
                  <a:gd name="T35" fmla="*/ 3 h 3"/>
                  <a:gd name="T36" fmla="*/ 73 w 7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3"/>
                  <a:gd name="T59" fmla="*/ 73 w 7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3">
                    <a:moveTo>
                      <a:pt x="7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3"/>
                    </a:lnTo>
                    <a:close/>
                  </a:path>
                </a:pathLst>
              </a:custGeom>
              <a:solidFill>
                <a:srgbClr val="8D542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89" name="Freeform 500"/>
              <p:cNvSpPr>
                <a:spLocks/>
              </p:cNvSpPr>
              <p:nvPr/>
            </p:nvSpPr>
            <p:spPr bwMode="auto">
              <a:xfrm>
                <a:off x="4220" y="2883"/>
                <a:ext cx="73" cy="3"/>
              </a:xfrm>
              <a:custGeom>
                <a:avLst/>
                <a:gdLst>
                  <a:gd name="T0" fmla="*/ 73 w 73"/>
                  <a:gd name="T1" fmla="*/ 3 h 3"/>
                  <a:gd name="T2" fmla="*/ 0 w 73"/>
                  <a:gd name="T3" fmla="*/ 3 h 3"/>
                  <a:gd name="T4" fmla="*/ 0 w 73"/>
                  <a:gd name="T5" fmla="*/ 3 h 3"/>
                  <a:gd name="T6" fmla="*/ 0 w 73"/>
                  <a:gd name="T7" fmla="*/ 3 h 3"/>
                  <a:gd name="T8" fmla="*/ 0 w 73"/>
                  <a:gd name="T9" fmla="*/ 3 h 3"/>
                  <a:gd name="T10" fmla="*/ 0 w 73"/>
                  <a:gd name="T11" fmla="*/ 3 h 3"/>
                  <a:gd name="T12" fmla="*/ 0 w 73"/>
                  <a:gd name="T13" fmla="*/ 3 h 3"/>
                  <a:gd name="T14" fmla="*/ 0 w 73"/>
                  <a:gd name="T15" fmla="*/ 3 h 3"/>
                  <a:gd name="T16" fmla="*/ 0 w 73"/>
                  <a:gd name="T17" fmla="*/ 3 h 3"/>
                  <a:gd name="T18" fmla="*/ 0 w 73"/>
                  <a:gd name="T19" fmla="*/ 0 h 3"/>
                  <a:gd name="T20" fmla="*/ 73 w 73"/>
                  <a:gd name="T21" fmla="*/ 0 h 3"/>
                  <a:gd name="T22" fmla="*/ 73 w 73"/>
                  <a:gd name="T23" fmla="*/ 3 h 3"/>
                  <a:gd name="T24" fmla="*/ 73 w 73"/>
                  <a:gd name="T25" fmla="*/ 3 h 3"/>
                  <a:gd name="T26" fmla="*/ 73 w 73"/>
                  <a:gd name="T27" fmla="*/ 3 h 3"/>
                  <a:gd name="T28" fmla="*/ 73 w 73"/>
                  <a:gd name="T29" fmla="*/ 3 h 3"/>
                  <a:gd name="T30" fmla="*/ 73 w 73"/>
                  <a:gd name="T31" fmla="*/ 3 h 3"/>
                  <a:gd name="T32" fmla="*/ 73 w 73"/>
                  <a:gd name="T33" fmla="*/ 3 h 3"/>
                  <a:gd name="T34" fmla="*/ 73 w 73"/>
                  <a:gd name="T35" fmla="*/ 3 h 3"/>
                  <a:gd name="T36" fmla="*/ 73 w 7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3"/>
                  <a:gd name="T59" fmla="*/ 73 w 7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3">
                    <a:moveTo>
                      <a:pt x="7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3"/>
                    </a:lnTo>
                    <a:close/>
                  </a:path>
                </a:pathLst>
              </a:custGeom>
              <a:solidFill>
                <a:srgbClr val="8D542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0" name="Freeform 501"/>
              <p:cNvSpPr>
                <a:spLocks/>
              </p:cNvSpPr>
              <p:nvPr/>
            </p:nvSpPr>
            <p:spPr bwMode="auto">
              <a:xfrm>
                <a:off x="4220" y="2883"/>
                <a:ext cx="73" cy="1"/>
              </a:xfrm>
              <a:custGeom>
                <a:avLst/>
                <a:gdLst>
                  <a:gd name="T0" fmla="*/ 73 w 73"/>
                  <a:gd name="T1" fmla="*/ 0 h 1"/>
                  <a:gd name="T2" fmla="*/ 0 w 73"/>
                  <a:gd name="T3" fmla="*/ 0 h 1"/>
                  <a:gd name="T4" fmla="*/ 0 w 73"/>
                  <a:gd name="T5" fmla="*/ 0 h 1"/>
                  <a:gd name="T6" fmla="*/ 0 w 73"/>
                  <a:gd name="T7" fmla="*/ 0 h 1"/>
                  <a:gd name="T8" fmla="*/ 0 w 73"/>
                  <a:gd name="T9" fmla="*/ 0 h 1"/>
                  <a:gd name="T10" fmla="*/ 0 w 73"/>
                  <a:gd name="T11" fmla="*/ 0 h 1"/>
                  <a:gd name="T12" fmla="*/ 0 w 73"/>
                  <a:gd name="T13" fmla="*/ 0 h 1"/>
                  <a:gd name="T14" fmla="*/ 0 w 73"/>
                  <a:gd name="T15" fmla="*/ 0 h 1"/>
                  <a:gd name="T16" fmla="*/ 0 w 73"/>
                  <a:gd name="T17" fmla="*/ 0 h 1"/>
                  <a:gd name="T18" fmla="*/ 0 w 73"/>
                  <a:gd name="T19" fmla="*/ 0 h 1"/>
                  <a:gd name="T20" fmla="*/ 73 w 73"/>
                  <a:gd name="T21" fmla="*/ 0 h 1"/>
                  <a:gd name="T22" fmla="*/ 73 w 73"/>
                  <a:gd name="T23" fmla="*/ 0 h 1"/>
                  <a:gd name="T24" fmla="*/ 73 w 73"/>
                  <a:gd name="T25" fmla="*/ 0 h 1"/>
                  <a:gd name="T26" fmla="*/ 73 w 73"/>
                  <a:gd name="T27" fmla="*/ 0 h 1"/>
                  <a:gd name="T28" fmla="*/ 73 w 73"/>
                  <a:gd name="T29" fmla="*/ 0 h 1"/>
                  <a:gd name="T30" fmla="*/ 73 w 73"/>
                  <a:gd name="T31" fmla="*/ 0 h 1"/>
                  <a:gd name="T32" fmla="*/ 73 w 73"/>
                  <a:gd name="T33" fmla="*/ 0 h 1"/>
                  <a:gd name="T34" fmla="*/ 73 w 73"/>
                  <a:gd name="T35" fmla="*/ 0 h 1"/>
                  <a:gd name="T36" fmla="*/ 73 w 73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1"/>
                  <a:gd name="T59" fmla="*/ 73 w 73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1">
                    <a:moveTo>
                      <a:pt x="73" y="0"/>
                    </a:moveTo>
                    <a:lnTo>
                      <a:pt x="0" y="0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8D552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1" name="Freeform 502"/>
              <p:cNvSpPr>
                <a:spLocks/>
              </p:cNvSpPr>
              <p:nvPr/>
            </p:nvSpPr>
            <p:spPr bwMode="auto">
              <a:xfrm>
                <a:off x="4220" y="2881"/>
                <a:ext cx="73" cy="2"/>
              </a:xfrm>
              <a:custGeom>
                <a:avLst/>
                <a:gdLst>
                  <a:gd name="T0" fmla="*/ 73 w 73"/>
                  <a:gd name="T1" fmla="*/ 2 h 2"/>
                  <a:gd name="T2" fmla="*/ 0 w 73"/>
                  <a:gd name="T3" fmla="*/ 2 h 2"/>
                  <a:gd name="T4" fmla="*/ 0 w 73"/>
                  <a:gd name="T5" fmla="*/ 0 h 2"/>
                  <a:gd name="T6" fmla="*/ 0 w 73"/>
                  <a:gd name="T7" fmla="*/ 0 h 2"/>
                  <a:gd name="T8" fmla="*/ 0 w 73"/>
                  <a:gd name="T9" fmla="*/ 0 h 2"/>
                  <a:gd name="T10" fmla="*/ 0 w 73"/>
                  <a:gd name="T11" fmla="*/ 0 h 2"/>
                  <a:gd name="T12" fmla="*/ 0 w 73"/>
                  <a:gd name="T13" fmla="*/ 0 h 2"/>
                  <a:gd name="T14" fmla="*/ 0 w 73"/>
                  <a:gd name="T15" fmla="*/ 0 h 2"/>
                  <a:gd name="T16" fmla="*/ 0 w 73"/>
                  <a:gd name="T17" fmla="*/ 0 h 2"/>
                  <a:gd name="T18" fmla="*/ 0 w 73"/>
                  <a:gd name="T19" fmla="*/ 0 h 2"/>
                  <a:gd name="T20" fmla="*/ 73 w 73"/>
                  <a:gd name="T21" fmla="*/ 0 h 2"/>
                  <a:gd name="T22" fmla="*/ 73 w 73"/>
                  <a:gd name="T23" fmla="*/ 0 h 2"/>
                  <a:gd name="T24" fmla="*/ 73 w 73"/>
                  <a:gd name="T25" fmla="*/ 0 h 2"/>
                  <a:gd name="T26" fmla="*/ 73 w 73"/>
                  <a:gd name="T27" fmla="*/ 0 h 2"/>
                  <a:gd name="T28" fmla="*/ 73 w 73"/>
                  <a:gd name="T29" fmla="*/ 0 h 2"/>
                  <a:gd name="T30" fmla="*/ 73 w 73"/>
                  <a:gd name="T31" fmla="*/ 0 h 2"/>
                  <a:gd name="T32" fmla="*/ 73 w 73"/>
                  <a:gd name="T33" fmla="*/ 0 h 2"/>
                  <a:gd name="T34" fmla="*/ 73 w 73"/>
                  <a:gd name="T35" fmla="*/ 0 h 2"/>
                  <a:gd name="T36" fmla="*/ 73 w 7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2"/>
                  <a:gd name="T59" fmla="*/ 73 w 7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2">
                    <a:moveTo>
                      <a:pt x="7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2"/>
                    </a:lnTo>
                    <a:close/>
                  </a:path>
                </a:pathLst>
              </a:custGeom>
              <a:solidFill>
                <a:srgbClr val="8D552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2" name="Freeform 503"/>
              <p:cNvSpPr>
                <a:spLocks/>
              </p:cNvSpPr>
              <p:nvPr/>
            </p:nvSpPr>
            <p:spPr bwMode="auto">
              <a:xfrm>
                <a:off x="4220" y="2878"/>
                <a:ext cx="73" cy="3"/>
              </a:xfrm>
              <a:custGeom>
                <a:avLst/>
                <a:gdLst>
                  <a:gd name="T0" fmla="*/ 73 w 73"/>
                  <a:gd name="T1" fmla="*/ 3 h 3"/>
                  <a:gd name="T2" fmla="*/ 0 w 73"/>
                  <a:gd name="T3" fmla="*/ 3 h 3"/>
                  <a:gd name="T4" fmla="*/ 0 w 73"/>
                  <a:gd name="T5" fmla="*/ 3 h 3"/>
                  <a:gd name="T6" fmla="*/ 0 w 73"/>
                  <a:gd name="T7" fmla="*/ 0 h 3"/>
                  <a:gd name="T8" fmla="*/ 0 w 73"/>
                  <a:gd name="T9" fmla="*/ 0 h 3"/>
                  <a:gd name="T10" fmla="*/ 0 w 73"/>
                  <a:gd name="T11" fmla="*/ 0 h 3"/>
                  <a:gd name="T12" fmla="*/ 0 w 73"/>
                  <a:gd name="T13" fmla="*/ 0 h 3"/>
                  <a:gd name="T14" fmla="*/ 0 w 73"/>
                  <a:gd name="T15" fmla="*/ 0 h 3"/>
                  <a:gd name="T16" fmla="*/ 0 w 73"/>
                  <a:gd name="T17" fmla="*/ 0 h 3"/>
                  <a:gd name="T18" fmla="*/ 0 w 73"/>
                  <a:gd name="T19" fmla="*/ 0 h 3"/>
                  <a:gd name="T20" fmla="*/ 73 w 73"/>
                  <a:gd name="T21" fmla="*/ 0 h 3"/>
                  <a:gd name="T22" fmla="*/ 73 w 73"/>
                  <a:gd name="T23" fmla="*/ 0 h 3"/>
                  <a:gd name="T24" fmla="*/ 73 w 73"/>
                  <a:gd name="T25" fmla="*/ 0 h 3"/>
                  <a:gd name="T26" fmla="*/ 73 w 73"/>
                  <a:gd name="T27" fmla="*/ 0 h 3"/>
                  <a:gd name="T28" fmla="*/ 73 w 73"/>
                  <a:gd name="T29" fmla="*/ 0 h 3"/>
                  <a:gd name="T30" fmla="*/ 73 w 73"/>
                  <a:gd name="T31" fmla="*/ 0 h 3"/>
                  <a:gd name="T32" fmla="*/ 73 w 73"/>
                  <a:gd name="T33" fmla="*/ 0 h 3"/>
                  <a:gd name="T34" fmla="*/ 73 w 73"/>
                  <a:gd name="T35" fmla="*/ 3 h 3"/>
                  <a:gd name="T36" fmla="*/ 73 w 7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3"/>
                  <a:gd name="T59" fmla="*/ 73 w 7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3">
                    <a:moveTo>
                      <a:pt x="7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3"/>
                    </a:lnTo>
                    <a:close/>
                  </a:path>
                </a:pathLst>
              </a:custGeom>
              <a:solidFill>
                <a:srgbClr val="8D5527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3" name="Freeform 504"/>
              <p:cNvSpPr>
                <a:spLocks/>
              </p:cNvSpPr>
              <p:nvPr/>
            </p:nvSpPr>
            <p:spPr bwMode="auto">
              <a:xfrm>
                <a:off x="4220" y="2876"/>
                <a:ext cx="73" cy="2"/>
              </a:xfrm>
              <a:custGeom>
                <a:avLst/>
                <a:gdLst>
                  <a:gd name="T0" fmla="*/ 73 w 73"/>
                  <a:gd name="T1" fmla="*/ 2 h 2"/>
                  <a:gd name="T2" fmla="*/ 0 w 73"/>
                  <a:gd name="T3" fmla="*/ 2 h 2"/>
                  <a:gd name="T4" fmla="*/ 0 w 73"/>
                  <a:gd name="T5" fmla="*/ 2 h 2"/>
                  <a:gd name="T6" fmla="*/ 0 w 73"/>
                  <a:gd name="T7" fmla="*/ 2 h 2"/>
                  <a:gd name="T8" fmla="*/ 0 w 73"/>
                  <a:gd name="T9" fmla="*/ 0 h 2"/>
                  <a:gd name="T10" fmla="*/ 0 w 73"/>
                  <a:gd name="T11" fmla="*/ 0 h 2"/>
                  <a:gd name="T12" fmla="*/ 0 w 73"/>
                  <a:gd name="T13" fmla="*/ 0 h 2"/>
                  <a:gd name="T14" fmla="*/ 0 w 73"/>
                  <a:gd name="T15" fmla="*/ 0 h 2"/>
                  <a:gd name="T16" fmla="*/ 0 w 73"/>
                  <a:gd name="T17" fmla="*/ 0 h 2"/>
                  <a:gd name="T18" fmla="*/ 0 w 73"/>
                  <a:gd name="T19" fmla="*/ 0 h 2"/>
                  <a:gd name="T20" fmla="*/ 73 w 73"/>
                  <a:gd name="T21" fmla="*/ 0 h 2"/>
                  <a:gd name="T22" fmla="*/ 73 w 73"/>
                  <a:gd name="T23" fmla="*/ 0 h 2"/>
                  <a:gd name="T24" fmla="*/ 73 w 73"/>
                  <a:gd name="T25" fmla="*/ 0 h 2"/>
                  <a:gd name="T26" fmla="*/ 73 w 73"/>
                  <a:gd name="T27" fmla="*/ 0 h 2"/>
                  <a:gd name="T28" fmla="*/ 73 w 73"/>
                  <a:gd name="T29" fmla="*/ 0 h 2"/>
                  <a:gd name="T30" fmla="*/ 73 w 73"/>
                  <a:gd name="T31" fmla="*/ 0 h 2"/>
                  <a:gd name="T32" fmla="*/ 73 w 73"/>
                  <a:gd name="T33" fmla="*/ 2 h 2"/>
                  <a:gd name="T34" fmla="*/ 73 w 73"/>
                  <a:gd name="T35" fmla="*/ 2 h 2"/>
                  <a:gd name="T36" fmla="*/ 73 w 7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2"/>
                  <a:gd name="T59" fmla="*/ 73 w 7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2">
                    <a:moveTo>
                      <a:pt x="7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2"/>
                    </a:lnTo>
                    <a:close/>
                  </a:path>
                </a:pathLst>
              </a:custGeom>
              <a:solidFill>
                <a:srgbClr val="8E56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4" name="Freeform 505"/>
              <p:cNvSpPr>
                <a:spLocks/>
              </p:cNvSpPr>
              <p:nvPr/>
            </p:nvSpPr>
            <p:spPr bwMode="auto">
              <a:xfrm>
                <a:off x="4220" y="2873"/>
                <a:ext cx="73" cy="3"/>
              </a:xfrm>
              <a:custGeom>
                <a:avLst/>
                <a:gdLst>
                  <a:gd name="T0" fmla="*/ 73 w 73"/>
                  <a:gd name="T1" fmla="*/ 3 h 3"/>
                  <a:gd name="T2" fmla="*/ 0 w 73"/>
                  <a:gd name="T3" fmla="*/ 3 h 3"/>
                  <a:gd name="T4" fmla="*/ 0 w 73"/>
                  <a:gd name="T5" fmla="*/ 3 h 3"/>
                  <a:gd name="T6" fmla="*/ 0 w 73"/>
                  <a:gd name="T7" fmla="*/ 3 h 3"/>
                  <a:gd name="T8" fmla="*/ 0 w 73"/>
                  <a:gd name="T9" fmla="*/ 3 h 3"/>
                  <a:gd name="T10" fmla="*/ 0 w 73"/>
                  <a:gd name="T11" fmla="*/ 0 h 3"/>
                  <a:gd name="T12" fmla="*/ 0 w 73"/>
                  <a:gd name="T13" fmla="*/ 0 h 3"/>
                  <a:gd name="T14" fmla="*/ 0 w 73"/>
                  <a:gd name="T15" fmla="*/ 0 h 3"/>
                  <a:gd name="T16" fmla="*/ 0 w 73"/>
                  <a:gd name="T17" fmla="*/ 0 h 3"/>
                  <a:gd name="T18" fmla="*/ 0 w 73"/>
                  <a:gd name="T19" fmla="*/ 0 h 3"/>
                  <a:gd name="T20" fmla="*/ 73 w 73"/>
                  <a:gd name="T21" fmla="*/ 0 h 3"/>
                  <a:gd name="T22" fmla="*/ 73 w 73"/>
                  <a:gd name="T23" fmla="*/ 0 h 3"/>
                  <a:gd name="T24" fmla="*/ 73 w 73"/>
                  <a:gd name="T25" fmla="*/ 0 h 3"/>
                  <a:gd name="T26" fmla="*/ 73 w 73"/>
                  <a:gd name="T27" fmla="*/ 0 h 3"/>
                  <a:gd name="T28" fmla="*/ 73 w 73"/>
                  <a:gd name="T29" fmla="*/ 0 h 3"/>
                  <a:gd name="T30" fmla="*/ 73 w 73"/>
                  <a:gd name="T31" fmla="*/ 3 h 3"/>
                  <a:gd name="T32" fmla="*/ 73 w 73"/>
                  <a:gd name="T33" fmla="*/ 3 h 3"/>
                  <a:gd name="T34" fmla="*/ 73 w 73"/>
                  <a:gd name="T35" fmla="*/ 3 h 3"/>
                  <a:gd name="T36" fmla="*/ 73 w 7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3"/>
                  <a:gd name="T59" fmla="*/ 73 w 7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3">
                    <a:moveTo>
                      <a:pt x="7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3"/>
                    </a:lnTo>
                    <a:close/>
                  </a:path>
                </a:pathLst>
              </a:custGeom>
              <a:solidFill>
                <a:srgbClr val="8E56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5" name="Freeform 506"/>
              <p:cNvSpPr>
                <a:spLocks/>
              </p:cNvSpPr>
              <p:nvPr/>
            </p:nvSpPr>
            <p:spPr bwMode="auto">
              <a:xfrm>
                <a:off x="4220" y="2870"/>
                <a:ext cx="73" cy="3"/>
              </a:xfrm>
              <a:custGeom>
                <a:avLst/>
                <a:gdLst>
                  <a:gd name="T0" fmla="*/ 73 w 73"/>
                  <a:gd name="T1" fmla="*/ 3 h 3"/>
                  <a:gd name="T2" fmla="*/ 0 w 73"/>
                  <a:gd name="T3" fmla="*/ 3 h 3"/>
                  <a:gd name="T4" fmla="*/ 0 w 73"/>
                  <a:gd name="T5" fmla="*/ 3 h 3"/>
                  <a:gd name="T6" fmla="*/ 0 w 73"/>
                  <a:gd name="T7" fmla="*/ 3 h 3"/>
                  <a:gd name="T8" fmla="*/ 0 w 73"/>
                  <a:gd name="T9" fmla="*/ 3 h 3"/>
                  <a:gd name="T10" fmla="*/ 0 w 73"/>
                  <a:gd name="T11" fmla="*/ 3 h 3"/>
                  <a:gd name="T12" fmla="*/ 0 w 73"/>
                  <a:gd name="T13" fmla="*/ 0 h 3"/>
                  <a:gd name="T14" fmla="*/ 0 w 73"/>
                  <a:gd name="T15" fmla="*/ 0 h 3"/>
                  <a:gd name="T16" fmla="*/ 0 w 73"/>
                  <a:gd name="T17" fmla="*/ 0 h 3"/>
                  <a:gd name="T18" fmla="*/ 0 w 73"/>
                  <a:gd name="T19" fmla="*/ 0 h 3"/>
                  <a:gd name="T20" fmla="*/ 73 w 73"/>
                  <a:gd name="T21" fmla="*/ 0 h 3"/>
                  <a:gd name="T22" fmla="*/ 73 w 73"/>
                  <a:gd name="T23" fmla="*/ 0 h 3"/>
                  <a:gd name="T24" fmla="*/ 73 w 73"/>
                  <a:gd name="T25" fmla="*/ 0 h 3"/>
                  <a:gd name="T26" fmla="*/ 73 w 73"/>
                  <a:gd name="T27" fmla="*/ 0 h 3"/>
                  <a:gd name="T28" fmla="*/ 73 w 73"/>
                  <a:gd name="T29" fmla="*/ 3 h 3"/>
                  <a:gd name="T30" fmla="*/ 73 w 73"/>
                  <a:gd name="T31" fmla="*/ 3 h 3"/>
                  <a:gd name="T32" fmla="*/ 73 w 73"/>
                  <a:gd name="T33" fmla="*/ 3 h 3"/>
                  <a:gd name="T34" fmla="*/ 73 w 73"/>
                  <a:gd name="T35" fmla="*/ 3 h 3"/>
                  <a:gd name="T36" fmla="*/ 73 w 7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3"/>
                  <a:gd name="T59" fmla="*/ 73 w 7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3">
                    <a:moveTo>
                      <a:pt x="7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3"/>
                    </a:lnTo>
                    <a:close/>
                  </a:path>
                </a:pathLst>
              </a:custGeom>
              <a:solidFill>
                <a:srgbClr val="8E56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6" name="Freeform 507"/>
              <p:cNvSpPr>
                <a:spLocks/>
              </p:cNvSpPr>
              <p:nvPr/>
            </p:nvSpPr>
            <p:spPr bwMode="auto">
              <a:xfrm>
                <a:off x="4220" y="2868"/>
                <a:ext cx="73" cy="2"/>
              </a:xfrm>
              <a:custGeom>
                <a:avLst/>
                <a:gdLst>
                  <a:gd name="T0" fmla="*/ 73 w 73"/>
                  <a:gd name="T1" fmla="*/ 2 h 2"/>
                  <a:gd name="T2" fmla="*/ 0 w 73"/>
                  <a:gd name="T3" fmla="*/ 2 h 2"/>
                  <a:gd name="T4" fmla="*/ 0 w 73"/>
                  <a:gd name="T5" fmla="*/ 2 h 2"/>
                  <a:gd name="T6" fmla="*/ 0 w 73"/>
                  <a:gd name="T7" fmla="*/ 2 h 2"/>
                  <a:gd name="T8" fmla="*/ 0 w 73"/>
                  <a:gd name="T9" fmla="*/ 2 h 2"/>
                  <a:gd name="T10" fmla="*/ 0 w 73"/>
                  <a:gd name="T11" fmla="*/ 2 h 2"/>
                  <a:gd name="T12" fmla="*/ 0 w 73"/>
                  <a:gd name="T13" fmla="*/ 2 h 2"/>
                  <a:gd name="T14" fmla="*/ 0 w 73"/>
                  <a:gd name="T15" fmla="*/ 0 h 2"/>
                  <a:gd name="T16" fmla="*/ 0 w 73"/>
                  <a:gd name="T17" fmla="*/ 0 h 2"/>
                  <a:gd name="T18" fmla="*/ 0 w 73"/>
                  <a:gd name="T19" fmla="*/ 0 h 2"/>
                  <a:gd name="T20" fmla="*/ 73 w 73"/>
                  <a:gd name="T21" fmla="*/ 0 h 2"/>
                  <a:gd name="T22" fmla="*/ 73 w 73"/>
                  <a:gd name="T23" fmla="*/ 0 h 2"/>
                  <a:gd name="T24" fmla="*/ 73 w 73"/>
                  <a:gd name="T25" fmla="*/ 0 h 2"/>
                  <a:gd name="T26" fmla="*/ 73 w 73"/>
                  <a:gd name="T27" fmla="*/ 2 h 2"/>
                  <a:gd name="T28" fmla="*/ 73 w 73"/>
                  <a:gd name="T29" fmla="*/ 2 h 2"/>
                  <a:gd name="T30" fmla="*/ 73 w 73"/>
                  <a:gd name="T31" fmla="*/ 2 h 2"/>
                  <a:gd name="T32" fmla="*/ 73 w 73"/>
                  <a:gd name="T33" fmla="*/ 2 h 2"/>
                  <a:gd name="T34" fmla="*/ 73 w 73"/>
                  <a:gd name="T35" fmla="*/ 2 h 2"/>
                  <a:gd name="T36" fmla="*/ 73 w 7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2"/>
                  <a:gd name="T59" fmla="*/ 73 w 7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2">
                    <a:moveTo>
                      <a:pt x="73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2"/>
                    </a:lnTo>
                    <a:close/>
                  </a:path>
                </a:pathLst>
              </a:custGeom>
              <a:solidFill>
                <a:srgbClr val="8E56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7" name="Freeform 508"/>
              <p:cNvSpPr>
                <a:spLocks/>
              </p:cNvSpPr>
              <p:nvPr/>
            </p:nvSpPr>
            <p:spPr bwMode="auto">
              <a:xfrm>
                <a:off x="4220" y="2865"/>
                <a:ext cx="73" cy="3"/>
              </a:xfrm>
              <a:custGeom>
                <a:avLst/>
                <a:gdLst>
                  <a:gd name="T0" fmla="*/ 73 w 73"/>
                  <a:gd name="T1" fmla="*/ 3 h 3"/>
                  <a:gd name="T2" fmla="*/ 0 w 73"/>
                  <a:gd name="T3" fmla="*/ 3 h 3"/>
                  <a:gd name="T4" fmla="*/ 0 w 73"/>
                  <a:gd name="T5" fmla="*/ 3 h 3"/>
                  <a:gd name="T6" fmla="*/ 0 w 73"/>
                  <a:gd name="T7" fmla="*/ 3 h 3"/>
                  <a:gd name="T8" fmla="*/ 0 w 73"/>
                  <a:gd name="T9" fmla="*/ 3 h 3"/>
                  <a:gd name="T10" fmla="*/ 0 w 73"/>
                  <a:gd name="T11" fmla="*/ 3 h 3"/>
                  <a:gd name="T12" fmla="*/ 0 w 73"/>
                  <a:gd name="T13" fmla="*/ 3 h 3"/>
                  <a:gd name="T14" fmla="*/ 0 w 73"/>
                  <a:gd name="T15" fmla="*/ 0 h 3"/>
                  <a:gd name="T16" fmla="*/ 0 w 73"/>
                  <a:gd name="T17" fmla="*/ 0 h 3"/>
                  <a:gd name="T18" fmla="*/ 0 w 73"/>
                  <a:gd name="T19" fmla="*/ 0 h 3"/>
                  <a:gd name="T20" fmla="*/ 73 w 73"/>
                  <a:gd name="T21" fmla="*/ 0 h 3"/>
                  <a:gd name="T22" fmla="*/ 73 w 73"/>
                  <a:gd name="T23" fmla="*/ 0 h 3"/>
                  <a:gd name="T24" fmla="*/ 73 w 73"/>
                  <a:gd name="T25" fmla="*/ 0 h 3"/>
                  <a:gd name="T26" fmla="*/ 73 w 73"/>
                  <a:gd name="T27" fmla="*/ 3 h 3"/>
                  <a:gd name="T28" fmla="*/ 73 w 73"/>
                  <a:gd name="T29" fmla="*/ 3 h 3"/>
                  <a:gd name="T30" fmla="*/ 73 w 73"/>
                  <a:gd name="T31" fmla="*/ 3 h 3"/>
                  <a:gd name="T32" fmla="*/ 73 w 73"/>
                  <a:gd name="T33" fmla="*/ 3 h 3"/>
                  <a:gd name="T34" fmla="*/ 73 w 73"/>
                  <a:gd name="T35" fmla="*/ 3 h 3"/>
                  <a:gd name="T36" fmla="*/ 73 w 7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3"/>
                  <a:gd name="T59" fmla="*/ 73 w 7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3">
                    <a:moveTo>
                      <a:pt x="7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3" y="0"/>
                    </a:lnTo>
                    <a:lnTo>
                      <a:pt x="73" y="3"/>
                    </a:lnTo>
                    <a:close/>
                  </a:path>
                </a:pathLst>
              </a:custGeom>
              <a:solidFill>
                <a:srgbClr val="8E5728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8" name="Freeform 509"/>
              <p:cNvSpPr>
                <a:spLocks/>
              </p:cNvSpPr>
              <p:nvPr/>
            </p:nvSpPr>
            <p:spPr bwMode="auto">
              <a:xfrm>
                <a:off x="4220" y="2863"/>
                <a:ext cx="73" cy="2"/>
              </a:xfrm>
              <a:custGeom>
                <a:avLst/>
                <a:gdLst>
                  <a:gd name="T0" fmla="*/ 73 w 73"/>
                  <a:gd name="T1" fmla="*/ 2 h 2"/>
                  <a:gd name="T2" fmla="*/ 0 w 73"/>
                  <a:gd name="T3" fmla="*/ 2 h 2"/>
                  <a:gd name="T4" fmla="*/ 0 w 73"/>
                  <a:gd name="T5" fmla="*/ 2 h 2"/>
                  <a:gd name="T6" fmla="*/ 0 w 73"/>
                  <a:gd name="T7" fmla="*/ 2 h 2"/>
                  <a:gd name="T8" fmla="*/ 0 w 73"/>
                  <a:gd name="T9" fmla="*/ 2 h 2"/>
                  <a:gd name="T10" fmla="*/ 3 w 73"/>
                  <a:gd name="T11" fmla="*/ 2 h 2"/>
                  <a:gd name="T12" fmla="*/ 3 w 73"/>
                  <a:gd name="T13" fmla="*/ 2 h 2"/>
                  <a:gd name="T14" fmla="*/ 3 w 73"/>
                  <a:gd name="T15" fmla="*/ 2 h 2"/>
                  <a:gd name="T16" fmla="*/ 3 w 73"/>
                  <a:gd name="T17" fmla="*/ 0 h 2"/>
                  <a:gd name="T18" fmla="*/ 3 w 73"/>
                  <a:gd name="T19" fmla="*/ 0 h 2"/>
                  <a:gd name="T20" fmla="*/ 73 w 73"/>
                  <a:gd name="T21" fmla="*/ 0 h 2"/>
                  <a:gd name="T22" fmla="*/ 73 w 73"/>
                  <a:gd name="T23" fmla="*/ 0 h 2"/>
                  <a:gd name="T24" fmla="*/ 73 w 73"/>
                  <a:gd name="T25" fmla="*/ 2 h 2"/>
                  <a:gd name="T26" fmla="*/ 73 w 73"/>
                  <a:gd name="T27" fmla="*/ 2 h 2"/>
                  <a:gd name="T28" fmla="*/ 73 w 73"/>
                  <a:gd name="T29" fmla="*/ 2 h 2"/>
                  <a:gd name="T30" fmla="*/ 73 w 73"/>
                  <a:gd name="T31" fmla="*/ 2 h 2"/>
                  <a:gd name="T32" fmla="*/ 73 w 73"/>
                  <a:gd name="T33" fmla="*/ 2 h 2"/>
                  <a:gd name="T34" fmla="*/ 73 w 73"/>
                  <a:gd name="T35" fmla="*/ 2 h 2"/>
                  <a:gd name="T36" fmla="*/ 73 w 7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3"/>
                  <a:gd name="T58" fmla="*/ 0 h 2"/>
                  <a:gd name="T59" fmla="*/ 73 w 7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3" h="2">
                    <a:moveTo>
                      <a:pt x="73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73" y="0"/>
                    </a:lnTo>
                    <a:lnTo>
                      <a:pt x="73" y="2"/>
                    </a:lnTo>
                    <a:close/>
                  </a:path>
                </a:pathLst>
              </a:custGeom>
              <a:solidFill>
                <a:srgbClr val="8F57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099" name="Freeform 510"/>
              <p:cNvSpPr>
                <a:spLocks/>
              </p:cNvSpPr>
              <p:nvPr/>
            </p:nvSpPr>
            <p:spPr bwMode="auto">
              <a:xfrm>
                <a:off x="4223" y="2860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0 w 70"/>
                  <a:gd name="T3" fmla="*/ 3 h 3"/>
                  <a:gd name="T4" fmla="*/ 0 w 70"/>
                  <a:gd name="T5" fmla="*/ 3 h 3"/>
                  <a:gd name="T6" fmla="*/ 0 w 70"/>
                  <a:gd name="T7" fmla="*/ 3 h 3"/>
                  <a:gd name="T8" fmla="*/ 0 w 70"/>
                  <a:gd name="T9" fmla="*/ 3 h 3"/>
                  <a:gd name="T10" fmla="*/ 0 w 70"/>
                  <a:gd name="T11" fmla="*/ 3 h 3"/>
                  <a:gd name="T12" fmla="*/ 0 w 70"/>
                  <a:gd name="T13" fmla="*/ 3 h 3"/>
                  <a:gd name="T14" fmla="*/ 0 w 70"/>
                  <a:gd name="T15" fmla="*/ 3 h 3"/>
                  <a:gd name="T16" fmla="*/ 0 w 70"/>
                  <a:gd name="T17" fmla="*/ 3 h 3"/>
                  <a:gd name="T18" fmla="*/ 0 w 70"/>
                  <a:gd name="T19" fmla="*/ 0 h 3"/>
                  <a:gd name="T20" fmla="*/ 70 w 70"/>
                  <a:gd name="T21" fmla="*/ 0 h 3"/>
                  <a:gd name="T22" fmla="*/ 70 w 70"/>
                  <a:gd name="T23" fmla="*/ 3 h 3"/>
                  <a:gd name="T24" fmla="*/ 70 w 70"/>
                  <a:gd name="T25" fmla="*/ 3 h 3"/>
                  <a:gd name="T26" fmla="*/ 70 w 70"/>
                  <a:gd name="T27" fmla="*/ 3 h 3"/>
                  <a:gd name="T28" fmla="*/ 70 w 70"/>
                  <a:gd name="T29" fmla="*/ 3 h 3"/>
                  <a:gd name="T30" fmla="*/ 70 w 70"/>
                  <a:gd name="T31" fmla="*/ 3 h 3"/>
                  <a:gd name="T32" fmla="*/ 70 w 70"/>
                  <a:gd name="T33" fmla="*/ 3 h 3"/>
                  <a:gd name="T34" fmla="*/ 70 w 70"/>
                  <a:gd name="T35" fmla="*/ 3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8F57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0" name="Freeform 511"/>
              <p:cNvSpPr>
                <a:spLocks/>
              </p:cNvSpPr>
              <p:nvPr/>
            </p:nvSpPr>
            <p:spPr bwMode="auto">
              <a:xfrm>
                <a:off x="4223" y="2860"/>
                <a:ext cx="70" cy="1"/>
              </a:xfrm>
              <a:custGeom>
                <a:avLst/>
                <a:gdLst>
                  <a:gd name="T0" fmla="*/ 70 w 70"/>
                  <a:gd name="T1" fmla="*/ 0 h 1"/>
                  <a:gd name="T2" fmla="*/ 0 w 70"/>
                  <a:gd name="T3" fmla="*/ 0 h 1"/>
                  <a:gd name="T4" fmla="*/ 0 w 70"/>
                  <a:gd name="T5" fmla="*/ 0 h 1"/>
                  <a:gd name="T6" fmla="*/ 0 w 70"/>
                  <a:gd name="T7" fmla="*/ 0 h 1"/>
                  <a:gd name="T8" fmla="*/ 0 w 70"/>
                  <a:gd name="T9" fmla="*/ 0 h 1"/>
                  <a:gd name="T10" fmla="*/ 0 w 70"/>
                  <a:gd name="T11" fmla="*/ 0 h 1"/>
                  <a:gd name="T12" fmla="*/ 0 w 70"/>
                  <a:gd name="T13" fmla="*/ 0 h 1"/>
                  <a:gd name="T14" fmla="*/ 0 w 70"/>
                  <a:gd name="T15" fmla="*/ 0 h 1"/>
                  <a:gd name="T16" fmla="*/ 0 w 70"/>
                  <a:gd name="T17" fmla="*/ 0 h 1"/>
                  <a:gd name="T18" fmla="*/ 0 w 70"/>
                  <a:gd name="T19" fmla="*/ 0 h 1"/>
                  <a:gd name="T20" fmla="*/ 70 w 70"/>
                  <a:gd name="T21" fmla="*/ 0 h 1"/>
                  <a:gd name="T22" fmla="*/ 70 w 70"/>
                  <a:gd name="T23" fmla="*/ 0 h 1"/>
                  <a:gd name="T24" fmla="*/ 70 w 70"/>
                  <a:gd name="T25" fmla="*/ 0 h 1"/>
                  <a:gd name="T26" fmla="*/ 70 w 70"/>
                  <a:gd name="T27" fmla="*/ 0 h 1"/>
                  <a:gd name="T28" fmla="*/ 70 w 70"/>
                  <a:gd name="T29" fmla="*/ 0 h 1"/>
                  <a:gd name="T30" fmla="*/ 70 w 70"/>
                  <a:gd name="T31" fmla="*/ 0 h 1"/>
                  <a:gd name="T32" fmla="*/ 70 w 70"/>
                  <a:gd name="T33" fmla="*/ 0 h 1"/>
                  <a:gd name="T34" fmla="*/ 70 w 70"/>
                  <a:gd name="T35" fmla="*/ 0 h 1"/>
                  <a:gd name="T36" fmla="*/ 70 w 70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1"/>
                  <a:gd name="T59" fmla="*/ 70 w 70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1">
                    <a:moveTo>
                      <a:pt x="70" y="0"/>
                    </a:moveTo>
                    <a:lnTo>
                      <a:pt x="0" y="0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8F58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1" name="Freeform 512"/>
              <p:cNvSpPr>
                <a:spLocks/>
              </p:cNvSpPr>
              <p:nvPr/>
            </p:nvSpPr>
            <p:spPr bwMode="auto">
              <a:xfrm>
                <a:off x="4223" y="2857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0 w 70"/>
                  <a:gd name="T3" fmla="*/ 3 h 3"/>
                  <a:gd name="T4" fmla="*/ 0 w 70"/>
                  <a:gd name="T5" fmla="*/ 0 h 3"/>
                  <a:gd name="T6" fmla="*/ 0 w 70"/>
                  <a:gd name="T7" fmla="*/ 0 h 3"/>
                  <a:gd name="T8" fmla="*/ 0 w 70"/>
                  <a:gd name="T9" fmla="*/ 0 h 3"/>
                  <a:gd name="T10" fmla="*/ 0 w 70"/>
                  <a:gd name="T11" fmla="*/ 0 h 3"/>
                  <a:gd name="T12" fmla="*/ 0 w 70"/>
                  <a:gd name="T13" fmla="*/ 0 h 3"/>
                  <a:gd name="T14" fmla="*/ 0 w 70"/>
                  <a:gd name="T15" fmla="*/ 0 h 3"/>
                  <a:gd name="T16" fmla="*/ 0 w 70"/>
                  <a:gd name="T17" fmla="*/ 0 h 3"/>
                  <a:gd name="T18" fmla="*/ 0 w 70"/>
                  <a:gd name="T19" fmla="*/ 0 h 3"/>
                  <a:gd name="T20" fmla="*/ 70 w 70"/>
                  <a:gd name="T21" fmla="*/ 0 h 3"/>
                  <a:gd name="T22" fmla="*/ 70 w 70"/>
                  <a:gd name="T23" fmla="*/ 0 h 3"/>
                  <a:gd name="T24" fmla="*/ 70 w 70"/>
                  <a:gd name="T25" fmla="*/ 0 h 3"/>
                  <a:gd name="T26" fmla="*/ 70 w 70"/>
                  <a:gd name="T27" fmla="*/ 0 h 3"/>
                  <a:gd name="T28" fmla="*/ 70 w 70"/>
                  <a:gd name="T29" fmla="*/ 0 h 3"/>
                  <a:gd name="T30" fmla="*/ 70 w 70"/>
                  <a:gd name="T31" fmla="*/ 0 h 3"/>
                  <a:gd name="T32" fmla="*/ 70 w 70"/>
                  <a:gd name="T33" fmla="*/ 0 h 3"/>
                  <a:gd name="T34" fmla="*/ 70 w 70"/>
                  <a:gd name="T35" fmla="*/ 0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8F58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2" name="Freeform 513"/>
              <p:cNvSpPr>
                <a:spLocks/>
              </p:cNvSpPr>
              <p:nvPr/>
            </p:nvSpPr>
            <p:spPr bwMode="auto">
              <a:xfrm>
                <a:off x="4223" y="2855"/>
                <a:ext cx="70" cy="2"/>
              </a:xfrm>
              <a:custGeom>
                <a:avLst/>
                <a:gdLst>
                  <a:gd name="T0" fmla="*/ 70 w 70"/>
                  <a:gd name="T1" fmla="*/ 2 h 2"/>
                  <a:gd name="T2" fmla="*/ 0 w 70"/>
                  <a:gd name="T3" fmla="*/ 2 h 2"/>
                  <a:gd name="T4" fmla="*/ 0 w 70"/>
                  <a:gd name="T5" fmla="*/ 2 h 2"/>
                  <a:gd name="T6" fmla="*/ 0 w 70"/>
                  <a:gd name="T7" fmla="*/ 0 h 2"/>
                  <a:gd name="T8" fmla="*/ 0 w 70"/>
                  <a:gd name="T9" fmla="*/ 0 h 2"/>
                  <a:gd name="T10" fmla="*/ 0 w 70"/>
                  <a:gd name="T11" fmla="*/ 0 h 2"/>
                  <a:gd name="T12" fmla="*/ 0 w 70"/>
                  <a:gd name="T13" fmla="*/ 0 h 2"/>
                  <a:gd name="T14" fmla="*/ 0 w 70"/>
                  <a:gd name="T15" fmla="*/ 0 h 2"/>
                  <a:gd name="T16" fmla="*/ 0 w 70"/>
                  <a:gd name="T17" fmla="*/ 0 h 2"/>
                  <a:gd name="T18" fmla="*/ 0 w 70"/>
                  <a:gd name="T19" fmla="*/ 0 h 2"/>
                  <a:gd name="T20" fmla="*/ 70 w 70"/>
                  <a:gd name="T21" fmla="*/ 0 h 2"/>
                  <a:gd name="T22" fmla="*/ 70 w 70"/>
                  <a:gd name="T23" fmla="*/ 0 h 2"/>
                  <a:gd name="T24" fmla="*/ 70 w 70"/>
                  <a:gd name="T25" fmla="*/ 0 h 2"/>
                  <a:gd name="T26" fmla="*/ 70 w 70"/>
                  <a:gd name="T27" fmla="*/ 0 h 2"/>
                  <a:gd name="T28" fmla="*/ 70 w 70"/>
                  <a:gd name="T29" fmla="*/ 0 h 2"/>
                  <a:gd name="T30" fmla="*/ 70 w 70"/>
                  <a:gd name="T31" fmla="*/ 0 h 2"/>
                  <a:gd name="T32" fmla="*/ 70 w 70"/>
                  <a:gd name="T33" fmla="*/ 0 h 2"/>
                  <a:gd name="T34" fmla="*/ 70 w 70"/>
                  <a:gd name="T35" fmla="*/ 2 h 2"/>
                  <a:gd name="T36" fmla="*/ 70 w 7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2"/>
                  <a:gd name="T59" fmla="*/ 70 w 7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2">
                    <a:moveTo>
                      <a:pt x="7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2"/>
                    </a:lnTo>
                    <a:close/>
                  </a:path>
                </a:pathLst>
              </a:custGeom>
              <a:solidFill>
                <a:srgbClr val="8F5829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3" name="Freeform 514"/>
              <p:cNvSpPr>
                <a:spLocks/>
              </p:cNvSpPr>
              <p:nvPr/>
            </p:nvSpPr>
            <p:spPr bwMode="auto">
              <a:xfrm>
                <a:off x="4223" y="2852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0 w 70"/>
                  <a:gd name="T3" fmla="*/ 3 h 3"/>
                  <a:gd name="T4" fmla="*/ 0 w 70"/>
                  <a:gd name="T5" fmla="*/ 3 h 3"/>
                  <a:gd name="T6" fmla="*/ 0 w 70"/>
                  <a:gd name="T7" fmla="*/ 3 h 3"/>
                  <a:gd name="T8" fmla="*/ 0 w 70"/>
                  <a:gd name="T9" fmla="*/ 0 h 3"/>
                  <a:gd name="T10" fmla="*/ 0 w 70"/>
                  <a:gd name="T11" fmla="*/ 0 h 3"/>
                  <a:gd name="T12" fmla="*/ 0 w 70"/>
                  <a:gd name="T13" fmla="*/ 0 h 3"/>
                  <a:gd name="T14" fmla="*/ 0 w 70"/>
                  <a:gd name="T15" fmla="*/ 0 h 3"/>
                  <a:gd name="T16" fmla="*/ 0 w 70"/>
                  <a:gd name="T17" fmla="*/ 0 h 3"/>
                  <a:gd name="T18" fmla="*/ 0 w 70"/>
                  <a:gd name="T19" fmla="*/ 0 h 3"/>
                  <a:gd name="T20" fmla="*/ 70 w 70"/>
                  <a:gd name="T21" fmla="*/ 0 h 3"/>
                  <a:gd name="T22" fmla="*/ 70 w 70"/>
                  <a:gd name="T23" fmla="*/ 0 h 3"/>
                  <a:gd name="T24" fmla="*/ 70 w 70"/>
                  <a:gd name="T25" fmla="*/ 0 h 3"/>
                  <a:gd name="T26" fmla="*/ 70 w 70"/>
                  <a:gd name="T27" fmla="*/ 0 h 3"/>
                  <a:gd name="T28" fmla="*/ 70 w 70"/>
                  <a:gd name="T29" fmla="*/ 0 h 3"/>
                  <a:gd name="T30" fmla="*/ 70 w 70"/>
                  <a:gd name="T31" fmla="*/ 0 h 3"/>
                  <a:gd name="T32" fmla="*/ 70 w 70"/>
                  <a:gd name="T33" fmla="*/ 3 h 3"/>
                  <a:gd name="T34" fmla="*/ 70 w 70"/>
                  <a:gd name="T35" fmla="*/ 3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90582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4" name="Freeform 515"/>
              <p:cNvSpPr>
                <a:spLocks/>
              </p:cNvSpPr>
              <p:nvPr/>
            </p:nvSpPr>
            <p:spPr bwMode="auto">
              <a:xfrm>
                <a:off x="4223" y="2849"/>
                <a:ext cx="70" cy="3"/>
              </a:xfrm>
              <a:custGeom>
                <a:avLst/>
                <a:gdLst>
                  <a:gd name="T0" fmla="*/ 70 w 70"/>
                  <a:gd name="T1" fmla="*/ 3 h 3"/>
                  <a:gd name="T2" fmla="*/ 0 w 70"/>
                  <a:gd name="T3" fmla="*/ 3 h 3"/>
                  <a:gd name="T4" fmla="*/ 0 w 70"/>
                  <a:gd name="T5" fmla="*/ 3 h 3"/>
                  <a:gd name="T6" fmla="*/ 0 w 70"/>
                  <a:gd name="T7" fmla="*/ 3 h 3"/>
                  <a:gd name="T8" fmla="*/ 0 w 70"/>
                  <a:gd name="T9" fmla="*/ 3 h 3"/>
                  <a:gd name="T10" fmla="*/ 0 w 70"/>
                  <a:gd name="T11" fmla="*/ 0 h 3"/>
                  <a:gd name="T12" fmla="*/ 0 w 70"/>
                  <a:gd name="T13" fmla="*/ 0 h 3"/>
                  <a:gd name="T14" fmla="*/ 0 w 70"/>
                  <a:gd name="T15" fmla="*/ 0 h 3"/>
                  <a:gd name="T16" fmla="*/ 0 w 70"/>
                  <a:gd name="T17" fmla="*/ 0 h 3"/>
                  <a:gd name="T18" fmla="*/ 0 w 70"/>
                  <a:gd name="T19" fmla="*/ 0 h 3"/>
                  <a:gd name="T20" fmla="*/ 70 w 70"/>
                  <a:gd name="T21" fmla="*/ 0 h 3"/>
                  <a:gd name="T22" fmla="*/ 70 w 70"/>
                  <a:gd name="T23" fmla="*/ 0 h 3"/>
                  <a:gd name="T24" fmla="*/ 70 w 70"/>
                  <a:gd name="T25" fmla="*/ 0 h 3"/>
                  <a:gd name="T26" fmla="*/ 70 w 70"/>
                  <a:gd name="T27" fmla="*/ 0 h 3"/>
                  <a:gd name="T28" fmla="*/ 70 w 70"/>
                  <a:gd name="T29" fmla="*/ 0 h 3"/>
                  <a:gd name="T30" fmla="*/ 70 w 70"/>
                  <a:gd name="T31" fmla="*/ 3 h 3"/>
                  <a:gd name="T32" fmla="*/ 70 w 70"/>
                  <a:gd name="T33" fmla="*/ 3 h 3"/>
                  <a:gd name="T34" fmla="*/ 70 w 70"/>
                  <a:gd name="T35" fmla="*/ 3 h 3"/>
                  <a:gd name="T36" fmla="*/ 70 w 7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3"/>
                  <a:gd name="T59" fmla="*/ 70 w 7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3">
                    <a:moveTo>
                      <a:pt x="70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70" y="0"/>
                    </a:lnTo>
                    <a:lnTo>
                      <a:pt x="70" y="3"/>
                    </a:lnTo>
                    <a:close/>
                  </a:path>
                </a:pathLst>
              </a:custGeom>
              <a:solidFill>
                <a:srgbClr val="90592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5" name="Freeform 516"/>
              <p:cNvSpPr>
                <a:spLocks/>
              </p:cNvSpPr>
              <p:nvPr/>
            </p:nvSpPr>
            <p:spPr bwMode="auto">
              <a:xfrm>
                <a:off x="4223" y="2847"/>
                <a:ext cx="70" cy="2"/>
              </a:xfrm>
              <a:custGeom>
                <a:avLst/>
                <a:gdLst>
                  <a:gd name="T0" fmla="*/ 70 w 70"/>
                  <a:gd name="T1" fmla="*/ 2 h 2"/>
                  <a:gd name="T2" fmla="*/ 0 w 70"/>
                  <a:gd name="T3" fmla="*/ 2 h 2"/>
                  <a:gd name="T4" fmla="*/ 0 w 70"/>
                  <a:gd name="T5" fmla="*/ 2 h 2"/>
                  <a:gd name="T6" fmla="*/ 0 w 70"/>
                  <a:gd name="T7" fmla="*/ 2 h 2"/>
                  <a:gd name="T8" fmla="*/ 0 w 70"/>
                  <a:gd name="T9" fmla="*/ 2 h 2"/>
                  <a:gd name="T10" fmla="*/ 0 w 70"/>
                  <a:gd name="T11" fmla="*/ 2 h 2"/>
                  <a:gd name="T12" fmla="*/ 0 w 70"/>
                  <a:gd name="T13" fmla="*/ 0 h 2"/>
                  <a:gd name="T14" fmla="*/ 3 w 70"/>
                  <a:gd name="T15" fmla="*/ 0 h 2"/>
                  <a:gd name="T16" fmla="*/ 3 w 70"/>
                  <a:gd name="T17" fmla="*/ 0 h 2"/>
                  <a:gd name="T18" fmla="*/ 3 w 70"/>
                  <a:gd name="T19" fmla="*/ 0 h 2"/>
                  <a:gd name="T20" fmla="*/ 70 w 70"/>
                  <a:gd name="T21" fmla="*/ 0 h 2"/>
                  <a:gd name="T22" fmla="*/ 70 w 70"/>
                  <a:gd name="T23" fmla="*/ 0 h 2"/>
                  <a:gd name="T24" fmla="*/ 70 w 70"/>
                  <a:gd name="T25" fmla="*/ 0 h 2"/>
                  <a:gd name="T26" fmla="*/ 70 w 70"/>
                  <a:gd name="T27" fmla="*/ 0 h 2"/>
                  <a:gd name="T28" fmla="*/ 70 w 70"/>
                  <a:gd name="T29" fmla="*/ 2 h 2"/>
                  <a:gd name="T30" fmla="*/ 70 w 70"/>
                  <a:gd name="T31" fmla="*/ 2 h 2"/>
                  <a:gd name="T32" fmla="*/ 70 w 70"/>
                  <a:gd name="T33" fmla="*/ 2 h 2"/>
                  <a:gd name="T34" fmla="*/ 70 w 70"/>
                  <a:gd name="T35" fmla="*/ 2 h 2"/>
                  <a:gd name="T36" fmla="*/ 70 w 7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70"/>
                  <a:gd name="T58" fmla="*/ 0 h 2"/>
                  <a:gd name="T59" fmla="*/ 70 w 7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70" h="2">
                    <a:moveTo>
                      <a:pt x="7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70" y="0"/>
                    </a:lnTo>
                    <a:lnTo>
                      <a:pt x="70" y="2"/>
                    </a:lnTo>
                    <a:close/>
                  </a:path>
                </a:pathLst>
              </a:custGeom>
              <a:solidFill>
                <a:srgbClr val="90592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6" name="Freeform 517"/>
              <p:cNvSpPr>
                <a:spLocks/>
              </p:cNvSpPr>
              <p:nvPr/>
            </p:nvSpPr>
            <p:spPr bwMode="auto">
              <a:xfrm>
                <a:off x="4226" y="2844"/>
                <a:ext cx="67" cy="3"/>
              </a:xfrm>
              <a:custGeom>
                <a:avLst/>
                <a:gdLst>
                  <a:gd name="T0" fmla="*/ 67 w 67"/>
                  <a:gd name="T1" fmla="*/ 3 h 3"/>
                  <a:gd name="T2" fmla="*/ 0 w 67"/>
                  <a:gd name="T3" fmla="*/ 3 h 3"/>
                  <a:gd name="T4" fmla="*/ 0 w 67"/>
                  <a:gd name="T5" fmla="*/ 3 h 3"/>
                  <a:gd name="T6" fmla="*/ 0 w 67"/>
                  <a:gd name="T7" fmla="*/ 3 h 3"/>
                  <a:gd name="T8" fmla="*/ 0 w 67"/>
                  <a:gd name="T9" fmla="*/ 3 h 3"/>
                  <a:gd name="T10" fmla="*/ 0 w 67"/>
                  <a:gd name="T11" fmla="*/ 3 h 3"/>
                  <a:gd name="T12" fmla="*/ 0 w 67"/>
                  <a:gd name="T13" fmla="*/ 3 h 3"/>
                  <a:gd name="T14" fmla="*/ 0 w 67"/>
                  <a:gd name="T15" fmla="*/ 0 h 3"/>
                  <a:gd name="T16" fmla="*/ 0 w 67"/>
                  <a:gd name="T17" fmla="*/ 0 h 3"/>
                  <a:gd name="T18" fmla="*/ 0 w 67"/>
                  <a:gd name="T19" fmla="*/ 0 h 3"/>
                  <a:gd name="T20" fmla="*/ 67 w 67"/>
                  <a:gd name="T21" fmla="*/ 0 h 3"/>
                  <a:gd name="T22" fmla="*/ 67 w 67"/>
                  <a:gd name="T23" fmla="*/ 0 h 3"/>
                  <a:gd name="T24" fmla="*/ 67 w 67"/>
                  <a:gd name="T25" fmla="*/ 0 h 3"/>
                  <a:gd name="T26" fmla="*/ 67 w 67"/>
                  <a:gd name="T27" fmla="*/ 3 h 3"/>
                  <a:gd name="T28" fmla="*/ 67 w 67"/>
                  <a:gd name="T29" fmla="*/ 3 h 3"/>
                  <a:gd name="T30" fmla="*/ 67 w 67"/>
                  <a:gd name="T31" fmla="*/ 3 h 3"/>
                  <a:gd name="T32" fmla="*/ 67 w 67"/>
                  <a:gd name="T33" fmla="*/ 3 h 3"/>
                  <a:gd name="T34" fmla="*/ 67 w 67"/>
                  <a:gd name="T35" fmla="*/ 3 h 3"/>
                  <a:gd name="T36" fmla="*/ 67 w 6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3"/>
                  <a:gd name="T59" fmla="*/ 67 w 6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3">
                    <a:moveTo>
                      <a:pt x="6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67" y="3"/>
                    </a:lnTo>
                    <a:close/>
                  </a:path>
                </a:pathLst>
              </a:custGeom>
              <a:solidFill>
                <a:srgbClr val="90592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7" name="Freeform 518"/>
              <p:cNvSpPr>
                <a:spLocks/>
              </p:cNvSpPr>
              <p:nvPr/>
            </p:nvSpPr>
            <p:spPr bwMode="auto">
              <a:xfrm>
                <a:off x="4226" y="2842"/>
                <a:ext cx="69" cy="2"/>
              </a:xfrm>
              <a:custGeom>
                <a:avLst/>
                <a:gdLst>
                  <a:gd name="T0" fmla="*/ 67 w 69"/>
                  <a:gd name="T1" fmla="*/ 2 h 2"/>
                  <a:gd name="T2" fmla="*/ 0 w 69"/>
                  <a:gd name="T3" fmla="*/ 2 h 2"/>
                  <a:gd name="T4" fmla="*/ 0 w 69"/>
                  <a:gd name="T5" fmla="*/ 2 h 2"/>
                  <a:gd name="T6" fmla="*/ 0 w 69"/>
                  <a:gd name="T7" fmla="*/ 2 h 2"/>
                  <a:gd name="T8" fmla="*/ 0 w 69"/>
                  <a:gd name="T9" fmla="*/ 2 h 2"/>
                  <a:gd name="T10" fmla="*/ 0 w 69"/>
                  <a:gd name="T11" fmla="*/ 2 h 2"/>
                  <a:gd name="T12" fmla="*/ 0 w 69"/>
                  <a:gd name="T13" fmla="*/ 2 h 2"/>
                  <a:gd name="T14" fmla="*/ 0 w 69"/>
                  <a:gd name="T15" fmla="*/ 2 h 2"/>
                  <a:gd name="T16" fmla="*/ 0 w 69"/>
                  <a:gd name="T17" fmla="*/ 0 h 2"/>
                  <a:gd name="T18" fmla="*/ 0 w 69"/>
                  <a:gd name="T19" fmla="*/ 0 h 2"/>
                  <a:gd name="T20" fmla="*/ 69 w 69"/>
                  <a:gd name="T21" fmla="*/ 0 h 2"/>
                  <a:gd name="T22" fmla="*/ 69 w 69"/>
                  <a:gd name="T23" fmla="*/ 0 h 2"/>
                  <a:gd name="T24" fmla="*/ 69 w 69"/>
                  <a:gd name="T25" fmla="*/ 2 h 2"/>
                  <a:gd name="T26" fmla="*/ 69 w 69"/>
                  <a:gd name="T27" fmla="*/ 2 h 2"/>
                  <a:gd name="T28" fmla="*/ 69 w 69"/>
                  <a:gd name="T29" fmla="*/ 2 h 2"/>
                  <a:gd name="T30" fmla="*/ 69 w 69"/>
                  <a:gd name="T31" fmla="*/ 2 h 2"/>
                  <a:gd name="T32" fmla="*/ 69 w 69"/>
                  <a:gd name="T33" fmla="*/ 2 h 2"/>
                  <a:gd name="T34" fmla="*/ 67 w 69"/>
                  <a:gd name="T35" fmla="*/ 2 h 2"/>
                  <a:gd name="T36" fmla="*/ 67 w 6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9"/>
                  <a:gd name="T58" fmla="*/ 0 h 2"/>
                  <a:gd name="T59" fmla="*/ 69 w 6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9" h="2">
                    <a:moveTo>
                      <a:pt x="6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9" y="0"/>
                    </a:lnTo>
                    <a:lnTo>
                      <a:pt x="69" y="2"/>
                    </a:lnTo>
                    <a:lnTo>
                      <a:pt x="67" y="2"/>
                    </a:lnTo>
                    <a:close/>
                  </a:path>
                </a:pathLst>
              </a:custGeom>
              <a:solidFill>
                <a:srgbClr val="905A2A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8" name="Freeform 519"/>
              <p:cNvSpPr>
                <a:spLocks/>
              </p:cNvSpPr>
              <p:nvPr/>
            </p:nvSpPr>
            <p:spPr bwMode="auto">
              <a:xfrm>
                <a:off x="4226" y="2839"/>
                <a:ext cx="69" cy="3"/>
              </a:xfrm>
              <a:custGeom>
                <a:avLst/>
                <a:gdLst>
                  <a:gd name="T0" fmla="*/ 69 w 69"/>
                  <a:gd name="T1" fmla="*/ 3 h 3"/>
                  <a:gd name="T2" fmla="*/ 0 w 69"/>
                  <a:gd name="T3" fmla="*/ 3 h 3"/>
                  <a:gd name="T4" fmla="*/ 0 w 69"/>
                  <a:gd name="T5" fmla="*/ 3 h 3"/>
                  <a:gd name="T6" fmla="*/ 0 w 69"/>
                  <a:gd name="T7" fmla="*/ 3 h 3"/>
                  <a:gd name="T8" fmla="*/ 0 w 69"/>
                  <a:gd name="T9" fmla="*/ 3 h 3"/>
                  <a:gd name="T10" fmla="*/ 0 w 69"/>
                  <a:gd name="T11" fmla="*/ 3 h 3"/>
                  <a:gd name="T12" fmla="*/ 0 w 69"/>
                  <a:gd name="T13" fmla="*/ 3 h 3"/>
                  <a:gd name="T14" fmla="*/ 0 w 69"/>
                  <a:gd name="T15" fmla="*/ 3 h 3"/>
                  <a:gd name="T16" fmla="*/ 0 w 69"/>
                  <a:gd name="T17" fmla="*/ 0 h 3"/>
                  <a:gd name="T18" fmla="*/ 0 w 69"/>
                  <a:gd name="T19" fmla="*/ 0 h 3"/>
                  <a:gd name="T20" fmla="*/ 69 w 69"/>
                  <a:gd name="T21" fmla="*/ 0 h 3"/>
                  <a:gd name="T22" fmla="*/ 69 w 69"/>
                  <a:gd name="T23" fmla="*/ 0 h 3"/>
                  <a:gd name="T24" fmla="*/ 69 w 69"/>
                  <a:gd name="T25" fmla="*/ 3 h 3"/>
                  <a:gd name="T26" fmla="*/ 69 w 69"/>
                  <a:gd name="T27" fmla="*/ 3 h 3"/>
                  <a:gd name="T28" fmla="*/ 69 w 69"/>
                  <a:gd name="T29" fmla="*/ 3 h 3"/>
                  <a:gd name="T30" fmla="*/ 69 w 69"/>
                  <a:gd name="T31" fmla="*/ 3 h 3"/>
                  <a:gd name="T32" fmla="*/ 69 w 69"/>
                  <a:gd name="T33" fmla="*/ 3 h 3"/>
                  <a:gd name="T34" fmla="*/ 69 w 69"/>
                  <a:gd name="T35" fmla="*/ 3 h 3"/>
                  <a:gd name="T36" fmla="*/ 69 w 6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9"/>
                  <a:gd name="T58" fmla="*/ 0 h 3"/>
                  <a:gd name="T59" fmla="*/ 69 w 6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9" h="3">
                    <a:moveTo>
                      <a:pt x="6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9" y="0"/>
                    </a:lnTo>
                    <a:lnTo>
                      <a:pt x="69" y="3"/>
                    </a:lnTo>
                    <a:close/>
                  </a:path>
                </a:pathLst>
              </a:custGeom>
              <a:solidFill>
                <a:srgbClr val="915A2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09" name="Freeform 520"/>
              <p:cNvSpPr>
                <a:spLocks/>
              </p:cNvSpPr>
              <p:nvPr/>
            </p:nvSpPr>
            <p:spPr bwMode="auto">
              <a:xfrm>
                <a:off x="4226" y="2836"/>
                <a:ext cx="69" cy="3"/>
              </a:xfrm>
              <a:custGeom>
                <a:avLst/>
                <a:gdLst>
                  <a:gd name="T0" fmla="*/ 69 w 69"/>
                  <a:gd name="T1" fmla="*/ 3 h 3"/>
                  <a:gd name="T2" fmla="*/ 0 w 69"/>
                  <a:gd name="T3" fmla="*/ 3 h 3"/>
                  <a:gd name="T4" fmla="*/ 0 w 69"/>
                  <a:gd name="T5" fmla="*/ 3 h 3"/>
                  <a:gd name="T6" fmla="*/ 0 w 69"/>
                  <a:gd name="T7" fmla="*/ 3 h 3"/>
                  <a:gd name="T8" fmla="*/ 0 w 69"/>
                  <a:gd name="T9" fmla="*/ 3 h 3"/>
                  <a:gd name="T10" fmla="*/ 0 w 69"/>
                  <a:gd name="T11" fmla="*/ 3 h 3"/>
                  <a:gd name="T12" fmla="*/ 0 w 69"/>
                  <a:gd name="T13" fmla="*/ 3 h 3"/>
                  <a:gd name="T14" fmla="*/ 0 w 69"/>
                  <a:gd name="T15" fmla="*/ 3 h 3"/>
                  <a:gd name="T16" fmla="*/ 0 w 69"/>
                  <a:gd name="T17" fmla="*/ 3 h 3"/>
                  <a:gd name="T18" fmla="*/ 0 w 69"/>
                  <a:gd name="T19" fmla="*/ 0 h 3"/>
                  <a:gd name="T20" fmla="*/ 69 w 69"/>
                  <a:gd name="T21" fmla="*/ 0 h 3"/>
                  <a:gd name="T22" fmla="*/ 69 w 69"/>
                  <a:gd name="T23" fmla="*/ 3 h 3"/>
                  <a:gd name="T24" fmla="*/ 69 w 69"/>
                  <a:gd name="T25" fmla="*/ 3 h 3"/>
                  <a:gd name="T26" fmla="*/ 69 w 69"/>
                  <a:gd name="T27" fmla="*/ 3 h 3"/>
                  <a:gd name="T28" fmla="*/ 69 w 69"/>
                  <a:gd name="T29" fmla="*/ 3 h 3"/>
                  <a:gd name="T30" fmla="*/ 69 w 69"/>
                  <a:gd name="T31" fmla="*/ 3 h 3"/>
                  <a:gd name="T32" fmla="*/ 69 w 69"/>
                  <a:gd name="T33" fmla="*/ 3 h 3"/>
                  <a:gd name="T34" fmla="*/ 69 w 69"/>
                  <a:gd name="T35" fmla="*/ 3 h 3"/>
                  <a:gd name="T36" fmla="*/ 69 w 69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9"/>
                  <a:gd name="T58" fmla="*/ 0 h 3"/>
                  <a:gd name="T59" fmla="*/ 69 w 69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9" h="3">
                    <a:moveTo>
                      <a:pt x="69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9" y="0"/>
                    </a:lnTo>
                    <a:lnTo>
                      <a:pt x="69" y="3"/>
                    </a:lnTo>
                    <a:close/>
                  </a:path>
                </a:pathLst>
              </a:custGeom>
              <a:solidFill>
                <a:srgbClr val="915A2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0" name="Freeform 521"/>
              <p:cNvSpPr>
                <a:spLocks/>
              </p:cNvSpPr>
              <p:nvPr/>
            </p:nvSpPr>
            <p:spPr bwMode="auto">
              <a:xfrm>
                <a:off x="4226" y="2836"/>
                <a:ext cx="69" cy="1"/>
              </a:xfrm>
              <a:custGeom>
                <a:avLst/>
                <a:gdLst>
                  <a:gd name="T0" fmla="*/ 69 w 69"/>
                  <a:gd name="T1" fmla="*/ 0 h 1"/>
                  <a:gd name="T2" fmla="*/ 0 w 69"/>
                  <a:gd name="T3" fmla="*/ 0 h 1"/>
                  <a:gd name="T4" fmla="*/ 0 w 69"/>
                  <a:gd name="T5" fmla="*/ 0 h 1"/>
                  <a:gd name="T6" fmla="*/ 0 w 69"/>
                  <a:gd name="T7" fmla="*/ 0 h 1"/>
                  <a:gd name="T8" fmla="*/ 0 w 69"/>
                  <a:gd name="T9" fmla="*/ 0 h 1"/>
                  <a:gd name="T10" fmla="*/ 2 w 69"/>
                  <a:gd name="T11" fmla="*/ 0 h 1"/>
                  <a:gd name="T12" fmla="*/ 2 w 69"/>
                  <a:gd name="T13" fmla="*/ 0 h 1"/>
                  <a:gd name="T14" fmla="*/ 2 w 69"/>
                  <a:gd name="T15" fmla="*/ 0 h 1"/>
                  <a:gd name="T16" fmla="*/ 2 w 69"/>
                  <a:gd name="T17" fmla="*/ 0 h 1"/>
                  <a:gd name="T18" fmla="*/ 2 w 69"/>
                  <a:gd name="T19" fmla="*/ 0 h 1"/>
                  <a:gd name="T20" fmla="*/ 69 w 69"/>
                  <a:gd name="T21" fmla="*/ 0 h 1"/>
                  <a:gd name="T22" fmla="*/ 69 w 69"/>
                  <a:gd name="T23" fmla="*/ 0 h 1"/>
                  <a:gd name="T24" fmla="*/ 69 w 69"/>
                  <a:gd name="T25" fmla="*/ 0 h 1"/>
                  <a:gd name="T26" fmla="*/ 69 w 69"/>
                  <a:gd name="T27" fmla="*/ 0 h 1"/>
                  <a:gd name="T28" fmla="*/ 69 w 69"/>
                  <a:gd name="T29" fmla="*/ 0 h 1"/>
                  <a:gd name="T30" fmla="*/ 69 w 69"/>
                  <a:gd name="T31" fmla="*/ 0 h 1"/>
                  <a:gd name="T32" fmla="*/ 69 w 69"/>
                  <a:gd name="T33" fmla="*/ 0 h 1"/>
                  <a:gd name="T34" fmla="*/ 69 w 69"/>
                  <a:gd name="T35" fmla="*/ 0 h 1"/>
                  <a:gd name="T36" fmla="*/ 69 w 69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9"/>
                  <a:gd name="T58" fmla="*/ 0 h 1"/>
                  <a:gd name="T59" fmla="*/ 69 w 69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9" h="1">
                    <a:moveTo>
                      <a:pt x="69" y="0"/>
                    </a:moveTo>
                    <a:lnTo>
                      <a:pt x="0" y="0"/>
                    </a:lnTo>
                    <a:lnTo>
                      <a:pt x="2" y="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915A2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1" name="Freeform 522"/>
              <p:cNvSpPr>
                <a:spLocks/>
              </p:cNvSpPr>
              <p:nvPr/>
            </p:nvSpPr>
            <p:spPr bwMode="auto">
              <a:xfrm>
                <a:off x="4228" y="2834"/>
                <a:ext cx="67" cy="2"/>
              </a:xfrm>
              <a:custGeom>
                <a:avLst/>
                <a:gdLst>
                  <a:gd name="T0" fmla="*/ 67 w 67"/>
                  <a:gd name="T1" fmla="*/ 2 h 2"/>
                  <a:gd name="T2" fmla="*/ 0 w 67"/>
                  <a:gd name="T3" fmla="*/ 2 h 2"/>
                  <a:gd name="T4" fmla="*/ 0 w 67"/>
                  <a:gd name="T5" fmla="*/ 0 h 2"/>
                  <a:gd name="T6" fmla="*/ 0 w 67"/>
                  <a:gd name="T7" fmla="*/ 0 h 2"/>
                  <a:gd name="T8" fmla="*/ 0 w 67"/>
                  <a:gd name="T9" fmla="*/ 0 h 2"/>
                  <a:gd name="T10" fmla="*/ 0 w 67"/>
                  <a:gd name="T11" fmla="*/ 0 h 2"/>
                  <a:gd name="T12" fmla="*/ 0 w 67"/>
                  <a:gd name="T13" fmla="*/ 0 h 2"/>
                  <a:gd name="T14" fmla="*/ 0 w 67"/>
                  <a:gd name="T15" fmla="*/ 0 h 2"/>
                  <a:gd name="T16" fmla="*/ 0 w 67"/>
                  <a:gd name="T17" fmla="*/ 0 h 2"/>
                  <a:gd name="T18" fmla="*/ 0 w 67"/>
                  <a:gd name="T19" fmla="*/ 0 h 2"/>
                  <a:gd name="T20" fmla="*/ 67 w 67"/>
                  <a:gd name="T21" fmla="*/ 0 h 2"/>
                  <a:gd name="T22" fmla="*/ 67 w 67"/>
                  <a:gd name="T23" fmla="*/ 0 h 2"/>
                  <a:gd name="T24" fmla="*/ 67 w 67"/>
                  <a:gd name="T25" fmla="*/ 0 h 2"/>
                  <a:gd name="T26" fmla="*/ 67 w 67"/>
                  <a:gd name="T27" fmla="*/ 0 h 2"/>
                  <a:gd name="T28" fmla="*/ 67 w 67"/>
                  <a:gd name="T29" fmla="*/ 0 h 2"/>
                  <a:gd name="T30" fmla="*/ 67 w 67"/>
                  <a:gd name="T31" fmla="*/ 0 h 2"/>
                  <a:gd name="T32" fmla="*/ 67 w 67"/>
                  <a:gd name="T33" fmla="*/ 0 h 2"/>
                  <a:gd name="T34" fmla="*/ 67 w 67"/>
                  <a:gd name="T35" fmla="*/ 0 h 2"/>
                  <a:gd name="T36" fmla="*/ 67 w 6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2"/>
                  <a:gd name="T59" fmla="*/ 67 w 6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2">
                    <a:moveTo>
                      <a:pt x="6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67" y="2"/>
                    </a:lnTo>
                    <a:close/>
                  </a:path>
                </a:pathLst>
              </a:custGeom>
              <a:solidFill>
                <a:srgbClr val="915B2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2" name="Freeform 523"/>
              <p:cNvSpPr>
                <a:spLocks/>
              </p:cNvSpPr>
              <p:nvPr/>
            </p:nvSpPr>
            <p:spPr bwMode="auto">
              <a:xfrm>
                <a:off x="4228" y="2831"/>
                <a:ext cx="67" cy="3"/>
              </a:xfrm>
              <a:custGeom>
                <a:avLst/>
                <a:gdLst>
                  <a:gd name="T0" fmla="*/ 67 w 67"/>
                  <a:gd name="T1" fmla="*/ 3 h 3"/>
                  <a:gd name="T2" fmla="*/ 0 w 67"/>
                  <a:gd name="T3" fmla="*/ 3 h 3"/>
                  <a:gd name="T4" fmla="*/ 0 w 67"/>
                  <a:gd name="T5" fmla="*/ 3 h 3"/>
                  <a:gd name="T6" fmla="*/ 0 w 67"/>
                  <a:gd name="T7" fmla="*/ 0 h 3"/>
                  <a:gd name="T8" fmla="*/ 0 w 67"/>
                  <a:gd name="T9" fmla="*/ 0 h 3"/>
                  <a:gd name="T10" fmla="*/ 0 w 67"/>
                  <a:gd name="T11" fmla="*/ 0 h 3"/>
                  <a:gd name="T12" fmla="*/ 0 w 67"/>
                  <a:gd name="T13" fmla="*/ 0 h 3"/>
                  <a:gd name="T14" fmla="*/ 0 w 67"/>
                  <a:gd name="T15" fmla="*/ 0 h 3"/>
                  <a:gd name="T16" fmla="*/ 0 w 67"/>
                  <a:gd name="T17" fmla="*/ 0 h 3"/>
                  <a:gd name="T18" fmla="*/ 0 w 67"/>
                  <a:gd name="T19" fmla="*/ 0 h 3"/>
                  <a:gd name="T20" fmla="*/ 67 w 67"/>
                  <a:gd name="T21" fmla="*/ 0 h 3"/>
                  <a:gd name="T22" fmla="*/ 67 w 67"/>
                  <a:gd name="T23" fmla="*/ 0 h 3"/>
                  <a:gd name="T24" fmla="*/ 67 w 67"/>
                  <a:gd name="T25" fmla="*/ 0 h 3"/>
                  <a:gd name="T26" fmla="*/ 67 w 67"/>
                  <a:gd name="T27" fmla="*/ 0 h 3"/>
                  <a:gd name="T28" fmla="*/ 67 w 67"/>
                  <a:gd name="T29" fmla="*/ 0 h 3"/>
                  <a:gd name="T30" fmla="*/ 67 w 67"/>
                  <a:gd name="T31" fmla="*/ 0 h 3"/>
                  <a:gd name="T32" fmla="*/ 67 w 67"/>
                  <a:gd name="T33" fmla="*/ 0 h 3"/>
                  <a:gd name="T34" fmla="*/ 67 w 67"/>
                  <a:gd name="T35" fmla="*/ 3 h 3"/>
                  <a:gd name="T36" fmla="*/ 67 w 6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3"/>
                  <a:gd name="T59" fmla="*/ 67 w 6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3">
                    <a:moveTo>
                      <a:pt x="67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67" y="3"/>
                    </a:lnTo>
                    <a:close/>
                  </a:path>
                </a:pathLst>
              </a:custGeom>
              <a:solidFill>
                <a:srgbClr val="915B2B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3" name="Freeform 524"/>
              <p:cNvSpPr>
                <a:spLocks/>
              </p:cNvSpPr>
              <p:nvPr/>
            </p:nvSpPr>
            <p:spPr bwMode="auto">
              <a:xfrm>
                <a:off x="4228" y="2829"/>
                <a:ext cx="67" cy="2"/>
              </a:xfrm>
              <a:custGeom>
                <a:avLst/>
                <a:gdLst>
                  <a:gd name="T0" fmla="*/ 67 w 67"/>
                  <a:gd name="T1" fmla="*/ 2 h 2"/>
                  <a:gd name="T2" fmla="*/ 0 w 67"/>
                  <a:gd name="T3" fmla="*/ 2 h 2"/>
                  <a:gd name="T4" fmla="*/ 0 w 67"/>
                  <a:gd name="T5" fmla="*/ 2 h 2"/>
                  <a:gd name="T6" fmla="*/ 0 w 67"/>
                  <a:gd name="T7" fmla="*/ 2 h 2"/>
                  <a:gd name="T8" fmla="*/ 0 w 67"/>
                  <a:gd name="T9" fmla="*/ 0 h 2"/>
                  <a:gd name="T10" fmla="*/ 0 w 67"/>
                  <a:gd name="T11" fmla="*/ 0 h 2"/>
                  <a:gd name="T12" fmla="*/ 0 w 67"/>
                  <a:gd name="T13" fmla="*/ 0 h 2"/>
                  <a:gd name="T14" fmla="*/ 0 w 67"/>
                  <a:gd name="T15" fmla="*/ 0 h 2"/>
                  <a:gd name="T16" fmla="*/ 0 w 67"/>
                  <a:gd name="T17" fmla="*/ 0 h 2"/>
                  <a:gd name="T18" fmla="*/ 0 w 67"/>
                  <a:gd name="T19" fmla="*/ 0 h 2"/>
                  <a:gd name="T20" fmla="*/ 67 w 67"/>
                  <a:gd name="T21" fmla="*/ 0 h 2"/>
                  <a:gd name="T22" fmla="*/ 67 w 67"/>
                  <a:gd name="T23" fmla="*/ 0 h 2"/>
                  <a:gd name="T24" fmla="*/ 67 w 67"/>
                  <a:gd name="T25" fmla="*/ 0 h 2"/>
                  <a:gd name="T26" fmla="*/ 67 w 67"/>
                  <a:gd name="T27" fmla="*/ 0 h 2"/>
                  <a:gd name="T28" fmla="*/ 67 w 67"/>
                  <a:gd name="T29" fmla="*/ 0 h 2"/>
                  <a:gd name="T30" fmla="*/ 67 w 67"/>
                  <a:gd name="T31" fmla="*/ 0 h 2"/>
                  <a:gd name="T32" fmla="*/ 67 w 67"/>
                  <a:gd name="T33" fmla="*/ 2 h 2"/>
                  <a:gd name="T34" fmla="*/ 67 w 67"/>
                  <a:gd name="T35" fmla="*/ 2 h 2"/>
                  <a:gd name="T36" fmla="*/ 67 w 67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2"/>
                  <a:gd name="T59" fmla="*/ 67 w 67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2">
                    <a:moveTo>
                      <a:pt x="67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7" y="0"/>
                    </a:lnTo>
                    <a:lnTo>
                      <a:pt x="67" y="2"/>
                    </a:lnTo>
                    <a:close/>
                  </a:path>
                </a:pathLst>
              </a:custGeom>
              <a:solidFill>
                <a:srgbClr val="925B2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4" name="Freeform 525"/>
              <p:cNvSpPr>
                <a:spLocks/>
              </p:cNvSpPr>
              <p:nvPr/>
            </p:nvSpPr>
            <p:spPr bwMode="auto">
              <a:xfrm>
                <a:off x="4228" y="2826"/>
                <a:ext cx="67" cy="3"/>
              </a:xfrm>
              <a:custGeom>
                <a:avLst/>
                <a:gdLst>
                  <a:gd name="T0" fmla="*/ 67 w 67"/>
                  <a:gd name="T1" fmla="*/ 3 h 3"/>
                  <a:gd name="T2" fmla="*/ 0 w 67"/>
                  <a:gd name="T3" fmla="*/ 3 h 3"/>
                  <a:gd name="T4" fmla="*/ 3 w 67"/>
                  <a:gd name="T5" fmla="*/ 3 h 3"/>
                  <a:gd name="T6" fmla="*/ 3 w 67"/>
                  <a:gd name="T7" fmla="*/ 3 h 3"/>
                  <a:gd name="T8" fmla="*/ 3 w 67"/>
                  <a:gd name="T9" fmla="*/ 3 h 3"/>
                  <a:gd name="T10" fmla="*/ 3 w 67"/>
                  <a:gd name="T11" fmla="*/ 0 h 3"/>
                  <a:gd name="T12" fmla="*/ 3 w 67"/>
                  <a:gd name="T13" fmla="*/ 0 h 3"/>
                  <a:gd name="T14" fmla="*/ 3 w 67"/>
                  <a:gd name="T15" fmla="*/ 0 h 3"/>
                  <a:gd name="T16" fmla="*/ 3 w 67"/>
                  <a:gd name="T17" fmla="*/ 0 h 3"/>
                  <a:gd name="T18" fmla="*/ 3 w 67"/>
                  <a:gd name="T19" fmla="*/ 0 h 3"/>
                  <a:gd name="T20" fmla="*/ 67 w 67"/>
                  <a:gd name="T21" fmla="*/ 0 h 3"/>
                  <a:gd name="T22" fmla="*/ 67 w 67"/>
                  <a:gd name="T23" fmla="*/ 0 h 3"/>
                  <a:gd name="T24" fmla="*/ 67 w 67"/>
                  <a:gd name="T25" fmla="*/ 0 h 3"/>
                  <a:gd name="T26" fmla="*/ 67 w 67"/>
                  <a:gd name="T27" fmla="*/ 0 h 3"/>
                  <a:gd name="T28" fmla="*/ 67 w 67"/>
                  <a:gd name="T29" fmla="*/ 0 h 3"/>
                  <a:gd name="T30" fmla="*/ 67 w 67"/>
                  <a:gd name="T31" fmla="*/ 3 h 3"/>
                  <a:gd name="T32" fmla="*/ 67 w 67"/>
                  <a:gd name="T33" fmla="*/ 3 h 3"/>
                  <a:gd name="T34" fmla="*/ 67 w 67"/>
                  <a:gd name="T35" fmla="*/ 3 h 3"/>
                  <a:gd name="T36" fmla="*/ 67 w 6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7"/>
                  <a:gd name="T58" fmla="*/ 0 h 3"/>
                  <a:gd name="T59" fmla="*/ 67 w 6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7" h="3">
                    <a:moveTo>
                      <a:pt x="67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67" y="0"/>
                    </a:lnTo>
                    <a:lnTo>
                      <a:pt x="67" y="3"/>
                    </a:lnTo>
                    <a:close/>
                  </a:path>
                </a:pathLst>
              </a:custGeom>
              <a:solidFill>
                <a:srgbClr val="925C2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5" name="Freeform 526"/>
              <p:cNvSpPr>
                <a:spLocks/>
              </p:cNvSpPr>
              <p:nvPr/>
            </p:nvSpPr>
            <p:spPr bwMode="auto">
              <a:xfrm>
                <a:off x="4231" y="2823"/>
                <a:ext cx="64" cy="3"/>
              </a:xfrm>
              <a:custGeom>
                <a:avLst/>
                <a:gdLst>
                  <a:gd name="T0" fmla="*/ 64 w 64"/>
                  <a:gd name="T1" fmla="*/ 3 h 3"/>
                  <a:gd name="T2" fmla="*/ 0 w 64"/>
                  <a:gd name="T3" fmla="*/ 3 h 3"/>
                  <a:gd name="T4" fmla="*/ 0 w 64"/>
                  <a:gd name="T5" fmla="*/ 3 h 3"/>
                  <a:gd name="T6" fmla="*/ 0 w 64"/>
                  <a:gd name="T7" fmla="*/ 3 h 3"/>
                  <a:gd name="T8" fmla="*/ 0 w 64"/>
                  <a:gd name="T9" fmla="*/ 3 h 3"/>
                  <a:gd name="T10" fmla="*/ 0 w 64"/>
                  <a:gd name="T11" fmla="*/ 3 h 3"/>
                  <a:gd name="T12" fmla="*/ 0 w 64"/>
                  <a:gd name="T13" fmla="*/ 0 h 3"/>
                  <a:gd name="T14" fmla="*/ 0 w 64"/>
                  <a:gd name="T15" fmla="*/ 0 h 3"/>
                  <a:gd name="T16" fmla="*/ 0 w 64"/>
                  <a:gd name="T17" fmla="*/ 0 h 3"/>
                  <a:gd name="T18" fmla="*/ 0 w 64"/>
                  <a:gd name="T19" fmla="*/ 0 h 3"/>
                  <a:gd name="T20" fmla="*/ 64 w 64"/>
                  <a:gd name="T21" fmla="*/ 0 h 3"/>
                  <a:gd name="T22" fmla="*/ 64 w 64"/>
                  <a:gd name="T23" fmla="*/ 0 h 3"/>
                  <a:gd name="T24" fmla="*/ 64 w 64"/>
                  <a:gd name="T25" fmla="*/ 0 h 3"/>
                  <a:gd name="T26" fmla="*/ 64 w 64"/>
                  <a:gd name="T27" fmla="*/ 0 h 3"/>
                  <a:gd name="T28" fmla="*/ 64 w 64"/>
                  <a:gd name="T29" fmla="*/ 3 h 3"/>
                  <a:gd name="T30" fmla="*/ 64 w 64"/>
                  <a:gd name="T31" fmla="*/ 3 h 3"/>
                  <a:gd name="T32" fmla="*/ 64 w 64"/>
                  <a:gd name="T33" fmla="*/ 3 h 3"/>
                  <a:gd name="T34" fmla="*/ 64 w 64"/>
                  <a:gd name="T35" fmla="*/ 3 h 3"/>
                  <a:gd name="T36" fmla="*/ 64 w 6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4"/>
                  <a:gd name="T58" fmla="*/ 0 h 3"/>
                  <a:gd name="T59" fmla="*/ 64 w 6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4" h="3">
                    <a:moveTo>
                      <a:pt x="6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4" y="0"/>
                    </a:lnTo>
                    <a:lnTo>
                      <a:pt x="64" y="3"/>
                    </a:lnTo>
                    <a:close/>
                  </a:path>
                </a:pathLst>
              </a:custGeom>
              <a:solidFill>
                <a:srgbClr val="925C2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6" name="Freeform 527"/>
              <p:cNvSpPr>
                <a:spLocks/>
              </p:cNvSpPr>
              <p:nvPr/>
            </p:nvSpPr>
            <p:spPr bwMode="auto">
              <a:xfrm>
                <a:off x="4231" y="2821"/>
                <a:ext cx="64" cy="2"/>
              </a:xfrm>
              <a:custGeom>
                <a:avLst/>
                <a:gdLst>
                  <a:gd name="T0" fmla="*/ 64 w 64"/>
                  <a:gd name="T1" fmla="*/ 2 h 2"/>
                  <a:gd name="T2" fmla="*/ 0 w 64"/>
                  <a:gd name="T3" fmla="*/ 2 h 2"/>
                  <a:gd name="T4" fmla="*/ 0 w 64"/>
                  <a:gd name="T5" fmla="*/ 2 h 2"/>
                  <a:gd name="T6" fmla="*/ 0 w 64"/>
                  <a:gd name="T7" fmla="*/ 2 h 2"/>
                  <a:gd name="T8" fmla="*/ 0 w 64"/>
                  <a:gd name="T9" fmla="*/ 2 h 2"/>
                  <a:gd name="T10" fmla="*/ 0 w 64"/>
                  <a:gd name="T11" fmla="*/ 2 h 2"/>
                  <a:gd name="T12" fmla="*/ 0 w 64"/>
                  <a:gd name="T13" fmla="*/ 2 h 2"/>
                  <a:gd name="T14" fmla="*/ 0 w 64"/>
                  <a:gd name="T15" fmla="*/ 0 h 2"/>
                  <a:gd name="T16" fmla="*/ 0 w 64"/>
                  <a:gd name="T17" fmla="*/ 0 h 2"/>
                  <a:gd name="T18" fmla="*/ 0 w 64"/>
                  <a:gd name="T19" fmla="*/ 0 h 2"/>
                  <a:gd name="T20" fmla="*/ 64 w 64"/>
                  <a:gd name="T21" fmla="*/ 0 h 2"/>
                  <a:gd name="T22" fmla="*/ 64 w 64"/>
                  <a:gd name="T23" fmla="*/ 0 h 2"/>
                  <a:gd name="T24" fmla="*/ 64 w 64"/>
                  <a:gd name="T25" fmla="*/ 0 h 2"/>
                  <a:gd name="T26" fmla="*/ 64 w 64"/>
                  <a:gd name="T27" fmla="*/ 2 h 2"/>
                  <a:gd name="T28" fmla="*/ 64 w 64"/>
                  <a:gd name="T29" fmla="*/ 2 h 2"/>
                  <a:gd name="T30" fmla="*/ 64 w 64"/>
                  <a:gd name="T31" fmla="*/ 2 h 2"/>
                  <a:gd name="T32" fmla="*/ 64 w 64"/>
                  <a:gd name="T33" fmla="*/ 2 h 2"/>
                  <a:gd name="T34" fmla="*/ 64 w 64"/>
                  <a:gd name="T35" fmla="*/ 2 h 2"/>
                  <a:gd name="T36" fmla="*/ 64 w 6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4"/>
                  <a:gd name="T58" fmla="*/ 0 h 2"/>
                  <a:gd name="T59" fmla="*/ 64 w 6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4" h="2">
                    <a:moveTo>
                      <a:pt x="64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64" y="0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925C2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7" name="Freeform 528"/>
              <p:cNvSpPr>
                <a:spLocks/>
              </p:cNvSpPr>
              <p:nvPr/>
            </p:nvSpPr>
            <p:spPr bwMode="auto">
              <a:xfrm>
                <a:off x="4231" y="2818"/>
                <a:ext cx="64" cy="3"/>
              </a:xfrm>
              <a:custGeom>
                <a:avLst/>
                <a:gdLst>
                  <a:gd name="T0" fmla="*/ 64 w 64"/>
                  <a:gd name="T1" fmla="*/ 3 h 3"/>
                  <a:gd name="T2" fmla="*/ 0 w 64"/>
                  <a:gd name="T3" fmla="*/ 3 h 3"/>
                  <a:gd name="T4" fmla="*/ 0 w 64"/>
                  <a:gd name="T5" fmla="*/ 3 h 3"/>
                  <a:gd name="T6" fmla="*/ 3 w 64"/>
                  <a:gd name="T7" fmla="*/ 3 h 3"/>
                  <a:gd name="T8" fmla="*/ 3 w 64"/>
                  <a:gd name="T9" fmla="*/ 3 h 3"/>
                  <a:gd name="T10" fmla="*/ 3 w 64"/>
                  <a:gd name="T11" fmla="*/ 3 h 3"/>
                  <a:gd name="T12" fmla="*/ 3 w 64"/>
                  <a:gd name="T13" fmla="*/ 3 h 3"/>
                  <a:gd name="T14" fmla="*/ 3 w 64"/>
                  <a:gd name="T15" fmla="*/ 3 h 3"/>
                  <a:gd name="T16" fmla="*/ 3 w 64"/>
                  <a:gd name="T17" fmla="*/ 0 h 3"/>
                  <a:gd name="T18" fmla="*/ 3 w 64"/>
                  <a:gd name="T19" fmla="*/ 0 h 3"/>
                  <a:gd name="T20" fmla="*/ 64 w 64"/>
                  <a:gd name="T21" fmla="*/ 0 h 3"/>
                  <a:gd name="T22" fmla="*/ 64 w 64"/>
                  <a:gd name="T23" fmla="*/ 0 h 3"/>
                  <a:gd name="T24" fmla="*/ 64 w 64"/>
                  <a:gd name="T25" fmla="*/ 3 h 3"/>
                  <a:gd name="T26" fmla="*/ 64 w 64"/>
                  <a:gd name="T27" fmla="*/ 3 h 3"/>
                  <a:gd name="T28" fmla="*/ 64 w 64"/>
                  <a:gd name="T29" fmla="*/ 3 h 3"/>
                  <a:gd name="T30" fmla="*/ 64 w 64"/>
                  <a:gd name="T31" fmla="*/ 3 h 3"/>
                  <a:gd name="T32" fmla="*/ 64 w 64"/>
                  <a:gd name="T33" fmla="*/ 3 h 3"/>
                  <a:gd name="T34" fmla="*/ 64 w 64"/>
                  <a:gd name="T35" fmla="*/ 3 h 3"/>
                  <a:gd name="T36" fmla="*/ 64 w 6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4"/>
                  <a:gd name="T58" fmla="*/ 0 h 3"/>
                  <a:gd name="T59" fmla="*/ 64 w 6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4" h="3">
                    <a:moveTo>
                      <a:pt x="64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64" y="0"/>
                    </a:lnTo>
                    <a:lnTo>
                      <a:pt x="64" y="3"/>
                    </a:lnTo>
                    <a:close/>
                  </a:path>
                </a:pathLst>
              </a:custGeom>
              <a:solidFill>
                <a:srgbClr val="925D2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8" name="Freeform 529"/>
              <p:cNvSpPr>
                <a:spLocks/>
              </p:cNvSpPr>
              <p:nvPr/>
            </p:nvSpPr>
            <p:spPr bwMode="auto">
              <a:xfrm>
                <a:off x="4234" y="2815"/>
                <a:ext cx="64" cy="3"/>
              </a:xfrm>
              <a:custGeom>
                <a:avLst/>
                <a:gdLst>
                  <a:gd name="T0" fmla="*/ 61 w 64"/>
                  <a:gd name="T1" fmla="*/ 3 h 3"/>
                  <a:gd name="T2" fmla="*/ 0 w 64"/>
                  <a:gd name="T3" fmla="*/ 3 h 3"/>
                  <a:gd name="T4" fmla="*/ 0 w 64"/>
                  <a:gd name="T5" fmla="*/ 3 h 3"/>
                  <a:gd name="T6" fmla="*/ 0 w 64"/>
                  <a:gd name="T7" fmla="*/ 3 h 3"/>
                  <a:gd name="T8" fmla="*/ 0 w 64"/>
                  <a:gd name="T9" fmla="*/ 3 h 3"/>
                  <a:gd name="T10" fmla="*/ 0 w 64"/>
                  <a:gd name="T11" fmla="*/ 3 h 3"/>
                  <a:gd name="T12" fmla="*/ 0 w 64"/>
                  <a:gd name="T13" fmla="*/ 3 h 3"/>
                  <a:gd name="T14" fmla="*/ 0 w 64"/>
                  <a:gd name="T15" fmla="*/ 3 h 3"/>
                  <a:gd name="T16" fmla="*/ 0 w 64"/>
                  <a:gd name="T17" fmla="*/ 3 h 3"/>
                  <a:gd name="T18" fmla="*/ 0 w 64"/>
                  <a:gd name="T19" fmla="*/ 0 h 3"/>
                  <a:gd name="T20" fmla="*/ 64 w 64"/>
                  <a:gd name="T21" fmla="*/ 0 h 3"/>
                  <a:gd name="T22" fmla="*/ 61 w 64"/>
                  <a:gd name="T23" fmla="*/ 3 h 3"/>
                  <a:gd name="T24" fmla="*/ 61 w 64"/>
                  <a:gd name="T25" fmla="*/ 3 h 3"/>
                  <a:gd name="T26" fmla="*/ 61 w 64"/>
                  <a:gd name="T27" fmla="*/ 3 h 3"/>
                  <a:gd name="T28" fmla="*/ 61 w 64"/>
                  <a:gd name="T29" fmla="*/ 3 h 3"/>
                  <a:gd name="T30" fmla="*/ 61 w 64"/>
                  <a:gd name="T31" fmla="*/ 3 h 3"/>
                  <a:gd name="T32" fmla="*/ 61 w 64"/>
                  <a:gd name="T33" fmla="*/ 3 h 3"/>
                  <a:gd name="T34" fmla="*/ 61 w 64"/>
                  <a:gd name="T35" fmla="*/ 3 h 3"/>
                  <a:gd name="T36" fmla="*/ 61 w 6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4"/>
                  <a:gd name="T58" fmla="*/ 0 h 3"/>
                  <a:gd name="T59" fmla="*/ 64 w 6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4" h="3">
                    <a:moveTo>
                      <a:pt x="61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64" y="0"/>
                    </a:lnTo>
                    <a:lnTo>
                      <a:pt x="61" y="3"/>
                    </a:lnTo>
                    <a:close/>
                  </a:path>
                </a:pathLst>
              </a:custGeom>
              <a:solidFill>
                <a:srgbClr val="935D2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19" name="Freeform 530"/>
              <p:cNvSpPr>
                <a:spLocks/>
              </p:cNvSpPr>
              <p:nvPr/>
            </p:nvSpPr>
            <p:spPr bwMode="auto">
              <a:xfrm>
                <a:off x="4234" y="2813"/>
                <a:ext cx="64" cy="2"/>
              </a:xfrm>
              <a:custGeom>
                <a:avLst/>
                <a:gdLst>
                  <a:gd name="T0" fmla="*/ 64 w 64"/>
                  <a:gd name="T1" fmla="*/ 2 h 2"/>
                  <a:gd name="T2" fmla="*/ 0 w 64"/>
                  <a:gd name="T3" fmla="*/ 2 h 2"/>
                  <a:gd name="T4" fmla="*/ 0 w 64"/>
                  <a:gd name="T5" fmla="*/ 2 h 2"/>
                  <a:gd name="T6" fmla="*/ 0 w 64"/>
                  <a:gd name="T7" fmla="*/ 2 h 2"/>
                  <a:gd name="T8" fmla="*/ 0 w 64"/>
                  <a:gd name="T9" fmla="*/ 2 h 2"/>
                  <a:gd name="T10" fmla="*/ 0 w 64"/>
                  <a:gd name="T11" fmla="*/ 2 h 2"/>
                  <a:gd name="T12" fmla="*/ 0 w 64"/>
                  <a:gd name="T13" fmla="*/ 2 h 2"/>
                  <a:gd name="T14" fmla="*/ 0 w 64"/>
                  <a:gd name="T15" fmla="*/ 2 h 2"/>
                  <a:gd name="T16" fmla="*/ 2 w 64"/>
                  <a:gd name="T17" fmla="*/ 2 h 2"/>
                  <a:gd name="T18" fmla="*/ 2 w 64"/>
                  <a:gd name="T19" fmla="*/ 0 h 2"/>
                  <a:gd name="T20" fmla="*/ 64 w 64"/>
                  <a:gd name="T21" fmla="*/ 0 h 2"/>
                  <a:gd name="T22" fmla="*/ 64 w 64"/>
                  <a:gd name="T23" fmla="*/ 2 h 2"/>
                  <a:gd name="T24" fmla="*/ 64 w 64"/>
                  <a:gd name="T25" fmla="*/ 2 h 2"/>
                  <a:gd name="T26" fmla="*/ 64 w 64"/>
                  <a:gd name="T27" fmla="*/ 2 h 2"/>
                  <a:gd name="T28" fmla="*/ 64 w 64"/>
                  <a:gd name="T29" fmla="*/ 2 h 2"/>
                  <a:gd name="T30" fmla="*/ 64 w 64"/>
                  <a:gd name="T31" fmla="*/ 2 h 2"/>
                  <a:gd name="T32" fmla="*/ 64 w 64"/>
                  <a:gd name="T33" fmla="*/ 2 h 2"/>
                  <a:gd name="T34" fmla="*/ 64 w 64"/>
                  <a:gd name="T35" fmla="*/ 2 h 2"/>
                  <a:gd name="T36" fmla="*/ 64 w 64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4"/>
                  <a:gd name="T58" fmla="*/ 0 h 2"/>
                  <a:gd name="T59" fmla="*/ 64 w 64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4" h="2">
                    <a:moveTo>
                      <a:pt x="64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64" y="0"/>
                    </a:lnTo>
                    <a:lnTo>
                      <a:pt x="64" y="2"/>
                    </a:lnTo>
                    <a:close/>
                  </a:path>
                </a:pathLst>
              </a:custGeom>
              <a:solidFill>
                <a:srgbClr val="935D2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0" name="Freeform 531"/>
              <p:cNvSpPr>
                <a:spLocks/>
              </p:cNvSpPr>
              <p:nvPr/>
            </p:nvSpPr>
            <p:spPr bwMode="auto">
              <a:xfrm>
                <a:off x="4236" y="2813"/>
                <a:ext cx="62" cy="1"/>
              </a:xfrm>
              <a:custGeom>
                <a:avLst/>
                <a:gdLst>
                  <a:gd name="T0" fmla="*/ 62 w 62"/>
                  <a:gd name="T1" fmla="*/ 0 h 1"/>
                  <a:gd name="T2" fmla="*/ 0 w 62"/>
                  <a:gd name="T3" fmla="*/ 0 h 1"/>
                  <a:gd name="T4" fmla="*/ 0 w 62"/>
                  <a:gd name="T5" fmla="*/ 0 h 1"/>
                  <a:gd name="T6" fmla="*/ 0 w 62"/>
                  <a:gd name="T7" fmla="*/ 0 h 1"/>
                  <a:gd name="T8" fmla="*/ 0 w 62"/>
                  <a:gd name="T9" fmla="*/ 0 h 1"/>
                  <a:gd name="T10" fmla="*/ 0 w 62"/>
                  <a:gd name="T11" fmla="*/ 0 h 1"/>
                  <a:gd name="T12" fmla="*/ 0 w 62"/>
                  <a:gd name="T13" fmla="*/ 0 h 1"/>
                  <a:gd name="T14" fmla="*/ 0 w 62"/>
                  <a:gd name="T15" fmla="*/ 0 h 1"/>
                  <a:gd name="T16" fmla="*/ 0 w 62"/>
                  <a:gd name="T17" fmla="*/ 0 h 1"/>
                  <a:gd name="T18" fmla="*/ 0 w 62"/>
                  <a:gd name="T19" fmla="*/ 0 h 1"/>
                  <a:gd name="T20" fmla="*/ 62 w 62"/>
                  <a:gd name="T21" fmla="*/ 0 h 1"/>
                  <a:gd name="T22" fmla="*/ 62 w 62"/>
                  <a:gd name="T23" fmla="*/ 0 h 1"/>
                  <a:gd name="T24" fmla="*/ 62 w 62"/>
                  <a:gd name="T25" fmla="*/ 0 h 1"/>
                  <a:gd name="T26" fmla="*/ 62 w 62"/>
                  <a:gd name="T27" fmla="*/ 0 h 1"/>
                  <a:gd name="T28" fmla="*/ 62 w 62"/>
                  <a:gd name="T29" fmla="*/ 0 h 1"/>
                  <a:gd name="T30" fmla="*/ 62 w 62"/>
                  <a:gd name="T31" fmla="*/ 0 h 1"/>
                  <a:gd name="T32" fmla="*/ 62 w 62"/>
                  <a:gd name="T33" fmla="*/ 0 h 1"/>
                  <a:gd name="T34" fmla="*/ 62 w 62"/>
                  <a:gd name="T35" fmla="*/ 0 h 1"/>
                  <a:gd name="T36" fmla="*/ 62 w 62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62"/>
                  <a:gd name="T58" fmla="*/ 0 h 1"/>
                  <a:gd name="T59" fmla="*/ 62 w 62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62" h="1">
                    <a:moveTo>
                      <a:pt x="62" y="0"/>
                    </a:moveTo>
                    <a:lnTo>
                      <a:pt x="0" y="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935D2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1" name="Freeform 532"/>
              <p:cNvSpPr>
                <a:spLocks/>
              </p:cNvSpPr>
              <p:nvPr/>
            </p:nvSpPr>
            <p:spPr bwMode="auto">
              <a:xfrm>
                <a:off x="4236" y="2810"/>
                <a:ext cx="62" cy="3"/>
              </a:xfrm>
              <a:custGeom>
                <a:avLst/>
                <a:gdLst>
                  <a:gd name="T0" fmla="*/ 62 w 62"/>
                  <a:gd name="T1" fmla="*/ 3 h 3"/>
                  <a:gd name="T2" fmla="*/ 0 w 62"/>
                  <a:gd name="T3" fmla="*/ 3 h 3"/>
                  <a:gd name="T4" fmla="*/ 0 w 62"/>
                  <a:gd name="T5" fmla="*/ 3 h 3"/>
                  <a:gd name="T6" fmla="*/ 0 w 62"/>
                  <a:gd name="T7" fmla="*/ 3 h 3"/>
                  <a:gd name="T8" fmla="*/ 0 w 62"/>
                  <a:gd name="T9" fmla="*/ 3 h 3"/>
                  <a:gd name="T10" fmla="*/ 0 w 62"/>
                  <a:gd name="T11" fmla="*/ 3 h 3"/>
                  <a:gd name="T12" fmla="*/ 0 w 62"/>
                  <a:gd name="T13" fmla="*/ 3 h 3"/>
                  <a:gd name="T14" fmla="*/ 0 w 62"/>
                  <a:gd name="T15" fmla="*/ 0 h 3"/>
                  <a:gd name="T16" fmla="*/ 0 w 62"/>
                  <a:gd name="T17" fmla="*/ 0 h 3"/>
                  <a:gd name="T18" fmla="*/ 0 w 62"/>
                  <a:gd name="T19" fmla="*/ 0 h 3"/>
                  <a:gd name="T20" fmla="*/ 0 w 62"/>
                  <a:gd name="T21" fmla="*/ 0 h 3"/>
                  <a:gd name="T22" fmla="*/ 0 w 62"/>
                  <a:gd name="T23" fmla="*/ 0 h 3"/>
                  <a:gd name="T24" fmla="*/ 0 w 62"/>
                  <a:gd name="T25" fmla="*/ 0 h 3"/>
                  <a:gd name="T26" fmla="*/ 0 w 62"/>
                  <a:gd name="T27" fmla="*/ 0 h 3"/>
                  <a:gd name="T28" fmla="*/ 3 w 62"/>
                  <a:gd name="T29" fmla="*/ 0 h 3"/>
                  <a:gd name="T30" fmla="*/ 3 w 62"/>
                  <a:gd name="T31" fmla="*/ 0 h 3"/>
                  <a:gd name="T32" fmla="*/ 3 w 62"/>
                  <a:gd name="T33" fmla="*/ 0 h 3"/>
                  <a:gd name="T34" fmla="*/ 3 w 62"/>
                  <a:gd name="T35" fmla="*/ 0 h 3"/>
                  <a:gd name="T36" fmla="*/ 62 w 62"/>
                  <a:gd name="T37" fmla="*/ 0 h 3"/>
                  <a:gd name="T38" fmla="*/ 62 w 62"/>
                  <a:gd name="T39" fmla="*/ 0 h 3"/>
                  <a:gd name="T40" fmla="*/ 62 w 62"/>
                  <a:gd name="T41" fmla="*/ 0 h 3"/>
                  <a:gd name="T42" fmla="*/ 62 w 62"/>
                  <a:gd name="T43" fmla="*/ 0 h 3"/>
                  <a:gd name="T44" fmla="*/ 62 w 62"/>
                  <a:gd name="T45" fmla="*/ 0 h 3"/>
                  <a:gd name="T46" fmla="*/ 62 w 62"/>
                  <a:gd name="T47" fmla="*/ 0 h 3"/>
                  <a:gd name="T48" fmla="*/ 62 w 62"/>
                  <a:gd name="T49" fmla="*/ 0 h 3"/>
                  <a:gd name="T50" fmla="*/ 62 w 62"/>
                  <a:gd name="T51" fmla="*/ 0 h 3"/>
                  <a:gd name="T52" fmla="*/ 62 w 62"/>
                  <a:gd name="T53" fmla="*/ 3 h 3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w 62"/>
                  <a:gd name="T82" fmla="*/ 0 h 3"/>
                  <a:gd name="T83" fmla="*/ 62 w 62"/>
                  <a:gd name="T84" fmla="*/ 3 h 3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T81" t="T82" r="T83" b="T84"/>
                <a:pathLst>
                  <a:path w="62" h="3">
                    <a:moveTo>
                      <a:pt x="62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62" y="0"/>
                    </a:lnTo>
                    <a:lnTo>
                      <a:pt x="62" y="3"/>
                    </a:lnTo>
                    <a:close/>
                  </a:path>
                </a:pathLst>
              </a:custGeom>
              <a:solidFill>
                <a:srgbClr val="935E2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2" name="Freeform 533"/>
              <p:cNvSpPr>
                <a:spLocks/>
              </p:cNvSpPr>
              <p:nvPr/>
            </p:nvSpPr>
            <p:spPr bwMode="auto">
              <a:xfrm>
                <a:off x="4239" y="2808"/>
                <a:ext cx="59" cy="2"/>
              </a:xfrm>
              <a:custGeom>
                <a:avLst/>
                <a:gdLst>
                  <a:gd name="T0" fmla="*/ 59 w 59"/>
                  <a:gd name="T1" fmla="*/ 2 h 2"/>
                  <a:gd name="T2" fmla="*/ 0 w 59"/>
                  <a:gd name="T3" fmla="*/ 2 h 2"/>
                  <a:gd name="T4" fmla="*/ 0 w 59"/>
                  <a:gd name="T5" fmla="*/ 2 h 2"/>
                  <a:gd name="T6" fmla="*/ 0 w 59"/>
                  <a:gd name="T7" fmla="*/ 0 h 2"/>
                  <a:gd name="T8" fmla="*/ 0 w 59"/>
                  <a:gd name="T9" fmla="*/ 0 h 2"/>
                  <a:gd name="T10" fmla="*/ 0 w 59"/>
                  <a:gd name="T11" fmla="*/ 0 h 2"/>
                  <a:gd name="T12" fmla="*/ 0 w 59"/>
                  <a:gd name="T13" fmla="*/ 0 h 2"/>
                  <a:gd name="T14" fmla="*/ 3 w 59"/>
                  <a:gd name="T15" fmla="*/ 0 h 2"/>
                  <a:gd name="T16" fmla="*/ 3 w 59"/>
                  <a:gd name="T17" fmla="*/ 0 h 2"/>
                  <a:gd name="T18" fmla="*/ 3 w 59"/>
                  <a:gd name="T19" fmla="*/ 0 h 2"/>
                  <a:gd name="T20" fmla="*/ 59 w 59"/>
                  <a:gd name="T21" fmla="*/ 0 h 2"/>
                  <a:gd name="T22" fmla="*/ 59 w 59"/>
                  <a:gd name="T23" fmla="*/ 0 h 2"/>
                  <a:gd name="T24" fmla="*/ 59 w 59"/>
                  <a:gd name="T25" fmla="*/ 0 h 2"/>
                  <a:gd name="T26" fmla="*/ 59 w 59"/>
                  <a:gd name="T27" fmla="*/ 0 h 2"/>
                  <a:gd name="T28" fmla="*/ 59 w 59"/>
                  <a:gd name="T29" fmla="*/ 0 h 2"/>
                  <a:gd name="T30" fmla="*/ 59 w 59"/>
                  <a:gd name="T31" fmla="*/ 0 h 2"/>
                  <a:gd name="T32" fmla="*/ 59 w 59"/>
                  <a:gd name="T33" fmla="*/ 0 h 2"/>
                  <a:gd name="T34" fmla="*/ 59 w 59"/>
                  <a:gd name="T35" fmla="*/ 2 h 2"/>
                  <a:gd name="T36" fmla="*/ 59 w 5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9"/>
                  <a:gd name="T58" fmla="*/ 0 h 2"/>
                  <a:gd name="T59" fmla="*/ 59 w 5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9" h="2">
                    <a:moveTo>
                      <a:pt x="59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9" y="0"/>
                    </a:lnTo>
                    <a:lnTo>
                      <a:pt x="59" y="2"/>
                    </a:lnTo>
                    <a:close/>
                  </a:path>
                </a:pathLst>
              </a:custGeom>
              <a:solidFill>
                <a:srgbClr val="935E2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3" name="Freeform 534"/>
              <p:cNvSpPr>
                <a:spLocks/>
              </p:cNvSpPr>
              <p:nvPr/>
            </p:nvSpPr>
            <p:spPr bwMode="auto">
              <a:xfrm>
                <a:off x="4242" y="2805"/>
                <a:ext cx="56" cy="3"/>
              </a:xfrm>
              <a:custGeom>
                <a:avLst/>
                <a:gdLst>
                  <a:gd name="T0" fmla="*/ 56 w 56"/>
                  <a:gd name="T1" fmla="*/ 3 h 3"/>
                  <a:gd name="T2" fmla="*/ 0 w 56"/>
                  <a:gd name="T3" fmla="*/ 3 h 3"/>
                  <a:gd name="T4" fmla="*/ 0 w 56"/>
                  <a:gd name="T5" fmla="*/ 3 h 3"/>
                  <a:gd name="T6" fmla="*/ 0 w 56"/>
                  <a:gd name="T7" fmla="*/ 3 h 3"/>
                  <a:gd name="T8" fmla="*/ 0 w 56"/>
                  <a:gd name="T9" fmla="*/ 0 h 3"/>
                  <a:gd name="T10" fmla="*/ 0 w 56"/>
                  <a:gd name="T11" fmla="*/ 0 h 3"/>
                  <a:gd name="T12" fmla="*/ 0 w 56"/>
                  <a:gd name="T13" fmla="*/ 0 h 3"/>
                  <a:gd name="T14" fmla="*/ 2 w 56"/>
                  <a:gd name="T15" fmla="*/ 0 h 3"/>
                  <a:gd name="T16" fmla="*/ 2 w 56"/>
                  <a:gd name="T17" fmla="*/ 0 h 3"/>
                  <a:gd name="T18" fmla="*/ 2 w 56"/>
                  <a:gd name="T19" fmla="*/ 0 h 3"/>
                  <a:gd name="T20" fmla="*/ 56 w 56"/>
                  <a:gd name="T21" fmla="*/ 0 h 3"/>
                  <a:gd name="T22" fmla="*/ 56 w 56"/>
                  <a:gd name="T23" fmla="*/ 0 h 3"/>
                  <a:gd name="T24" fmla="*/ 56 w 56"/>
                  <a:gd name="T25" fmla="*/ 0 h 3"/>
                  <a:gd name="T26" fmla="*/ 56 w 56"/>
                  <a:gd name="T27" fmla="*/ 0 h 3"/>
                  <a:gd name="T28" fmla="*/ 56 w 56"/>
                  <a:gd name="T29" fmla="*/ 0 h 3"/>
                  <a:gd name="T30" fmla="*/ 56 w 56"/>
                  <a:gd name="T31" fmla="*/ 0 h 3"/>
                  <a:gd name="T32" fmla="*/ 56 w 56"/>
                  <a:gd name="T33" fmla="*/ 3 h 3"/>
                  <a:gd name="T34" fmla="*/ 56 w 56"/>
                  <a:gd name="T35" fmla="*/ 3 h 3"/>
                  <a:gd name="T36" fmla="*/ 56 w 5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6"/>
                  <a:gd name="T58" fmla="*/ 0 h 3"/>
                  <a:gd name="T59" fmla="*/ 56 w 5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6" h="3">
                    <a:moveTo>
                      <a:pt x="5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56" y="0"/>
                    </a:lnTo>
                    <a:lnTo>
                      <a:pt x="56" y="3"/>
                    </a:lnTo>
                    <a:close/>
                  </a:path>
                </a:pathLst>
              </a:custGeom>
              <a:solidFill>
                <a:srgbClr val="945E2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4" name="Freeform 535"/>
              <p:cNvSpPr>
                <a:spLocks/>
              </p:cNvSpPr>
              <p:nvPr/>
            </p:nvSpPr>
            <p:spPr bwMode="auto">
              <a:xfrm>
                <a:off x="4244" y="2802"/>
                <a:ext cx="54" cy="3"/>
              </a:xfrm>
              <a:custGeom>
                <a:avLst/>
                <a:gdLst>
                  <a:gd name="T0" fmla="*/ 54 w 54"/>
                  <a:gd name="T1" fmla="*/ 3 h 3"/>
                  <a:gd name="T2" fmla="*/ 0 w 54"/>
                  <a:gd name="T3" fmla="*/ 3 h 3"/>
                  <a:gd name="T4" fmla="*/ 0 w 54"/>
                  <a:gd name="T5" fmla="*/ 3 h 3"/>
                  <a:gd name="T6" fmla="*/ 0 w 54"/>
                  <a:gd name="T7" fmla="*/ 3 h 3"/>
                  <a:gd name="T8" fmla="*/ 0 w 54"/>
                  <a:gd name="T9" fmla="*/ 3 h 3"/>
                  <a:gd name="T10" fmla="*/ 0 w 54"/>
                  <a:gd name="T11" fmla="*/ 0 h 3"/>
                  <a:gd name="T12" fmla="*/ 0 w 54"/>
                  <a:gd name="T13" fmla="*/ 0 h 3"/>
                  <a:gd name="T14" fmla="*/ 0 w 54"/>
                  <a:gd name="T15" fmla="*/ 0 h 3"/>
                  <a:gd name="T16" fmla="*/ 3 w 54"/>
                  <a:gd name="T17" fmla="*/ 0 h 3"/>
                  <a:gd name="T18" fmla="*/ 3 w 54"/>
                  <a:gd name="T19" fmla="*/ 0 h 3"/>
                  <a:gd name="T20" fmla="*/ 54 w 54"/>
                  <a:gd name="T21" fmla="*/ 0 h 3"/>
                  <a:gd name="T22" fmla="*/ 54 w 54"/>
                  <a:gd name="T23" fmla="*/ 0 h 3"/>
                  <a:gd name="T24" fmla="*/ 54 w 54"/>
                  <a:gd name="T25" fmla="*/ 0 h 3"/>
                  <a:gd name="T26" fmla="*/ 54 w 54"/>
                  <a:gd name="T27" fmla="*/ 0 h 3"/>
                  <a:gd name="T28" fmla="*/ 54 w 54"/>
                  <a:gd name="T29" fmla="*/ 0 h 3"/>
                  <a:gd name="T30" fmla="*/ 54 w 54"/>
                  <a:gd name="T31" fmla="*/ 3 h 3"/>
                  <a:gd name="T32" fmla="*/ 54 w 54"/>
                  <a:gd name="T33" fmla="*/ 3 h 3"/>
                  <a:gd name="T34" fmla="*/ 54 w 54"/>
                  <a:gd name="T35" fmla="*/ 3 h 3"/>
                  <a:gd name="T36" fmla="*/ 54 w 5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3"/>
                  <a:gd name="T59" fmla="*/ 54 w 5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3">
                    <a:moveTo>
                      <a:pt x="54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4" y="0"/>
                    </a:lnTo>
                    <a:lnTo>
                      <a:pt x="54" y="3"/>
                    </a:lnTo>
                    <a:close/>
                  </a:path>
                </a:pathLst>
              </a:custGeom>
              <a:solidFill>
                <a:srgbClr val="945F2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5" name="Freeform 536"/>
              <p:cNvSpPr>
                <a:spLocks/>
              </p:cNvSpPr>
              <p:nvPr/>
            </p:nvSpPr>
            <p:spPr bwMode="auto">
              <a:xfrm>
                <a:off x="4247" y="2800"/>
                <a:ext cx="51" cy="2"/>
              </a:xfrm>
              <a:custGeom>
                <a:avLst/>
                <a:gdLst>
                  <a:gd name="T0" fmla="*/ 51 w 51"/>
                  <a:gd name="T1" fmla="*/ 2 h 2"/>
                  <a:gd name="T2" fmla="*/ 0 w 51"/>
                  <a:gd name="T3" fmla="*/ 2 h 2"/>
                  <a:gd name="T4" fmla="*/ 0 w 51"/>
                  <a:gd name="T5" fmla="*/ 2 h 2"/>
                  <a:gd name="T6" fmla="*/ 0 w 51"/>
                  <a:gd name="T7" fmla="*/ 2 h 2"/>
                  <a:gd name="T8" fmla="*/ 0 w 51"/>
                  <a:gd name="T9" fmla="*/ 2 h 2"/>
                  <a:gd name="T10" fmla="*/ 0 w 51"/>
                  <a:gd name="T11" fmla="*/ 2 h 2"/>
                  <a:gd name="T12" fmla="*/ 0 w 51"/>
                  <a:gd name="T13" fmla="*/ 0 h 2"/>
                  <a:gd name="T14" fmla="*/ 0 w 51"/>
                  <a:gd name="T15" fmla="*/ 0 h 2"/>
                  <a:gd name="T16" fmla="*/ 0 w 51"/>
                  <a:gd name="T17" fmla="*/ 0 h 2"/>
                  <a:gd name="T18" fmla="*/ 3 w 51"/>
                  <a:gd name="T19" fmla="*/ 0 h 2"/>
                  <a:gd name="T20" fmla="*/ 51 w 51"/>
                  <a:gd name="T21" fmla="*/ 0 h 2"/>
                  <a:gd name="T22" fmla="*/ 51 w 51"/>
                  <a:gd name="T23" fmla="*/ 0 h 2"/>
                  <a:gd name="T24" fmla="*/ 51 w 51"/>
                  <a:gd name="T25" fmla="*/ 0 h 2"/>
                  <a:gd name="T26" fmla="*/ 51 w 51"/>
                  <a:gd name="T27" fmla="*/ 0 h 2"/>
                  <a:gd name="T28" fmla="*/ 51 w 51"/>
                  <a:gd name="T29" fmla="*/ 2 h 2"/>
                  <a:gd name="T30" fmla="*/ 51 w 51"/>
                  <a:gd name="T31" fmla="*/ 2 h 2"/>
                  <a:gd name="T32" fmla="*/ 51 w 51"/>
                  <a:gd name="T33" fmla="*/ 2 h 2"/>
                  <a:gd name="T34" fmla="*/ 51 w 51"/>
                  <a:gd name="T35" fmla="*/ 2 h 2"/>
                  <a:gd name="T36" fmla="*/ 51 w 5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1"/>
                  <a:gd name="T58" fmla="*/ 0 h 2"/>
                  <a:gd name="T59" fmla="*/ 51 w 5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1" h="2">
                    <a:moveTo>
                      <a:pt x="5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51" y="0"/>
                    </a:lnTo>
                    <a:lnTo>
                      <a:pt x="51" y="2"/>
                    </a:lnTo>
                    <a:close/>
                  </a:path>
                </a:pathLst>
              </a:custGeom>
              <a:solidFill>
                <a:srgbClr val="945F2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6" name="Freeform 537"/>
              <p:cNvSpPr>
                <a:spLocks/>
              </p:cNvSpPr>
              <p:nvPr/>
            </p:nvSpPr>
            <p:spPr bwMode="auto">
              <a:xfrm>
                <a:off x="4250" y="2797"/>
                <a:ext cx="48" cy="3"/>
              </a:xfrm>
              <a:custGeom>
                <a:avLst/>
                <a:gdLst>
                  <a:gd name="T0" fmla="*/ 48 w 48"/>
                  <a:gd name="T1" fmla="*/ 3 h 3"/>
                  <a:gd name="T2" fmla="*/ 0 w 48"/>
                  <a:gd name="T3" fmla="*/ 3 h 3"/>
                  <a:gd name="T4" fmla="*/ 0 w 48"/>
                  <a:gd name="T5" fmla="*/ 3 h 3"/>
                  <a:gd name="T6" fmla="*/ 0 w 48"/>
                  <a:gd name="T7" fmla="*/ 3 h 3"/>
                  <a:gd name="T8" fmla="*/ 0 w 48"/>
                  <a:gd name="T9" fmla="*/ 3 h 3"/>
                  <a:gd name="T10" fmla="*/ 0 w 48"/>
                  <a:gd name="T11" fmla="*/ 3 h 3"/>
                  <a:gd name="T12" fmla="*/ 0 w 48"/>
                  <a:gd name="T13" fmla="*/ 3 h 3"/>
                  <a:gd name="T14" fmla="*/ 0 w 48"/>
                  <a:gd name="T15" fmla="*/ 0 h 3"/>
                  <a:gd name="T16" fmla="*/ 0 w 48"/>
                  <a:gd name="T17" fmla="*/ 0 h 3"/>
                  <a:gd name="T18" fmla="*/ 2 w 48"/>
                  <a:gd name="T19" fmla="*/ 0 h 3"/>
                  <a:gd name="T20" fmla="*/ 48 w 48"/>
                  <a:gd name="T21" fmla="*/ 0 h 3"/>
                  <a:gd name="T22" fmla="*/ 48 w 48"/>
                  <a:gd name="T23" fmla="*/ 0 h 3"/>
                  <a:gd name="T24" fmla="*/ 48 w 48"/>
                  <a:gd name="T25" fmla="*/ 0 h 3"/>
                  <a:gd name="T26" fmla="*/ 48 w 48"/>
                  <a:gd name="T27" fmla="*/ 3 h 3"/>
                  <a:gd name="T28" fmla="*/ 48 w 48"/>
                  <a:gd name="T29" fmla="*/ 3 h 3"/>
                  <a:gd name="T30" fmla="*/ 48 w 48"/>
                  <a:gd name="T31" fmla="*/ 3 h 3"/>
                  <a:gd name="T32" fmla="*/ 48 w 48"/>
                  <a:gd name="T33" fmla="*/ 3 h 3"/>
                  <a:gd name="T34" fmla="*/ 48 w 48"/>
                  <a:gd name="T35" fmla="*/ 3 h 3"/>
                  <a:gd name="T36" fmla="*/ 48 w 4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8"/>
                  <a:gd name="T58" fmla="*/ 0 h 3"/>
                  <a:gd name="T59" fmla="*/ 48 w 4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8" h="3">
                    <a:moveTo>
                      <a:pt x="4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8" y="0"/>
                    </a:lnTo>
                    <a:lnTo>
                      <a:pt x="48" y="3"/>
                    </a:lnTo>
                    <a:close/>
                  </a:path>
                </a:pathLst>
              </a:custGeom>
              <a:solidFill>
                <a:srgbClr val="945F2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7" name="Freeform 538"/>
              <p:cNvSpPr>
                <a:spLocks/>
              </p:cNvSpPr>
              <p:nvPr/>
            </p:nvSpPr>
            <p:spPr bwMode="auto">
              <a:xfrm>
                <a:off x="4252" y="2794"/>
                <a:ext cx="46" cy="3"/>
              </a:xfrm>
              <a:custGeom>
                <a:avLst/>
                <a:gdLst>
                  <a:gd name="T0" fmla="*/ 46 w 46"/>
                  <a:gd name="T1" fmla="*/ 3 h 3"/>
                  <a:gd name="T2" fmla="*/ 0 w 46"/>
                  <a:gd name="T3" fmla="*/ 3 h 3"/>
                  <a:gd name="T4" fmla="*/ 0 w 46"/>
                  <a:gd name="T5" fmla="*/ 3 h 3"/>
                  <a:gd name="T6" fmla="*/ 0 w 46"/>
                  <a:gd name="T7" fmla="*/ 3 h 3"/>
                  <a:gd name="T8" fmla="*/ 0 w 46"/>
                  <a:gd name="T9" fmla="*/ 3 h 3"/>
                  <a:gd name="T10" fmla="*/ 0 w 46"/>
                  <a:gd name="T11" fmla="*/ 3 h 3"/>
                  <a:gd name="T12" fmla="*/ 0 w 46"/>
                  <a:gd name="T13" fmla="*/ 3 h 3"/>
                  <a:gd name="T14" fmla="*/ 0 w 46"/>
                  <a:gd name="T15" fmla="*/ 3 h 3"/>
                  <a:gd name="T16" fmla="*/ 0 w 46"/>
                  <a:gd name="T17" fmla="*/ 0 h 3"/>
                  <a:gd name="T18" fmla="*/ 0 w 46"/>
                  <a:gd name="T19" fmla="*/ 0 h 3"/>
                  <a:gd name="T20" fmla="*/ 46 w 46"/>
                  <a:gd name="T21" fmla="*/ 0 h 3"/>
                  <a:gd name="T22" fmla="*/ 46 w 46"/>
                  <a:gd name="T23" fmla="*/ 0 h 3"/>
                  <a:gd name="T24" fmla="*/ 46 w 46"/>
                  <a:gd name="T25" fmla="*/ 3 h 3"/>
                  <a:gd name="T26" fmla="*/ 46 w 46"/>
                  <a:gd name="T27" fmla="*/ 3 h 3"/>
                  <a:gd name="T28" fmla="*/ 46 w 46"/>
                  <a:gd name="T29" fmla="*/ 3 h 3"/>
                  <a:gd name="T30" fmla="*/ 46 w 46"/>
                  <a:gd name="T31" fmla="*/ 3 h 3"/>
                  <a:gd name="T32" fmla="*/ 46 w 46"/>
                  <a:gd name="T33" fmla="*/ 3 h 3"/>
                  <a:gd name="T34" fmla="*/ 46 w 46"/>
                  <a:gd name="T35" fmla="*/ 3 h 3"/>
                  <a:gd name="T36" fmla="*/ 46 w 4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3"/>
                  <a:gd name="T59" fmla="*/ 46 w 4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3">
                    <a:moveTo>
                      <a:pt x="4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46" y="0"/>
                    </a:lnTo>
                    <a:lnTo>
                      <a:pt x="46" y="3"/>
                    </a:lnTo>
                    <a:close/>
                  </a:path>
                </a:pathLst>
              </a:custGeom>
              <a:solidFill>
                <a:srgbClr val="945F2E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8" name="Freeform 539"/>
              <p:cNvSpPr>
                <a:spLocks/>
              </p:cNvSpPr>
              <p:nvPr/>
            </p:nvSpPr>
            <p:spPr bwMode="auto">
              <a:xfrm>
                <a:off x="4252" y="2792"/>
                <a:ext cx="49" cy="2"/>
              </a:xfrm>
              <a:custGeom>
                <a:avLst/>
                <a:gdLst>
                  <a:gd name="T0" fmla="*/ 46 w 49"/>
                  <a:gd name="T1" fmla="*/ 2 h 2"/>
                  <a:gd name="T2" fmla="*/ 0 w 49"/>
                  <a:gd name="T3" fmla="*/ 2 h 2"/>
                  <a:gd name="T4" fmla="*/ 3 w 49"/>
                  <a:gd name="T5" fmla="*/ 2 h 2"/>
                  <a:gd name="T6" fmla="*/ 3 w 49"/>
                  <a:gd name="T7" fmla="*/ 2 h 2"/>
                  <a:gd name="T8" fmla="*/ 3 w 49"/>
                  <a:gd name="T9" fmla="*/ 2 h 2"/>
                  <a:gd name="T10" fmla="*/ 3 w 49"/>
                  <a:gd name="T11" fmla="*/ 2 h 2"/>
                  <a:gd name="T12" fmla="*/ 3 w 49"/>
                  <a:gd name="T13" fmla="*/ 2 h 2"/>
                  <a:gd name="T14" fmla="*/ 3 w 49"/>
                  <a:gd name="T15" fmla="*/ 2 h 2"/>
                  <a:gd name="T16" fmla="*/ 3 w 49"/>
                  <a:gd name="T17" fmla="*/ 2 h 2"/>
                  <a:gd name="T18" fmla="*/ 3 w 49"/>
                  <a:gd name="T19" fmla="*/ 0 h 2"/>
                  <a:gd name="T20" fmla="*/ 49 w 49"/>
                  <a:gd name="T21" fmla="*/ 0 h 2"/>
                  <a:gd name="T22" fmla="*/ 49 w 49"/>
                  <a:gd name="T23" fmla="*/ 2 h 2"/>
                  <a:gd name="T24" fmla="*/ 49 w 49"/>
                  <a:gd name="T25" fmla="*/ 2 h 2"/>
                  <a:gd name="T26" fmla="*/ 49 w 49"/>
                  <a:gd name="T27" fmla="*/ 2 h 2"/>
                  <a:gd name="T28" fmla="*/ 49 w 49"/>
                  <a:gd name="T29" fmla="*/ 2 h 2"/>
                  <a:gd name="T30" fmla="*/ 46 w 49"/>
                  <a:gd name="T31" fmla="*/ 2 h 2"/>
                  <a:gd name="T32" fmla="*/ 46 w 49"/>
                  <a:gd name="T33" fmla="*/ 2 h 2"/>
                  <a:gd name="T34" fmla="*/ 46 w 49"/>
                  <a:gd name="T35" fmla="*/ 2 h 2"/>
                  <a:gd name="T36" fmla="*/ 46 w 4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9"/>
                  <a:gd name="T58" fmla="*/ 0 h 2"/>
                  <a:gd name="T59" fmla="*/ 49 w 4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9" h="2">
                    <a:moveTo>
                      <a:pt x="46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49" y="0"/>
                    </a:lnTo>
                    <a:lnTo>
                      <a:pt x="49" y="2"/>
                    </a:lnTo>
                    <a:lnTo>
                      <a:pt x="46" y="2"/>
                    </a:lnTo>
                    <a:close/>
                  </a:path>
                </a:pathLst>
              </a:custGeom>
              <a:solidFill>
                <a:srgbClr val="9560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29" name="Freeform 540"/>
              <p:cNvSpPr>
                <a:spLocks/>
              </p:cNvSpPr>
              <p:nvPr/>
            </p:nvSpPr>
            <p:spPr bwMode="auto">
              <a:xfrm>
                <a:off x="4255" y="2792"/>
                <a:ext cx="46" cy="1"/>
              </a:xfrm>
              <a:custGeom>
                <a:avLst/>
                <a:gdLst>
                  <a:gd name="T0" fmla="*/ 46 w 46"/>
                  <a:gd name="T1" fmla="*/ 0 h 1"/>
                  <a:gd name="T2" fmla="*/ 0 w 46"/>
                  <a:gd name="T3" fmla="*/ 0 h 1"/>
                  <a:gd name="T4" fmla="*/ 3 w 46"/>
                  <a:gd name="T5" fmla="*/ 0 h 1"/>
                  <a:gd name="T6" fmla="*/ 3 w 46"/>
                  <a:gd name="T7" fmla="*/ 0 h 1"/>
                  <a:gd name="T8" fmla="*/ 3 w 46"/>
                  <a:gd name="T9" fmla="*/ 0 h 1"/>
                  <a:gd name="T10" fmla="*/ 3 w 46"/>
                  <a:gd name="T11" fmla="*/ 0 h 1"/>
                  <a:gd name="T12" fmla="*/ 3 w 46"/>
                  <a:gd name="T13" fmla="*/ 0 h 1"/>
                  <a:gd name="T14" fmla="*/ 3 w 46"/>
                  <a:gd name="T15" fmla="*/ 0 h 1"/>
                  <a:gd name="T16" fmla="*/ 3 w 46"/>
                  <a:gd name="T17" fmla="*/ 0 h 1"/>
                  <a:gd name="T18" fmla="*/ 3 w 46"/>
                  <a:gd name="T19" fmla="*/ 0 h 1"/>
                  <a:gd name="T20" fmla="*/ 46 w 46"/>
                  <a:gd name="T21" fmla="*/ 0 h 1"/>
                  <a:gd name="T22" fmla="*/ 46 w 46"/>
                  <a:gd name="T23" fmla="*/ 0 h 1"/>
                  <a:gd name="T24" fmla="*/ 46 w 46"/>
                  <a:gd name="T25" fmla="*/ 0 h 1"/>
                  <a:gd name="T26" fmla="*/ 46 w 46"/>
                  <a:gd name="T27" fmla="*/ 0 h 1"/>
                  <a:gd name="T28" fmla="*/ 46 w 46"/>
                  <a:gd name="T29" fmla="*/ 0 h 1"/>
                  <a:gd name="T30" fmla="*/ 46 w 46"/>
                  <a:gd name="T31" fmla="*/ 0 h 1"/>
                  <a:gd name="T32" fmla="*/ 46 w 46"/>
                  <a:gd name="T33" fmla="*/ 0 h 1"/>
                  <a:gd name="T34" fmla="*/ 46 w 46"/>
                  <a:gd name="T35" fmla="*/ 0 h 1"/>
                  <a:gd name="T36" fmla="*/ 46 w 46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6"/>
                  <a:gd name="T58" fmla="*/ 0 h 1"/>
                  <a:gd name="T59" fmla="*/ 46 w 46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6" h="1">
                    <a:moveTo>
                      <a:pt x="46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9560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0" name="Freeform 541"/>
              <p:cNvSpPr>
                <a:spLocks/>
              </p:cNvSpPr>
              <p:nvPr/>
            </p:nvSpPr>
            <p:spPr bwMode="auto">
              <a:xfrm>
                <a:off x="4258" y="2789"/>
                <a:ext cx="43" cy="3"/>
              </a:xfrm>
              <a:custGeom>
                <a:avLst/>
                <a:gdLst>
                  <a:gd name="T0" fmla="*/ 43 w 43"/>
                  <a:gd name="T1" fmla="*/ 3 h 3"/>
                  <a:gd name="T2" fmla="*/ 0 w 43"/>
                  <a:gd name="T3" fmla="*/ 3 h 3"/>
                  <a:gd name="T4" fmla="*/ 0 w 43"/>
                  <a:gd name="T5" fmla="*/ 0 h 3"/>
                  <a:gd name="T6" fmla="*/ 2 w 43"/>
                  <a:gd name="T7" fmla="*/ 0 h 3"/>
                  <a:gd name="T8" fmla="*/ 2 w 43"/>
                  <a:gd name="T9" fmla="*/ 0 h 3"/>
                  <a:gd name="T10" fmla="*/ 2 w 43"/>
                  <a:gd name="T11" fmla="*/ 0 h 3"/>
                  <a:gd name="T12" fmla="*/ 2 w 43"/>
                  <a:gd name="T13" fmla="*/ 0 h 3"/>
                  <a:gd name="T14" fmla="*/ 2 w 43"/>
                  <a:gd name="T15" fmla="*/ 0 h 3"/>
                  <a:gd name="T16" fmla="*/ 2 w 43"/>
                  <a:gd name="T17" fmla="*/ 0 h 3"/>
                  <a:gd name="T18" fmla="*/ 2 w 43"/>
                  <a:gd name="T19" fmla="*/ 0 h 3"/>
                  <a:gd name="T20" fmla="*/ 43 w 43"/>
                  <a:gd name="T21" fmla="*/ 0 h 3"/>
                  <a:gd name="T22" fmla="*/ 43 w 43"/>
                  <a:gd name="T23" fmla="*/ 0 h 3"/>
                  <a:gd name="T24" fmla="*/ 43 w 43"/>
                  <a:gd name="T25" fmla="*/ 0 h 3"/>
                  <a:gd name="T26" fmla="*/ 43 w 43"/>
                  <a:gd name="T27" fmla="*/ 0 h 3"/>
                  <a:gd name="T28" fmla="*/ 43 w 43"/>
                  <a:gd name="T29" fmla="*/ 0 h 3"/>
                  <a:gd name="T30" fmla="*/ 43 w 43"/>
                  <a:gd name="T31" fmla="*/ 0 h 3"/>
                  <a:gd name="T32" fmla="*/ 43 w 43"/>
                  <a:gd name="T33" fmla="*/ 0 h 3"/>
                  <a:gd name="T34" fmla="*/ 43 w 43"/>
                  <a:gd name="T35" fmla="*/ 0 h 3"/>
                  <a:gd name="T36" fmla="*/ 43 w 4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3"/>
                  <a:gd name="T58" fmla="*/ 0 h 3"/>
                  <a:gd name="T59" fmla="*/ 43 w 4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3" h="3">
                    <a:moveTo>
                      <a:pt x="4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43" y="0"/>
                    </a:lnTo>
                    <a:lnTo>
                      <a:pt x="43" y="3"/>
                    </a:lnTo>
                    <a:close/>
                  </a:path>
                </a:pathLst>
              </a:custGeom>
              <a:solidFill>
                <a:srgbClr val="9560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1" name="Freeform 542"/>
              <p:cNvSpPr>
                <a:spLocks/>
              </p:cNvSpPr>
              <p:nvPr/>
            </p:nvSpPr>
            <p:spPr bwMode="auto">
              <a:xfrm>
                <a:off x="4260" y="2787"/>
                <a:ext cx="41" cy="2"/>
              </a:xfrm>
              <a:custGeom>
                <a:avLst/>
                <a:gdLst>
                  <a:gd name="T0" fmla="*/ 41 w 41"/>
                  <a:gd name="T1" fmla="*/ 2 h 2"/>
                  <a:gd name="T2" fmla="*/ 0 w 41"/>
                  <a:gd name="T3" fmla="*/ 2 h 2"/>
                  <a:gd name="T4" fmla="*/ 0 w 41"/>
                  <a:gd name="T5" fmla="*/ 0 h 2"/>
                  <a:gd name="T6" fmla="*/ 3 w 41"/>
                  <a:gd name="T7" fmla="*/ 0 h 2"/>
                  <a:gd name="T8" fmla="*/ 3 w 41"/>
                  <a:gd name="T9" fmla="*/ 0 h 2"/>
                  <a:gd name="T10" fmla="*/ 3 w 41"/>
                  <a:gd name="T11" fmla="*/ 0 h 2"/>
                  <a:gd name="T12" fmla="*/ 3 w 41"/>
                  <a:gd name="T13" fmla="*/ 0 h 2"/>
                  <a:gd name="T14" fmla="*/ 3 w 41"/>
                  <a:gd name="T15" fmla="*/ 0 h 2"/>
                  <a:gd name="T16" fmla="*/ 3 w 41"/>
                  <a:gd name="T17" fmla="*/ 0 h 2"/>
                  <a:gd name="T18" fmla="*/ 3 w 41"/>
                  <a:gd name="T19" fmla="*/ 0 h 2"/>
                  <a:gd name="T20" fmla="*/ 41 w 41"/>
                  <a:gd name="T21" fmla="*/ 0 h 2"/>
                  <a:gd name="T22" fmla="*/ 41 w 41"/>
                  <a:gd name="T23" fmla="*/ 0 h 2"/>
                  <a:gd name="T24" fmla="*/ 41 w 41"/>
                  <a:gd name="T25" fmla="*/ 0 h 2"/>
                  <a:gd name="T26" fmla="*/ 41 w 41"/>
                  <a:gd name="T27" fmla="*/ 0 h 2"/>
                  <a:gd name="T28" fmla="*/ 41 w 41"/>
                  <a:gd name="T29" fmla="*/ 0 h 2"/>
                  <a:gd name="T30" fmla="*/ 41 w 41"/>
                  <a:gd name="T31" fmla="*/ 0 h 2"/>
                  <a:gd name="T32" fmla="*/ 41 w 41"/>
                  <a:gd name="T33" fmla="*/ 0 h 2"/>
                  <a:gd name="T34" fmla="*/ 41 w 41"/>
                  <a:gd name="T35" fmla="*/ 0 h 2"/>
                  <a:gd name="T36" fmla="*/ 41 w 4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41"/>
                  <a:gd name="T58" fmla="*/ 0 h 2"/>
                  <a:gd name="T59" fmla="*/ 41 w 4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41" h="2">
                    <a:moveTo>
                      <a:pt x="41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41" y="0"/>
                    </a:lnTo>
                    <a:lnTo>
                      <a:pt x="41" y="2"/>
                    </a:lnTo>
                    <a:close/>
                  </a:path>
                </a:pathLst>
              </a:custGeom>
              <a:solidFill>
                <a:srgbClr val="9561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2" name="Freeform 543"/>
              <p:cNvSpPr>
                <a:spLocks/>
              </p:cNvSpPr>
              <p:nvPr/>
            </p:nvSpPr>
            <p:spPr bwMode="auto">
              <a:xfrm>
                <a:off x="4263" y="2784"/>
                <a:ext cx="38" cy="3"/>
              </a:xfrm>
              <a:custGeom>
                <a:avLst/>
                <a:gdLst>
                  <a:gd name="T0" fmla="*/ 38 w 38"/>
                  <a:gd name="T1" fmla="*/ 3 h 3"/>
                  <a:gd name="T2" fmla="*/ 0 w 38"/>
                  <a:gd name="T3" fmla="*/ 3 h 3"/>
                  <a:gd name="T4" fmla="*/ 0 w 38"/>
                  <a:gd name="T5" fmla="*/ 3 h 3"/>
                  <a:gd name="T6" fmla="*/ 0 w 38"/>
                  <a:gd name="T7" fmla="*/ 0 h 3"/>
                  <a:gd name="T8" fmla="*/ 3 w 38"/>
                  <a:gd name="T9" fmla="*/ 0 h 3"/>
                  <a:gd name="T10" fmla="*/ 3 w 38"/>
                  <a:gd name="T11" fmla="*/ 0 h 3"/>
                  <a:gd name="T12" fmla="*/ 3 w 38"/>
                  <a:gd name="T13" fmla="*/ 0 h 3"/>
                  <a:gd name="T14" fmla="*/ 3 w 38"/>
                  <a:gd name="T15" fmla="*/ 0 h 3"/>
                  <a:gd name="T16" fmla="*/ 3 w 38"/>
                  <a:gd name="T17" fmla="*/ 0 h 3"/>
                  <a:gd name="T18" fmla="*/ 3 w 38"/>
                  <a:gd name="T19" fmla="*/ 0 h 3"/>
                  <a:gd name="T20" fmla="*/ 38 w 38"/>
                  <a:gd name="T21" fmla="*/ 0 h 3"/>
                  <a:gd name="T22" fmla="*/ 38 w 38"/>
                  <a:gd name="T23" fmla="*/ 0 h 3"/>
                  <a:gd name="T24" fmla="*/ 38 w 38"/>
                  <a:gd name="T25" fmla="*/ 0 h 3"/>
                  <a:gd name="T26" fmla="*/ 38 w 38"/>
                  <a:gd name="T27" fmla="*/ 0 h 3"/>
                  <a:gd name="T28" fmla="*/ 38 w 38"/>
                  <a:gd name="T29" fmla="*/ 0 h 3"/>
                  <a:gd name="T30" fmla="*/ 38 w 38"/>
                  <a:gd name="T31" fmla="*/ 0 h 3"/>
                  <a:gd name="T32" fmla="*/ 38 w 38"/>
                  <a:gd name="T33" fmla="*/ 0 h 3"/>
                  <a:gd name="T34" fmla="*/ 38 w 38"/>
                  <a:gd name="T35" fmla="*/ 3 h 3"/>
                  <a:gd name="T36" fmla="*/ 38 w 3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3"/>
                  <a:gd name="T59" fmla="*/ 38 w 3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3">
                    <a:moveTo>
                      <a:pt x="38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38" y="0"/>
                    </a:lnTo>
                    <a:lnTo>
                      <a:pt x="38" y="3"/>
                    </a:lnTo>
                    <a:close/>
                  </a:path>
                </a:pathLst>
              </a:custGeom>
              <a:solidFill>
                <a:srgbClr val="95612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3" name="Freeform 544"/>
              <p:cNvSpPr>
                <a:spLocks/>
              </p:cNvSpPr>
              <p:nvPr/>
            </p:nvSpPr>
            <p:spPr bwMode="auto">
              <a:xfrm>
                <a:off x="4266" y="2781"/>
                <a:ext cx="35" cy="3"/>
              </a:xfrm>
              <a:custGeom>
                <a:avLst/>
                <a:gdLst>
                  <a:gd name="T0" fmla="*/ 35 w 35"/>
                  <a:gd name="T1" fmla="*/ 3 h 3"/>
                  <a:gd name="T2" fmla="*/ 0 w 35"/>
                  <a:gd name="T3" fmla="*/ 3 h 3"/>
                  <a:gd name="T4" fmla="*/ 0 w 35"/>
                  <a:gd name="T5" fmla="*/ 3 h 3"/>
                  <a:gd name="T6" fmla="*/ 0 w 35"/>
                  <a:gd name="T7" fmla="*/ 3 h 3"/>
                  <a:gd name="T8" fmla="*/ 2 w 35"/>
                  <a:gd name="T9" fmla="*/ 0 h 3"/>
                  <a:gd name="T10" fmla="*/ 2 w 35"/>
                  <a:gd name="T11" fmla="*/ 0 h 3"/>
                  <a:gd name="T12" fmla="*/ 2 w 35"/>
                  <a:gd name="T13" fmla="*/ 0 h 3"/>
                  <a:gd name="T14" fmla="*/ 2 w 35"/>
                  <a:gd name="T15" fmla="*/ 0 h 3"/>
                  <a:gd name="T16" fmla="*/ 2 w 35"/>
                  <a:gd name="T17" fmla="*/ 0 h 3"/>
                  <a:gd name="T18" fmla="*/ 2 w 35"/>
                  <a:gd name="T19" fmla="*/ 0 h 3"/>
                  <a:gd name="T20" fmla="*/ 35 w 35"/>
                  <a:gd name="T21" fmla="*/ 0 h 3"/>
                  <a:gd name="T22" fmla="*/ 35 w 35"/>
                  <a:gd name="T23" fmla="*/ 0 h 3"/>
                  <a:gd name="T24" fmla="*/ 35 w 35"/>
                  <a:gd name="T25" fmla="*/ 0 h 3"/>
                  <a:gd name="T26" fmla="*/ 35 w 35"/>
                  <a:gd name="T27" fmla="*/ 0 h 3"/>
                  <a:gd name="T28" fmla="*/ 35 w 35"/>
                  <a:gd name="T29" fmla="*/ 0 h 3"/>
                  <a:gd name="T30" fmla="*/ 35 w 35"/>
                  <a:gd name="T31" fmla="*/ 0 h 3"/>
                  <a:gd name="T32" fmla="*/ 35 w 35"/>
                  <a:gd name="T33" fmla="*/ 3 h 3"/>
                  <a:gd name="T34" fmla="*/ 35 w 35"/>
                  <a:gd name="T35" fmla="*/ 3 h 3"/>
                  <a:gd name="T36" fmla="*/ 35 w 3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5"/>
                  <a:gd name="T58" fmla="*/ 0 h 3"/>
                  <a:gd name="T59" fmla="*/ 35 w 3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5" h="3">
                    <a:moveTo>
                      <a:pt x="35" y="3"/>
                    </a:moveTo>
                    <a:lnTo>
                      <a:pt x="0" y="3"/>
                    </a:lnTo>
                    <a:lnTo>
                      <a:pt x="2" y="0"/>
                    </a:lnTo>
                    <a:lnTo>
                      <a:pt x="35" y="0"/>
                    </a:lnTo>
                    <a:lnTo>
                      <a:pt x="35" y="3"/>
                    </a:lnTo>
                    <a:close/>
                  </a:path>
                </a:pathLst>
              </a:custGeom>
              <a:solidFill>
                <a:srgbClr val="9661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4" name="Freeform 545"/>
              <p:cNvSpPr>
                <a:spLocks/>
              </p:cNvSpPr>
              <p:nvPr/>
            </p:nvSpPr>
            <p:spPr bwMode="auto">
              <a:xfrm>
                <a:off x="4268" y="2779"/>
                <a:ext cx="33" cy="2"/>
              </a:xfrm>
              <a:custGeom>
                <a:avLst/>
                <a:gdLst>
                  <a:gd name="T0" fmla="*/ 33 w 33"/>
                  <a:gd name="T1" fmla="*/ 2 h 2"/>
                  <a:gd name="T2" fmla="*/ 0 w 33"/>
                  <a:gd name="T3" fmla="*/ 2 h 2"/>
                  <a:gd name="T4" fmla="*/ 0 w 33"/>
                  <a:gd name="T5" fmla="*/ 2 h 2"/>
                  <a:gd name="T6" fmla="*/ 0 w 33"/>
                  <a:gd name="T7" fmla="*/ 2 h 2"/>
                  <a:gd name="T8" fmla="*/ 0 w 33"/>
                  <a:gd name="T9" fmla="*/ 2 h 2"/>
                  <a:gd name="T10" fmla="*/ 3 w 33"/>
                  <a:gd name="T11" fmla="*/ 0 h 2"/>
                  <a:gd name="T12" fmla="*/ 3 w 33"/>
                  <a:gd name="T13" fmla="*/ 0 h 2"/>
                  <a:gd name="T14" fmla="*/ 3 w 33"/>
                  <a:gd name="T15" fmla="*/ 0 h 2"/>
                  <a:gd name="T16" fmla="*/ 3 w 33"/>
                  <a:gd name="T17" fmla="*/ 0 h 2"/>
                  <a:gd name="T18" fmla="*/ 3 w 33"/>
                  <a:gd name="T19" fmla="*/ 0 h 2"/>
                  <a:gd name="T20" fmla="*/ 33 w 33"/>
                  <a:gd name="T21" fmla="*/ 0 h 2"/>
                  <a:gd name="T22" fmla="*/ 33 w 33"/>
                  <a:gd name="T23" fmla="*/ 0 h 2"/>
                  <a:gd name="T24" fmla="*/ 33 w 33"/>
                  <a:gd name="T25" fmla="*/ 0 h 2"/>
                  <a:gd name="T26" fmla="*/ 33 w 33"/>
                  <a:gd name="T27" fmla="*/ 0 h 2"/>
                  <a:gd name="T28" fmla="*/ 33 w 33"/>
                  <a:gd name="T29" fmla="*/ 0 h 2"/>
                  <a:gd name="T30" fmla="*/ 33 w 33"/>
                  <a:gd name="T31" fmla="*/ 2 h 2"/>
                  <a:gd name="T32" fmla="*/ 33 w 33"/>
                  <a:gd name="T33" fmla="*/ 2 h 2"/>
                  <a:gd name="T34" fmla="*/ 33 w 33"/>
                  <a:gd name="T35" fmla="*/ 2 h 2"/>
                  <a:gd name="T36" fmla="*/ 33 w 33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3"/>
                  <a:gd name="T58" fmla="*/ 0 h 2"/>
                  <a:gd name="T59" fmla="*/ 33 w 33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3" h="2">
                    <a:moveTo>
                      <a:pt x="33" y="2"/>
                    </a:moveTo>
                    <a:lnTo>
                      <a:pt x="0" y="2"/>
                    </a:lnTo>
                    <a:lnTo>
                      <a:pt x="3" y="0"/>
                    </a:lnTo>
                    <a:lnTo>
                      <a:pt x="33" y="0"/>
                    </a:lnTo>
                    <a:lnTo>
                      <a:pt x="33" y="2"/>
                    </a:lnTo>
                    <a:close/>
                  </a:path>
                </a:pathLst>
              </a:custGeom>
              <a:solidFill>
                <a:srgbClr val="9661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5" name="Freeform 546"/>
              <p:cNvSpPr>
                <a:spLocks/>
              </p:cNvSpPr>
              <p:nvPr/>
            </p:nvSpPr>
            <p:spPr bwMode="auto">
              <a:xfrm>
                <a:off x="4271" y="2776"/>
                <a:ext cx="30" cy="3"/>
              </a:xfrm>
              <a:custGeom>
                <a:avLst/>
                <a:gdLst>
                  <a:gd name="T0" fmla="*/ 30 w 30"/>
                  <a:gd name="T1" fmla="*/ 3 h 3"/>
                  <a:gd name="T2" fmla="*/ 0 w 30"/>
                  <a:gd name="T3" fmla="*/ 3 h 3"/>
                  <a:gd name="T4" fmla="*/ 0 w 30"/>
                  <a:gd name="T5" fmla="*/ 3 h 3"/>
                  <a:gd name="T6" fmla="*/ 0 w 30"/>
                  <a:gd name="T7" fmla="*/ 3 h 3"/>
                  <a:gd name="T8" fmla="*/ 0 w 30"/>
                  <a:gd name="T9" fmla="*/ 3 h 3"/>
                  <a:gd name="T10" fmla="*/ 3 w 30"/>
                  <a:gd name="T11" fmla="*/ 3 h 3"/>
                  <a:gd name="T12" fmla="*/ 3 w 30"/>
                  <a:gd name="T13" fmla="*/ 0 h 3"/>
                  <a:gd name="T14" fmla="*/ 3 w 30"/>
                  <a:gd name="T15" fmla="*/ 0 h 3"/>
                  <a:gd name="T16" fmla="*/ 3 w 30"/>
                  <a:gd name="T17" fmla="*/ 0 h 3"/>
                  <a:gd name="T18" fmla="*/ 3 w 30"/>
                  <a:gd name="T19" fmla="*/ 0 h 3"/>
                  <a:gd name="T20" fmla="*/ 30 w 30"/>
                  <a:gd name="T21" fmla="*/ 0 h 3"/>
                  <a:gd name="T22" fmla="*/ 30 w 30"/>
                  <a:gd name="T23" fmla="*/ 0 h 3"/>
                  <a:gd name="T24" fmla="*/ 30 w 30"/>
                  <a:gd name="T25" fmla="*/ 0 h 3"/>
                  <a:gd name="T26" fmla="*/ 30 w 30"/>
                  <a:gd name="T27" fmla="*/ 0 h 3"/>
                  <a:gd name="T28" fmla="*/ 30 w 30"/>
                  <a:gd name="T29" fmla="*/ 3 h 3"/>
                  <a:gd name="T30" fmla="*/ 30 w 30"/>
                  <a:gd name="T31" fmla="*/ 3 h 3"/>
                  <a:gd name="T32" fmla="*/ 30 w 30"/>
                  <a:gd name="T33" fmla="*/ 3 h 3"/>
                  <a:gd name="T34" fmla="*/ 30 w 30"/>
                  <a:gd name="T35" fmla="*/ 3 h 3"/>
                  <a:gd name="T36" fmla="*/ 30 w 30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0"/>
                  <a:gd name="T58" fmla="*/ 0 h 3"/>
                  <a:gd name="T59" fmla="*/ 30 w 30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0" h="3">
                    <a:moveTo>
                      <a:pt x="30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30" y="0"/>
                    </a:lnTo>
                    <a:lnTo>
                      <a:pt x="30" y="3"/>
                    </a:lnTo>
                    <a:close/>
                  </a:path>
                </a:pathLst>
              </a:custGeom>
              <a:solidFill>
                <a:srgbClr val="9662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6" name="Freeform 547"/>
              <p:cNvSpPr>
                <a:spLocks/>
              </p:cNvSpPr>
              <p:nvPr/>
            </p:nvSpPr>
            <p:spPr bwMode="auto">
              <a:xfrm>
                <a:off x="4274" y="2774"/>
                <a:ext cx="29" cy="2"/>
              </a:xfrm>
              <a:custGeom>
                <a:avLst/>
                <a:gdLst>
                  <a:gd name="T0" fmla="*/ 27 w 29"/>
                  <a:gd name="T1" fmla="*/ 2 h 2"/>
                  <a:gd name="T2" fmla="*/ 0 w 29"/>
                  <a:gd name="T3" fmla="*/ 2 h 2"/>
                  <a:gd name="T4" fmla="*/ 0 w 29"/>
                  <a:gd name="T5" fmla="*/ 2 h 2"/>
                  <a:gd name="T6" fmla="*/ 0 w 29"/>
                  <a:gd name="T7" fmla="*/ 2 h 2"/>
                  <a:gd name="T8" fmla="*/ 0 w 29"/>
                  <a:gd name="T9" fmla="*/ 2 h 2"/>
                  <a:gd name="T10" fmla="*/ 0 w 29"/>
                  <a:gd name="T11" fmla="*/ 2 h 2"/>
                  <a:gd name="T12" fmla="*/ 2 w 29"/>
                  <a:gd name="T13" fmla="*/ 2 h 2"/>
                  <a:gd name="T14" fmla="*/ 2 w 29"/>
                  <a:gd name="T15" fmla="*/ 0 h 2"/>
                  <a:gd name="T16" fmla="*/ 2 w 29"/>
                  <a:gd name="T17" fmla="*/ 0 h 2"/>
                  <a:gd name="T18" fmla="*/ 2 w 29"/>
                  <a:gd name="T19" fmla="*/ 0 h 2"/>
                  <a:gd name="T20" fmla="*/ 29 w 29"/>
                  <a:gd name="T21" fmla="*/ 0 h 2"/>
                  <a:gd name="T22" fmla="*/ 29 w 29"/>
                  <a:gd name="T23" fmla="*/ 0 h 2"/>
                  <a:gd name="T24" fmla="*/ 29 w 29"/>
                  <a:gd name="T25" fmla="*/ 0 h 2"/>
                  <a:gd name="T26" fmla="*/ 27 w 29"/>
                  <a:gd name="T27" fmla="*/ 2 h 2"/>
                  <a:gd name="T28" fmla="*/ 27 w 29"/>
                  <a:gd name="T29" fmla="*/ 2 h 2"/>
                  <a:gd name="T30" fmla="*/ 27 w 29"/>
                  <a:gd name="T31" fmla="*/ 2 h 2"/>
                  <a:gd name="T32" fmla="*/ 27 w 29"/>
                  <a:gd name="T33" fmla="*/ 2 h 2"/>
                  <a:gd name="T34" fmla="*/ 27 w 29"/>
                  <a:gd name="T35" fmla="*/ 2 h 2"/>
                  <a:gd name="T36" fmla="*/ 27 w 29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9"/>
                  <a:gd name="T58" fmla="*/ 0 h 2"/>
                  <a:gd name="T59" fmla="*/ 29 w 29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9" h="2">
                    <a:moveTo>
                      <a:pt x="27" y="2"/>
                    </a:moveTo>
                    <a:lnTo>
                      <a:pt x="0" y="2"/>
                    </a:lnTo>
                    <a:lnTo>
                      <a:pt x="2" y="2"/>
                    </a:lnTo>
                    <a:lnTo>
                      <a:pt x="2" y="0"/>
                    </a:lnTo>
                    <a:lnTo>
                      <a:pt x="29" y="0"/>
                    </a:lnTo>
                    <a:lnTo>
                      <a:pt x="27" y="2"/>
                    </a:lnTo>
                    <a:close/>
                  </a:path>
                </a:pathLst>
              </a:custGeom>
              <a:solidFill>
                <a:srgbClr val="9662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7" name="Freeform 548"/>
              <p:cNvSpPr>
                <a:spLocks/>
              </p:cNvSpPr>
              <p:nvPr/>
            </p:nvSpPr>
            <p:spPr bwMode="auto">
              <a:xfrm>
                <a:off x="4276" y="2771"/>
                <a:ext cx="27" cy="3"/>
              </a:xfrm>
              <a:custGeom>
                <a:avLst/>
                <a:gdLst>
                  <a:gd name="T0" fmla="*/ 27 w 27"/>
                  <a:gd name="T1" fmla="*/ 3 h 3"/>
                  <a:gd name="T2" fmla="*/ 0 w 27"/>
                  <a:gd name="T3" fmla="*/ 3 h 3"/>
                  <a:gd name="T4" fmla="*/ 0 w 27"/>
                  <a:gd name="T5" fmla="*/ 3 h 3"/>
                  <a:gd name="T6" fmla="*/ 0 w 27"/>
                  <a:gd name="T7" fmla="*/ 3 h 3"/>
                  <a:gd name="T8" fmla="*/ 0 w 27"/>
                  <a:gd name="T9" fmla="*/ 3 h 3"/>
                  <a:gd name="T10" fmla="*/ 0 w 27"/>
                  <a:gd name="T11" fmla="*/ 3 h 3"/>
                  <a:gd name="T12" fmla="*/ 3 w 27"/>
                  <a:gd name="T13" fmla="*/ 3 h 3"/>
                  <a:gd name="T14" fmla="*/ 3 w 27"/>
                  <a:gd name="T15" fmla="*/ 3 h 3"/>
                  <a:gd name="T16" fmla="*/ 3 w 27"/>
                  <a:gd name="T17" fmla="*/ 0 h 3"/>
                  <a:gd name="T18" fmla="*/ 3 w 27"/>
                  <a:gd name="T19" fmla="*/ 0 h 3"/>
                  <a:gd name="T20" fmla="*/ 27 w 27"/>
                  <a:gd name="T21" fmla="*/ 0 h 3"/>
                  <a:gd name="T22" fmla="*/ 27 w 27"/>
                  <a:gd name="T23" fmla="*/ 0 h 3"/>
                  <a:gd name="T24" fmla="*/ 27 w 27"/>
                  <a:gd name="T25" fmla="*/ 3 h 3"/>
                  <a:gd name="T26" fmla="*/ 27 w 27"/>
                  <a:gd name="T27" fmla="*/ 3 h 3"/>
                  <a:gd name="T28" fmla="*/ 27 w 27"/>
                  <a:gd name="T29" fmla="*/ 3 h 3"/>
                  <a:gd name="T30" fmla="*/ 27 w 27"/>
                  <a:gd name="T31" fmla="*/ 3 h 3"/>
                  <a:gd name="T32" fmla="*/ 27 w 27"/>
                  <a:gd name="T33" fmla="*/ 3 h 3"/>
                  <a:gd name="T34" fmla="*/ 27 w 27"/>
                  <a:gd name="T35" fmla="*/ 3 h 3"/>
                  <a:gd name="T36" fmla="*/ 27 w 27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7"/>
                  <a:gd name="T58" fmla="*/ 0 h 3"/>
                  <a:gd name="T59" fmla="*/ 27 w 27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7" h="3">
                    <a:moveTo>
                      <a:pt x="27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7" y="0"/>
                    </a:lnTo>
                    <a:lnTo>
                      <a:pt x="27" y="3"/>
                    </a:lnTo>
                    <a:close/>
                  </a:path>
                </a:pathLst>
              </a:custGeom>
              <a:solidFill>
                <a:srgbClr val="96623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8" name="Freeform 549"/>
              <p:cNvSpPr>
                <a:spLocks/>
              </p:cNvSpPr>
              <p:nvPr/>
            </p:nvSpPr>
            <p:spPr bwMode="auto">
              <a:xfrm>
                <a:off x="4279" y="2768"/>
                <a:ext cx="24" cy="3"/>
              </a:xfrm>
              <a:custGeom>
                <a:avLst/>
                <a:gdLst>
                  <a:gd name="T0" fmla="*/ 24 w 24"/>
                  <a:gd name="T1" fmla="*/ 3 h 3"/>
                  <a:gd name="T2" fmla="*/ 0 w 24"/>
                  <a:gd name="T3" fmla="*/ 3 h 3"/>
                  <a:gd name="T4" fmla="*/ 0 w 24"/>
                  <a:gd name="T5" fmla="*/ 3 h 3"/>
                  <a:gd name="T6" fmla="*/ 0 w 24"/>
                  <a:gd name="T7" fmla="*/ 3 h 3"/>
                  <a:gd name="T8" fmla="*/ 0 w 24"/>
                  <a:gd name="T9" fmla="*/ 3 h 3"/>
                  <a:gd name="T10" fmla="*/ 0 w 24"/>
                  <a:gd name="T11" fmla="*/ 3 h 3"/>
                  <a:gd name="T12" fmla="*/ 0 w 24"/>
                  <a:gd name="T13" fmla="*/ 3 h 3"/>
                  <a:gd name="T14" fmla="*/ 3 w 24"/>
                  <a:gd name="T15" fmla="*/ 3 h 3"/>
                  <a:gd name="T16" fmla="*/ 3 w 24"/>
                  <a:gd name="T17" fmla="*/ 3 h 3"/>
                  <a:gd name="T18" fmla="*/ 3 w 24"/>
                  <a:gd name="T19" fmla="*/ 0 h 3"/>
                  <a:gd name="T20" fmla="*/ 24 w 24"/>
                  <a:gd name="T21" fmla="*/ 0 h 3"/>
                  <a:gd name="T22" fmla="*/ 24 w 24"/>
                  <a:gd name="T23" fmla="*/ 3 h 3"/>
                  <a:gd name="T24" fmla="*/ 24 w 24"/>
                  <a:gd name="T25" fmla="*/ 3 h 3"/>
                  <a:gd name="T26" fmla="*/ 24 w 24"/>
                  <a:gd name="T27" fmla="*/ 3 h 3"/>
                  <a:gd name="T28" fmla="*/ 24 w 24"/>
                  <a:gd name="T29" fmla="*/ 3 h 3"/>
                  <a:gd name="T30" fmla="*/ 24 w 24"/>
                  <a:gd name="T31" fmla="*/ 3 h 3"/>
                  <a:gd name="T32" fmla="*/ 24 w 24"/>
                  <a:gd name="T33" fmla="*/ 3 h 3"/>
                  <a:gd name="T34" fmla="*/ 24 w 24"/>
                  <a:gd name="T35" fmla="*/ 3 h 3"/>
                  <a:gd name="T36" fmla="*/ 24 w 24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4"/>
                  <a:gd name="T58" fmla="*/ 0 h 3"/>
                  <a:gd name="T59" fmla="*/ 24 w 24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4" h="3">
                    <a:moveTo>
                      <a:pt x="24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24" y="0"/>
                    </a:lnTo>
                    <a:lnTo>
                      <a:pt x="24" y="3"/>
                    </a:lnTo>
                    <a:close/>
                  </a:path>
                </a:pathLst>
              </a:custGeom>
              <a:solidFill>
                <a:srgbClr val="9763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39" name="Freeform 550"/>
              <p:cNvSpPr>
                <a:spLocks/>
              </p:cNvSpPr>
              <p:nvPr/>
            </p:nvSpPr>
            <p:spPr bwMode="auto">
              <a:xfrm>
                <a:off x="4282" y="2768"/>
                <a:ext cx="21" cy="1"/>
              </a:xfrm>
              <a:custGeom>
                <a:avLst/>
                <a:gdLst>
                  <a:gd name="T0" fmla="*/ 21 w 21"/>
                  <a:gd name="T1" fmla="*/ 0 h 1"/>
                  <a:gd name="T2" fmla="*/ 0 w 21"/>
                  <a:gd name="T3" fmla="*/ 0 h 1"/>
                  <a:gd name="T4" fmla="*/ 0 w 21"/>
                  <a:gd name="T5" fmla="*/ 0 h 1"/>
                  <a:gd name="T6" fmla="*/ 0 w 21"/>
                  <a:gd name="T7" fmla="*/ 0 h 1"/>
                  <a:gd name="T8" fmla="*/ 0 w 21"/>
                  <a:gd name="T9" fmla="*/ 0 h 1"/>
                  <a:gd name="T10" fmla="*/ 0 w 21"/>
                  <a:gd name="T11" fmla="*/ 0 h 1"/>
                  <a:gd name="T12" fmla="*/ 0 w 21"/>
                  <a:gd name="T13" fmla="*/ 0 h 1"/>
                  <a:gd name="T14" fmla="*/ 0 w 21"/>
                  <a:gd name="T15" fmla="*/ 0 h 1"/>
                  <a:gd name="T16" fmla="*/ 3 w 21"/>
                  <a:gd name="T17" fmla="*/ 0 h 1"/>
                  <a:gd name="T18" fmla="*/ 3 w 21"/>
                  <a:gd name="T19" fmla="*/ 0 h 1"/>
                  <a:gd name="T20" fmla="*/ 21 w 21"/>
                  <a:gd name="T21" fmla="*/ 0 h 1"/>
                  <a:gd name="T22" fmla="*/ 21 w 21"/>
                  <a:gd name="T23" fmla="*/ 0 h 1"/>
                  <a:gd name="T24" fmla="*/ 21 w 21"/>
                  <a:gd name="T25" fmla="*/ 0 h 1"/>
                  <a:gd name="T26" fmla="*/ 21 w 21"/>
                  <a:gd name="T27" fmla="*/ 0 h 1"/>
                  <a:gd name="T28" fmla="*/ 21 w 21"/>
                  <a:gd name="T29" fmla="*/ 0 h 1"/>
                  <a:gd name="T30" fmla="*/ 21 w 21"/>
                  <a:gd name="T31" fmla="*/ 0 h 1"/>
                  <a:gd name="T32" fmla="*/ 21 w 21"/>
                  <a:gd name="T33" fmla="*/ 0 h 1"/>
                  <a:gd name="T34" fmla="*/ 21 w 21"/>
                  <a:gd name="T35" fmla="*/ 0 h 1"/>
                  <a:gd name="T36" fmla="*/ 21 w 21"/>
                  <a:gd name="T37" fmla="*/ 0 h 1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21"/>
                  <a:gd name="T58" fmla="*/ 0 h 1"/>
                  <a:gd name="T59" fmla="*/ 21 w 21"/>
                  <a:gd name="T60" fmla="*/ 1 h 1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21" h="1">
                    <a:moveTo>
                      <a:pt x="21" y="0"/>
                    </a:moveTo>
                    <a:lnTo>
                      <a:pt x="0" y="0"/>
                    </a:lnTo>
                    <a:lnTo>
                      <a:pt x="3" y="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9763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0" name="Freeform 551"/>
              <p:cNvSpPr>
                <a:spLocks/>
              </p:cNvSpPr>
              <p:nvPr/>
            </p:nvSpPr>
            <p:spPr bwMode="auto">
              <a:xfrm>
                <a:off x="4285" y="2766"/>
                <a:ext cx="18" cy="2"/>
              </a:xfrm>
              <a:custGeom>
                <a:avLst/>
                <a:gdLst>
                  <a:gd name="T0" fmla="*/ 18 w 18"/>
                  <a:gd name="T1" fmla="*/ 2 h 2"/>
                  <a:gd name="T2" fmla="*/ 0 w 18"/>
                  <a:gd name="T3" fmla="*/ 2 h 2"/>
                  <a:gd name="T4" fmla="*/ 0 w 18"/>
                  <a:gd name="T5" fmla="*/ 0 h 2"/>
                  <a:gd name="T6" fmla="*/ 0 w 18"/>
                  <a:gd name="T7" fmla="*/ 0 h 2"/>
                  <a:gd name="T8" fmla="*/ 0 w 18"/>
                  <a:gd name="T9" fmla="*/ 0 h 2"/>
                  <a:gd name="T10" fmla="*/ 0 w 18"/>
                  <a:gd name="T11" fmla="*/ 0 h 2"/>
                  <a:gd name="T12" fmla="*/ 0 w 18"/>
                  <a:gd name="T13" fmla="*/ 0 h 2"/>
                  <a:gd name="T14" fmla="*/ 0 w 18"/>
                  <a:gd name="T15" fmla="*/ 0 h 2"/>
                  <a:gd name="T16" fmla="*/ 2 w 18"/>
                  <a:gd name="T17" fmla="*/ 0 h 2"/>
                  <a:gd name="T18" fmla="*/ 2 w 18"/>
                  <a:gd name="T19" fmla="*/ 0 h 2"/>
                  <a:gd name="T20" fmla="*/ 18 w 18"/>
                  <a:gd name="T21" fmla="*/ 0 h 2"/>
                  <a:gd name="T22" fmla="*/ 18 w 18"/>
                  <a:gd name="T23" fmla="*/ 0 h 2"/>
                  <a:gd name="T24" fmla="*/ 18 w 18"/>
                  <a:gd name="T25" fmla="*/ 0 h 2"/>
                  <a:gd name="T26" fmla="*/ 18 w 18"/>
                  <a:gd name="T27" fmla="*/ 0 h 2"/>
                  <a:gd name="T28" fmla="*/ 18 w 18"/>
                  <a:gd name="T29" fmla="*/ 0 h 2"/>
                  <a:gd name="T30" fmla="*/ 18 w 18"/>
                  <a:gd name="T31" fmla="*/ 0 h 2"/>
                  <a:gd name="T32" fmla="*/ 18 w 18"/>
                  <a:gd name="T33" fmla="*/ 0 h 2"/>
                  <a:gd name="T34" fmla="*/ 18 w 18"/>
                  <a:gd name="T35" fmla="*/ 0 h 2"/>
                  <a:gd name="T36" fmla="*/ 18 w 18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8"/>
                  <a:gd name="T58" fmla="*/ 0 h 2"/>
                  <a:gd name="T59" fmla="*/ 18 w 18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8" h="2">
                    <a:moveTo>
                      <a:pt x="18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18" y="0"/>
                    </a:lnTo>
                    <a:lnTo>
                      <a:pt x="18" y="2"/>
                    </a:lnTo>
                    <a:close/>
                  </a:path>
                </a:pathLst>
              </a:custGeom>
              <a:solidFill>
                <a:srgbClr val="9763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1" name="Freeform 552"/>
              <p:cNvSpPr>
                <a:spLocks/>
              </p:cNvSpPr>
              <p:nvPr/>
            </p:nvSpPr>
            <p:spPr bwMode="auto">
              <a:xfrm>
                <a:off x="4287" y="2763"/>
                <a:ext cx="16" cy="3"/>
              </a:xfrm>
              <a:custGeom>
                <a:avLst/>
                <a:gdLst>
                  <a:gd name="T0" fmla="*/ 16 w 16"/>
                  <a:gd name="T1" fmla="*/ 3 h 3"/>
                  <a:gd name="T2" fmla="*/ 0 w 16"/>
                  <a:gd name="T3" fmla="*/ 3 h 3"/>
                  <a:gd name="T4" fmla="*/ 0 w 16"/>
                  <a:gd name="T5" fmla="*/ 3 h 3"/>
                  <a:gd name="T6" fmla="*/ 0 w 16"/>
                  <a:gd name="T7" fmla="*/ 0 h 3"/>
                  <a:gd name="T8" fmla="*/ 0 w 16"/>
                  <a:gd name="T9" fmla="*/ 0 h 3"/>
                  <a:gd name="T10" fmla="*/ 0 w 16"/>
                  <a:gd name="T11" fmla="*/ 0 h 3"/>
                  <a:gd name="T12" fmla="*/ 0 w 16"/>
                  <a:gd name="T13" fmla="*/ 0 h 3"/>
                  <a:gd name="T14" fmla="*/ 0 w 16"/>
                  <a:gd name="T15" fmla="*/ 0 h 3"/>
                  <a:gd name="T16" fmla="*/ 0 w 16"/>
                  <a:gd name="T17" fmla="*/ 0 h 3"/>
                  <a:gd name="T18" fmla="*/ 3 w 16"/>
                  <a:gd name="T19" fmla="*/ 0 h 3"/>
                  <a:gd name="T20" fmla="*/ 16 w 16"/>
                  <a:gd name="T21" fmla="*/ 0 h 3"/>
                  <a:gd name="T22" fmla="*/ 16 w 16"/>
                  <a:gd name="T23" fmla="*/ 0 h 3"/>
                  <a:gd name="T24" fmla="*/ 16 w 16"/>
                  <a:gd name="T25" fmla="*/ 0 h 3"/>
                  <a:gd name="T26" fmla="*/ 16 w 16"/>
                  <a:gd name="T27" fmla="*/ 0 h 3"/>
                  <a:gd name="T28" fmla="*/ 16 w 16"/>
                  <a:gd name="T29" fmla="*/ 0 h 3"/>
                  <a:gd name="T30" fmla="*/ 16 w 16"/>
                  <a:gd name="T31" fmla="*/ 0 h 3"/>
                  <a:gd name="T32" fmla="*/ 16 w 16"/>
                  <a:gd name="T33" fmla="*/ 0 h 3"/>
                  <a:gd name="T34" fmla="*/ 16 w 16"/>
                  <a:gd name="T35" fmla="*/ 3 h 3"/>
                  <a:gd name="T36" fmla="*/ 16 w 16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6"/>
                  <a:gd name="T58" fmla="*/ 0 h 3"/>
                  <a:gd name="T59" fmla="*/ 16 w 16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6" h="3">
                    <a:moveTo>
                      <a:pt x="16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6" y="0"/>
                    </a:lnTo>
                    <a:lnTo>
                      <a:pt x="16" y="3"/>
                    </a:lnTo>
                    <a:close/>
                  </a:path>
                </a:pathLst>
              </a:custGeom>
              <a:solidFill>
                <a:srgbClr val="9763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2" name="Freeform 553"/>
              <p:cNvSpPr>
                <a:spLocks/>
              </p:cNvSpPr>
              <p:nvPr/>
            </p:nvSpPr>
            <p:spPr bwMode="auto">
              <a:xfrm>
                <a:off x="4290" y="2760"/>
                <a:ext cx="13" cy="3"/>
              </a:xfrm>
              <a:custGeom>
                <a:avLst/>
                <a:gdLst>
                  <a:gd name="T0" fmla="*/ 13 w 13"/>
                  <a:gd name="T1" fmla="*/ 3 h 3"/>
                  <a:gd name="T2" fmla="*/ 0 w 13"/>
                  <a:gd name="T3" fmla="*/ 3 h 3"/>
                  <a:gd name="T4" fmla="*/ 0 w 13"/>
                  <a:gd name="T5" fmla="*/ 3 h 3"/>
                  <a:gd name="T6" fmla="*/ 0 w 13"/>
                  <a:gd name="T7" fmla="*/ 0 h 3"/>
                  <a:gd name="T8" fmla="*/ 0 w 13"/>
                  <a:gd name="T9" fmla="*/ 0 h 3"/>
                  <a:gd name="T10" fmla="*/ 0 w 13"/>
                  <a:gd name="T11" fmla="*/ 0 h 3"/>
                  <a:gd name="T12" fmla="*/ 0 w 13"/>
                  <a:gd name="T13" fmla="*/ 0 h 3"/>
                  <a:gd name="T14" fmla="*/ 0 w 13"/>
                  <a:gd name="T15" fmla="*/ 0 h 3"/>
                  <a:gd name="T16" fmla="*/ 0 w 13"/>
                  <a:gd name="T17" fmla="*/ 0 h 3"/>
                  <a:gd name="T18" fmla="*/ 3 w 13"/>
                  <a:gd name="T19" fmla="*/ 0 h 3"/>
                  <a:gd name="T20" fmla="*/ 13 w 13"/>
                  <a:gd name="T21" fmla="*/ 0 h 3"/>
                  <a:gd name="T22" fmla="*/ 13 w 13"/>
                  <a:gd name="T23" fmla="*/ 0 h 3"/>
                  <a:gd name="T24" fmla="*/ 13 w 13"/>
                  <a:gd name="T25" fmla="*/ 0 h 3"/>
                  <a:gd name="T26" fmla="*/ 13 w 13"/>
                  <a:gd name="T27" fmla="*/ 0 h 3"/>
                  <a:gd name="T28" fmla="*/ 13 w 13"/>
                  <a:gd name="T29" fmla="*/ 0 h 3"/>
                  <a:gd name="T30" fmla="*/ 13 w 13"/>
                  <a:gd name="T31" fmla="*/ 0 h 3"/>
                  <a:gd name="T32" fmla="*/ 13 w 13"/>
                  <a:gd name="T33" fmla="*/ 0 h 3"/>
                  <a:gd name="T34" fmla="*/ 13 w 13"/>
                  <a:gd name="T35" fmla="*/ 3 h 3"/>
                  <a:gd name="T36" fmla="*/ 13 w 1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3"/>
                  <a:gd name="T58" fmla="*/ 0 h 3"/>
                  <a:gd name="T59" fmla="*/ 13 w 1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3" h="3">
                    <a:moveTo>
                      <a:pt x="13" y="3"/>
                    </a:moveTo>
                    <a:lnTo>
                      <a:pt x="0" y="3"/>
                    </a:lnTo>
                    <a:lnTo>
                      <a:pt x="0" y="0"/>
                    </a:lnTo>
                    <a:lnTo>
                      <a:pt x="3" y="0"/>
                    </a:lnTo>
                    <a:lnTo>
                      <a:pt x="13" y="0"/>
                    </a:lnTo>
                    <a:lnTo>
                      <a:pt x="13" y="3"/>
                    </a:lnTo>
                    <a:close/>
                  </a:path>
                </a:pathLst>
              </a:custGeom>
              <a:solidFill>
                <a:srgbClr val="9764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3" name="Freeform 554"/>
              <p:cNvSpPr>
                <a:spLocks/>
              </p:cNvSpPr>
              <p:nvPr/>
            </p:nvSpPr>
            <p:spPr bwMode="auto">
              <a:xfrm>
                <a:off x="4293" y="2758"/>
                <a:ext cx="10" cy="2"/>
              </a:xfrm>
              <a:custGeom>
                <a:avLst/>
                <a:gdLst>
                  <a:gd name="T0" fmla="*/ 10 w 10"/>
                  <a:gd name="T1" fmla="*/ 2 h 2"/>
                  <a:gd name="T2" fmla="*/ 0 w 10"/>
                  <a:gd name="T3" fmla="*/ 2 h 2"/>
                  <a:gd name="T4" fmla="*/ 0 w 10"/>
                  <a:gd name="T5" fmla="*/ 2 h 2"/>
                  <a:gd name="T6" fmla="*/ 0 w 10"/>
                  <a:gd name="T7" fmla="*/ 2 h 2"/>
                  <a:gd name="T8" fmla="*/ 0 w 10"/>
                  <a:gd name="T9" fmla="*/ 0 h 2"/>
                  <a:gd name="T10" fmla="*/ 0 w 10"/>
                  <a:gd name="T11" fmla="*/ 0 h 2"/>
                  <a:gd name="T12" fmla="*/ 0 w 10"/>
                  <a:gd name="T13" fmla="*/ 0 h 2"/>
                  <a:gd name="T14" fmla="*/ 0 w 10"/>
                  <a:gd name="T15" fmla="*/ 0 h 2"/>
                  <a:gd name="T16" fmla="*/ 0 w 10"/>
                  <a:gd name="T17" fmla="*/ 0 h 2"/>
                  <a:gd name="T18" fmla="*/ 0 w 10"/>
                  <a:gd name="T19" fmla="*/ 0 h 2"/>
                  <a:gd name="T20" fmla="*/ 10 w 10"/>
                  <a:gd name="T21" fmla="*/ 0 h 2"/>
                  <a:gd name="T22" fmla="*/ 10 w 10"/>
                  <a:gd name="T23" fmla="*/ 0 h 2"/>
                  <a:gd name="T24" fmla="*/ 10 w 10"/>
                  <a:gd name="T25" fmla="*/ 0 h 2"/>
                  <a:gd name="T26" fmla="*/ 10 w 10"/>
                  <a:gd name="T27" fmla="*/ 0 h 2"/>
                  <a:gd name="T28" fmla="*/ 10 w 10"/>
                  <a:gd name="T29" fmla="*/ 0 h 2"/>
                  <a:gd name="T30" fmla="*/ 10 w 10"/>
                  <a:gd name="T31" fmla="*/ 0 h 2"/>
                  <a:gd name="T32" fmla="*/ 10 w 10"/>
                  <a:gd name="T33" fmla="*/ 2 h 2"/>
                  <a:gd name="T34" fmla="*/ 10 w 10"/>
                  <a:gd name="T35" fmla="*/ 2 h 2"/>
                  <a:gd name="T36" fmla="*/ 10 w 10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"/>
                  <a:gd name="T58" fmla="*/ 0 h 2"/>
                  <a:gd name="T59" fmla="*/ 10 w 10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" h="2">
                    <a:moveTo>
                      <a:pt x="10" y="2"/>
                    </a:moveTo>
                    <a:lnTo>
                      <a:pt x="0" y="2"/>
                    </a:lnTo>
                    <a:lnTo>
                      <a:pt x="0" y="0"/>
                    </a:lnTo>
                    <a:lnTo>
                      <a:pt x="10" y="0"/>
                    </a:lnTo>
                    <a:lnTo>
                      <a:pt x="10" y="2"/>
                    </a:lnTo>
                    <a:close/>
                  </a:path>
                </a:pathLst>
              </a:custGeom>
              <a:solidFill>
                <a:srgbClr val="9864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4" name="Freeform 555"/>
              <p:cNvSpPr>
                <a:spLocks/>
              </p:cNvSpPr>
              <p:nvPr/>
            </p:nvSpPr>
            <p:spPr bwMode="auto">
              <a:xfrm>
                <a:off x="4293" y="2755"/>
                <a:ext cx="13" cy="3"/>
              </a:xfrm>
              <a:custGeom>
                <a:avLst/>
                <a:gdLst>
                  <a:gd name="T0" fmla="*/ 10 w 13"/>
                  <a:gd name="T1" fmla="*/ 3 h 3"/>
                  <a:gd name="T2" fmla="*/ 0 w 13"/>
                  <a:gd name="T3" fmla="*/ 3 h 3"/>
                  <a:gd name="T4" fmla="*/ 2 w 13"/>
                  <a:gd name="T5" fmla="*/ 3 h 3"/>
                  <a:gd name="T6" fmla="*/ 2 w 13"/>
                  <a:gd name="T7" fmla="*/ 3 h 3"/>
                  <a:gd name="T8" fmla="*/ 2 w 13"/>
                  <a:gd name="T9" fmla="*/ 3 h 3"/>
                  <a:gd name="T10" fmla="*/ 2 w 13"/>
                  <a:gd name="T11" fmla="*/ 0 h 3"/>
                  <a:gd name="T12" fmla="*/ 2 w 13"/>
                  <a:gd name="T13" fmla="*/ 0 h 3"/>
                  <a:gd name="T14" fmla="*/ 2 w 13"/>
                  <a:gd name="T15" fmla="*/ 0 h 3"/>
                  <a:gd name="T16" fmla="*/ 2 w 13"/>
                  <a:gd name="T17" fmla="*/ 0 h 3"/>
                  <a:gd name="T18" fmla="*/ 2 w 13"/>
                  <a:gd name="T19" fmla="*/ 0 h 3"/>
                  <a:gd name="T20" fmla="*/ 13 w 13"/>
                  <a:gd name="T21" fmla="*/ 0 h 3"/>
                  <a:gd name="T22" fmla="*/ 13 w 13"/>
                  <a:gd name="T23" fmla="*/ 0 h 3"/>
                  <a:gd name="T24" fmla="*/ 13 w 13"/>
                  <a:gd name="T25" fmla="*/ 0 h 3"/>
                  <a:gd name="T26" fmla="*/ 13 w 13"/>
                  <a:gd name="T27" fmla="*/ 0 h 3"/>
                  <a:gd name="T28" fmla="*/ 13 w 13"/>
                  <a:gd name="T29" fmla="*/ 0 h 3"/>
                  <a:gd name="T30" fmla="*/ 13 w 13"/>
                  <a:gd name="T31" fmla="*/ 3 h 3"/>
                  <a:gd name="T32" fmla="*/ 13 w 13"/>
                  <a:gd name="T33" fmla="*/ 3 h 3"/>
                  <a:gd name="T34" fmla="*/ 10 w 13"/>
                  <a:gd name="T35" fmla="*/ 3 h 3"/>
                  <a:gd name="T36" fmla="*/ 10 w 13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3"/>
                  <a:gd name="T58" fmla="*/ 0 h 3"/>
                  <a:gd name="T59" fmla="*/ 13 w 13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3" h="3">
                    <a:moveTo>
                      <a:pt x="10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13" y="0"/>
                    </a:lnTo>
                    <a:lnTo>
                      <a:pt x="13" y="3"/>
                    </a:ln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9864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5" name="Freeform 556"/>
              <p:cNvSpPr>
                <a:spLocks/>
              </p:cNvSpPr>
              <p:nvPr/>
            </p:nvSpPr>
            <p:spPr bwMode="auto">
              <a:xfrm>
                <a:off x="4295" y="2753"/>
                <a:ext cx="11" cy="2"/>
              </a:xfrm>
              <a:custGeom>
                <a:avLst/>
                <a:gdLst>
                  <a:gd name="T0" fmla="*/ 11 w 11"/>
                  <a:gd name="T1" fmla="*/ 2 h 2"/>
                  <a:gd name="T2" fmla="*/ 0 w 11"/>
                  <a:gd name="T3" fmla="*/ 2 h 2"/>
                  <a:gd name="T4" fmla="*/ 3 w 11"/>
                  <a:gd name="T5" fmla="*/ 2 h 2"/>
                  <a:gd name="T6" fmla="*/ 3 w 11"/>
                  <a:gd name="T7" fmla="*/ 2 h 2"/>
                  <a:gd name="T8" fmla="*/ 3 w 11"/>
                  <a:gd name="T9" fmla="*/ 2 h 2"/>
                  <a:gd name="T10" fmla="*/ 3 w 11"/>
                  <a:gd name="T11" fmla="*/ 2 h 2"/>
                  <a:gd name="T12" fmla="*/ 3 w 11"/>
                  <a:gd name="T13" fmla="*/ 0 h 2"/>
                  <a:gd name="T14" fmla="*/ 3 w 11"/>
                  <a:gd name="T15" fmla="*/ 0 h 2"/>
                  <a:gd name="T16" fmla="*/ 3 w 11"/>
                  <a:gd name="T17" fmla="*/ 0 h 2"/>
                  <a:gd name="T18" fmla="*/ 3 w 11"/>
                  <a:gd name="T19" fmla="*/ 0 h 2"/>
                  <a:gd name="T20" fmla="*/ 11 w 11"/>
                  <a:gd name="T21" fmla="*/ 0 h 2"/>
                  <a:gd name="T22" fmla="*/ 11 w 11"/>
                  <a:gd name="T23" fmla="*/ 0 h 2"/>
                  <a:gd name="T24" fmla="*/ 11 w 11"/>
                  <a:gd name="T25" fmla="*/ 0 h 2"/>
                  <a:gd name="T26" fmla="*/ 11 w 11"/>
                  <a:gd name="T27" fmla="*/ 0 h 2"/>
                  <a:gd name="T28" fmla="*/ 11 w 11"/>
                  <a:gd name="T29" fmla="*/ 2 h 2"/>
                  <a:gd name="T30" fmla="*/ 11 w 11"/>
                  <a:gd name="T31" fmla="*/ 2 h 2"/>
                  <a:gd name="T32" fmla="*/ 11 w 11"/>
                  <a:gd name="T33" fmla="*/ 2 h 2"/>
                  <a:gd name="T34" fmla="*/ 11 w 11"/>
                  <a:gd name="T35" fmla="*/ 2 h 2"/>
                  <a:gd name="T36" fmla="*/ 11 w 11"/>
                  <a:gd name="T37" fmla="*/ 2 h 2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1"/>
                  <a:gd name="T58" fmla="*/ 0 h 2"/>
                  <a:gd name="T59" fmla="*/ 11 w 11"/>
                  <a:gd name="T60" fmla="*/ 2 h 2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1" h="2">
                    <a:moveTo>
                      <a:pt x="11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11" y="0"/>
                    </a:lnTo>
                    <a:lnTo>
                      <a:pt x="11" y="2"/>
                    </a:lnTo>
                    <a:close/>
                  </a:path>
                </a:pathLst>
              </a:custGeom>
              <a:solidFill>
                <a:srgbClr val="9865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6" name="Freeform 557"/>
              <p:cNvSpPr>
                <a:spLocks/>
              </p:cNvSpPr>
              <p:nvPr/>
            </p:nvSpPr>
            <p:spPr bwMode="auto">
              <a:xfrm>
                <a:off x="4298" y="2750"/>
                <a:ext cx="8" cy="3"/>
              </a:xfrm>
              <a:custGeom>
                <a:avLst/>
                <a:gdLst>
                  <a:gd name="T0" fmla="*/ 8 w 8"/>
                  <a:gd name="T1" fmla="*/ 3 h 3"/>
                  <a:gd name="T2" fmla="*/ 0 w 8"/>
                  <a:gd name="T3" fmla="*/ 3 h 3"/>
                  <a:gd name="T4" fmla="*/ 0 w 8"/>
                  <a:gd name="T5" fmla="*/ 3 h 3"/>
                  <a:gd name="T6" fmla="*/ 3 w 8"/>
                  <a:gd name="T7" fmla="*/ 3 h 3"/>
                  <a:gd name="T8" fmla="*/ 3 w 8"/>
                  <a:gd name="T9" fmla="*/ 3 h 3"/>
                  <a:gd name="T10" fmla="*/ 3 w 8"/>
                  <a:gd name="T11" fmla="*/ 3 h 3"/>
                  <a:gd name="T12" fmla="*/ 3 w 8"/>
                  <a:gd name="T13" fmla="*/ 3 h 3"/>
                  <a:gd name="T14" fmla="*/ 3 w 8"/>
                  <a:gd name="T15" fmla="*/ 0 h 3"/>
                  <a:gd name="T16" fmla="*/ 3 w 8"/>
                  <a:gd name="T17" fmla="*/ 0 h 3"/>
                  <a:gd name="T18" fmla="*/ 3 w 8"/>
                  <a:gd name="T19" fmla="*/ 0 h 3"/>
                  <a:gd name="T20" fmla="*/ 8 w 8"/>
                  <a:gd name="T21" fmla="*/ 0 h 3"/>
                  <a:gd name="T22" fmla="*/ 8 w 8"/>
                  <a:gd name="T23" fmla="*/ 0 h 3"/>
                  <a:gd name="T24" fmla="*/ 8 w 8"/>
                  <a:gd name="T25" fmla="*/ 0 h 3"/>
                  <a:gd name="T26" fmla="*/ 8 w 8"/>
                  <a:gd name="T27" fmla="*/ 3 h 3"/>
                  <a:gd name="T28" fmla="*/ 8 w 8"/>
                  <a:gd name="T29" fmla="*/ 3 h 3"/>
                  <a:gd name="T30" fmla="*/ 8 w 8"/>
                  <a:gd name="T31" fmla="*/ 3 h 3"/>
                  <a:gd name="T32" fmla="*/ 8 w 8"/>
                  <a:gd name="T33" fmla="*/ 3 h 3"/>
                  <a:gd name="T34" fmla="*/ 8 w 8"/>
                  <a:gd name="T35" fmla="*/ 3 h 3"/>
                  <a:gd name="T36" fmla="*/ 8 w 8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8"/>
                  <a:gd name="T58" fmla="*/ 0 h 3"/>
                  <a:gd name="T59" fmla="*/ 8 w 8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8" h="3">
                    <a:moveTo>
                      <a:pt x="8" y="3"/>
                    </a:moveTo>
                    <a:lnTo>
                      <a:pt x="0" y="3"/>
                    </a:lnTo>
                    <a:lnTo>
                      <a:pt x="3" y="3"/>
                    </a:lnTo>
                    <a:lnTo>
                      <a:pt x="3" y="0"/>
                    </a:lnTo>
                    <a:lnTo>
                      <a:pt x="8" y="0"/>
                    </a:lnTo>
                    <a:lnTo>
                      <a:pt x="8" y="3"/>
                    </a:lnTo>
                    <a:close/>
                  </a:path>
                </a:pathLst>
              </a:custGeom>
              <a:solidFill>
                <a:srgbClr val="9865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7" name="Freeform 558"/>
              <p:cNvSpPr>
                <a:spLocks/>
              </p:cNvSpPr>
              <p:nvPr/>
            </p:nvSpPr>
            <p:spPr bwMode="auto">
              <a:xfrm>
                <a:off x="4301" y="2747"/>
                <a:ext cx="5" cy="3"/>
              </a:xfrm>
              <a:custGeom>
                <a:avLst/>
                <a:gdLst>
                  <a:gd name="T0" fmla="*/ 5 w 5"/>
                  <a:gd name="T1" fmla="*/ 3 h 3"/>
                  <a:gd name="T2" fmla="*/ 0 w 5"/>
                  <a:gd name="T3" fmla="*/ 3 h 3"/>
                  <a:gd name="T4" fmla="*/ 0 w 5"/>
                  <a:gd name="T5" fmla="*/ 3 h 3"/>
                  <a:gd name="T6" fmla="*/ 2 w 5"/>
                  <a:gd name="T7" fmla="*/ 3 h 3"/>
                  <a:gd name="T8" fmla="*/ 2 w 5"/>
                  <a:gd name="T9" fmla="*/ 3 h 3"/>
                  <a:gd name="T10" fmla="*/ 2 w 5"/>
                  <a:gd name="T11" fmla="*/ 3 h 3"/>
                  <a:gd name="T12" fmla="*/ 2 w 5"/>
                  <a:gd name="T13" fmla="*/ 3 h 3"/>
                  <a:gd name="T14" fmla="*/ 2 w 5"/>
                  <a:gd name="T15" fmla="*/ 3 h 3"/>
                  <a:gd name="T16" fmla="*/ 2 w 5"/>
                  <a:gd name="T17" fmla="*/ 0 h 3"/>
                  <a:gd name="T18" fmla="*/ 2 w 5"/>
                  <a:gd name="T19" fmla="*/ 0 h 3"/>
                  <a:gd name="T20" fmla="*/ 5 w 5"/>
                  <a:gd name="T21" fmla="*/ 0 h 3"/>
                  <a:gd name="T22" fmla="*/ 5 w 5"/>
                  <a:gd name="T23" fmla="*/ 0 h 3"/>
                  <a:gd name="T24" fmla="*/ 5 w 5"/>
                  <a:gd name="T25" fmla="*/ 3 h 3"/>
                  <a:gd name="T26" fmla="*/ 5 w 5"/>
                  <a:gd name="T27" fmla="*/ 3 h 3"/>
                  <a:gd name="T28" fmla="*/ 5 w 5"/>
                  <a:gd name="T29" fmla="*/ 3 h 3"/>
                  <a:gd name="T30" fmla="*/ 5 w 5"/>
                  <a:gd name="T31" fmla="*/ 3 h 3"/>
                  <a:gd name="T32" fmla="*/ 5 w 5"/>
                  <a:gd name="T33" fmla="*/ 3 h 3"/>
                  <a:gd name="T34" fmla="*/ 5 w 5"/>
                  <a:gd name="T35" fmla="*/ 3 h 3"/>
                  <a:gd name="T36" fmla="*/ 5 w 5"/>
                  <a:gd name="T37" fmla="*/ 3 h 3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"/>
                  <a:gd name="T58" fmla="*/ 0 h 3"/>
                  <a:gd name="T59" fmla="*/ 5 w 5"/>
                  <a:gd name="T60" fmla="*/ 3 h 3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" h="3">
                    <a:moveTo>
                      <a:pt x="5" y="3"/>
                    </a:moveTo>
                    <a:lnTo>
                      <a:pt x="0" y="3"/>
                    </a:lnTo>
                    <a:lnTo>
                      <a:pt x="2" y="3"/>
                    </a:lnTo>
                    <a:lnTo>
                      <a:pt x="2" y="0"/>
                    </a:lnTo>
                    <a:lnTo>
                      <a:pt x="5" y="0"/>
                    </a:lnTo>
                    <a:lnTo>
                      <a:pt x="5" y="3"/>
                    </a:lnTo>
                    <a:close/>
                  </a:path>
                </a:pathLst>
              </a:custGeom>
              <a:solidFill>
                <a:srgbClr val="98653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8" name="Freeform 559"/>
              <p:cNvSpPr>
                <a:spLocks/>
              </p:cNvSpPr>
              <p:nvPr/>
            </p:nvSpPr>
            <p:spPr bwMode="auto">
              <a:xfrm>
                <a:off x="4303" y="2745"/>
                <a:ext cx="3" cy="2"/>
              </a:xfrm>
              <a:custGeom>
                <a:avLst/>
                <a:gdLst>
                  <a:gd name="T0" fmla="*/ 3 w 3"/>
                  <a:gd name="T1" fmla="*/ 2 h 2"/>
                  <a:gd name="T2" fmla="*/ 0 w 3"/>
                  <a:gd name="T3" fmla="*/ 2 h 2"/>
                  <a:gd name="T4" fmla="*/ 0 w 3"/>
                  <a:gd name="T5" fmla="*/ 2 h 2"/>
                  <a:gd name="T6" fmla="*/ 0 w 3"/>
                  <a:gd name="T7" fmla="*/ 2 h 2"/>
                  <a:gd name="T8" fmla="*/ 3 w 3"/>
                  <a:gd name="T9" fmla="*/ 2 h 2"/>
                  <a:gd name="T10" fmla="*/ 3 w 3"/>
                  <a:gd name="T11" fmla="*/ 2 h 2"/>
                  <a:gd name="T12" fmla="*/ 3 w 3"/>
                  <a:gd name="T13" fmla="*/ 2 h 2"/>
                  <a:gd name="T14" fmla="*/ 3 w 3"/>
                  <a:gd name="T15" fmla="*/ 2 h 2"/>
                  <a:gd name="T16" fmla="*/ 3 w 3"/>
                  <a:gd name="T17" fmla="*/ 2 h 2"/>
                  <a:gd name="T18" fmla="*/ 3 w 3"/>
                  <a:gd name="T19" fmla="*/ 0 h 2"/>
                  <a:gd name="T20" fmla="*/ 3 w 3"/>
                  <a:gd name="T21" fmla="*/ 0 h 2"/>
                  <a:gd name="T22" fmla="*/ 3 w 3"/>
                  <a:gd name="T23" fmla="*/ 0 h 2"/>
                  <a:gd name="T24" fmla="*/ 3 w 3"/>
                  <a:gd name="T25" fmla="*/ 2 h 2"/>
                  <a:gd name="T26" fmla="*/ 3 w 3"/>
                  <a:gd name="T27" fmla="*/ 2 h 2"/>
                  <a:gd name="T28" fmla="*/ 3 w 3"/>
                  <a:gd name="T29" fmla="*/ 2 h 2"/>
                  <a:gd name="T30" fmla="*/ 3 w 3"/>
                  <a:gd name="T31" fmla="*/ 2 h 2"/>
                  <a:gd name="T32" fmla="*/ 3 w 3"/>
                  <a:gd name="T33" fmla="*/ 2 h 2"/>
                  <a:gd name="T34" fmla="*/ 3 w 3"/>
                  <a:gd name="T35" fmla="*/ 2 h 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w 3"/>
                  <a:gd name="T55" fmla="*/ 0 h 2"/>
                  <a:gd name="T56" fmla="*/ 3 w 3"/>
                  <a:gd name="T57" fmla="*/ 2 h 2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T54" t="T55" r="T56" b="T57"/>
                <a:pathLst>
                  <a:path w="3" h="2">
                    <a:moveTo>
                      <a:pt x="3" y="2"/>
                    </a:moveTo>
                    <a:lnTo>
                      <a:pt x="0" y="2"/>
                    </a:lnTo>
                    <a:lnTo>
                      <a:pt x="3" y="2"/>
                    </a:lnTo>
                    <a:lnTo>
                      <a:pt x="3" y="0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996633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49" name="Freeform 560"/>
              <p:cNvSpPr>
                <a:spLocks/>
              </p:cNvSpPr>
              <p:nvPr/>
            </p:nvSpPr>
            <p:spPr bwMode="auto">
              <a:xfrm>
                <a:off x="4285" y="1944"/>
                <a:ext cx="222" cy="233"/>
              </a:xfrm>
              <a:custGeom>
                <a:avLst/>
                <a:gdLst>
                  <a:gd name="T0" fmla="*/ 201 w 222"/>
                  <a:gd name="T1" fmla="*/ 104 h 233"/>
                  <a:gd name="T2" fmla="*/ 160 w 222"/>
                  <a:gd name="T3" fmla="*/ 39 h 233"/>
                  <a:gd name="T4" fmla="*/ 142 w 222"/>
                  <a:gd name="T5" fmla="*/ 23 h 233"/>
                  <a:gd name="T6" fmla="*/ 155 w 222"/>
                  <a:gd name="T7" fmla="*/ 52 h 233"/>
                  <a:gd name="T8" fmla="*/ 112 w 222"/>
                  <a:gd name="T9" fmla="*/ 13 h 233"/>
                  <a:gd name="T10" fmla="*/ 96 w 222"/>
                  <a:gd name="T11" fmla="*/ 21 h 233"/>
                  <a:gd name="T12" fmla="*/ 117 w 222"/>
                  <a:gd name="T13" fmla="*/ 49 h 233"/>
                  <a:gd name="T14" fmla="*/ 37 w 222"/>
                  <a:gd name="T15" fmla="*/ 15 h 233"/>
                  <a:gd name="T16" fmla="*/ 69 w 222"/>
                  <a:gd name="T17" fmla="*/ 44 h 233"/>
                  <a:gd name="T18" fmla="*/ 112 w 222"/>
                  <a:gd name="T19" fmla="*/ 91 h 233"/>
                  <a:gd name="T20" fmla="*/ 32 w 222"/>
                  <a:gd name="T21" fmla="*/ 44 h 233"/>
                  <a:gd name="T22" fmla="*/ 48 w 222"/>
                  <a:gd name="T23" fmla="*/ 68 h 233"/>
                  <a:gd name="T24" fmla="*/ 42 w 222"/>
                  <a:gd name="T25" fmla="*/ 73 h 233"/>
                  <a:gd name="T26" fmla="*/ 16 w 222"/>
                  <a:gd name="T27" fmla="*/ 78 h 233"/>
                  <a:gd name="T28" fmla="*/ 104 w 222"/>
                  <a:gd name="T29" fmla="*/ 128 h 233"/>
                  <a:gd name="T30" fmla="*/ 42 w 222"/>
                  <a:gd name="T31" fmla="*/ 102 h 233"/>
                  <a:gd name="T32" fmla="*/ 16 w 222"/>
                  <a:gd name="T33" fmla="*/ 110 h 233"/>
                  <a:gd name="T34" fmla="*/ 50 w 222"/>
                  <a:gd name="T35" fmla="*/ 125 h 233"/>
                  <a:gd name="T36" fmla="*/ 2 w 222"/>
                  <a:gd name="T37" fmla="*/ 120 h 233"/>
                  <a:gd name="T38" fmla="*/ 13 w 222"/>
                  <a:gd name="T39" fmla="*/ 136 h 233"/>
                  <a:gd name="T40" fmla="*/ 13 w 222"/>
                  <a:gd name="T41" fmla="*/ 141 h 233"/>
                  <a:gd name="T42" fmla="*/ 8 w 222"/>
                  <a:gd name="T43" fmla="*/ 151 h 233"/>
                  <a:gd name="T44" fmla="*/ 48 w 222"/>
                  <a:gd name="T45" fmla="*/ 157 h 233"/>
                  <a:gd name="T46" fmla="*/ 10 w 222"/>
                  <a:gd name="T47" fmla="*/ 172 h 233"/>
                  <a:gd name="T48" fmla="*/ 34 w 222"/>
                  <a:gd name="T49" fmla="*/ 185 h 233"/>
                  <a:gd name="T50" fmla="*/ 67 w 222"/>
                  <a:gd name="T51" fmla="*/ 185 h 233"/>
                  <a:gd name="T52" fmla="*/ 18 w 222"/>
                  <a:gd name="T53" fmla="*/ 201 h 233"/>
                  <a:gd name="T54" fmla="*/ 61 w 222"/>
                  <a:gd name="T55" fmla="*/ 212 h 233"/>
                  <a:gd name="T56" fmla="*/ 75 w 222"/>
                  <a:gd name="T57" fmla="*/ 212 h 233"/>
                  <a:gd name="T58" fmla="*/ 56 w 222"/>
                  <a:gd name="T59" fmla="*/ 227 h 233"/>
                  <a:gd name="T60" fmla="*/ 91 w 222"/>
                  <a:gd name="T61" fmla="*/ 222 h 233"/>
                  <a:gd name="T62" fmla="*/ 123 w 222"/>
                  <a:gd name="T63" fmla="*/ 222 h 233"/>
                  <a:gd name="T64" fmla="*/ 150 w 222"/>
                  <a:gd name="T65" fmla="*/ 225 h 233"/>
                  <a:gd name="T66" fmla="*/ 155 w 222"/>
                  <a:gd name="T67" fmla="*/ 227 h 233"/>
                  <a:gd name="T68" fmla="*/ 115 w 222"/>
                  <a:gd name="T69" fmla="*/ 201 h 233"/>
                  <a:gd name="T70" fmla="*/ 147 w 222"/>
                  <a:gd name="T71" fmla="*/ 209 h 233"/>
                  <a:gd name="T72" fmla="*/ 144 w 222"/>
                  <a:gd name="T73" fmla="*/ 201 h 233"/>
                  <a:gd name="T74" fmla="*/ 117 w 222"/>
                  <a:gd name="T75" fmla="*/ 175 h 233"/>
                  <a:gd name="T76" fmla="*/ 168 w 222"/>
                  <a:gd name="T77" fmla="*/ 206 h 233"/>
                  <a:gd name="T78" fmla="*/ 152 w 222"/>
                  <a:gd name="T79" fmla="*/ 188 h 233"/>
                  <a:gd name="T80" fmla="*/ 144 w 222"/>
                  <a:gd name="T81" fmla="*/ 178 h 233"/>
                  <a:gd name="T82" fmla="*/ 155 w 222"/>
                  <a:gd name="T83" fmla="*/ 180 h 233"/>
                  <a:gd name="T84" fmla="*/ 136 w 222"/>
                  <a:gd name="T85" fmla="*/ 159 h 233"/>
                  <a:gd name="T86" fmla="*/ 166 w 222"/>
                  <a:gd name="T87" fmla="*/ 180 h 233"/>
                  <a:gd name="T88" fmla="*/ 171 w 222"/>
                  <a:gd name="T89" fmla="*/ 175 h 233"/>
                  <a:gd name="T90" fmla="*/ 155 w 222"/>
                  <a:gd name="T91" fmla="*/ 144 h 233"/>
                  <a:gd name="T92" fmla="*/ 198 w 222"/>
                  <a:gd name="T93" fmla="*/ 188 h 233"/>
                  <a:gd name="T94" fmla="*/ 179 w 222"/>
                  <a:gd name="T95" fmla="*/ 146 h 233"/>
                  <a:gd name="T96" fmla="*/ 171 w 222"/>
                  <a:gd name="T97" fmla="*/ 123 h 233"/>
                  <a:gd name="T98" fmla="*/ 190 w 222"/>
                  <a:gd name="T99" fmla="*/ 138 h 233"/>
                  <a:gd name="T100" fmla="*/ 206 w 222"/>
                  <a:gd name="T101" fmla="*/ 170 h 233"/>
                  <a:gd name="T102" fmla="*/ 198 w 222"/>
                  <a:gd name="T103" fmla="*/ 144 h 233"/>
                  <a:gd name="T104" fmla="*/ 203 w 222"/>
                  <a:gd name="T105" fmla="*/ 141 h 233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22"/>
                  <a:gd name="T160" fmla="*/ 0 h 233"/>
                  <a:gd name="T161" fmla="*/ 222 w 222"/>
                  <a:gd name="T162" fmla="*/ 233 h 233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22" h="233">
                    <a:moveTo>
                      <a:pt x="222" y="167"/>
                    </a:moveTo>
                    <a:lnTo>
                      <a:pt x="219" y="162"/>
                    </a:lnTo>
                    <a:lnTo>
                      <a:pt x="217" y="151"/>
                    </a:lnTo>
                    <a:lnTo>
                      <a:pt x="211" y="138"/>
                    </a:lnTo>
                    <a:lnTo>
                      <a:pt x="206" y="123"/>
                    </a:lnTo>
                    <a:lnTo>
                      <a:pt x="201" y="104"/>
                    </a:lnTo>
                    <a:lnTo>
                      <a:pt x="193" y="86"/>
                    </a:lnTo>
                    <a:lnTo>
                      <a:pt x="187" y="73"/>
                    </a:lnTo>
                    <a:lnTo>
                      <a:pt x="179" y="62"/>
                    </a:lnTo>
                    <a:lnTo>
                      <a:pt x="174" y="52"/>
                    </a:lnTo>
                    <a:lnTo>
                      <a:pt x="166" y="44"/>
                    </a:lnTo>
                    <a:lnTo>
                      <a:pt x="160" y="39"/>
                    </a:lnTo>
                    <a:lnTo>
                      <a:pt x="152" y="31"/>
                    </a:lnTo>
                    <a:lnTo>
                      <a:pt x="147" y="26"/>
                    </a:lnTo>
                    <a:lnTo>
                      <a:pt x="144" y="23"/>
                    </a:lnTo>
                    <a:lnTo>
                      <a:pt x="139" y="21"/>
                    </a:lnTo>
                    <a:lnTo>
                      <a:pt x="139" y="18"/>
                    </a:lnTo>
                    <a:lnTo>
                      <a:pt x="142" y="23"/>
                    </a:lnTo>
                    <a:lnTo>
                      <a:pt x="144" y="28"/>
                    </a:lnTo>
                    <a:lnTo>
                      <a:pt x="147" y="34"/>
                    </a:lnTo>
                    <a:lnTo>
                      <a:pt x="150" y="39"/>
                    </a:lnTo>
                    <a:lnTo>
                      <a:pt x="150" y="44"/>
                    </a:lnTo>
                    <a:lnTo>
                      <a:pt x="152" y="49"/>
                    </a:lnTo>
                    <a:lnTo>
                      <a:pt x="155" y="52"/>
                    </a:lnTo>
                    <a:lnTo>
                      <a:pt x="158" y="57"/>
                    </a:lnTo>
                    <a:lnTo>
                      <a:pt x="150" y="49"/>
                    </a:lnTo>
                    <a:lnTo>
                      <a:pt x="142" y="39"/>
                    </a:lnTo>
                    <a:lnTo>
                      <a:pt x="134" y="31"/>
                    </a:lnTo>
                    <a:lnTo>
                      <a:pt x="123" y="21"/>
                    </a:lnTo>
                    <a:lnTo>
                      <a:pt x="112" y="13"/>
                    </a:lnTo>
                    <a:lnTo>
                      <a:pt x="101" y="5"/>
                    </a:lnTo>
                    <a:lnTo>
                      <a:pt x="88" y="2"/>
                    </a:lnTo>
                    <a:lnTo>
                      <a:pt x="77" y="0"/>
                    </a:lnTo>
                    <a:lnTo>
                      <a:pt x="83" y="7"/>
                    </a:lnTo>
                    <a:lnTo>
                      <a:pt x="88" y="13"/>
                    </a:lnTo>
                    <a:lnTo>
                      <a:pt x="96" y="21"/>
                    </a:lnTo>
                    <a:lnTo>
                      <a:pt x="101" y="26"/>
                    </a:lnTo>
                    <a:lnTo>
                      <a:pt x="107" y="34"/>
                    </a:lnTo>
                    <a:lnTo>
                      <a:pt x="115" y="39"/>
                    </a:lnTo>
                    <a:lnTo>
                      <a:pt x="120" y="47"/>
                    </a:lnTo>
                    <a:lnTo>
                      <a:pt x="126" y="52"/>
                    </a:lnTo>
                    <a:lnTo>
                      <a:pt x="117" y="49"/>
                    </a:lnTo>
                    <a:lnTo>
                      <a:pt x="107" y="41"/>
                    </a:lnTo>
                    <a:lnTo>
                      <a:pt x="91" y="34"/>
                    </a:lnTo>
                    <a:lnTo>
                      <a:pt x="75" y="26"/>
                    </a:lnTo>
                    <a:lnTo>
                      <a:pt x="59" y="21"/>
                    </a:lnTo>
                    <a:lnTo>
                      <a:pt x="45" y="18"/>
                    </a:lnTo>
                    <a:lnTo>
                      <a:pt x="37" y="15"/>
                    </a:lnTo>
                    <a:lnTo>
                      <a:pt x="32" y="18"/>
                    </a:lnTo>
                    <a:lnTo>
                      <a:pt x="29" y="18"/>
                    </a:lnTo>
                    <a:lnTo>
                      <a:pt x="26" y="23"/>
                    </a:lnTo>
                    <a:lnTo>
                      <a:pt x="42" y="28"/>
                    </a:lnTo>
                    <a:lnTo>
                      <a:pt x="56" y="36"/>
                    </a:lnTo>
                    <a:lnTo>
                      <a:pt x="69" y="44"/>
                    </a:lnTo>
                    <a:lnTo>
                      <a:pt x="80" y="55"/>
                    </a:lnTo>
                    <a:lnTo>
                      <a:pt x="91" y="65"/>
                    </a:lnTo>
                    <a:lnTo>
                      <a:pt x="101" y="75"/>
                    </a:lnTo>
                    <a:lnTo>
                      <a:pt x="112" y="89"/>
                    </a:lnTo>
                    <a:lnTo>
                      <a:pt x="126" y="102"/>
                    </a:lnTo>
                    <a:lnTo>
                      <a:pt x="112" y="91"/>
                    </a:lnTo>
                    <a:lnTo>
                      <a:pt x="101" y="83"/>
                    </a:lnTo>
                    <a:lnTo>
                      <a:pt x="88" y="73"/>
                    </a:lnTo>
                    <a:lnTo>
                      <a:pt x="75" y="62"/>
                    </a:lnTo>
                    <a:lnTo>
                      <a:pt x="61" y="55"/>
                    </a:lnTo>
                    <a:lnTo>
                      <a:pt x="45" y="49"/>
                    </a:lnTo>
                    <a:lnTo>
                      <a:pt x="32" y="44"/>
                    </a:lnTo>
                    <a:lnTo>
                      <a:pt x="16" y="44"/>
                    </a:lnTo>
                    <a:lnTo>
                      <a:pt x="21" y="49"/>
                    </a:lnTo>
                    <a:lnTo>
                      <a:pt x="29" y="55"/>
                    </a:lnTo>
                    <a:lnTo>
                      <a:pt x="34" y="60"/>
                    </a:lnTo>
                    <a:lnTo>
                      <a:pt x="42" y="65"/>
                    </a:lnTo>
                    <a:lnTo>
                      <a:pt x="48" y="68"/>
                    </a:lnTo>
                    <a:lnTo>
                      <a:pt x="56" y="73"/>
                    </a:lnTo>
                    <a:lnTo>
                      <a:pt x="61" y="78"/>
                    </a:lnTo>
                    <a:lnTo>
                      <a:pt x="67" y="83"/>
                    </a:lnTo>
                    <a:lnTo>
                      <a:pt x="61" y="81"/>
                    </a:lnTo>
                    <a:lnTo>
                      <a:pt x="53" y="75"/>
                    </a:lnTo>
                    <a:lnTo>
                      <a:pt x="42" y="73"/>
                    </a:lnTo>
                    <a:lnTo>
                      <a:pt x="32" y="68"/>
                    </a:lnTo>
                    <a:lnTo>
                      <a:pt x="21" y="65"/>
                    </a:lnTo>
                    <a:lnTo>
                      <a:pt x="13" y="65"/>
                    </a:lnTo>
                    <a:lnTo>
                      <a:pt x="5" y="65"/>
                    </a:lnTo>
                    <a:lnTo>
                      <a:pt x="0" y="70"/>
                    </a:lnTo>
                    <a:lnTo>
                      <a:pt x="16" y="78"/>
                    </a:lnTo>
                    <a:lnTo>
                      <a:pt x="32" y="83"/>
                    </a:lnTo>
                    <a:lnTo>
                      <a:pt x="48" y="91"/>
                    </a:lnTo>
                    <a:lnTo>
                      <a:pt x="64" y="96"/>
                    </a:lnTo>
                    <a:lnTo>
                      <a:pt x="77" y="107"/>
                    </a:lnTo>
                    <a:lnTo>
                      <a:pt x="93" y="115"/>
                    </a:lnTo>
                    <a:lnTo>
                      <a:pt x="104" y="128"/>
                    </a:lnTo>
                    <a:lnTo>
                      <a:pt x="117" y="141"/>
                    </a:lnTo>
                    <a:lnTo>
                      <a:pt x="109" y="136"/>
                    </a:lnTo>
                    <a:lnTo>
                      <a:pt x="96" y="130"/>
                    </a:lnTo>
                    <a:lnTo>
                      <a:pt x="80" y="120"/>
                    </a:lnTo>
                    <a:lnTo>
                      <a:pt x="61" y="110"/>
                    </a:lnTo>
                    <a:lnTo>
                      <a:pt x="42" y="102"/>
                    </a:lnTo>
                    <a:lnTo>
                      <a:pt x="26" y="96"/>
                    </a:lnTo>
                    <a:lnTo>
                      <a:pt x="13" y="91"/>
                    </a:lnTo>
                    <a:lnTo>
                      <a:pt x="8" y="94"/>
                    </a:lnTo>
                    <a:lnTo>
                      <a:pt x="8" y="99"/>
                    </a:lnTo>
                    <a:lnTo>
                      <a:pt x="10" y="104"/>
                    </a:lnTo>
                    <a:lnTo>
                      <a:pt x="16" y="110"/>
                    </a:lnTo>
                    <a:lnTo>
                      <a:pt x="24" y="115"/>
                    </a:lnTo>
                    <a:lnTo>
                      <a:pt x="32" y="117"/>
                    </a:lnTo>
                    <a:lnTo>
                      <a:pt x="40" y="123"/>
                    </a:lnTo>
                    <a:lnTo>
                      <a:pt x="48" y="125"/>
                    </a:lnTo>
                    <a:lnTo>
                      <a:pt x="53" y="128"/>
                    </a:lnTo>
                    <a:lnTo>
                      <a:pt x="50" y="125"/>
                    </a:lnTo>
                    <a:lnTo>
                      <a:pt x="45" y="125"/>
                    </a:lnTo>
                    <a:lnTo>
                      <a:pt x="37" y="123"/>
                    </a:lnTo>
                    <a:lnTo>
                      <a:pt x="26" y="120"/>
                    </a:lnTo>
                    <a:lnTo>
                      <a:pt x="18" y="120"/>
                    </a:lnTo>
                    <a:lnTo>
                      <a:pt x="8" y="120"/>
                    </a:lnTo>
                    <a:lnTo>
                      <a:pt x="2" y="120"/>
                    </a:lnTo>
                    <a:lnTo>
                      <a:pt x="0" y="123"/>
                    </a:lnTo>
                    <a:lnTo>
                      <a:pt x="0" y="125"/>
                    </a:lnTo>
                    <a:lnTo>
                      <a:pt x="2" y="128"/>
                    </a:lnTo>
                    <a:lnTo>
                      <a:pt x="5" y="130"/>
                    </a:lnTo>
                    <a:lnTo>
                      <a:pt x="10" y="133"/>
                    </a:lnTo>
                    <a:lnTo>
                      <a:pt x="13" y="136"/>
                    </a:lnTo>
                    <a:lnTo>
                      <a:pt x="18" y="136"/>
                    </a:lnTo>
                    <a:lnTo>
                      <a:pt x="21" y="136"/>
                    </a:lnTo>
                    <a:lnTo>
                      <a:pt x="18" y="138"/>
                    </a:lnTo>
                    <a:lnTo>
                      <a:pt x="16" y="141"/>
                    </a:lnTo>
                    <a:lnTo>
                      <a:pt x="13" y="141"/>
                    </a:lnTo>
                    <a:lnTo>
                      <a:pt x="10" y="144"/>
                    </a:lnTo>
                    <a:lnTo>
                      <a:pt x="8" y="144"/>
                    </a:lnTo>
                    <a:lnTo>
                      <a:pt x="8" y="146"/>
                    </a:lnTo>
                    <a:lnTo>
                      <a:pt x="5" y="149"/>
                    </a:lnTo>
                    <a:lnTo>
                      <a:pt x="2" y="149"/>
                    </a:lnTo>
                    <a:lnTo>
                      <a:pt x="8" y="151"/>
                    </a:lnTo>
                    <a:lnTo>
                      <a:pt x="16" y="151"/>
                    </a:lnTo>
                    <a:lnTo>
                      <a:pt x="21" y="154"/>
                    </a:lnTo>
                    <a:lnTo>
                      <a:pt x="29" y="154"/>
                    </a:lnTo>
                    <a:lnTo>
                      <a:pt x="34" y="154"/>
                    </a:lnTo>
                    <a:lnTo>
                      <a:pt x="42" y="157"/>
                    </a:lnTo>
                    <a:lnTo>
                      <a:pt x="48" y="157"/>
                    </a:lnTo>
                    <a:lnTo>
                      <a:pt x="53" y="157"/>
                    </a:lnTo>
                    <a:lnTo>
                      <a:pt x="48" y="159"/>
                    </a:lnTo>
                    <a:lnTo>
                      <a:pt x="40" y="162"/>
                    </a:lnTo>
                    <a:lnTo>
                      <a:pt x="29" y="165"/>
                    </a:lnTo>
                    <a:lnTo>
                      <a:pt x="18" y="167"/>
                    </a:lnTo>
                    <a:lnTo>
                      <a:pt x="10" y="172"/>
                    </a:lnTo>
                    <a:lnTo>
                      <a:pt x="5" y="178"/>
                    </a:lnTo>
                    <a:lnTo>
                      <a:pt x="8" y="180"/>
                    </a:lnTo>
                    <a:lnTo>
                      <a:pt x="16" y="185"/>
                    </a:lnTo>
                    <a:lnTo>
                      <a:pt x="21" y="185"/>
                    </a:lnTo>
                    <a:lnTo>
                      <a:pt x="29" y="185"/>
                    </a:lnTo>
                    <a:lnTo>
                      <a:pt x="34" y="185"/>
                    </a:lnTo>
                    <a:lnTo>
                      <a:pt x="42" y="185"/>
                    </a:lnTo>
                    <a:lnTo>
                      <a:pt x="48" y="185"/>
                    </a:lnTo>
                    <a:lnTo>
                      <a:pt x="56" y="185"/>
                    </a:lnTo>
                    <a:lnTo>
                      <a:pt x="64" y="183"/>
                    </a:lnTo>
                    <a:lnTo>
                      <a:pt x="69" y="183"/>
                    </a:lnTo>
                    <a:lnTo>
                      <a:pt x="67" y="185"/>
                    </a:lnTo>
                    <a:lnTo>
                      <a:pt x="61" y="185"/>
                    </a:lnTo>
                    <a:lnTo>
                      <a:pt x="53" y="188"/>
                    </a:lnTo>
                    <a:lnTo>
                      <a:pt x="42" y="191"/>
                    </a:lnTo>
                    <a:lnTo>
                      <a:pt x="34" y="193"/>
                    </a:lnTo>
                    <a:lnTo>
                      <a:pt x="26" y="199"/>
                    </a:lnTo>
                    <a:lnTo>
                      <a:pt x="18" y="201"/>
                    </a:lnTo>
                    <a:lnTo>
                      <a:pt x="18" y="204"/>
                    </a:lnTo>
                    <a:lnTo>
                      <a:pt x="18" y="209"/>
                    </a:lnTo>
                    <a:lnTo>
                      <a:pt x="26" y="212"/>
                    </a:lnTo>
                    <a:lnTo>
                      <a:pt x="37" y="212"/>
                    </a:lnTo>
                    <a:lnTo>
                      <a:pt x="48" y="212"/>
                    </a:lnTo>
                    <a:lnTo>
                      <a:pt x="61" y="212"/>
                    </a:lnTo>
                    <a:lnTo>
                      <a:pt x="72" y="209"/>
                    </a:lnTo>
                    <a:lnTo>
                      <a:pt x="80" y="206"/>
                    </a:lnTo>
                    <a:lnTo>
                      <a:pt x="85" y="206"/>
                    </a:lnTo>
                    <a:lnTo>
                      <a:pt x="83" y="206"/>
                    </a:lnTo>
                    <a:lnTo>
                      <a:pt x="80" y="209"/>
                    </a:lnTo>
                    <a:lnTo>
                      <a:pt x="75" y="212"/>
                    </a:lnTo>
                    <a:lnTo>
                      <a:pt x="69" y="214"/>
                    </a:lnTo>
                    <a:lnTo>
                      <a:pt x="64" y="217"/>
                    </a:lnTo>
                    <a:lnTo>
                      <a:pt x="59" y="222"/>
                    </a:lnTo>
                    <a:lnTo>
                      <a:pt x="56" y="225"/>
                    </a:lnTo>
                    <a:lnTo>
                      <a:pt x="53" y="225"/>
                    </a:lnTo>
                    <a:lnTo>
                      <a:pt x="56" y="227"/>
                    </a:lnTo>
                    <a:lnTo>
                      <a:pt x="61" y="227"/>
                    </a:lnTo>
                    <a:lnTo>
                      <a:pt x="67" y="227"/>
                    </a:lnTo>
                    <a:lnTo>
                      <a:pt x="75" y="225"/>
                    </a:lnTo>
                    <a:lnTo>
                      <a:pt x="83" y="225"/>
                    </a:lnTo>
                    <a:lnTo>
                      <a:pt x="88" y="222"/>
                    </a:lnTo>
                    <a:lnTo>
                      <a:pt x="91" y="222"/>
                    </a:lnTo>
                    <a:lnTo>
                      <a:pt x="93" y="222"/>
                    </a:lnTo>
                    <a:lnTo>
                      <a:pt x="99" y="222"/>
                    </a:lnTo>
                    <a:lnTo>
                      <a:pt x="107" y="222"/>
                    </a:lnTo>
                    <a:lnTo>
                      <a:pt x="112" y="222"/>
                    </a:lnTo>
                    <a:lnTo>
                      <a:pt x="117" y="222"/>
                    </a:lnTo>
                    <a:lnTo>
                      <a:pt x="123" y="222"/>
                    </a:lnTo>
                    <a:lnTo>
                      <a:pt x="131" y="222"/>
                    </a:lnTo>
                    <a:lnTo>
                      <a:pt x="136" y="222"/>
                    </a:lnTo>
                    <a:lnTo>
                      <a:pt x="142" y="222"/>
                    </a:lnTo>
                    <a:lnTo>
                      <a:pt x="144" y="222"/>
                    </a:lnTo>
                    <a:lnTo>
                      <a:pt x="147" y="225"/>
                    </a:lnTo>
                    <a:lnTo>
                      <a:pt x="150" y="225"/>
                    </a:lnTo>
                    <a:lnTo>
                      <a:pt x="152" y="227"/>
                    </a:lnTo>
                    <a:lnTo>
                      <a:pt x="155" y="227"/>
                    </a:lnTo>
                    <a:lnTo>
                      <a:pt x="158" y="230"/>
                    </a:lnTo>
                    <a:lnTo>
                      <a:pt x="160" y="230"/>
                    </a:lnTo>
                    <a:lnTo>
                      <a:pt x="163" y="233"/>
                    </a:lnTo>
                    <a:lnTo>
                      <a:pt x="155" y="227"/>
                    </a:lnTo>
                    <a:lnTo>
                      <a:pt x="150" y="222"/>
                    </a:lnTo>
                    <a:lnTo>
                      <a:pt x="142" y="219"/>
                    </a:lnTo>
                    <a:lnTo>
                      <a:pt x="136" y="214"/>
                    </a:lnTo>
                    <a:lnTo>
                      <a:pt x="128" y="209"/>
                    </a:lnTo>
                    <a:lnTo>
                      <a:pt x="123" y="206"/>
                    </a:lnTo>
                    <a:lnTo>
                      <a:pt x="115" y="201"/>
                    </a:lnTo>
                    <a:lnTo>
                      <a:pt x="107" y="199"/>
                    </a:lnTo>
                    <a:lnTo>
                      <a:pt x="115" y="199"/>
                    </a:lnTo>
                    <a:lnTo>
                      <a:pt x="123" y="201"/>
                    </a:lnTo>
                    <a:lnTo>
                      <a:pt x="131" y="201"/>
                    </a:lnTo>
                    <a:lnTo>
                      <a:pt x="139" y="206"/>
                    </a:lnTo>
                    <a:lnTo>
                      <a:pt x="147" y="209"/>
                    </a:lnTo>
                    <a:lnTo>
                      <a:pt x="152" y="212"/>
                    </a:lnTo>
                    <a:lnTo>
                      <a:pt x="160" y="217"/>
                    </a:lnTo>
                    <a:lnTo>
                      <a:pt x="166" y="219"/>
                    </a:lnTo>
                    <a:lnTo>
                      <a:pt x="160" y="214"/>
                    </a:lnTo>
                    <a:lnTo>
                      <a:pt x="152" y="206"/>
                    </a:lnTo>
                    <a:lnTo>
                      <a:pt x="144" y="201"/>
                    </a:lnTo>
                    <a:lnTo>
                      <a:pt x="139" y="196"/>
                    </a:lnTo>
                    <a:lnTo>
                      <a:pt x="131" y="191"/>
                    </a:lnTo>
                    <a:lnTo>
                      <a:pt x="123" y="185"/>
                    </a:lnTo>
                    <a:lnTo>
                      <a:pt x="115" y="180"/>
                    </a:lnTo>
                    <a:lnTo>
                      <a:pt x="109" y="175"/>
                    </a:lnTo>
                    <a:lnTo>
                      <a:pt x="117" y="175"/>
                    </a:lnTo>
                    <a:lnTo>
                      <a:pt x="126" y="180"/>
                    </a:lnTo>
                    <a:lnTo>
                      <a:pt x="134" y="185"/>
                    </a:lnTo>
                    <a:lnTo>
                      <a:pt x="144" y="191"/>
                    </a:lnTo>
                    <a:lnTo>
                      <a:pt x="152" y="196"/>
                    </a:lnTo>
                    <a:lnTo>
                      <a:pt x="160" y="201"/>
                    </a:lnTo>
                    <a:lnTo>
                      <a:pt x="168" y="206"/>
                    </a:lnTo>
                    <a:lnTo>
                      <a:pt x="176" y="212"/>
                    </a:lnTo>
                    <a:lnTo>
                      <a:pt x="171" y="206"/>
                    </a:lnTo>
                    <a:lnTo>
                      <a:pt x="166" y="201"/>
                    </a:lnTo>
                    <a:lnTo>
                      <a:pt x="163" y="199"/>
                    </a:lnTo>
                    <a:lnTo>
                      <a:pt x="158" y="193"/>
                    </a:lnTo>
                    <a:lnTo>
                      <a:pt x="152" y="188"/>
                    </a:lnTo>
                    <a:lnTo>
                      <a:pt x="147" y="183"/>
                    </a:lnTo>
                    <a:lnTo>
                      <a:pt x="142" y="178"/>
                    </a:lnTo>
                    <a:lnTo>
                      <a:pt x="136" y="172"/>
                    </a:lnTo>
                    <a:lnTo>
                      <a:pt x="139" y="172"/>
                    </a:lnTo>
                    <a:lnTo>
                      <a:pt x="142" y="175"/>
                    </a:lnTo>
                    <a:lnTo>
                      <a:pt x="144" y="178"/>
                    </a:lnTo>
                    <a:lnTo>
                      <a:pt x="147" y="178"/>
                    </a:lnTo>
                    <a:lnTo>
                      <a:pt x="150" y="180"/>
                    </a:lnTo>
                    <a:lnTo>
                      <a:pt x="152" y="183"/>
                    </a:lnTo>
                    <a:lnTo>
                      <a:pt x="158" y="183"/>
                    </a:lnTo>
                    <a:lnTo>
                      <a:pt x="160" y="185"/>
                    </a:lnTo>
                    <a:lnTo>
                      <a:pt x="155" y="180"/>
                    </a:lnTo>
                    <a:lnTo>
                      <a:pt x="152" y="178"/>
                    </a:lnTo>
                    <a:lnTo>
                      <a:pt x="150" y="175"/>
                    </a:lnTo>
                    <a:lnTo>
                      <a:pt x="147" y="170"/>
                    </a:lnTo>
                    <a:lnTo>
                      <a:pt x="142" y="167"/>
                    </a:lnTo>
                    <a:lnTo>
                      <a:pt x="139" y="162"/>
                    </a:lnTo>
                    <a:lnTo>
                      <a:pt x="136" y="159"/>
                    </a:lnTo>
                    <a:lnTo>
                      <a:pt x="131" y="154"/>
                    </a:lnTo>
                    <a:lnTo>
                      <a:pt x="142" y="159"/>
                    </a:lnTo>
                    <a:lnTo>
                      <a:pt x="147" y="165"/>
                    </a:lnTo>
                    <a:lnTo>
                      <a:pt x="155" y="170"/>
                    </a:lnTo>
                    <a:lnTo>
                      <a:pt x="160" y="175"/>
                    </a:lnTo>
                    <a:lnTo>
                      <a:pt x="166" y="180"/>
                    </a:lnTo>
                    <a:lnTo>
                      <a:pt x="171" y="185"/>
                    </a:lnTo>
                    <a:lnTo>
                      <a:pt x="176" y="193"/>
                    </a:lnTo>
                    <a:lnTo>
                      <a:pt x="185" y="199"/>
                    </a:lnTo>
                    <a:lnTo>
                      <a:pt x="179" y="191"/>
                    </a:lnTo>
                    <a:lnTo>
                      <a:pt x="174" y="183"/>
                    </a:lnTo>
                    <a:lnTo>
                      <a:pt x="171" y="175"/>
                    </a:lnTo>
                    <a:lnTo>
                      <a:pt x="166" y="167"/>
                    </a:lnTo>
                    <a:lnTo>
                      <a:pt x="160" y="159"/>
                    </a:lnTo>
                    <a:lnTo>
                      <a:pt x="158" y="151"/>
                    </a:lnTo>
                    <a:lnTo>
                      <a:pt x="152" y="144"/>
                    </a:lnTo>
                    <a:lnTo>
                      <a:pt x="147" y="136"/>
                    </a:lnTo>
                    <a:lnTo>
                      <a:pt x="155" y="144"/>
                    </a:lnTo>
                    <a:lnTo>
                      <a:pt x="163" y="151"/>
                    </a:lnTo>
                    <a:lnTo>
                      <a:pt x="168" y="159"/>
                    </a:lnTo>
                    <a:lnTo>
                      <a:pt x="176" y="165"/>
                    </a:lnTo>
                    <a:lnTo>
                      <a:pt x="185" y="172"/>
                    </a:lnTo>
                    <a:lnTo>
                      <a:pt x="193" y="180"/>
                    </a:lnTo>
                    <a:lnTo>
                      <a:pt x="198" y="188"/>
                    </a:lnTo>
                    <a:lnTo>
                      <a:pt x="206" y="196"/>
                    </a:lnTo>
                    <a:lnTo>
                      <a:pt x="201" y="185"/>
                    </a:lnTo>
                    <a:lnTo>
                      <a:pt x="195" y="175"/>
                    </a:lnTo>
                    <a:lnTo>
                      <a:pt x="190" y="165"/>
                    </a:lnTo>
                    <a:lnTo>
                      <a:pt x="185" y="154"/>
                    </a:lnTo>
                    <a:lnTo>
                      <a:pt x="179" y="146"/>
                    </a:lnTo>
                    <a:lnTo>
                      <a:pt x="174" y="136"/>
                    </a:lnTo>
                    <a:lnTo>
                      <a:pt x="168" y="125"/>
                    </a:lnTo>
                    <a:lnTo>
                      <a:pt x="160" y="115"/>
                    </a:lnTo>
                    <a:lnTo>
                      <a:pt x="166" y="117"/>
                    </a:lnTo>
                    <a:lnTo>
                      <a:pt x="168" y="120"/>
                    </a:lnTo>
                    <a:lnTo>
                      <a:pt x="171" y="123"/>
                    </a:lnTo>
                    <a:lnTo>
                      <a:pt x="174" y="125"/>
                    </a:lnTo>
                    <a:lnTo>
                      <a:pt x="176" y="125"/>
                    </a:lnTo>
                    <a:lnTo>
                      <a:pt x="179" y="128"/>
                    </a:lnTo>
                    <a:lnTo>
                      <a:pt x="182" y="130"/>
                    </a:lnTo>
                    <a:lnTo>
                      <a:pt x="187" y="133"/>
                    </a:lnTo>
                    <a:lnTo>
                      <a:pt x="190" y="138"/>
                    </a:lnTo>
                    <a:lnTo>
                      <a:pt x="193" y="144"/>
                    </a:lnTo>
                    <a:lnTo>
                      <a:pt x="195" y="149"/>
                    </a:lnTo>
                    <a:lnTo>
                      <a:pt x="198" y="154"/>
                    </a:lnTo>
                    <a:lnTo>
                      <a:pt x="201" y="159"/>
                    </a:lnTo>
                    <a:lnTo>
                      <a:pt x="203" y="165"/>
                    </a:lnTo>
                    <a:lnTo>
                      <a:pt x="206" y="170"/>
                    </a:lnTo>
                    <a:lnTo>
                      <a:pt x="209" y="175"/>
                    </a:lnTo>
                    <a:lnTo>
                      <a:pt x="206" y="167"/>
                    </a:lnTo>
                    <a:lnTo>
                      <a:pt x="206" y="162"/>
                    </a:lnTo>
                    <a:lnTo>
                      <a:pt x="203" y="157"/>
                    </a:lnTo>
                    <a:lnTo>
                      <a:pt x="201" y="149"/>
                    </a:lnTo>
                    <a:lnTo>
                      <a:pt x="198" y="144"/>
                    </a:lnTo>
                    <a:lnTo>
                      <a:pt x="198" y="138"/>
                    </a:lnTo>
                    <a:lnTo>
                      <a:pt x="195" y="130"/>
                    </a:lnTo>
                    <a:lnTo>
                      <a:pt x="193" y="125"/>
                    </a:lnTo>
                    <a:lnTo>
                      <a:pt x="195" y="130"/>
                    </a:lnTo>
                    <a:lnTo>
                      <a:pt x="201" y="136"/>
                    </a:lnTo>
                    <a:lnTo>
                      <a:pt x="203" y="141"/>
                    </a:lnTo>
                    <a:lnTo>
                      <a:pt x="206" y="146"/>
                    </a:lnTo>
                    <a:lnTo>
                      <a:pt x="211" y="151"/>
                    </a:lnTo>
                    <a:lnTo>
                      <a:pt x="214" y="157"/>
                    </a:lnTo>
                    <a:lnTo>
                      <a:pt x="217" y="162"/>
                    </a:lnTo>
                    <a:lnTo>
                      <a:pt x="222" y="167"/>
                    </a:lnTo>
                    <a:close/>
                  </a:path>
                </a:pathLst>
              </a:custGeom>
              <a:solidFill>
                <a:srgbClr val="C742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0" name="Freeform 561"/>
              <p:cNvSpPr>
                <a:spLocks/>
              </p:cNvSpPr>
              <p:nvPr/>
            </p:nvSpPr>
            <p:spPr bwMode="auto">
              <a:xfrm>
                <a:off x="4451" y="1779"/>
                <a:ext cx="193" cy="267"/>
              </a:xfrm>
              <a:custGeom>
                <a:avLst/>
                <a:gdLst>
                  <a:gd name="T0" fmla="*/ 182 w 193"/>
                  <a:gd name="T1" fmla="*/ 154 h 267"/>
                  <a:gd name="T2" fmla="*/ 190 w 193"/>
                  <a:gd name="T3" fmla="*/ 102 h 267"/>
                  <a:gd name="T4" fmla="*/ 171 w 193"/>
                  <a:gd name="T5" fmla="*/ 141 h 267"/>
                  <a:gd name="T6" fmla="*/ 174 w 193"/>
                  <a:gd name="T7" fmla="*/ 117 h 267"/>
                  <a:gd name="T8" fmla="*/ 174 w 193"/>
                  <a:gd name="T9" fmla="*/ 47 h 267"/>
                  <a:gd name="T10" fmla="*/ 163 w 193"/>
                  <a:gd name="T11" fmla="*/ 91 h 267"/>
                  <a:gd name="T12" fmla="*/ 158 w 193"/>
                  <a:gd name="T13" fmla="*/ 89 h 267"/>
                  <a:gd name="T14" fmla="*/ 158 w 193"/>
                  <a:gd name="T15" fmla="*/ 23 h 267"/>
                  <a:gd name="T16" fmla="*/ 150 w 193"/>
                  <a:gd name="T17" fmla="*/ 49 h 267"/>
                  <a:gd name="T18" fmla="*/ 142 w 193"/>
                  <a:gd name="T19" fmla="*/ 83 h 267"/>
                  <a:gd name="T20" fmla="*/ 142 w 193"/>
                  <a:gd name="T21" fmla="*/ 23 h 267"/>
                  <a:gd name="T22" fmla="*/ 134 w 193"/>
                  <a:gd name="T23" fmla="*/ 0 h 267"/>
                  <a:gd name="T24" fmla="*/ 128 w 193"/>
                  <a:gd name="T25" fmla="*/ 0 h 267"/>
                  <a:gd name="T26" fmla="*/ 126 w 193"/>
                  <a:gd name="T27" fmla="*/ 28 h 267"/>
                  <a:gd name="T28" fmla="*/ 120 w 193"/>
                  <a:gd name="T29" fmla="*/ 34 h 267"/>
                  <a:gd name="T30" fmla="*/ 118 w 193"/>
                  <a:gd name="T31" fmla="*/ 5 h 267"/>
                  <a:gd name="T32" fmla="*/ 110 w 193"/>
                  <a:gd name="T33" fmla="*/ 36 h 267"/>
                  <a:gd name="T34" fmla="*/ 104 w 193"/>
                  <a:gd name="T35" fmla="*/ 65 h 267"/>
                  <a:gd name="T36" fmla="*/ 96 w 193"/>
                  <a:gd name="T37" fmla="*/ 13 h 267"/>
                  <a:gd name="T38" fmla="*/ 83 w 193"/>
                  <a:gd name="T39" fmla="*/ 21 h 267"/>
                  <a:gd name="T40" fmla="*/ 78 w 193"/>
                  <a:gd name="T41" fmla="*/ 42 h 267"/>
                  <a:gd name="T42" fmla="*/ 75 w 193"/>
                  <a:gd name="T43" fmla="*/ 31 h 267"/>
                  <a:gd name="T44" fmla="*/ 72 w 193"/>
                  <a:gd name="T45" fmla="*/ 39 h 267"/>
                  <a:gd name="T46" fmla="*/ 69 w 193"/>
                  <a:gd name="T47" fmla="*/ 83 h 267"/>
                  <a:gd name="T48" fmla="*/ 64 w 193"/>
                  <a:gd name="T49" fmla="*/ 65 h 267"/>
                  <a:gd name="T50" fmla="*/ 51 w 193"/>
                  <a:gd name="T51" fmla="*/ 44 h 267"/>
                  <a:gd name="T52" fmla="*/ 48 w 193"/>
                  <a:gd name="T53" fmla="*/ 86 h 267"/>
                  <a:gd name="T54" fmla="*/ 45 w 193"/>
                  <a:gd name="T55" fmla="*/ 91 h 267"/>
                  <a:gd name="T56" fmla="*/ 32 w 193"/>
                  <a:gd name="T57" fmla="*/ 78 h 267"/>
                  <a:gd name="T58" fmla="*/ 45 w 193"/>
                  <a:gd name="T59" fmla="*/ 123 h 267"/>
                  <a:gd name="T60" fmla="*/ 45 w 193"/>
                  <a:gd name="T61" fmla="*/ 138 h 267"/>
                  <a:gd name="T62" fmla="*/ 29 w 193"/>
                  <a:gd name="T63" fmla="*/ 115 h 267"/>
                  <a:gd name="T64" fmla="*/ 35 w 193"/>
                  <a:gd name="T65" fmla="*/ 149 h 267"/>
                  <a:gd name="T66" fmla="*/ 45 w 193"/>
                  <a:gd name="T67" fmla="*/ 180 h 267"/>
                  <a:gd name="T68" fmla="*/ 13 w 193"/>
                  <a:gd name="T69" fmla="*/ 146 h 267"/>
                  <a:gd name="T70" fmla="*/ 29 w 193"/>
                  <a:gd name="T71" fmla="*/ 183 h 267"/>
                  <a:gd name="T72" fmla="*/ 67 w 193"/>
                  <a:gd name="T73" fmla="*/ 267 h 267"/>
                  <a:gd name="T74" fmla="*/ 59 w 193"/>
                  <a:gd name="T75" fmla="*/ 227 h 267"/>
                  <a:gd name="T76" fmla="*/ 59 w 193"/>
                  <a:gd name="T77" fmla="*/ 214 h 267"/>
                  <a:gd name="T78" fmla="*/ 72 w 193"/>
                  <a:gd name="T79" fmla="*/ 243 h 267"/>
                  <a:gd name="T80" fmla="*/ 69 w 193"/>
                  <a:gd name="T81" fmla="*/ 201 h 267"/>
                  <a:gd name="T82" fmla="*/ 67 w 193"/>
                  <a:gd name="T83" fmla="*/ 165 h 267"/>
                  <a:gd name="T84" fmla="*/ 78 w 193"/>
                  <a:gd name="T85" fmla="*/ 217 h 267"/>
                  <a:gd name="T86" fmla="*/ 83 w 193"/>
                  <a:gd name="T87" fmla="*/ 183 h 267"/>
                  <a:gd name="T88" fmla="*/ 86 w 193"/>
                  <a:gd name="T89" fmla="*/ 91 h 267"/>
                  <a:gd name="T90" fmla="*/ 91 w 193"/>
                  <a:gd name="T91" fmla="*/ 170 h 267"/>
                  <a:gd name="T92" fmla="*/ 96 w 193"/>
                  <a:gd name="T93" fmla="*/ 196 h 267"/>
                  <a:gd name="T94" fmla="*/ 104 w 193"/>
                  <a:gd name="T95" fmla="*/ 144 h 267"/>
                  <a:gd name="T96" fmla="*/ 104 w 193"/>
                  <a:gd name="T97" fmla="*/ 188 h 267"/>
                  <a:gd name="T98" fmla="*/ 104 w 193"/>
                  <a:gd name="T99" fmla="*/ 227 h 267"/>
                  <a:gd name="T100" fmla="*/ 118 w 193"/>
                  <a:gd name="T101" fmla="*/ 157 h 267"/>
                  <a:gd name="T102" fmla="*/ 120 w 193"/>
                  <a:gd name="T103" fmla="*/ 170 h 267"/>
                  <a:gd name="T104" fmla="*/ 115 w 193"/>
                  <a:gd name="T105" fmla="*/ 240 h 267"/>
                  <a:gd name="T106" fmla="*/ 128 w 193"/>
                  <a:gd name="T107" fmla="*/ 180 h 267"/>
                  <a:gd name="T108" fmla="*/ 137 w 193"/>
                  <a:gd name="T109" fmla="*/ 157 h 267"/>
                  <a:gd name="T110" fmla="*/ 131 w 193"/>
                  <a:gd name="T111" fmla="*/ 227 h 267"/>
                  <a:gd name="T112" fmla="*/ 142 w 193"/>
                  <a:gd name="T113" fmla="*/ 196 h 267"/>
                  <a:gd name="T114" fmla="*/ 150 w 193"/>
                  <a:gd name="T115" fmla="*/ 172 h 267"/>
                  <a:gd name="T116" fmla="*/ 145 w 193"/>
                  <a:gd name="T117" fmla="*/ 204 h 267"/>
                  <a:gd name="T118" fmla="*/ 150 w 193"/>
                  <a:gd name="T119" fmla="*/ 204 h 267"/>
                  <a:gd name="T120" fmla="*/ 161 w 193"/>
                  <a:gd name="T121" fmla="*/ 180 h 267"/>
                  <a:gd name="T122" fmla="*/ 158 w 193"/>
                  <a:gd name="T123" fmla="*/ 199 h 267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93"/>
                  <a:gd name="T187" fmla="*/ 0 h 267"/>
                  <a:gd name="T188" fmla="*/ 193 w 193"/>
                  <a:gd name="T189" fmla="*/ 267 h 267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93" h="267">
                    <a:moveTo>
                      <a:pt x="155" y="209"/>
                    </a:moveTo>
                    <a:lnTo>
                      <a:pt x="163" y="196"/>
                    </a:lnTo>
                    <a:lnTo>
                      <a:pt x="171" y="183"/>
                    </a:lnTo>
                    <a:lnTo>
                      <a:pt x="177" y="170"/>
                    </a:lnTo>
                    <a:lnTo>
                      <a:pt x="182" y="154"/>
                    </a:lnTo>
                    <a:lnTo>
                      <a:pt x="187" y="138"/>
                    </a:lnTo>
                    <a:lnTo>
                      <a:pt x="190" y="123"/>
                    </a:lnTo>
                    <a:lnTo>
                      <a:pt x="193" y="110"/>
                    </a:lnTo>
                    <a:lnTo>
                      <a:pt x="193" y="94"/>
                    </a:lnTo>
                    <a:lnTo>
                      <a:pt x="190" y="102"/>
                    </a:lnTo>
                    <a:lnTo>
                      <a:pt x="185" y="110"/>
                    </a:lnTo>
                    <a:lnTo>
                      <a:pt x="182" y="117"/>
                    </a:lnTo>
                    <a:lnTo>
                      <a:pt x="179" y="125"/>
                    </a:lnTo>
                    <a:lnTo>
                      <a:pt x="174" y="133"/>
                    </a:lnTo>
                    <a:lnTo>
                      <a:pt x="171" y="141"/>
                    </a:lnTo>
                    <a:lnTo>
                      <a:pt x="169" y="149"/>
                    </a:lnTo>
                    <a:lnTo>
                      <a:pt x="166" y="157"/>
                    </a:lnTo>
                    <a:lnTo>
                      <a:pt x="169" y="149"/>
                    </a:lnTo>
                    <a:lnTo>
                      <a:pt x="171" y="133"/>
                    </a:lnTo>
                    <a:lnTo>
                      <a:pt x="174" y="117"/>
                    </a:lnTo>
                    <a:lnTo>
                      <a:pt x="177" y="99"/>
                    </a:lnTo>
                    <a:lnTo>
                      <a:pt x="179" y="83"/>
                    </a:lnTo>
                    <a:lnTo>
                      <a:pt x="179" y="68"/>
                    </a:lnTo>
                    <a:lnTo>
                      <a:pt x="177" y="55"/>
                    </a:lnTo>
                    <a:lnTo>
                      <a:pt x="174" y="47"/>
                    </a:lnTo>
                    <a:lnTo>
                      <a:pt x="171" y="55"/>
                    </a:lnTo>
                    <a:lnTo>
                      <a:pt x="169" y="65"/>
                    </a:lnTo>
                    <a:lnTo>
                      <a:pt x="166" y="73"/>
                    </a:lnTo>
                    <a:lnTo>
                      <a:pt x="163" y="83"/>
                    </a:lnTo>
                    <a:lnTo>
                      <a:pt x="163" y="91"/>
                    </a:lnTo>
                    <a:lnTo>
                      <a:pt x="161" y="99"/>
                    </a:lnTo>
                    <a:lnTo>
                      <a:pt x="158" y="110"/>
                    </a:lnTo>
                    <a:lnTo>
                      <a:pt x="155" y="117"/>
                    </a:lnTo>
                    <a:lnTo>
                      <a:pt x="158" y="104"/>
                    </a:lnTo>
                    <a:lnTo>
                      <a:pt x="158" y="89"/>
                    </a:lnTo>
                    <a:lnTo>
                      <a:pt x="161" y="76"/>
                    </a:lnTo>
                    <a:lnTo>
                      <a:pt x="161" y="62"/>
                    </a:lnTo>
                    <a:lnTo>
                      <a:pt x="161" y="49"/>
                    </a:lnTo>
                    <a:lnTo>
                      <a:pt x="158" y="36"/>
                    </a:lnTo>
                    <a:lnTo>
                      <a:pt x="158" y="23"/>
                    </a:lnTo>
                    <a:lnTo>
                      <a:pt x="155" y="7"/>
                    </a:lnTo>
                    <a:lnTo>
                      <a:pt x="155" y="13"/>
                    </a:lnTo>
                    <a:lnTo>
                      <a:pt x="153" y="21"/>
                    </a:lnTo>
                    <a:lnTo>
                      <a:pt x="153" y="34"/>
                    </a:lnTo>
                    <a:lnTo>
                      <a:pt x="150" y="49"/>
                    </a:lnTo>
                    <a:lnTo>
                      <a:pt x="147" y="62"/>
                    </a:lnTo>
                    <a:lnTo>
                      <a:pt x="145" y="76"/>
                    </a:lnTo>
                    <a:lnTo>
                      <a:pt x="142" y="83"/>
                    </a:lnTo>
                    <a:lnTo>
                      <a:pt x="142" y="86"/>
                    </a:lnTo>
                    <a:lnTo>
                      <a:pt x="142" y="83"/>
                    </a:lnTo>
                    <a:lnTo>
                      <a:pt x="142" y="76"/>
                    </a:lnTo>
                    <a:lnTo>
                      <a:pt x="142" y="62"/>
                    </a:lnTo>
                    <a:lnTo>
                      <a:pt x="145" y="49"/>
                    </a:lnTo>
                    <a:lnTo>
                      <a:pt x="145" y="36"/>
                    </a:lnTo>
                    <a:lnTo>
                      <a:pt x="142" y="23"/>
                    </a:lnTo>
                    <a:lnTo>
                      <a:pt x="142" y="13"/>
                    </a:lnTo>
                    <a:lnTo>
                      <a:pt x="139" y="7"/>
                    </a:lnTo>
                    <a:lnTo>
                      <a:pt x="137" y="5"/>
                    </a:lnTo>
                    <a:lnTo>
                      <a:pt x="137" y="2"/>
                    </a:lnTo>
                    <a:lnTo>
                      <a:pt x="134" y="0"/>
                    </a:lnTo>
                    <a:lnTo>
                      <a:pt x="131" y="0"/>
                    </a:lnTo>
                    <a:lnTo>
                      <a:pt x="128" y="0"/>
                    </a:lnTo>
                    <a:lnTo>
                      <a:pt x="128" y="5"/>
                    </a:lnTo>
                    <a:lnTo>
                      <a:pt x="128" y="10"/>
                    </a:lnTo>
                    <a:lnTo>
                      <a:pt x="126" y="18"/>
                    </a:lnTo>
                    <a:lnTo>
                      <a:pt x="126" y="23"/>
                    </a:lnTo>
                    <a:lnTo>
                      <a:pt x="126" y="28"/>
                    </a:lnTo>
                    <a:lnTo>
                      <a:pt x="123" y="34"/>
                    </a:lnTo>
                    <a:lnTo>
                      <a:pt x="123" y="39"/>
                    </a:lnTo>
                    <a:lnTo>
                      <a:pt x="123" y="47"/>
                    </a:lnTo>
                    <a:lnTo>
                      <a:pt x="123" y="39"/>
                    </a:lnTo>
                    <a:lnTo>
                      <a:pt x="120" y="34"/>
                    </a:lnTo>
                    <a:lnTo>
                      <a:pt x="120" y="28"/>
                    </a:lnTo>
                    <a:lnTo>
                      <a:pt x="120" y="23"/>
                    </a:lnTo>
                    <a:lnTo>
                      <a:pt x="120" y="18"/>
                    </a:lnTo>
                    <a:lnTo>
                      <a:pt x="118" y="13"/>
                    </a:lnTo>
                    <a:lnTo>
                      <a:pt x="118" y="5"/>
                    </a:lnTo>
                    <a:lnTo>
                      <a:pt x="118" y="0"/>
                    </a:lnTo>
                    <a:lnTo>
                      <a:pt x="115" y="10"/>
                    </a:lnTo>
                    <a:lnTo>
                      <a:pt x="112" y="18"/>
                    </a:lnTo>
                    <a:lnTo>
                      <a:pt x="110" y="26"/>
                    </a:lnTo>
                    <a:lnTo>
                      <a:pt x="110" y="36"/>
                    </a:lnTo>
                    <a:lnTo>
                      <a:pt x="110" y="44"/>
                    </a:lnTo>
                    <a:lnTo>
                      <a:pt x="107" y="52"/>
                    </a:lnTo>
                    <a:lnTo>
                      <a:pt x="107" y="60"/>
                    </a:lnTo>
                    <a:lnTo>
                      <a:pt x="104" y="70"/>
                    </a:lnTo>
                    <a:lnTo>
                      <a:pt x="104" y="65"/>
                    </a:lnTo>
                    <a:lnTo>
                      <a:pt x="104" y="55"/>
                    </a:lnTo>
                    <a:lnTo>
                      <a:pt x="102" y="44"/>
                    </a:lnTo>
                    <a:lnTo>
                      <a:pt x="102" y="34"/>
                    </a:lnTo>
                    <a:lnTo>
                      <a:pt x="99" y="21"/>
                    </a:lnTo>
                    <a:lnTo>
                      <a:pt x="96" y="13"/>
                    </a:lnTo>
                    <a:lnTo>
                      <a:pt x="91" y="7"/>
                    </a:lnTo>
                    <a:lnTo>
                      <a:pt x="86" y="7"/>
                    </a:lnTo>
                    <a:lnTo>
                      <a:pt x="83" y="13"/>
                    </a:lnTo>
                    <a:lnTo>
                      <a:pt x="83" y="15"/>
                    </a:lnTo>
                    <a:lnTo>
                      <a:pt x="83" y="21"/>
                    </a:lnTo>
                    <a:lnTo>
                      <a:pt x="80" y="26"/>
                    </a:lnTo>
                    <a:lnTo>
                      <a:pt x="80" y="28"/>
                    </a:lnTo>
                    <a:lnTo>
                      <a:pt x="80" y="34"/>
                    </a:lnTo>
                    <a:lnTo>
                      <a:pt x="78" y="39"/>
                    </a:lnTo>
                    <a:lnTo>
                      <a:pt x="78" y="42"/>
                    </a:lnTo>
                    <a:lnTo>
                      <a:pt x="78" y="39"/>
                    </a:lnTo>
                    <a:lnTo>
                      <a:pt x="75" y="36"/>
                    </a:lnTo>
                    <a:lnTo>
                      <a:pt x="75" y="34"/>
                    </a:lnTo>
                    <a:lnTo>
                      <a:pt x="75" y="31"/>
                    </a:lnTo>
                    <a:lnTo>
                      <a:pt x="72" y="28"/>
                    </a:lnTo>
                    <a:lnTo>
                      <a:pt x="72" y="26"/>
                    </a:lnTo>
                    <a:lnTo>
                      <a:pt x="72" y="23"/>
                    </a:lnTo>
                    <a:lnTo>
                      <a:pt x="72" y="31"/>
                    </a:lnTo>
                    <a:lnTo>
                      <a:pt x="72" y="39"/>
                    </a:lnTo>
                    <a:lnTo>
                      <a:pt x="72" y="49"/>
                    </a:lnTo>
                    <a:lnTo>
                      <a:pt x="72" y="57"/>
                    </a:lnTo>
                    <a:lnTo>
                      <a:pt x="72" y="65"/>
                    </a:lnTo>
                    <a:lnTo>
                      <a:pt x="72" y="76"/>
                    </a:lnTo>
                    <a:lnTo>
                      <a:pt x="69" y="83"/>
                    </a:lnTo>
                    <a:lnTo>
                      <a:pt x="69" y="91"/>
                    </a:lnTo>
                    <a:lnTo>
                      <a:pt x="69" y="86"/>
                    </a:lnTo>
                    <a:lnTo>
                      <a:pt x="67" y="78"/>
                    </a:lnTo>
                    <a:lnTo>
                      <a:pt x="67" y="73"/>
                    </a:lnTo>
                    <a:lnTo>
                      <a:pt x="64" y="65"/>
                    </a:lnTo>
                    <a:lnTo>
                      <a:pt x="61" y="60"/>
                    </a:lnTo>
                    <a:lnTo>
                      <a:pt x="61" y="52"/>
                    </a:lnTo>
                    <a:lnTo>
                      <a:pt x="59" y="47"/>
                    </a:lnTo>
                    <a:lnTo>
                      <a:pt x="56" y="39"/>
                    </a:lnTo>
                    <a:lnTo>
                      <a:pt x="51" y="44"/>
                    </a:lnTo>
                    <a:lnTo>
                      <a:pt x="48" y="49"/>
                    </a:lnTo>
                    <a:lnTo>
                      <a:pt x="48" y="57"/>
                    </a:lnTo>
                    <a:lnTo>
                      <a:pt x="45" y="68"/>
                    </a:lnTo>
                    <a:lnTo>
                      <a:pt x="48" y="76"/>
                    </a:lnTo>
                    <a:lnTo>
                      <a:pt x="48" y="86"/>
                    </a:lnTo>
                    <a:lnTo>
                      <a:pt x="51" y="94"/>
                    </a:lnTo>
                    <a:lnTo>
                      <a:pt x="51" y="99"/>
                    </a:lnTo>
                    <a:lnTo>
                      <a:pt x="48" y="96"/>
                    </a:lnTo>
                    <a:lnTo>
                      <a:pt x="45" y="94"/>
                    </a:lnTo>
                    <a:lnTo>
                      <a:pt x="45" y="91"/>
                    </a:lnTo>
                    <a:lnTo>
                      <a:pt x="43" y="89"/>
                    </a:lnTo>
                    <a:lnTo>
                      <a:pt x="40" y="86"/>
                    </a:lnTo>
                    <a:lnTo>
                      <a:pt x="37" y="83"/>
                    </a:lnTo>
                    <a:lnTo>
                      <a:pt x="35" y="81"/>
                    </a:lnTo>
                    <a:lnTo>
                      <a:pt x="32" y="78"/>
                    </a:lnTo>
                    <a:lnTo>
                      <a:pt x="35" y="86"/>
                    </a:lnTo>
                    <a:lnTo>
                      <a:pt x="37" y="96"/>
                    </a:lnTo>
                    <a:lnTo>
                      <a:pt x="40" y="104"/>
                    </a:lnTo>
                    <a:lnTo>
                      <a:pt x="43" y="115"/>
                    </a:lnTo>
                    <a:lnTo>
                      <a:pt x="45" y="123"/>
                    </a:lnTo>
                    <a:lnTo>
                      <a:pt x="48" y="131"/>
                    </a:lnTo>
                    <a:lnTo>
                      <a:pt x="51" y="141"/>
                    </a:lnTo>
                    <a:lnTo>
                      <a:pt x="53" y="149"/>
                    </a:lnTo>
                    <a:lnTo>
                      <a:pt x="51" y="144"/>
                    </a:lnTo>
                    <a:lnTo>
                      <a:pt x="45" y="138"/>
                    </a:lnTo>
                    <a:lnTo>
                      <a:pt x="43" y="136"/>
                    </a:lnTo>
                    <a:lnTo>
                      <a:pt x="40" y="131"/>
                    </a:lnTo>
                    <a:lnTo>
                      <a:pt x="35" y="125"/>
                    </a:lnTo>
                    <a:lnTo>
                      <a:pt x="32" y="120"/>
                    </a:lnTo>
                    <a:lnTo>
                      <a:pt x="29" y="115"/>
                    </a:lnTo>
                    <a:lnTo>
                      <a:pt x="24" y="110"/>
                    </a:lnTo>
                    <a:lnTo>
                      <a:pt x="27" y="120"/>
                    </a:lnTo>
                    <a:lnTo>
                      <a:pt x="29" y="131"/>
                    </a:lnTo>
                    <a:lnTo>
                      <a:pt x="32" y="138"/>
                    </a:lnTo>
                    <a:lnTo>
                      <a:pt x="35" y="149"/>
                    </a:lnTo>
                    <a:lnTo>
                      <a:pt x="40" y="159"/>
                    </a:lnTo>
                    <a:lnTo>
                      <a:pt x="43" y="167"/>
                    </a:lnTo>
                    <a:lnTo>
                      <a:pt x="48" y="178"/>
                    </a:lnTo>
                    <a:lnTo>
                      <a:pt x="51" y="186"/>
                    </a:lnTo>
                    <a:lnTo>
                      <a:pt x="45" y="180"/>
                    </a:lnTo>
                    <a:lnTo>
                      <a:pt x="40" y="172"/>
                    </a:lnTo>
                    <a:lnTo>
                      <a:pt x="32" y="165"/>
                    </a:lnTo>
                    <a:lnTo>
                      <a:pt x="27" y="159"/>
                    </a:lnTo>
                    <a:lnTo>
                      <a:pt x="21" y="151"/>
                    </a:lnTo>
                    <a:lnTo>
                      <a:pt x="13" y="146"/>
                    </a:lnTo>
                    <a:lnTo>
                      <a:pt x="8" y="141"/>
                    </a:lnTo>
                    <a:lnTo>
                      <a:pt x="0" y="136"/>
                    </a:lnTo>
                    <a:lnTo>
                      <a:pt x="10" y="151"/>
                    </a:lnTo>
                    <a:lnTo>
                      <a:pt x="19" y="167"/>
                    </a:lnTo>
                    <a:lnTo>
                      <a:pt x="29" y="183"/>
                    </a:lnTo>
                    <a:lnTo>
                      <a:pt x="37" y="199"/>
                    </a:lnTo>
                    <a:lnTo>
                      <a:pt x="45" y="214"/>
                    </a:lnTo>
                    <a:lnTo>
                      <a:pt x="53" y="233"/>
                    </a:lnTo>
                    <a:lnTo>
                      <a:pt x="61" y="248"/>
                    </a:lnTo>
                    <a:lnTo>
                      <a:pt x="67" y="267"/>
                    </a:lnTo>
                    <a:lnTo>
                      <a:pt x="67" y="259"/>
                    </a:lnTo>
                    <a:lnTo>
                      <a:pt x="64" y="251"/>
                    </a:lnTo>
                    <a:lnTo>
                      <a:pt x="61" y="243"/>
                    </a:lnTo>
                    <a:lnTo>
                      <a:pt x="61" y="235"/>
                    </a:lnTo>
                    <a:lnTo>
                      <a:pt x="59" y="227"/>
                    </a:lnTo>
                    <a:lnTo>
                      <a:pt x="59" y="220"/>
                    </a:lnTo>
                    <a:lnTo>
                      <a:pt x="56" y="212"/>
                    </a:lnTo>
                    <a:lnTo>
                      <a:pt x="53" y="204"/>
                    </a:lnTo>
                    <a:lnTo>
                      <a:pt x="56" y="209"/>
                    </a:lnTo>
                    <a:lnTo>
                      <a:pt x="59" y="214"/>
                    </a:lnTo>
                    <a:lnTo>
                      <a:pt x="61" y="220"/>
                    </a:lnTo>
                    <a:lnTo>
                      <a:pt x="64" y="225"/>
                    </a:lnTo>
                    <a:lnTo>
                      <a:pt x="67" y="233"/>
                    </a:lnTo>
                    <a:lnTo>
                      <a:pt x="69" y="238"/>
                    </a:lnTo>
                    <a:lnTo>
                      <a:pt x="72" y="243"/>
                    </a:lnTo>
                    <a:lnTo>
                      <a:pt x="75" y="248"/>
                    </a:lnTo>
                    <a:lnTo>
                      <a:pt x="72" y="238"/>
                    </a:lnTo>
                    <a:lnTo>
                      <a:pt x="72" y="225"/>
                    </a:lnTo>
                    <a:lnTo>
                      <a:pt x="69" y="212"/>
                    </a:lnTo>
                    <a:lnTo>
                      <a:pt x="69" y="201"/>
                    </a:lnTo>
                    <a:lnTo>
                      <a:pt x="69" y="188"/>
                    </a:lnTo>
                    <a:lnTo>
                      <a:pt x="67" y="178"/>
                    </a:lnTo>
                    <a:lnTo>
                      <a:pt x="67" y="165"/>
                    </a:lnTo>
                    <a:lnTo>
                      <a:pt x="64" y="154"/>
                    </a:lnTo>
                    <a:lnTo>
                      <a:pt x="67" y="165"/>
                    </a:lnTo>
                    <a:lnTo>
                      <a:pt x="69" y="175"/>
                    </a:lnTo>
                    <a:lnTo>
                      <a:pt x="69" y="186"/>
                    </a:lnTo>
                    <a:lnTo>
                      <a:pt x="72" y="196"/>
                    </a:lnTo>
                    <a:lnTo>
                      <a:pt x="75" y="206"/>
                    </a:lnTo>
                    <a:lnTo>
                      <a:pt x="78" y="217"/>
                    </a:lnTo>
                    <a:lnTo>
                      <a:pt x="78" y="227"/>
                    </a:lnTo>
                    <a:lnTo>
                      <a:pt x="80" y="238"/>
                    </a:lnTo>
                    <a:lnTo>
                      <a:pt x="80" y="220"/>
                    </a:lnTo>
                    <a:lnTo>
                      <a:pt x="83" y="201"/>
                    </a:lnTo>
                    <a:lnTo>
                      <a:pt x="83" y="183"/>
                    </a:lnTo>
                    <a:lnTo>
                      <a:pt x="83" y="165"/>
                    </a:lnTo>
                    <a:lnTo>
                      <a:pt x="83" y="146"/>
                    </a:lnTo>
                    <a:lnTo>
                      <a:pt x="86" y="128"/>
                    </a:lnTo>
                    <a:lnTo>
                      <a:pt x="86" y="110"/>
                    </a:lnTo>
                    <a:lnTo>
                      <a:pt x="86" y="91"/>
                    </a:lnTo>
                    <a:lnTo>
                      <a:pt x="88" y="107"/>
                    </a:lnTo>
                    <a:lnTo>
                      <a:pt x="88" y="123"/>
                    </a:lnTo>
                    <a:lnTo>
                      <a:pt x="88" y="138"/>
                    </a:lnTo>
                    <a:lnTo>
                      <a:pt x="91" y="154"/>
                    </a:lnTo>
                    <a:lnTo>
                      <a:pt x="91" y="170"/>
                    </a:lnTo>
                    <a:lnTo>
                      <a:pt x="94" y="186"/>
                    </a:lnTo>
                    <a:lnTo>
                      <a:pt x="94" y="201"/>
                    </a:lnTo>
                    <a:lnTo>
                      <a:pt x="94" y="217"/>
                    </a:lnTo>
                    <a:lnTo>
                      <a:pt x="96" y="206"/>
                    </a:lnTo>
                    <a:lnTo>
                      <a:pt x="96" y="196"/>
                    </a:lnTo>
                    <a:lnTo>
                      <a:pt x="99" y="186"/>
                    </a:lnTo>
                    <a:lnTo>
                      <a:pt x="102" y="175"/>
                    </a:lnTo>
                    <a:lnTo>
                      <a:pt x="102" y="165"/>
                    </a:lnTo>
                    <a:lnTo>
                      <a:pt x="104" y="154"/>
                    </a:lnTo>
                    <a:lnTo>
                      <a:pt x="104" y="144"/>
                    </a:lnTo>
                    <a:lnTo>
                      <a:pt x="107" y="133"/>
                    </a:lnTo>
                    <a:lnTo>
                      <a:pt x="107" y="146"/>
                    </a:lnTo>
                    <a:lnTo>
                      <a:pt x="104" y="162"/>
                    </a:lnTo>
                    <a:lnTo>
                      <a:pt x="104" y="175"/>
                    </a:lnTo>
                    <a:lnTo>
                      <a:pt x="104" y="188"/>
                    </a:lnTo>
                    <a:lnTo>
                      <a:pt x="104" y="201"/>
                    </a:lnTo>
                    <a:lnTo>
                      <a:pt x="104" y="214"/>
                    </a:lnTo>
                    <a:lnTo>
                      <a:pt x="104" y="230"/>
                    </a:lnTo>
                    <a:lnTo>
                      <a:pt x="102" y="243"/>
                    </a:lnTo>
                    <a:lnTo>
                      <a:pt x="104" y="227"/>
                    </a:lnTo>
                    <a:lnTo>
                      <a:pt x="107" y="214"/>
                    </a:lnTo>
                    <a:lnTo>
                      <a:pt x="110" y="199"/>
                    </a:lnTo>
                    <a:lnTo>
                      <a:pt x="112" y="186"/>
                    </a:lnTo>
                    <a:lnTo>
                      <a:pt x="115" y="170"/>
                    </a:lnTo>
                    <a:lnTo>
                      <a:pt x="118" y="157"/>
                    </a:lnTo>
                    <a:lnTo>
                      <a:pt x="120" y="141"/>
                    </a:lnTo>
                    <a:lnTo>
                      <a:pt x="123" y="128"/>
                    </a:lnTo>
                    <a:lnTo>
                      <a:pt x="123" y="141"/>
                    </a:lnTo>
                    <a:lnTo>
                      <a:pt x="120" y="154"/>
                    </a:lnTo>
                    <a:lnTo>
                      <a:pt x="120" y="170"/>
                    </a:lnTo>
                    <a:lnTo>
                      <a:pt x="120" y="183"/>
                    </a:lnTo>
                    <a:lnTo>
                      <a:pt x="118" y="199"/>
                    </a:lnTo>
                    <a:lnTo>
                      <a:pt x="118" y="212"/>
                    </a:lnTo>
                    <a:lnTo>
                      <a:pt x="118" y="225"/>
                    </a:lnTo>
                    <a:lnTo>
                      <a:pt x="115" y="240"/>
                    </a:lnTo>
                    <a:lnTo>
                      <a:pt x="118" y="227"/>
                    </a:lnTo>
                    <a:lnTo>
                      <a:pt x="120" y="217"/>
                    </a:lnTo>
                    <a:lnTo>
                      <a:pt x="123" y="204"/>
                    </a:lnTo>
                    <a:lnTo>
                      <a:pt x="126" y="191"/>
                    </a:lnTo>
                    <a:lnTo>
                      <a:pt x="128" y="180"/>
                    </a:lnTo>
                    <a:lnTo>
                      <a:pt x="131" y="167"/>
                    </a:lnTo>
                    <a:lnTo>
                      <a:pt x="134" y="157"/>
                    </a:lnTo>
                    <a:lnTo>
                      <a:pt x="137" y="144"/>
                    </a:lnTo>
                    <a:lnTo>
                      <a:pt x="137" y="149"/>
                    </a:lnTo>
                    <a:lnTo>
                      <a:pt x="137" y="157"/>
                    </a:lnTo>
                    <a:lnTo>
                      <a:pt x="134" y="172"/>
                    </a:lnTo>
                    <a:lnTo>
                      <a:pt x="134" y="188"/>
                    </a:lnTo>
                    <a:lnTo>
                      <a:pt x="134" y="204"/>
                    </a:lnTo>
                    <a:lnTo>
                      <a:pt x="131" y="220"/>
                    </a:lnTo>
                    <a:lnTo>
                      <a:pt x="131" y="227"/>
                    </a:lnTo>
                    <a:lnTo>
                      <a:pt x="131" y="230"/>
                    </a:lnTo>
                    <a:lnTo>
                      <a:pt x="131" y="225"/>
                    </a:lnTo>
                    <a:lnTo>
                      <a:pt x="134" y="217"/>
                    </a:lnTo>
                    <a:lnTo>
                      <a:pt x="139" y="206"/>
                    </a:lnTo>
                    <a:lnTo>
                      <a:pt x="142" y="196"/>
                    </a:lnTo>
                    <a:lnTo>
                      <a:pt x="145" y="186"/>
                    </a:lnTo>
                    <a:lnTo>
                      <a:pt x="150" y="175"/>
                    </a:lnTo>
                    <a:lnTo>
                      <a:pt x="150" y="167"/>
                    </a:lnTo>
                    <a:lnTo>
                      <a:pt x="153" y="165"/>
                    </a:lnTo>
                    <a:lnTo>
                      <a:pt x="150" y="172"/>
                    </a:lnTo>
                    <a:lnTo>
                      <a:pt x="150" y="180"/>
                    </a:lnTo>
                    <a:lnTo>
                      <a:pt x="147" y="186"/>
                    </a:lnTo>
                    <a:lnTo>
                      <a:pt x="147" y="191"/>
                    </a:lnTo>
                    <a:lnTo>
                      <a:pt x="147" y="199"/>
                    </a:lnTo>
                    <a:lnTo>
                      <a:pt x="145" y="204"/>
                    </a:lnTo>
                    <a:lnTo>
                      <a:pt x="145" y="212"/>
                    </a:lnTo>
                    <a:lnTo>
                      <a:pt x="142" y="217"/>
                    </a:lnTo>
                    <a:lnTo>
                      <a:pt x="145" y="214"/>
                    </a:lnTo>
                    <a:lnTo>
                      <a:pt x="147" y="209"/>
                    </a:lnTo>
                    <a:lnTo>
                      <a:pt x="150" y="204"/>
                    </a:lnTo>
                    <a:lnTo>
                      <a:pt x="153" y="199"/>
                    </a:lnTo>
                    <a:lnTo>
                      <a:pt x="153" y="193"/>
                    </a:lnTo>
                    <a:lnTo>
                      <a:pt x="155" y="188"/>
                    </a:lnTo>
                    <a:lnTo>
                      <a:pt x="158" y="186"/>
                    </a:lnTo>
                    <a:lnTo>
                      <a:pt x="161" y="180"/>
                    </a:lnTo>
                    <a:lnTo>
                      <a:pt x="161" y="183"/>
                    </a:lnTo>
                    <a:lnTo>
                      <a:pt x="158" y="188"/>
                    </a:lnTo>
                    <a:lnTo>
                      <a:pt x="158" y="191"/>
                    </a:lnTo>
                    <a:lnTo>
                      <a:pt x="158" y="196"/>
                    </a:lnTo>
                    <a:lnTo>
                      <a:pt x="158" y="199"/>
                    </a:lnTo>
                    <a:lnTo>
                      <a:pt x="155" y="204"/>
                    </a:lnTo>
                    <a:lnTo>
                      <a:pt x="155" y="206"/>
                    </a:lnTo>
                    <a:lnTo>
                      <a:pt x="155" y="209"/>
                    </a:lnTo>
                    <a:close/>
                  </a:path>
                </a:pathLst>
              </a:custGeom>
              <a:solidFill>
                <a:srgbClr val="C742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1" name="Freeform 562"/>
              <p:cNvSpPr>
                <a:spLocks/>
              </p:cNvSpPr>
              <p:nvPr/>
            </p:nvSpPr>
            <p:spPr bwMode="auto">
              <a:xfrm>
                <a:off x="4660" y="2022"/>
                <a:ext cx="268" cy="220"/>
              </a:xfrm>
              <a:custGeom>
                <a:avLst/>
                <a:gdLst>
                  <a:gd name="T0" fmla="*/ 8 w 268"/>
                  <a:gd name="T1" fmla="*/ 89 h 220"/>
                  <a:gd name="T2" fmla="*/ 24 w 268"/>
                  <a:gd name="T3" fmla="*/ 76 h 220"/>
                  <a:gd name="T4" fmla="*/ 27 w 268"/>
                  <a:gd name="T5" fmla="*/ 97 h 220"/>
                  <a:gd name="T6" fmla="*/ 51 w 268"/>
                  <a:gd name="T7" fmla="*/ 37 h 220"/>
                  <a:gd name="T8" fmla="*/ 54 w 268"/>
                  <a:gd name="T9" fmla="*/ 58 h 220"/>
                  <a:gd name="T10" fmla="*/ 62 w 268"/>
                  <a:gd name="T11" fmla="*/ 45 h 220"/>
                  <a:gd name="T12" fmla="*/ 99 w 268"/>
                  <a:gd name="T13" fmla="*/ 16 h 220"/>
                  <a:gd name="T14" fmla="*/ 88 w 268"/>
                  <a:gd name="T15" fmla="*/ 47 h 220"/>
                  <a:gd name="T16" fmla="*/ 110 w 268"/>
                  <a:gd name="T17" fmla="*/ 13 h 220"/>
                  <a:gd name="T18" fmla="*/ 129 w 268"/>
                  <a:gd name="T19" fmla="*/ 13 h 220"/>
                  <a:gd name="T20" fmla="*/ 123 w 268"/>
                  <a:gd name="T21" fmla="*/ 32 h 220"/>
                  <a:gd name="T22" fmla="*/ 150 w 268"/>
                  <a:gd name="T23" fmla="*/ 18 h 220"/>
                  <a:gd name="T24" fmla="*/ 142 w 268"/>
                  <a:gd name="T25" fmla="*/ 34 h 220"/>
                  <a:gd name="T26" fmla="*/ 153 w 268"/>
                  <a:gd name="T27" fmla="*/ 37 h 220"/>
                  <a:gd name="T28" fmla="*/ 185 w 268"/>
                  <a:gd name="T29" fmla="*/ 32 h 220"/>
                  <a:gd name="T30" fmla="*/ 153 w 268"/>
                  <a:gd name="T31" fmla="*/ 58 h 220"/>
                  <a:gd name="T32" fmla="*/ 177 w 268"/>
                  <a:gd name="T33" fmla="*/ 47 h 220"/>
                  <a:gd name="T34" fmla="*/ 190 w 268"/>
                  <a:gd name="T35" fmla="*/ 47 h 220"/>
                  <a:gd name="T36" fmla="*/ 185 w 268"/>
                  <a:gd name="T37" fmla="*/ 63 h 220"/>
                  <a:gd name="T38" fmla="*/ 204 w 268"/>
                  <a:gd name="T39" fmla="*/ 60 h 220"/>
                  <a:gd name="T40" fmla="*/ 185 w 268"/>
                  <a:gd name="T41" fmla="*/ 76 h 220"/>
                  <a:gd name="T42" fmla="*/ 193 w 268"/>
                  <a:gd name="T43" fmla="*/ 81 h 220"/>
                  <a:gd name="T44" fmla="*/ 220 w 268"/>
                  <a:gd name="T45" fmla="*/ 89 h 220"/>
                  <a:gd name="T46" fmla="*/ 196 w 268"/>
                  <a:gd name="T47" fmla="*/ 105 h 220"/>
                  <a:gd name="T48" fmla="*/ 217 w 268"/>
                  <a:gd name="T49" fmla="*/ 105 h 220"/>
                  <a:gd name="T50" fmla="*/ 214 w 268"/>
                  <a:gd name="T51" fmla="*/ 113 h 220"/>
                  <a:gd name="T52" fmla="*/ 193 w 268"/>
                  <a:gd name="T53" fmla="*/ 126 h 220"/>
                  <a:gd name="T54" fmla="*/ 241 w 268"/>
                  <a:gd name="T55" fmla="*/ 131 h 220"/>
                  <a:gd name="T56" fmla="*/ 198 w 268"/>
                  <a:gd name="T57" fmla="*/ 147 h 220"/>
                  <a:gd name="T58" fmla="*/ 204 w 268"/>
                  <a:gd name="T59" fmla="*/ 155 h 220"/>
                  <a:gd name="T60" fmla="*/ 257 w 268"/>
                  <a:gd name="T61" fmla="*/ 176 h 220"/>
                  <a:gd name="T62" fmla="*/ 196 w 268"/>
                  <a:gd name="T63" fmla="*/ 176 h 220"/>
                  <a:gd name="T64" fmla="*/ 222 w 268"/>
                  <a:gd name="T65" fmla="*/ 189 h 220"/>
                  <a:gd name="T66" fmla="*/ 220 w 268"/>
                  <a:gd name="T67" fmla="*/ 196 h 220"/>
                  <a:gd name="T68" fmla="*/ 180 w 268"/>
                  <a:gd name="T69" fmla="*/ 196 h 220"/>
                  <a:gd name="T70" fmla="*/ 204 w 268"/>
                  <a:gd name="T71" fmla="*/ 210 h 220"/>
                  <a:gd name="T72" fmla="*/ 115 w 268"/>
                  <a:gd name="T73" fmla="*/ 217 h 220"/>
                  <a:gd name="T74" fmla="*/ 83 w 268"/>
                  <a:gd name="T75" fmla="*/ 204 h 220"/>
                  <a:gd name="T76" fmla="*/ 110 w 268"/>
                  <a:gd name="T77" fmla="*/ 199 h 220"/>
                  <a:gd name="T78" fmla="*/ 72 w 268"/>
                  <a:gd name="T79" fmla="*/ 194 h 220"/>
                  <a:gd name="T80" fmla="*/ 99 w 268"/>
                  <a:gd name="T81" fmla="*/ 186 h 220"/>
                  <a:gd name="T82" fmla="*/ 99 w 268"/>
                  <a:gd name="T83" fmla="*/ 183 h 220"/>
                  <a:gd name="T84" fmla="*/ 75 w 268"/>
                  <a:gd name="T85" fmla="*/ 181 h 220"/>
                  <a:gd name="T86" fmla="*/ 121 w 268"/>
                  <a:gd name="T87" fmla="*/ 160 h 220"/>
                  <a:gd name="T88" fmla="*/ 94 w 268"/>
                  <a:gd name="T89" fmla="*/ 165 h 220"/>
                  <a:gd name="T90" fmla="*/ 102 w 268"/>
                  <a:gd name="T91" fmla="*/ 149 h 220"/>
                  <a:gd name="T92" fmla="*/ 137 w 268"/>
                  <a:gd name="T93" fmla="*/ 126 h 220"/>
                  <a:gd name="T94" fmla="*/ 75 w 268"/>
                  <a:gd name="T95" fmla="*/ 152 h 220"/>
                  <a:gd name="T96" fmla="*/ 88 w 268"/>
                  <a:gd name="T97" fmla="*/ 134 h 220"/>
                  <a:gd name="T98" fmla="*/ 83 w 268"/>
                  <a:gd name="T99" fmla="*/ 134 h 220"/>
                  <a:gd name="T100" fmla="*/ 51 w 268"/>
                  <a:gd name="T101" fmla="*/ 155 h 220"/>
                  <a:gd name="T102" fmla="*/ 94 w 268"/>
                  <a:gd name="T103" fmla="*/ 97 h 220"/>
                  <a:gd name="T104" fmla="*/ 59 w 268"/>
                  <a:gd name="T105" fmla="*/ 134 h 220"/>
                  <a:gd name="T106" fmla="*/ 54 w 268"/>
                  <a:gd name="T107" fmla="*/ 128 h 220"/>
                  <a:gd name="T108" fmla="*/ 64 w 268"/>
                  <a:gd name="T109" fmla="*/ 102 h 220"/>
                  <a:gd name="T110" fmla="*/ 32 w 268"/>
                  <a:gd name="T111" fmla="*/ 136 h 220"/>
                  <a:gd name="T112" fmla="*/ 21 w 268"/>
                  <a:gd name="T113" fmla="*/ 128 h 220"/>
                  <a:gd name="T114" fmla="*/ 13 w 268"/>
                  <a:gd name="T115" fmla="*/ 139 h 220"/>
                  <a:gd name="T116" fmla="*/ 3 w 268"/>
                  <a:gd name="T117" fmla="*/ 168 h 220"/>
                  <a:gd name="T118" fmla="*/ 0 w 268"/>
                  <a:gd name="T119" fmla="*/ 157 h 220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w 268"/>
                  <a:gd name="T181" fmla="*/ 0 h 220"/>
                  <a:gd name="T182" fmla="*/ 268 w 268"/>
                  <a:gd name="T183" fmla="*/ 220 h 220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T180" t="T181" r="T182" b="T183"/>
                <a:pathLst>
                  <a:path w="268" h="220">
                    <a:moveTo>
                      <a:pt x="0" y="155"/>
                    </a:moveTo>
                    <a:lnTo>
                      <a:pt x="0" y="144"/>
                    </a:lnTo>
                    <a:lnTo>
                      <a:pt x="0" y="131"/>
                    </a:lnTo>
                    <a:lnTo>
                      <a:pt x="3" y="118"/>
                    </a:lnTo>
                    <a:lnTo>
                      <a:pt x="5" y="102"/>
                    </a:lnTo>
                    <a:lnTo>
                      <a:pt x="8" y="89"/>
                    </a:lnTo>
                    <a:lnTo>
                      <a:pt x="13" y="76"/>
                    </a:lnTo>
                    <a:lnTo>
                      <a:pt x="19" y="63"/>
                    </a:lnTo>
                    <a:lnTo>
                      <a:pt x="27" y="55"/>
                    </a:lnTo>
                    <a:lnTo>
                      <a:pt x="27" y="63"/>
                    </a:lnTo>
                    <a:lnTo>
                      <a:pt x="27" y="68"/>
                    </a:lnTo>
                    <a:lnTo>
                      <a:pt x="24" y="76"/>
                    </a:lnTo>
                    <a:lnTo>
                      <a:pt x="24" y="81"/>
                    </a:lnTo>
                    <a:lnTo>
                      <a:pt x="24" y="87"/>
                    </a:lnTo>
                    <a:lnTo>
                      <a:pt x="24" y="94"/>
                    </a:lnTo>
                    <a:lnTo>
                      <a:pt x="24" y="100"/>
                    </a:lnTo>
                    <a:lnTo>
                      <a:pt x="24" y="105"/>
                    </a:lnTo>
                    <a:lnTo>
                      <a:pt x="27" y="97"/>
                    </a:lnTo>
                    <a:lnTo>
                      <a:pt x="27" y="87"/>
                    </a:lnTo>
                    <a:lnTo>
                      <a:pt x="29" y="73"/>
                    </a:lnTo>
                    <a:lnTo>
                      <a:pt x="32" y="63"/>
                    </a:lnTo>
                    <a:lnTo>
                      <a:pt x="37" y="52"/>
                    </a:lnTo>
                    <a:lnTo>
                      <a:pt x="43" y="42"/>
                    </a:lnTo>
                    <a:lnTo>
                      <a:pt x="51" y="37"/>
                    </a:lnTo>
                    <a:lnTo>
                      <a:pt x="59" y="32"/>
                    </a:lnTo>
                    <a:lnTo>
                      <a:pt x="59" y="37"/>
                    </a:lnTo>
                    <a:lnTo>
                      <a:pt x="56" y="42"/>
                    </a:lnTo>
                    <a:lnTo>
                      <a:pt x="56" y="47"/>
                    </a:lnTo>
                    <a:lnTo>
                      <a:pt x="54" y="52"/>
                    </a:lnTo>
                    <a:lnTo>
                      <a:pt x="54" y="58"/>
                    </a:lnTo>
                    <a:lnTo>
                      <a:pt x="54" y="63"/>
                    </a:lnTo>
                    <a:lnTo>
                      <a:pt x="51" y="68"/>
                    </a:lnTo>
                    <a:lnTo>
                      <a:pt x="51" y="73"/>
                    </a:lnTo>
                    <a:lnTo>
                      <a:pt x="54" y="66"/>
                    </a:lnTo>
                    <a:lnTo>
                      <a:pt x="59" y="55"/>
                    </a:lnTo>
                    <a:lnTo>
                      <a:pt x="62" y="45"/>
                    </a:lnTo>
                    <a:lnTo>
                      <a:pt x="67" y="37"/>
                    </a:lnTo>
                    <a:lnTo>
                      <a:pt x="75" y="26"/>
                    </a:lnTo>
                    <a:lnTo>
                      <a:pt x="83" y="21"/>
                    </a:lnTo>
                    <a:lnTo>
                      <a:pt x="91" y="13"/>
                    </a:lnTo>
                    <a:lnTo>
                      <a:pt x="99" y="11"/>
                    </a:lnTo>
                    <a:lnTo>
                      <a:pt x="99" y="16"/>
                    </a:lnTo>
                    <a:lnTo>
                      <a:pt x="96" y="21"/>
                    </a:lnTo>
                    <a:lnTo>
                      <a:pt x="94" y="26"/>
                    </a:lnTo>
                    <a:lnTo>
                      <a:pt x="94" y="32"/>
                    </a:lnTo>
                    <a:lnTo>
                      <a:pt x="91" y="37"/>
                    </a:lnTo>
                    <a:lnTo>
                      <a:pt x="88" y="42"/>
                    </a:lnTo>
                    <a:lnTo>
                      <a:pt x="88" y="47"/>
                    </a:lnTo>
                    <a:lnTo>
                      <a:pt x="86" y="52"/>
                    </a:lnTo>
                    <a:lnTo>
                      <a:pt x="91" y="42"/>
                    </a:lnTo>
                    <a:lnTo>
                      <a:pt x="94" y="34"/>
                    </a:lnTo>
                    <a:lnTo>
                      <a:pt x="99" y="26"/>
                    </a:lnTo>
                    <a:lnTo>
                      <a:pt x="104" y="21"/>
                    </a:lnTo>
                    <a:lnTo>
                      <a:pt x="110" y="13"/>
                    </a:lnTo>
                    <a:lnTo>
                      <a:pt x="118" y="8"/>
                    </a:lnTo>
                    <a:lnTo>
                      <a:pt x="126" y="3"/>
                    </a:lnTo>
                    <a:lnTo>
                      <a:pt x="134" y="0"/>
                    </a:lnTo>
                    <a:lnTo>
                      <a:pt x="134" y="5"/>
                    </a:lnTo>
                    <a:lnTo>
                      <a:pt x="131" y="8"/>
                    </a:lnTo>
                    <a:lnTo>
                      <a:pt x="129" y="13"/>
                    </a:lnTo>
                    <a:lnTo>
                      <a:pt x="129" y="16"/>
                    </a:lnTo>
                    <a:lnTo>
                      <a:pt x="126" y="21"/>
                    </a:lnTo>
                    <a:lnTo>
                      <a:pt x="123" y="24"/>
                    </a:lnTo>
                    <a:lnTo>
                      <a:pt x="121" y="29"/>
                    </a:lnTo>
                    <a:lnTo>
                      <a:pt x="121" y="32"/>
                    </a:lnTo>
                    <a:lnTo>
                      <a:pt x="123" y="32"/>
                    </a:lnTo>
                    <a:lnTo>
                      <a:pt x="129" y="29"/>
                    </a:lnTo>
                    <a:lnTo>
                      <a:pt x="131" y="26"/>
                    </a:lnTo>
                    <a:lnTo>
                      <a:pt x="137" y="24"/>
                    </a:lnTo>
                    <a:lnTo>
                      <a:pt x="139" y="21"/>
                    </a:lnTo>
                    <a:lnTo>
                      <a:pt x="145" y="21"/>
                    </a:lnTo>
                    <a:lnTo>
                      <a:pt x="150" y="18"/>
                    </a:lnTo>
                    <a:lnTo>
                      <a:pt x="153" y="16"/>
                    </a:lnTo>
                    <a:lnTo>
                      <a:pt x="150" y="21"/>
                    </a:lnTo>
                    <a:lnTo>
                      <a:pt x="147" y="24"/>
                    </a:lnTo>
                    <a:lnTo>
                      <a:pt x="147" y="29"/>
                    </a:lnTo>
                    <a:lnTo>
                      <a:pt x="145" y="32"/>
                    </a:lnTo>
                    <a:lnTo>
                      <a:pt x="142" y="34"/>
                    </a:lnTo>
                    <a:lnTo>
                      <a:pt x="139" y="39"/>
                    </a:lnTo>
                    <a:lnTo>
                      <a:pt x="137" y="42"/>
                    </a:lnTo>
                    <a:lnTo>
                      <a:pt x="137" y="47"/>
                    </a:lnTo>
                    <a:lnTo>
                      <a:pt x="142" y="45"/>
                    </a:lnTo>
                    <a:lnTo>
                      <a:pt x="147" y="39"/>
                    </a:lnTo>
                    <a:lnTo>
                      <a:pt x="153" y="37"/>
                    </a:lnTo>
                    <a:lnTo>
                      <a:pt x="161" y="34"/>
                    </a:lnTo>
                    <a:lnTo>
                      <a:pt x="169" y="32"/>
                    </a:lnTo>
                    <a:lnTo>
                      <a:pt x="174" y="29"/>
                    </a:lnTo>
                    <a:lnTo>
                      <a:pt x="182" y="26"/>
                    </a:lnTo>
                    <a:lnTo>
                      <a:pt x="188" y="26"/>
                    </a:lnTo>
                    <a:lnTo>
                      <a:pt x="185" y="32"/>
                    </a:lnTo>
                    <a:lnTo>
                      <a:pt x="180" y="37"/>
                    </a:lnTo>
                    <a:lnTo>
                      <a:pt x="174" y="39"/>
                    </a:lnTo>
                    <a:lnTo>
                      <a:pt x="169" y="45"/>
                    </a:lnTo>
                    <a:lnTo>
                      <a:pt x="163" y="50"/>
                    </a:lnTo>
                    <a:lnTo>
                      <a:pt x="158" y="55"/>
                    </a:lnTo>
                    <a:lnTo>
                      <a:pt x="153" y="58"/>
                    </a:lnTo>
                    <a:lnTo>
                      <a:pt x="147" y="63"/>
                    </a:lnTo>
                    <a:lnTo>
                      <a:pt x="153" y="60"/>
                    </a:lnTo>
                    <a:lnTo>
                      <a:pt x="161" y="58"/>
                    </a:lnTo>
                    <a:lnTo>
                      <a:pt x="166" y="55"/>
                    </a:lnTo>
                    <a:lnTo>
                      <a:pt x="172" y="50"/>
                    </a:lnTo>
                    <a:lnTo>
                      <a:pt x="177" y="47"/>
                    </a:lnTo>
                    <a:lnTo>
                      <a:pt x="185" y="45"/>
                    </a:lnTo>
                    <a:lnTo>
                      <a:pt x="190" y="42"/>
                    </a:lnTo>
                    <a:lnTo>
                      <a:pt x="196" y="39"/>
                    </a:lnTo>
                    <a:lnTo>
                      <a:pt x="193" y="42"/>
                    </a:lnTo>
                    <a:lnTo>
                      <a:pt x="193" y="45"/>
                    </a:lnTo>
                    <a:lnTo>
                      <a:pt x="190" y="47"/>
                    </a:lnTo>
                    <a:lnTo>
                      <a:pt x="188" y="52"/>
                    </a:lnTo>
                    <a:lnTo>
                      <a:pt x="188" y="55"/>
                    </a:lnTo>
                    <a:lnTo>
                      <a:pt x="185" y="58"/>
                    </a:lnTo>
                    <a:lnTo>
                      <a:pt x="182" y="60"/>
                    </a:lnTo>
                    <a:lnTo>
                      <a:pt x="182" y="63"/>
                    </a:lnTo>
                    <a:lnTo>
                      <a:pt x="185" y="63"/>
                    </a:lnTo>
                    <a:lnTo>
                      <a:pt x="188" y="63"/>
                    </a:lnTo>
                    <a:lnTo>
                      <a:pt x="190" y="63"/>
                    </a:lnTo>
                    <a:lnTo>
                      <a:pt x="196" y="60"/>
                    </a:lnTo>
                    <a:lnTo>
                      <a:pt x="198" y="60"/>
                    </a:lnTo>
                    <a:lnTo>
                      <a:pt x="201" y="60"/>
                    </a:lnTo>
                    <a:lnTo>
                      <a:pt x="204" y="60"/>
                    </a:lnTo>
                    <a:lnTo>
                      <a:pt x="209" y="58"/>
                    </a:lnTo>
                    <a:lnTo>
                      <a:pt x="204" y="63"/>
                    </a:lnTo>
                    <a:lnTo>
                      <a:pt x="198" y="66"/>
                    </a:lnTo>
                    <a:lnTo>
                      <a:pt x="196" y="68"/>
                    </a:lnTo>
                    <a:lnTo>
                      <a:pt x="190" y="73"/>
                    </a:lnTo>
                    <a:lnTo>
                      <a:pt x="185" y="76"/>
                    </a:lnTo>
                    <a:lnTo>
                      <a:pt x="180" y="79"/>
                    </a:lnTo>
                    <a:lnTo>
                      <a:pt x="177" y="84"/>
                    </a:lnTo>
                    <a:lnTo>
                      <a:pt x="172" y="87"/>
                    </a:lnTo>
                    <a:lnTo>
                      <a:pt x="177" y="84"/>
                    </a:lnTo>
                    <a:lnTo>
                      <a:pt x="185" y="84"/>
                    </a:lnTo>
                    <a:lnTo>
                      <a:pt x="193" y="81"/>
                    </a:lnTo>
                    <a:lnTo>
                      <a:pt x="201" y="81"/>
                    </a:lnTo>
                    <a:lnTo>
                      <a:pt x="206" y="79"/>
                    </a:lnTo>
                    <a:lnTo>
                      <a:pt x="214" y="79"/>
                    </a:lnTo>
                    <a:lnTo>
                      <a:pt x="220" y="81"/>
                    </a:lnTo>
                    <a:lnTo>
                      <a:pt x="225" y="84"/>
                    </a:lnTo>
                    <a:lnTo>
                      <a:pt x="220" y="89"/>
                    </a:lnTo>
                    <a:lnTo>
                      <a:pt x="217" y="92"/>
                    </a:lnTo>
                    <a:lnTo>
                      <a:pt x="212" y="94"/>
                    </a:lnTo>
                    <a:lnTo>
                      <a:pt x="209" y="97"/>
                    </a:lnTo>
                    <a:lnTo>
                      <a:pt x="204" y="100"/>
                    </a:lnTo>
                    <a:lnTo>
                      <a:pt x="201" y="102"/>
                    </a:lnTo>
                    <a:lnTo>
                      <a:pt x="196" y="105"/>
                    </a:lnTo>
                    <a:lnTo>
                      <a:pt x="190" y="107"/>
                    </a:lnTo>
                    <a:lnTo>
                      <a:pt x="196" y="107"/>
                    </a:lnTo>
                    <a:lnTo>
                      <a:pt x="201" y="107"/>
                    </a:lnTo>
                    <a:lnTo>
                      <a:pt x="206" y="107"/>
                    </a:lnTo>
                    <a:lnTo>
                      <a:pt x="212" y="107"/>
                    </a:lnTo>
                    <a:lnTo>
                      <a:pt x="217" y="105"/>
                    </a:lnTo>
                    <a:lnTo>
                      <a:pt x="222" y="105"/>
                    </a:lnTo>
                    <a:lnTo>
                      <a:pt x="228" y="105"/>
                    </a:lnTo>
                    <a:lnTo>
                      <a:pt x="233" y="105"/>
                    </a:lnTo>
                    <a:lnTo>
                      <a:pt x="225" y="107"/>
                    </a:lnTo>
                    <a:lnTo>
                      <a:pt x="220" y="110"/>
                    </a:lnTo>
                    <a:lnTo>
                      <a:pt x="214" y="113"/>
                    </a:lnTo>
                    <a:lnTo>
                      <a:pt x="209" y="115"/>
                    </a:lnTo>
                    <a:lnTo>
                      <a:pt x="204" y="118"/>
                    </a:lnTo>
                    <a:lnTo>
                      <a:pt x="196" y="121"/>
                    </a:lnTo>
                    <a:lnTo>
                      <a:pt x="190" y="123"/>
                    </a:lnTo>
                    <a:lnTo>
                      <a:pt x="185" y="126"/>
                    </a:lnTo>
                    <a:lnTo>
                      <a:pt x="193" y="126"/>
                    </a:lnTo>
                    <a:lnTo>
                      <a:pt x="201" y="126"/>
                    </a:lnTo>
                    <a:lnTo>
                      <a:pt x="209" y="126"/>
                    </a:lnTo>
                    <a:lnTo>
                      <a:pt x="217" y="126"/>
                    </a:lnTo>
                    <a:lnTo>
                      <a:pt x="225" y="126"/>
                    </a:lnTo>
                    <a:lnTo>
                      <a:pt x="233" y="128"/>
                    </a:lnTo>
                    <a:lnTo>
                      <a:pt x="241" y="131"/>
                    </a:lnTo>
                    <a:lnTo>
                      <a:pt x="249" y="131"/>
                    </a:lnTo>
                    <a:lnTo>
                      <a:pt x="239" y="136"/>
                    </a:lnTo>
                    <a:lnTo>
                      <a:pt x="228" y="141"/>
                    </a:lnTo>
                    <a:lnTo>
                      <a:pt x="217" y="144"/>
                    </a:lnTo>
                    <a:lnTo>
                      <a:pt x="206" y="144"/>
                    </a:lnTo>
                    <a:lnTo>
                      <a:pt x="198" y="147"/>
                    </a:lnTo>
                    <a:lnTo>
                      <a:pt x="188" y="147"/>
                    </a:lnTo>
                    <a:lnTo>
                      <a:pt x="174" y="149"/>
                    </a:lnTo>
                    <a:lnTo>
                      <a:pt x="163" y="149"/>
                    </a:lnTo>
                    <a:lnTo>
                      <a:pt x="177" y="152"/>
                    </a:lnTo>
                    <a:lnTo>
                      <a:pt x="190" y="152"/>
                    </a:lnTo>
                    <a:lnTo>
                      <a:pt x="204" y="155"/>
                    </a:lnTo>
                    <a:lnTo>
                      <a:pt x="217" y="157"/>
                    </a:lnTo>
                    <a:lnTo>
                      <a:pt x="230" y="160"/>
                    </a:lnTo>
                    <a:lnTo>
                      <a:pt x="244" y="165"/>
                    </a:lnTo>
                    <a:lnTo>
                      <a:pt x="255" y="168"/>
                    </a:lnTo>
                    <a:lnTo>
                      <a:pt x="268" y="176"/>
                    </a:lnTo>
                    <a:lnTo>
                      <a:pt x="257" y="176"/>
                    </a:lnTo>
                    <a:lnTo>
                      <a:pt x="247" y="176"/>
                    </a:lnTo>
                    <a:lnTo>
                      <a:pt x="236" y="176"/>
                    </a:lnTo>
                    <a:lnTo>
                      <a:pt x="225" y="176"/>
                    </a:lnTo>
                    <a:lnTo>
                      <a:pt x="217" y="176"/>
                    </a:lnTo>
                    <a:lnTo>
                      <a:pt x="206" y="176"/>
                    </a:lnTo>
                    <a:lnTo>
                      <a:pt x="196" y="176"/>
                    </a:lnTo>
                    <a:lnTo>
                      <a:pt x="185" y="173"/>
                    </a:lnTo>
                    <a:lnTo>
                      <a:pt x="193" y="178"/>
                    </a:lnTo>
                    <a:lnTo>
                      <a:pt x="201" y="181"/>
                    </a:lnTo>
                    <a:lnTo>
                      <a:pt x="209" y="183"/>
                    </a:lnTo>
                    <a:lnTo>
                      <a:pt x="217" y="186"/>
                    </a:lnTo>
                    <a:lnTo>
                      <a:pt x="222" y="189"/>
                    </a:lnTo>
                    <a:lnTo>
                      <a:pt x="230" y="191"/>
                    </a:lnTo>
                    <a:lnTo>
                      <a:pt x="239" y="194"/>
                    </a:lnTo>
                    <a:lnTo>
                      <a:pt x="247" y="196"/>
                    </a:lnTo>
                    <a:lnTo>
                      <a:pt x="239" y="196"/>
                    </a:lnTo>
                    <a:lnTo>
                      <a:pt x="228" y="196"/>
                    </a:lnTo>
                    <a:lnTo>
                      <a:pt x="220" y="196"/>
                    </a:lnTo>
                    <a:lnTo>
                      <a:pt x="212" y="196"/>
                    </a:lnTo>
                    <a:lnTo>
                      <a:pt x="201" y="196"/>
                    </a:lnTo>
                    <a:lnTo>
                      <a:pt x="193" y="194"/>
                    </a:lnTo>
                    <a:lnTo>
                      <a:pt x="185" y="194"/>
                    </a:lnTo>
                    <a:lnTo>
                      <a:pt x="177" y="194"/>
                    </a:lnTo>
                    <a:lnTo>
                      <a:pt x="180" y="196"/>
                    </a:lnTo>
                    <a:lnTo>
                      <a:pt x="185" y="199"/>
                    </a:lnTo>
                    <a:lnTo>
                      <a:pt x="188" y="202"/>
                    </a:lnTo>
                    <a:lnTo>
                      <a:pt x="190" y="202"/>
                    </a:lnTo>
                    <a:lnTo>
                      <a:pt x="196" y="204"/>
                    </a:lnTo>
                    <a:lnTo>
                      <a:pt x="198" y="207"/>
                    </a:lnTo>
                    <a:lnTo>
                      <a:pt x="204" y="210"/>
                    </a:lnTo>
                    <a:lnTo>
                      <a:pt x="206" y="212"/>
                    </a:lnTo>
                    <a:lnTo>
                      <a:pt x="193" y="217"/>
                    </a:lnTo>
                    <a:lnTo>
                      <a:pt x="174" y="220"/>
                    </a:lnTo>
                    <a:lnTo>
                      <a:pt x="155" y="220"/>
                    </a:lnTo>
                    <a:lnTo>
                      <a:pt x="137" y="220"/>
                    </a:lnTo>
                    <a:lnTo>
                      <a:pt x="115" y="217"/>
                    </a:lnTo>
                    <a:lnTo>
                      <a:pt x="96" y="215"/>
                    </a:lnTo>
                    <a:lnTo>
                      <a:pt x="78" y="212"/>
                    </a:lnTo>
                    <a:lnTo>
                      <a:pt x="62" y="210"/>
                    </a:lnTo>
                    <a:lnTo>
                      <a:pt x="70" y="207"/>
                    </a:lnTo>
                    <a:lnTo>
                      <a:pt x="75" y="207"/>
                    </a:lnTo>
                    <a:lnTo>
                      <a:pt x="83" y="204"/>
                    </a:lnTo>
                    <a:lnTo>
                      <a:pt x="88" y="204"/>
                    </a:lnTo>
                    <a:lnTo>
                      <a:pt x="96" y="202"/>
                    </a:lnTo>
                    <a:lnTo>
                      <a:pt x="102" y="202"/>
                    </a:lnTo>
                    <a:lnTo>
                      <a:pt x="110" y="199"/>
                    </a:lnTo>
                    <a:lnTo>
                      <a:pt x="118" y="199"/>
                    </a:lnTo>
                    <a:lnTo>
                      <a:pt x="110" y="199"/>
                    </a:lnTo>
                    <a:lnTo>
                      <a:pt x="104" y="196"/>
                    </a:lnTo>
                    <a:lnTo>
                      <a:pt x="96" y="196"/>
                    </a:lnTo>
                    <a:lnTo>
                      <a:pt x="91" y="196"/>
                    </a:lnTo>
                    <a:lnTo>
                      <a:pt x="86" y="196"/>
                    </a:lnTo>
                    <a:lnTo>
                      <a:pt x="78" y="194"/>
                    </a:lnTo>
                    <a:lnTo>
                      <a:pt x="72" y="194"/>
                    </a:lnTo>
                    <a:lnTo>
                      <a:pt x="64" y="194"/>
                    </a:lnTo>
                    <a:lnTo>
                      <a:pt x="72" y="191"/>
                    </a:lnTo>
                    <a:lnTo>
                      <a:pt x="78" y="191"/>
                    </a:lnTo>
                    <a:lnTo>
                      <a:pt x="86" y="189"/>
                    </a:lnTo>
                    <a:lnTo>
                      <a:pt x="91" y="189"/>
                    </a:lnTo>
                    <a:lnTo>
                      <a:pt x="99" y="186"/>
                    </a:lnTo>
                    <a:lnTo>
                      <a:pt x="104" y="186"/>
                    </a:lnTo>
                    <a:lnTo>
                      <a:pt x="113" y="183"/>
                    </a:lnTo>
                    <a:lnTo>
                      <a:pt x="118" y="183"/>
                    </a:lnTo>
                    <a:lnTo>
                      <a:pt x="113" y="183"/>
                    </a:lnTo>
                    <a:lnTo>
                      <a:pt x="107" y="183"/>
                    </a:lnTo>
                    <a:lnTo>
                      <a:pt x="99" y="183"/>
                    </a:lnTo>
                    <a:lnTo>
                      <a:pt x="94" y="183"/>
                    </a:lnTo>
                    <a:lnTo>
                      <a:pt x="88" y="183"/>
                    </a:lnTo>
                    <a:lnTo>
                      <a:pt x="80" y="183"/>
                    </a:lnTo>
                    <a:lnTo>
                      <a:pt x="75" y="183"/>
                    </a:lnTo>
                    <a:lnTo>
                      <a:pt x="70" y="183"/>
                    </a:lnTo>
                    <a:lnTo>
                      <a:pt x="75" y="181"/>
                    </a:lnTo>
                    <a:lnTo>
                      <a:pt x="83" y="178"/>
                    </a:lnTo>
                    <a:lnTo>
                      <a:pt x="91" y="173"/>
                    </a:lnTo>
                    <a:lnTo>
                      <a:pt x="99" y="170"/>
                    </a:lnTo>
                    <a:lnTo>
                      <a:pt x="104" y="168"/>
                    </a:lnTo>
                    <a:lnTo>
                      <a:pt x="113" y="162"/>
                    </a:lnTo>
                    <a:lnTo>
                      <a:pt x="121" y="160"/>
                    </a:lnTo>
                    <a:lnTo>
                      <a:pt x="129" y="157"/>
                    </a:lnTo>
                    <a:lnTo>
                      <a:pt x="121" y="157"/>
                    </a:lnTo>
                    <a:lnTo>
                      <a:pt x="115" y="160"/>
                    </a:lnTo>
                    <a:lnTo>
                      <a:pt x="107" y="162"/>
                    </a:lnTo>
                    <a:lnTo>
                      <a:pt x="102" y="162"/>
                    </a:lnTo>
                    <a:lnTo>
                      <a:pt x="94" y="165"/>
                    </a:lnTo>
                    <a:lnTo>
                      <a:pt x="88" y="165"/>
                    </a:lnTo>
                    <a:lnTo>
                      <a:pt x="80" y="168"/>
                    </a:lnTo>
                    <a:lnTo>
                      <a:pt x="72" y="168"/>
                    </a:lnTo>
                    <a:lnTo>
                      <a:pt x="83" y="162"/>
                    </a:lnTo>
                    <a:lnTo>
                      <a:pt x="91" y="157"/>
                    </a:lnTo>
                    <a:lnTo>
                      <a:pt x="102" y="149"/>
                    </a:lnTo>
                    <a:lnTo>
                      <a:pt x="110" y="144"/>
                    </a:lnTo>
                    <a:lnTo>
                      <a:pt x="121" y="139"/>
                    </a:lnTo>
                    <a:lnTo>
                      <a:pt x="129" y="131"/>
                    </a:lnTo>
                    <a:lnTo>
                      <a:pt x="139" y="126"/>
                    </a:lnTo>
                    <a:lnTo>
                      <a:pt x="147" y="121"/>
                    </a:lnTo>
                    <a:lnTo>
                      <a:pt x="137" y="126"/>
                    </a:lnTo>
                    <a:lnTo>
                      <a:pt x="126" y="128"/>
                    </a:lnTo>
                    <a:lnTo>
                      <a:pt x="115" y="134"/>
                    </a:lnTo>
                    <a:lnTo>
                      <a:pt x="104" y="139"/>
                    </a:lnTo>
                    <a:lnTo>
                      <a:pt x="96" y="144"/>
                    </a:lnTo>
                    <a:lnTo>
                      <a:pt x="86" y="147"/>
                    </a:lnTo>
                    <a:lnTo>
                      <a:pt x="75" y="152"/>
                    </a:lnTo>
                    <a:lnTo>
                      <a:pt x="64" y="157"/>
                    </a:lnTo>
                    <a:lnTo>
                      <a:pt x="70" y="152"/>
                    </a:lnTo>
                    <a:lnTo>
                      <a:pt x="75" y="147"/>
                    </a:lnTo>
                    <a:lnTo>
                      <a:pt x="78" y="144"/>
                    </a:lnTo>
                    <a:lnTo>
                      <a:pt x="83" y="139"/>
                    </a:lnTo>
                    <a:lnTo>
                      <a:pt x="88" y="134"/>
                    </a:lnTo>
                    <a:lnTo>
                      <a:pt x="94" y="131"/>
                    </a:lnTo>
                    <a:lnTo>
                      <a:pt x="99" y="126"/>
                    </a:lnTo>
                    <a:lnTo>
                      <a:pt x="104" y="121"/>
                    </a:lnTo>
                    <a:lnTo>
                      <a:pt x="96" y="126"/>
                    </a:lnTo>
                    <a:lnTo>
                      <a:pt x="91" y="131"/>
                    </a:lnTo>
                    <a:lnTo>
                      <a:pt x="83" y="134"/>
                    </a:lnTo>
                    <a:lnTo>
                      <a:pt x="78" y="139"/>
                    </a:lnTo>
                    <a:lnTo>
                      <a:pt x="70" y="144"/>
                    </a:lnTo>
                    <a:lnTo>
                      <a:pt x="64" y="147"/>
                    </a:lnTo>
                    <a:lnTo>
                      <a:pt x="56" y="152"/>
                    </a:lnTo>
                    <a:lnTo>
                      <a:pt x="48" y="157"/>
                    </a:lnTo>
                    <a:lnTo>
                      <a:pt x="51" y="155"/>
                    </a:lnTo>
                    <a:lnTo>
                      <a:pt x="56" y="147"/>
                    </a:lnTo>
                    <a:lnTo>
                      <a:pt x="64" y="136"/>
                    </a:lnTo>
                    <a:lnTo>
                      <a:pt x="75" y="123"/>
                    </a:lnTo>
                    <a:lnTo>
                      <a:pt x="83" y="113"/>
                    </a:lnTo>
                    <a:lnTo>
                      <a:pt x="91" y="102"/>
                    </a:lnTo>
                    <a:lnTo>
                      <a:pt x="94" y="97"/>
                    </a:lnTo>
                    <a:lnTo>
                      <a:pt x="96" y="94"/>
                    </a:lnTo>
                    <a:lnTo>
                      <a:pt x="91" y="100"/>
                    </a:lnTo>
                    <a:lnTo>
                      <a:pt x="86" y="105"/>
                    </a:lnTo>
                    <a:lnTo>
                      <a:pt x="78" y="113"/>
                    </a:lnTo>
                    <a:lnTo>
                      <a:pt x="67" y="123"/>
                    </a:lnTo>
                    <a:lnTo>
                      <a:pt x="59" y="134"/>
                    </a:lnTo>
                    <a:lnTo>
                      <a:pt x="51" y="141"/>
                    </a:lnTo>
                    <a:lnTo>
                      <a:pt x="45" y="147"/>
                    </a:lnTo>
                    <a:lnTo>
                      <a:pt x="48" y="141"/>
                    </a:lnTo>
                    <a:lnTo>
                      <a:pt x="51" y="134"/>
                    </a:lnTo>
                    <a:lnTo>
                      <a:pt x="54" y="128"/>
                    </a:lnTo>
                    <a:lnTo>
                      <a:pt x="56" y="121"/>
                    </a:lnTo>
                    <a:lnTo>
                      <a:pt x="59" y="115"/>
                    </a:lnTo>
                    <a:lnTo>
                      <a:pt x="64" y="107"/>
                    </a:lnTo>
                    <a:lnTo>
                      <a:pt x="67" y="102"/>
                    </a:lnTo>
                    <a:lnTo>
                      <a:pt x="70" y="94"/>
                    </a:lnTo>
                    <a:lnTo>
                      <a:pt x="64" y="102"/>
                    </a:lnTo>
                    <a:lnTo>
                      <a:pt x="59" y="107"/>
                    </a:lnTo>
                    <a:lnTo>
                      <a:pt x="54" y="113"/>
                    </a:lnTo>
                    <a:lnTo>
                      <a:pt x="48" y="121"/>
                    </a:lnTo>
                    <a:lnTo>
                      <a:pt x="43" y="126"/>
                    </a:lnTo>
                    <a:lnTo>
                      <a:pt x="37" y="131"/>
                    </a:lnTo>
                    <a:lnTo>
                      <a:pt x="32" y="136"/>
                    </a:lnTo>
                    <a:lnTo>
                      <a:pt x="27" y="144"/>
                    </a:lnTo>
                    <a:lnTo>
                      <a:pt x="24" y="141"/>
                    </a:lnTo>
                    <a:lnTo>
                      <a:pt x="24" y="139"/>
                    </a:lnTo>
                    <a:lnTo>
                      <a:pt x="24" y="136"/>
                    </a:lnTo>
                    <a:lnTo>
                      <a:pt x="24" y="134"/>
                    </a:lnTo>
                    <a:lnTo>
                      <a:pt x="21" y="128"/>
                    </a:lnTo>
                    <a:lnTo>
                      <a:pt x="21" y="126"/>
                    </a:lnTo>
                    <a:lnTo>
                      <a:pt x="21" y="123"/>
                    </a:lnTo>
                    <a:lnTo>
                      <a:pt x="19" y="121"/>
                    </a:lnTo>
                    <a:lnTo>
                      <a:pt x="19" y="128"/>
                    </a:lnTo>
                    <a:lnTo>
                      <a:pt x="16" y="134"/>
                    </a:lnTo>
                    <a:lnTo>
                      <a:pt x="13" y="139"/>
                    </a:lnTo>
                    <a:lnTo>
                      <a:pt x="11" y="147"/>
                    </a:lnTo>
                    <a:lnTo>
                      <a:pt x="8" y="152"/>
                    </a:lnTo>
                    <a:lnTo>
                      <a:pt x="8" y="157"/>
                    </a:lnTo>
                    <a:lnTo>
                      <a:pt x="5" y="165"/>
                    </a:lnTo>
                    <a:lnTo>
                      <a:pt x="3" y="170"/>
                    </a:lnTo>
                    <a:lnTo>
                      <a:pt x="3" y="168"/>
                    </a:lnTo>
                    <a:lnTo>
                      <a:pt x="3" y="165"/>
                    </a:lnTo>
                    <a:lnTo>
                      <a:pt x="3" y="162"/>
                    </a:lnTo>
                    <a:lnTo>
                      <a:pt x="0" y="160"/>
                    </a:lnTo>
                    <a:lnTo>
                      <a:pt x="0" y="157"/>
                    </a:lnTo>
                    <a:lnTo>
                      <a:pt x="0" y="155"/>
                    </a:lnTo>
                    <a:close/>
                  </a:path>
                </a:pathLst>
              </a:custGeom>
              <a:solidFill>
                <a:srgbClr val="C742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2" name="Freeform 563"/>
              <p:cNvSpPr>
                <a:spLocks/>
              </p:cNvSpPr>
              <p:nvPr/>
            </p:nvSpPr>
            <p:spPr bwMode="auto">
              <a:xfrm>
                <a:off x="4681" y="2307"/>
                <a:ext cx="204" cy="103"/>
              </a:xfrm>
              <a:custGeom>
                <a:avLst/>
                <a:gdLst>
                  <a:gd name="T0" fmla="*/ 30 w 204"/>
                  <a:gd name="T1" fmla="*/ 14 h 103"/>
                  <a:gd name="T2" fmla="*/ 57 w 204"/>
                  <a:gd name="T3" fmla="*/ 3 h 103"/>
                  <a:gd name="T4" fmla="*/ 81 w 204"/>
                  <a:gd name="T5" fmla="*/ 0 h 103"/>
                  <a:gd name="T6" fmla="*/ 110 w 204"/>
                  <a:gd name="T7" fmla="*/ 0 h 103"/>
                  <a:gd name="T8" fmla="*/ 134 w 204"/>
                  <a:gd name="T9" fmla="*/ 0 h 103"/>
                  <a:gd name="T10" fmla="*/ 145 w 204"/>
                  <a:gd name="T11" fmla="*/ 3 h 103"/>
                  <a:gd name="T12" fmla="*/ 159 w 204"/>
                  <a:gd name="T13" fmla="*/ 6 h 103"/>
                  <a:gd name="T14" fmla="*/ 172 w 204"/>
                  <a:gd name="T15" fmla="*/ 8 h 103"/>
                  <a:gd name="T16" fmla="*/ 172 w 204"/>
                  <a:gd name="T17" fmla="*/ 11 h 103"/>
                  <a:gd name="T18" fmla="*/ 159 w 204"/>
                  <a:gd name="T19" fmla="*/ 14 h 103"/>
                  <a:gd name="T20" fmla="*/ 145 w 204"/>
                  <a:gd name="T21" fmla="*/ 14 h 103"/>
                  <a:gd name="T22" fmla="*/ 132 w 204"/>
                  <a:gd name="T23" fmla="*/ 16 h 103"/>
                  <a:gd name="T24" fmla="*/ 134 w 204"/>
                  <a:gd name="T25" fmla="*/ 21 h 103"/>
                  <a:gd name="T26" fmla="*/ 156 w 204"/>
                  <a:gd name="T27" fmla="*/ 27 h 103"/>
                  <a:gd name="T28" fmla="*/ 175 w 204"/>
                  <a:gd name="T29" fmla="*/ 35 h 103"/>
                  <a:gd name="T30" fmla="*/ 193 w 204"/>
                  <a:gd name="T31" fmla="*/ 40 h 103"/>
                  <a:gd name="T32" fmla="*/ 196 w 204"/>
                  <a:gd name="T33" fmla="*/ 42 h 103"/>
                  <a:gd name="T34" fmla="*/ 180 w 204"/>
                  <a:gd name="T35" fmla="*/ 42 h 103"/>
                  <a:gd name="T36" fmla="*/ 167 w 204"/>
                  <a:gd name="T37" fmla="*/ 42 h 103"/>
                  <a:gd name="T38" fmla="*/ 151 w 204"/>
                  <a:gd name="T39" fmla="*/ 42 h 103"/>
                  <a:gd name="T40" fmla="*/ 151 w 204"/>
                  <a:gd name="T41" fmla="*/ 48 h 103"/>
                  <a:gd name="T42" fmla="*/ 164 w 204"/>
                  <a:gd name="T43" fmla="*/ 53 h 103"/>
                  <a:gd name="T44" fmla="*/ 177 w 204"/>
                  <a:gd name="T45" fmla="*/ 61 h 103"/>
                  <a:gd name="T46" fmla="*/ 191 w 204"/>
                  <a:gd name="T47" fmla="*/ 66 h 103"/>
                  <a:gd name="T48" fmla="*/ 191 w 204"/>
                  <a:gd name="T49" fmla="*/ 69 h 103"/>
                  <a:gd name="T50" fmla="*/ 172 w 204"/>
                  <a:gd name="T51" fmla="*/ 69 h 103"/>
                  <a:gd name="T52" fmla="*/ 153 w 204"/>
                  <a:gd name="T53" fmla="*/ 69 h 103"/>
                  <a:gd name="T54" fmla="*/ 137 w 204"/>
                  <a:gd name="T55" fmla="*/ 69 h 103"/>
                  <a:gd name="T56" fmla="*/ 134 w 204"/>
                  <a:gd name="T57" fmla="*/ 71 h 103"/>
                  <a:gd name="T58" fmla="*/ 148 w 204"/>
                  <a:gd name="T59" fmla="*/ 79 h 103"/>
                  <a:gd name="T60" fmla="*/ 161 w 204"/>
                  <a:gd name="T61" fmla="*/ 84 h 103"/>
                  <a:gd name="T62" fmla="*/ 175 w 204"/>
                  <a:gd name="T63" fmla="*/ 90 h 103"/>
                  <a:gd name="T64" fmla="*/ 175 w 204"/>
                  <a:gd name="T65" fmla="*/ 97 h 103"/>
                  <a:gd name="T66" fmla="*/ 153 w 204"/>
                  <a:gd name="T67" fmla="*/ 103 h 103"/>
                  <a:gd name="T68" fmla="*/ 118 w 204"/>
                  <a:gd name="T69" fmla="*/ 100 h 103"/>
                  <a:gd name="T70" fmla="*/ 65 w 204"/>
                  <a:gd name="T71" fmla="*/ 87 h 103"/>
                  <a:gd name="T72" fmla="*/ 19 w 204"/>
                  <a:gd name="T73" fmla="*/ 71 h 103"/>
                  <a:gd name="T74" fmla="*/ 8 w 204"/>
                  <a:gd name="T75" fmla="*/ 63 h 103"/>
                  <a:gd name="T76" fmla="*/ 27 w 204"/>
                  <a:gd name="T77" fmla="*/ 66 h 103"/>
                  <a:gd name="T78" fmla="*/ 46 w 204"/>
                  <a:gd name="T79" fmla="*/ 69 h 103"/>
                  <a:gd name="T80" fmla="*/ 65 w 204"/>
                  <a:gd name="T81" fmla="*/ 69 h 103"/>
                  <a:gd name="T82" fmla="*/ 65 w 204"/>
                  <a:gd name="T83" fmla="*/ 69 h 103"/>
                  <a:gd name="T84" fmla="*/ 51 w 204"/>
                  <a:gd name="T85" fmla="*/ 61 h 103"/>
                  <a:gd name="T86" fmla="*/ 35 w 204"/>
                  <a:gd name="T87" fmla="*/ 55 h 103"/>
                  <a:gd name="T88" fmla="*/ 19 w 204"/>
                  <a:gd name="T89" fmla="*/ 48 h 103"/>
                  <a:gd name="T90" fmla="*/ 19 w 204"/>
                  <a:gd name="T91" fmla="*/ 45 h 103"/>
                  <a:gd name="T92" fmla="*/ 38 w 204"/>
                  <a:gd name="T93" fmla="*/ 45 h 103"/>
                  <a:gd name="T94" fmla="*/ 57 w 204"/>
                  <a:gd name="T95" fmla="*/ 48 h 103"/>
                  <a:gd name="T96" fmla="*/ 73 w 204"/>
                  <a:gd name="T97" fmla="*/ 48 h 103"/>
                  <a:gd name="T98" fmla="*/ 75 w 204"/>
                  <a:gd name="T99" fmla="*/ 45 h 103"/>
                  <a:gd name="T100" fmla="*/ 62 w 204"/>
                  <a:gd name="T101" fmla="*/ 42 h 103"/>
                  <a:gd name="T102" fmla="*/ 49 w 204"/>
                  <a:gd name="T103" fmla="*/ 37 h 103"/>
                  <a:gd name="T104" fmla="*/ 35 w 204"/>
                  <a:gd name="T105" fmla="*/ 35 h 103"/>
                  <a:gd name="T106" fmla="*/ 38 w 204"/>
                  <a:gd name="T107" fmla="*/ 29 h 103"/>
                  <a:gd name="T108" fmla="*/ 51 w 204"/>
                  <a:gd name="T109" fmla="*/ 27 h 103"/>
                  <a:gd name="T110" fmla="*/ 65 w 204"/>
                  <a:gd name="T111" fmla="*/ 24 h 103"/>
                  <a:gd name="T112" fmla="*/ 78 w 204"/>
                  <a:gd name="T113" fmla="*/ 21 h 103"/>
                  <a:gd name="T114" fmla="*/ 75 w 204"/>
                  <a:gd name="T115" fmla="*/ 19 h 103"/>
                  <a:gd name="T116" fmla="*/ 59 w 204"/>
                  <a:gd name="T117" fmla="*/ 19 h 103"/>
                  <a:gd name="T118" fmla="*/ 41 w 204"/>
                  <a:gd name="T119" fmla="*/ 19 h 103"/>
                  <a:gd name="T120" fmla="*/ 22 w 204"/>
                  <a:gd name="T121" fmla="*/ 19 h 103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204"/>
                  <a:gd name="T184" fmla="*/ 0 h 103"/>
                  <a:gd name="T185" fmla="*/ 204 w 204"/>
                  <a:gd name="T186" fmla="*/ 103 h 103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204" h="103">
                    <a:moveTo>
                      <a:pt x="14" y="19"/>
                    </a:moveTo>
                    <a:lnTo>
                      <a:pt x="30" y="14"/>
                    </a:lnTo>
                    <a:lnTo>
                      <a:pt x="43" y="8"/>
                    </a:lnTo>
                    <a:lnTo>
                      <a:pt x="57" y="3"/>
                    </a:lnTo>
                    <a:lnTo>
                      <a:pt x="67" y="0"/>
                    </a:lnTo>
                    <a:lnTo>
                      <a:pt x="81" y="0"/>
                    </a:lnTo>
                    <a:lnTo>
                      <a:pt x="94" y="0"/>
                    </a:lnTo>
                    <a:lnTo>
                      <a:pt x="110" y="0"/>
                    </a:lnTo>
                    <a:lnTo>
                      <a:pt x="126" y="0"/>
                    </a:lnTo>
                    <a:lnTo>
                      <a:pt x="134" y="0"/>
                    </a:lnTo>
                    <a:lnTo>
                      <a:pt x="140" y="3"/>
                    </a:lnTo>
                    <a:lnTo>
                      <a:pt x="145" y="3"/>
                    </a:lnTo>
                    <a:lnTo>
                      <a:pt x="153" y="6"/>
                    </a:lnTo>
                    <a:lnTo>
                      <a:pt x="159" y="6"/>
                    </a:lnTo>
                    <a:lnTo>
                      <a:pt x="164" y="8"/>
                    </a:lnTo>
                    <a:lnTo>
                      <a:pt x="172" y="8"/>
                    </a:lnTo>
                    <a:lnTo>
                      <a:pt x="177" y="11"/>
                    </a:lnTo>
                    <a:lnTo>
                      <a:pt x="172" y="11"/>
                    </a:lnTo>
                    <a:lnTo>
                      <a:pt x="164" y="11"/>
                    </a:lnTo>
                    <a:lnTo>
                      <a:pt x="159" y="14"/>
                    </a:lnTo>
                    <a:lnTo>
                      <a:pt x="151" y="14"/>
                    </a:lnTo>
                    <a:lnTo>
                      <a:pt x="145" y="14"/>
                    </a:lnTo>
                    <a:lnTo>
                      <a:pt x="140" y="16"/>
                    </a:lnTo>
                    <a:lnTo>
                      <a:pt x="132" y="16"/>
                    </a:lnTo>
                    <a:lnTo>
                      <a:pt x="126" y="16"/>
                    </a:lnTo>
                    <a:lnTo>
                      <a:pt x="134" y="21"/>
                    </a:lnTo>
                    <a:lnTo>
                      <a:pt x="145" y="24"/>
                    </a:lnTo>
                    <a:lnTo>
                      <a:pt x="156" y="27"/>
                    </a:lnTo>
                    <a:lnTo>
                      <a:pt x="164" y="29"/>
                    </a:lnTo>
                    <a:lnTo>
                      <a:pt x="175" y="35"/>
                    </a:lnTo>
                    <a:lnTo>
                      <a:pt x="185" y="37"/>
                    </a:lnTo>
                    <a:lnTo>
                      <a:pt x="193" y="40"/>
                    </a:lnTo>
                    <a:lnTo>
                      <a:pt x="204" y="42"/>
                    </a:lnTo>
                    <a:lnTo>
                      <a:pt x="196" y="42"/>
                    </a:lnTo>
                    <a:lnTo>
                      <a:pt x="188" y="42"/>
                    </a:lnTo>
                    <a:lnTo>
                      <a:pt x="180" y="42"/>
                    </a:lnTo>
                    <a:lnTo>
                      <a:pt x="172" y="42"/>
                    </a:lnTo>
                    <a:lnTo>
                      <a:pt x="167" y="42"/>
                    </a:lnTo>
                    <a:lnTo>
                      <a:pt x="159" y="42"/>
                    </a:lnTo>
                    <a:lnTo>
                      <a:pt x="151" y="42"/>
                    </a:lnTo>
                    <a:lnTo>
                      <a:pt x="142" y="42"/>
                    </a:lnTo>
                    <a:lnTo>
                      <a:pt x="151" y="48"/>
                    </a:lnTo>
                    <a:lnTo>
                      <a:pt x="156" y="50"/>
                    </a:lnTo>
                    <a:lnTo>
                      <a:pt x="164" y="53"/>
                    </a:lnTo>
                    <a:lnTo>
                      <a:pt x="172" y="55"/>
                    </a:lnTo>
                    <a:lnTo>
                      <a:pt x="177" y="61"/>
                    </a:lnTo>
                    <a:lnTo>
                      <a:pt x="185" y="63"/>
                    </a:lnTo>
                    <a:lnTo>
                      <a:pt x="191" y="66"/>
                    </a:lnTo>
                    <a:lnTo>
                      <a:pt x="199" y="69"/>
                    </a:lnTo>
                    <a:lnTo>
                      <a:pt x="191" y="69"/>
                    </a:lnTo>
                    <a:lnTo>
                      <a:pt x="180" y="69"/>
                    </a:lnTo>
                    <a:lnTo>
                      <a:pt x="172" y="69"/>
                    </a:lnTo>
                    <a:lnTo>
                      <a:pt x="164" y="69"/>
                    </a:lnTo>
                    <a:lnTo>
                      <a:pt x="153" y="69"/>
                    </a:lnTo>
                    <a:lnTo>
                      <a:pt x="145" y="69"/>
                    </a:lnTo>
                    <a:lnTo>
                      <a:pt x="137" y="69"/>
                    </a:lnTo>
                    <a:lnTo>
                      <a:pt x="126" y="69"/>
                    </a:lnTo>
                    <a:lnTo>
                      <a:pt x="134" y="71"/>
                    </a:lnTo>
                    <a:lnTo>
                      <a:pt x="140" y="74"/>
                    </a:lnTo>
                    <a:lnTo>
                      <a:pt x="148" y="79"/>
                    </a:lnTo>
                    <a:lnTo>
                      <a:pt x="153" y="82"/>
                    </a:lnTo>
                    <a:lnTo>
                      <a:pt x="161" y="84"/>
                    </a:lnTo>
                    <a:lnTo>
                      <a:pt x="169" y="87"/>
                    </a:lnTo>
                    <a:lnTo>
                      <a:pt x="175" y="90"/>
                    </a:lnTo>
                    <a:lnTo>
                      <a:pt x="183" y="92"/>
                    </a:lnTo>
                    <a:lnTo>
                      <a:pt x="175" y="97"/>
                    </a:lnTo>
                    <a:lnTo>
                      <a:pt x="164" y="100"/>
                    </a:lnTo>
                    <a:lnTo>
                      <a:pt x="153" y="103"/>
                    </a:lnTo>
                    <a:lnTo>
                      <a:pt x="142" y="103"/>
                    </a:lnTo>
                    <a:lnTo>
                      <a:pt x="118" y="100"/>
                    </a:lnTo>
                    <a:lnTo>
                      <a:pt x="92" y="95"/>
                    </a:lnTo>
                    <a:lnTo>
                      <a:pt x="65" y="87"/>
                    </a:lnTo>
                    <a:lnTo>
                      <a:pt x="41" y="79"/>
                    </a:lnTo>
                    <a:lnTo>
                      <a:pt x="19" y="71"/>
                    </a:lnTo>
                    <a:lnTo>
                      <a:pt x="0" y="63"/>
                    </a:lnTo>
                    <a:lnTo>
                      <a:pt x="8" y="63"/>
                    </a:lnTo>
                    <a:lnTo>
                      <a:pt x="19" y="63"/>
                    </a:lnTo>
                    <a:lnTo>
                      <a:pt x="27" y="66"/>
                    </a:lnTo>
                    <a:lnTo>
                      <a:pt x="38" y="66"/>
                    </a:lnTo>
                    <a:lnTo>
                      <a:pt x="46" y="69"/>
                    </a:lnTo>
                    <a:lnTo>
                      <a:pt x="54" y="69"/>
                    </a:lnTo>
                    <a:lnTo>
                      <a:pt x="65" y="69"/>
                    </a:lnTo>
                    <a:lnTo>
                      <a:pt x="73" y="71"/>
                    </a:lnTo>
                    <a:lnTo>
                      <a:pt x="65" y="69"/>
                    </a:lnTo>
                    <a:lnTo>
                      <a:pt x="59" y="63"/>
                    </a:lnTo>
                    <a:lnTo>
                      <a:pt x="51" y="61"/>
                    </a:lnTo>
                    <a:lnTo>
                      <a:pt x="43" y="58"/>
                    </a:lnTo>
                    <a:lnTo>
                      <a:pt x="35" y="55"/>
                    </a:lnTo>
                    <a:lnTo>
                      <a:pt x="27" y="50"/>
                    </a:lnTo>
                    <a:lnTo>
                      <a:pt x="19" y="48"/>
                    </a:lnTo>
                    <a:lnTo>
                      <a:pt x="11" y="45"/>
                    </a:lnTo>
                    <a:lnTo>
                      <a:pt x="19" y="45"/>
                    </a:lnTo>
                    <a:lnTo>
                      <a:pt x="30" y="45"/>
                    </a:lnTo>
                    <a:lnTo>
                      <a:pt x="38" y="45"/>
                    </a:lnTo>
                    <a:lnTo>
                      <a:pt x="46" y="48"/>
                    </a:lnTo>
                    <a:lnTo>
                      <a:pt x="57" y="48"/>
                    </a:lnTo>
                    <a:lnTo>
                      <a:pt x="65" y="48"/>
                    </a:lnTo>
                    <a:lnTo>
                      <a:pt x="73" y="48"/>
                    </a:lnTo>
                    <a:lnTo>
                      <a:pt x="83" y="48"/>
                    </a:lnTo>
                    <a:lnTo>
                      <a:pt x="75" y="45"/>
                    </a:lnTo>
                    <a:lnTo>
                      <a:pt x="70" y="45"/>
                    </a:lnTo>
                    <a:lnTo>
                      <a:pt x="62" y="42"/>
                    </a:lnTo>
                    <a:lnTo>
                      <a:pt x="57" y="40"/>
                    </a:lnTo>
                    <a:lnTo>
                      <a:pt x="49" y="37"/>
                    </a:lnTo>
                    <a:lnTo>
                      <a:pt x="43" y="35"/>
                    </a:lnTo>
                    <a:lnTo>
                      <a:pt x="35" y="35"/>
                    </a:lnTo>
                    <a:lnTo>
                      <a:pt x="30" y="32"/>
                    </a:lnTo>
                    <a:lnTo>
                      <a:pt x="38" y="29"/>
                    </a:lnTo>
                    <a:lnTo>
                      <a:pt x="43" y="29"/>
                    </a:lnTo>
                    <a:lnTo>
                      <a:pt x="51" y="27"/>
                    </a:lnTo>
                    <a:lnTo>
                      <a:pt x="57" y="27"/>
                    </a:lnTo>
                    <a:lnTo>
                      <a:pt x="65" y="24"/>
                    </a:lnTo>
                    <a:lnTo>
                      <a:pt x="70" y="24"/>
                    </a:lnTo>
                    <a:lnTo>
                      <a:pt x="78" y="21"/>
                    </a:lnTo>
                    <a:lnTo>
                      <a:pt x="86" y="19"/>
                    </a:lnTo>
                    <a:lnTo>
                      <a:pt x="75" y="19"/>
                    </a:lnTo>
                    <a:lnTo>
                      <a:pt x="67" y="19"/>
                    </a:lnTo>
                    <a:lnTo>
                      <a:pt x="59" y="19"/>
                    </a:lnTo>
                    <a:lnTo>
                      <a:pt x="49" y="19"/>
                    </a:lnTo>
                    <a:lnTo>
                      <a:pt x="41" y="19"/>
                    </a:lnTo>
                    <a:lnTo>
                      <a:pt x="33" y="19"/>
                    </a:lnTo>
                    <a:lnTo>
                      <a:pt x="22" y="19"/>
                    </a:lnTo>
                    <a:lnTo>
                      <a:pt x="14" y="19"/>
                    </a:lnTo>
                    <a:close/>
                  </a:path>
                </a:pathLst>
              </a:custGeom>
              <a:solidFill>
                <a:srgbClr val="C742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3" name="Freeform 564"/>
              <p:cNvSpPr>
                <a:spLocks/>
              </p:cNvSpPr>
              <p:nvPr/>
            </p:nvSpPr>
            <p:spPr bwMode="auto">
              <a:xfrm>
                <a:off x="4716" y="2472"/>
                <a:ext cx="258" cy="142"/>
              </a:xfrm>
              <a:custGeom>
                <a:avLst/>
                <a:gdLst>
                  <a:gd name="T0" fmla="*/ 78 w 258"/>
                  <a:gd name="T1" fmla="*/ 3 h 142"/>
                  <a:gd name="T2" fmla="*/ 142 w 258"/>
                  <a:gd name="T3" fmla="*/ 6 h 142"/>
                  <a:gd name="T4" fmla="*/ 209 w 258"/>
                  <a:gd name="T5" fmla="*/ 27 h 142"/>
                  <a:gd name="T6" fmla="*/ 172 w 258"/>
                  <a:gd name="T7" fmla="*/ 24 h 142"/>
                  <a:gd name="T8" fmla="*/ 134 w 258"/>
                  <a:gd name="T9" fmla="*/ 19 h 142"/>
                  <a:gd name="T10" fmla="*/ 124 w 258"/>
                  <a:gd name="T11" fmla="*/ 24 h 142"/>
                  <a:gd name="T12" fmla="*/ 177 w 258"/>
                  <a:gd name="T13" fmla="*/ 37 h 142"/>
                  <a:gd name="T14" fmla="*/ 225 w 258"/>
                  <a:gd name="T15" fmla="*/ 55 h 142"/>
                  <a:gd name="T16" fmla="*/ 217 w 258"/>
                  <a:gd name="T17" fmla="*/ 61 h 142"/>
                  <a:gd name="T18" fmla="*/ 183 w 258"/>
                  <a:gd name="T19" fmla="*/ 55 h 142"/>
                  <a:gd name="T20" fmla="*/ 145 w 258"/>
                  <a:gd name="T21" fmla="*/ 50 h 142"/>
                  <a:gd name="T22" fmla="*/ 191 w 258"/>
                  <a:gd name="T23" fmla="*/ 66 h 142"/>
                  <a:gd name="T24" fmla="*/ 231 w 258"/>
                  <a:gd name="T25" fmla="*/ 84 h 142"/>
                  <a:gd name="T26" fmla="*/ 255 w 258"/>
                  <a:gd name="T27" fmla="*/ 100 h 142"/>
                  <a:gd name="T28" fmla="*/ 223 w 258"/>
                  <a:gd name="T29" fmla="*/ 97 h 142"/>
                  <a:gd name="T30" fmla="*/ 185 w 258"/>
                  <a:gd name="T31" fmla="*/ 92 h 142"/>
                  <a:gd name="T32" fmla="*/ 166 w 258"/>
                  <a:gd name="T33" fmla="*/ 87 h 142"/>
                  <a:gd name="T34" fmla="*/ 142 w 258"/>
                  <a:gd name="T35" fmla="*/ 76 h 142"/>
                  <a:gd name="T36" fmla="*/ 132 w 258"/>
                  <a:gd name="T37" fmla="*/ 74 h 142"/>
                  <a:gd name="T38" fmla="*/ 169 w 258"/>
                  <a:gd name="T39" fmla="*/ 95 h 142"/>
                  <a:gd name="T40" fmla="*/ 209 w 258"/>
                  <a:gd name="T41" fmla="*/ 116 h 142"/>
                  <a:gd name="T42" fmla="*/ 220 w 258"/>
                  <a:gd name="T43" fmla="*/ 129 h 142"/>
                  <a:gd name="T44" fmla="*/ 166 w 258"/>
                  <a:gd name="T45" fmla="*/ 116 h 142"/>
                  <a:gd name="T46" fmla="*/ 116 w 258"/>
                  <a:gd name="T47" fmla="*/ 95 h 142"/>
                  <a:gd name="T48" fmla="*/ 124 w 258"/>
                  <a:gd name="T49" fmla="*/ 103 h 142"/>
                  <a:gd name="T50" fmla="*/ 156 w 258"/>
                  <a:gd name="T51" fmla="*/ 123 h 142"/>
                  <a:gd name="T52" fmla="*/ 188 w 258"/>
                  <a:gd name="T53" fmla="*/ 142 h 142"/>
                  <a:gd name="T54" fmla="*/ 113 w 258"/>
                  <a:gd name="T55" fmla="*/ 126 h 142"/>
                  <a:gd name="T56" fmla="*/ 43 w 258"/>
                  <a:gd name="T57" fmla="*/ 92 h 142"/>
                  <a:gd name="T58" fmla="*/ 6 w 258"/>
                  <a:gd name="T59" fmla="*/ 71 h 142"/>
                  <a:gd name="T60" fmla="*/ 27 w 258"/>
                  <a:gd name="T61" fmla="*/ 76 h 142"/>
                  <a:gd name="T62" fmla="*/ 48 w 258"/>
                  <a:gd name="T63" fmla="*/ 82 h 142"/>
                  <a:gd name="T64" fmla="*/ 46 w 258"/>
                  <a:gd name="T65" fmla="*/ 79 h 142"/>
                  <a:gd name="T66" fmla="*/ 30 w 258"/>
                  <a:gd name="T67" fmla="*/ 69 h 142"/>
                  <a:gd name="T68" fmla="*/ 14 w 258"/>
                  <a:gd name="T69" fmla="*/ 58 h 142"/>
                  <a:gd name="T70" fmla="*/ 38 w 258"/>
                  <a:gd name="T71" fmla="*/ 63 h 142"/>
                  <a:gd name="T72" fmla="*/ 62 w 258"/>
                  <a:gd name="T73" fmla="*/ 69 h 142"/>
                  <a:gd name="T74" fmla="*/ 70 w 258"/>
                  <a:gd name="T75" fmla="*/ 69 h 142"/>
                  <a:gd name="T76" fmla="*/ 48 w 258"/>
                  <a:gd name="T77" fmla="*/ 61 h 142"/>
                  <a:gd name="T78" fmla="*/ 27 w 258"/>
                  <a:gd name="T79" fmla="*/ 53 h 142"/>
                  <a:gd name="T80" fmla="*/ 40 w 258"/>
                  <a:gd name="T81" fmla="*/ 50 h 142"/>
                  <a:gd name="T82" fmla="*/ 70 w 258"/>
                  <a:gd name="T83" fmla="*/ 55 h 142"/>
                  <a:gd name="T84" fmla="*/ 99 w 258"/>
                  <a:gd name="T85" fmla="*/ 58 h 142"/>
                  <a:gd name="T86" fmla="*/ 73 w 258"/>
                  <a:gd name="T87" fmla="*/ 50 h 142"/>
                  <a:gd name="T88" fmla="*/ 43 w 258"/>
                  <a:gd name="T89" fmla="*/ 42 h 142"/>
                  <a:gd name="T90" fmla="*/ 30 w 258"/>
                  <a:gd name="T91" fmla="*/ 37 h 142"/>
                  <a:gd name="T92" fmla="*/ 70 w 258"/>
                  <a:gd name="T93" fmla="*/ 37 h 142"/>
                  <a:gd name="T94" fmla="*/ 107 w 258"/>
                  <a:gd name="T95" fmla="*/ 40 h 142"/>
                  <a:gd name="T96" fmla="*/ 97 w 258"/>
                  <a:gd name="T97" fmla="*/ 37 h 142"/>
                  <a:gd name="T98" fmla="*/ 62 w 258"/>
                  <a:gd name="T99" fmla="*/ 32 h 142"/>
                  <a:gd name="T100" fmla="*/ 43 w 258"/>
                  <a:gd name="T101" fmla="*/ 27 h 142"/>
                  <a:gd name="T102" fmla="*/ 59 w 258"/>
                  <a:gd name="T103" fmla="*/ 27 h 142"/>
                  <a:gd name="T104" fmla="*/ 78 w 258"/>
                  <a:gd name="T105" fmla="*/ 27 h 142"/>
                  <a:gd name="T106" fmla="*/ 81 w 258"/>
                  <a:gd name="T107" fmla="*/ 24 h 142"/>
                  <a:gd name="T108" fmla="*/ 59 w 258"/>
                  <a:gd name="T109" fmla="*/ 21 h 142"/>
                  <a:gd name="T110" fmla="*/ 35 w 258"/>
                  <a:gd name="T111" fmla="*/ 16 h 142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258"/>
                  <a:gd name="T169" fmla="*/ 0 h 142"/>
                  <a:gd name="T170" fmla="*/ 258 w 258"/>
                  <a:gd name="T171" fmla="*/ 142 h 142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258" h="142">
                    <a:moveTo>
                      <a:pt x="30" y="14"/>
                    </a:moveTo>
                    <a:lnTo>
                      <a:pt x="54" y="6"/>
                    </a:lnTo>
                    <a:lnTo>
                      <a:pt x="78" y="3"/>
                    </a:lnTo>
                    <a:lnTo>
                      <a:pt x="99" y="0"/>
                    </a:lnTo>
                    <a:lnTo>
                      <a:pt x="121" y="0"/>
                    </a:lnTo>
                    <a:lnTo>
                      <a:pt x="142" y="6"/>
                    </a:lnTo>
                    <a:lnTo>
                      <a:pt x="164" y="11"/>
                    </a:lnTo>
                    <a:lnTo>
                      <a:pt x="185" y="19"/>
                    </a:lnTo>
                    <a:lnTo>
                      <a:pt x="209" y="27"/>
                    </a:lnTo>
                    <a:lnTo>
                      <a:pt x="196" y="27"/>
                    </a:lnTo>
                    <a:lnTo>
                      <a:pt x="183" y="24"/>
                    </a:lnTo>
                    <a:lnTo>
                      <a:pt x="172" y="24"/>
                    </a:lnTo>
                    <a:lnTo>
                      <a:pt x="158" y="21"/>
                    </a:lnTo>
                    <a:lnTo>
                      <a:pt x="145" y="21"/>
                    </a:lnTo>
                    <a:lnTo>
                      <a:pt x="134" y="19"/>
                    </a:lnTo>
                    <a:lnTo>
                      <a:pt x="121" y="19"/>
                    </a:lnTo>
                    <a:lnTo>
                      <a:pt x="107" y="16"/>
                    </a:lnTo>
                    <a:lnTo>
                      <a:pt x="124" y="24"/>
                    </a:lnTo>
                    <a:lnTo>
                      <a:pt x="142" y="29"/>
                    </a:lnTo>
                    <a:lnTo>
                      <a:pt x="158" y="32"/>
                    </a:lnTo>
                    <a:lnTo>
                      <a:pt x="177" y="37"/>
                    </a:lnTo>
                    <a:lnTo>
                      <a:pt x="193" y="42"/>
                    </a:lnTo>
                    <a:lnTo>
                      <a:pt x="209" y="50"/>
                    </a:lnTo>
                    <a:lnTo>
                      <a:pt x="225" y="55"/>
                    </a:lnTo>
                    <a:lnTo>
                      <a:pt x="242" y="63"/>
                    </a:lnTo>
                    <a:lnTo>
                      <a:pt x="231" y="63"/>
                    </a:lnTo>
                    <a:lnTo>
                      <a:pt x="217" y="61"/>
                    </a:lnTo>
                    <a:lnTo>
                      <a:pt x="207" y="58"/>
                    </a:lnTo>
                    <a:lnTo>
                      <a:pt x="193" y="58"/>
                    </a:lnTo>
                    <a:lnTo>
                      <a:pt x="183" y="55"/>
                    </a:lnTo>
                    <a:lnTo>
                      <a:pt x="169" y="53"/>
                    </a:lnTo>
                    <a:lnTo>
                      <a:pt x="158" y="53"/>
                    </a:lnTo>
                    <a:lnTo>
                      <a:pt x="145" y="50"/>
                    </a:lnTo>
                    <a:lnTo>
                      <a:pt x="161" y="55"/>
                    </a:lnTo>
                    <a:lnTo>
                      <a:pt x="174" y="61"/>
                    </a:lnTo>
                    <a:lnTo>
                      <a:pt x="191" y="66"/>
                    </a:lnTo>
                    <a:lnTo>
                      <a:pt x="204" y="71"/>
                    </a:lnTo>
                    <a:lnTo>
                      <a:pt x="217" y="76"/>
                    </a:lnTo>
                    <a:lnTo>
                      <a:pt x="231" y="84"/>
                    </a:lnTo>
                    <a:lnTo>
                      <a:pt x="244" y="92"/>
                    </a:lnTo>
                    <a:lnTo>
                      <a:pt x="258" y="100"/>
                    </a:lnTo>
                    <a:lnTo>
                      <a:pt x="255" y="100"/>
                    </a:lnTo>
                    <a:lnTo>
                      <a:pt x="247" y="100"/>
                    </a:lnTo>
                    <a:lnTo>
                      <a:pt x="236" y="100"/>
                    </a:lnTo>
                    <a:lnTo>
                      <a:pt x="223" y="97"/>
                    </a:lnTo>
                    <a:lnTo>
                      <a:pt x="209" y="95"/>
                    </a:lnTo>
                    <a:lnTo>
                      <a:pt x="196" y="95"/>
                    </a:lnTo>
                    <a:lnTo>
                      <a:pt x="185" y="92"/>
                    </a:lnTo>
                    <a:lnTo>
                      <a:pt x="177" y="89"/>
                    </a:lnTo>
                    <a:lnTo>
                      <a:pt x="172" y="89"/>
                    </a:lnTo>
                    <a:lnTo>
                      <a:pt x="166" y="87"/>
                    </a:lnTo>
                    <a:lnTo>
                      <a:pt x="158" y="82"/>
                    </a:lnTo>
                    <a:lnTo>
                      <a:pt x="150" y="79"/>
                    </a:lnTo>
                    <a:lnTo>
                      <a:pt x="142" y="76"/>
                    </a:lnTo>
                    <a:lnTo>
                      <a:pt x="137" y="74"/>
                    </a:lnTo>
                    <a:lnTo>
                      <a:pt x="134" y="74"/>
                    </a:lnTo>
                    <a:lnTo>
                      <a:pt x="132" y="74"/>
                    </a:lnTo>
                    <a:lnTo>
                      <a:pt x="145" y="82"/>
                    </a:lnTo>
                    <a:lnTo>
                      <a:pt x="158" y="89"/>
                    </a:lnTo>
                    <a:lnTo>
                      <a:pt x="169" y="95"/>
                    </a:lnTo>
                    <a:lnTo>
                      <a:pt x="183" y="103"/>
                    </a:lnTo>
                    <a:lnTo>
                      <a:pt x="196" y="110"/>
                    </a:lnTo>
                    <a:lnTo>
                      <a:pt x="209" y="116"/>
                    </a:lnTo>
                    <a:lnTo>
                      <a:pt x="223" y="123"/>
                    </a:lnTo>
                    <a:lnTo>
                      <a:pt x="236" y="129"/>
                    </a:lnTo>
                    <a:lnTo>
                      <a:pt x="220" y="129"/>
                    </a:lnTo>
                    <a:lnTo>
                      <a:pt x="204" y="126"/>
                    </a:lnTo>
                    <a:lnTo>
                      <a:pt x="185" y="121"/>
                    </a:lnTo>
                    <a:lnTo>
                      <a:pt x="166" y="116"/>
                    </a:lnTo>
                    <a:lnTo>
                      <a:pt x="150" y="110"/>
                    </a:lnTo>
                    <a:lnTo>
                      <a:pt x="132" y="103"/>
                    </a:lnTo>
                    <a:lnTo>
                      <a:pt x="116" y="95"/>
                    </a:lnTo>
                    <a:lnTo>
                      <a:pt x="105" y="87"/>
                    </a:lnTo>
                    <a:lnTo>
                      <a:pt x="113" y="95"/>
                    </a:lnTo>
                    <a:lnTo>
                      <a:pt x="124" y="103"/>
                    </a:lnTo>
                    <a:lnTo>
                      <a:pt x="134" y="110"/>
                    </a:lnTo>
                    <a:lnTo>
                      <a:pt x="145" y="116"/>
                    </a:lnTo>
                    <a:lnTo>
                      <a:pt x="156" y="123"/>
                    </a:lnTo>
                    <a:lnTo>
                      <a:pt x="166" y="129"/>
                    </a:lnTo>
                    <a:lnTo>
                      <a:pt x="177" y="137"/>
                    </a:lnTo>
                    <a:lnTo>
                      <a:pt x="188" y="142"/>
                    </a:lnTo>
                    <a:lnTo>
                      <a:pt x="164" y="139"/>
                    </a:lnTo>
                    <a:lnTo>
                      <a:pt x="137" y="134"/>
                    </a:lnTo>
                    <a:lnTo>
                      <a:pt x="113" y="126"/>
                    </a:lnTo>
                    <a:lnTo>
                      <a:pt x="91" y="116"/>
                    </a:lnTo>
                    <a:lnTo>
                      <a:pt x="67" y="105"/>
                    </a:lnTo>
                    <a:lnTo>
                      <a:pt x="43" y="92"/>
                    </a:lnTo>
                    <a:lnTo>
                      <a:pt x="22" y="82"/>
                    </a:lnTo>
                    <a:lnTo>
                      <a:pt x="0" y="71"/>
                    </a:lnTo>
                    <a:lnTo>
                      <a:pt x="6" y="71"/>
                    </a:lnTo>
                    <a:lnTo>
                      <a:pt x="14" y="74"/>
                    </a:lnTo>
                    <a:lnTo>
                      <a:pt x="22" y="76"/>
                    </a:lnTo>
                    <a:lnTo>
                      <a:pt x="27" y="76"/>
                    </a:lnTo>
                    <a:lnTo>
                      <a:pt x="35" y="79"/>
                    </a:lnTo>
                    <a:lnTo>
                      <a:pt x="43" y="82"/>
                    </a:lnTo>
                    <a:lnTo>
                      <a:pt x="48" y="82"/>
                    </a:lnTo>
                    <a:lnTo>
                      <a:pt x="57" y="84"/>
                    </a:lnTo>
                    <a:lnTo>
                      <a:pt x="51" y="82"/>
                    </a:lnTo>
                    <a:lnTo>
                      <a:pt x="46" y="79"/>
                    </a:lnTo>
                    <a:lnTo>
                      <a:pt x="40" y="74"/>
                    </a:lnTo>
                    <a:lnTo>
                      <a:pt x="35" y="71"/>
                    </a:lnTo>
                    <a:lnTo>
                      <a:pt x="30" y="69"/>
                    </a:lnTo>
                    <a:lnTo>
                      <a:pt x="24" y="66"/>
                    </a:lnTo>
                    <a:lnTo>
                      <a:pt x="19" y="63"/>
                    </a:lnTo>
                    <a:lnTo>
                      <a:pt x="14" y="58"/>
                    </a:lnTo>
                    <a:lnTo>
                      <a:pt x="22" y="61"/>
                    </a:lnTo>
                    <a:lnTo>
                      <a:pt x="30" y="63"/>
                    </a:lnTo>
                    <a:lnTo>
                      <a:pt x="38" y="63"/>
                    </a:lnTo>
                    <a:lnTo>
                      <a:pt x="46" y="66"/>
                    </a:lnTo>
                    <a:lnTo>
                      <a:pt x="54" y="66"/>
                    </a:lnTo>
                    <a:lnTo>
                      <a:pt x="62" y="69"/>
                    </a:lnTo>
                    <a:lnTo>
                      <a:pt x="70" y="71"/>
                    </a:lnTo>
                    <a:lnTo>
                      <a:pt x="78" y="71"/>
                    </a:lnTo>
                    <a:lnTo>
                      <a:pt x="70" y="69"/>
                    </a:lnTo>
                    <a:lnTo>
                      <a:pt x="65" y="66"/>
                    </a:lnTo>
                    <a:lnTo>
                      <a:pt x="57" y="63"/>
                    </a:lnTo>
                    <a:lnTo>
                      <a:pt x="48" y="61"/>
                    </a:lnTo>
                    <a:lnTo>
                      <a:pt x="43" y="58"/>
                    </a:lnTo>
                    <a:lnTo>
                      <a:pt x="35" y="55"/>
                    </a:lnTo>
                    <a:lnTo>
                      <a:pt x="27" y="53"/>
                    </a:lnTo>
                    <a:lnTo>
                      <a:pt x="22" y="50"/>
                    </a:lnTo>
                    <a:lnTo>
                      <a:pt x="30" y="50"/>
                    </a:lnTo>
                    <a:lnTo>
                      <a:pt x="40" y="50"/>
                    </a:lnTo>
                    <a:lnTo>
                      <a:pt x="51" y="53"/>
                    </a:lnTo>
                    <a:lnTo>
                      <a:pt x="59" y="53"/>
                    </a:lnTo>
                    <a:lnTo>
                      <a:pt x="70" y="55"/>
                    </a:lnTo>
                    <a:lnTo>
                      <a:pt x="78" y="55"/>
                    </a:lnTo>
                    <a:lnTo>
                      <a:pt x="89" y="58"/>
                    </a:lnTo>
                    <a:lnTo>
                      <a:pt x="99" y="58"/>
                    </a:lnTo>
                    <a:lnTo>
                      <a:pt x="89" y="55"/>
                    </a:lnTo>
                    <a:lnTo>
                      <a:pt x="81" y="53"/>
                    </a:lnTo>
                    <a:lnTo>
                      <a:pt x="73" y="50"/>
                    </a:lnTo>
                    <a:lnTo>
                      <a:pt x="62" y="48"/>
                    </a:lnTo>
                    <a:lnTo>
                      <a:pt x="54" y="45"/>
                    </a:lnTo>
                    <a:lnTo>
                      <a:pt x="43" y="42"/>
                    </a:lnTo>
                    <a:lnTo>
                      <a:pt x="35" y="40"/>
                    </a:lnTo>
                    <a:lnTo>
                      <a:pt x="27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4" y="37"/>
                    </a:lnTo>
                    <a:lnTo>
                      <a:pt x="70" y="37"/>
                    </a:lnTo>
                    <a:lnTo>
                      <a:pt x="83" y="40"/>
                    </a:lnTo>
                    <a:lnTo>
                      <a:pt x="97" y="40"/>
                    </a:lnTo>
                    <a:lnTo>
                      <a:pt x="107" y="40"/>
                    </a:lnTo>
                    <a:lnTo>
                      <a:pt x="110" y="40"/>
                    </a:lnTo>
                    <a:lnTo>
                      <a:pt x="105" y="40"/>
                    </a:lnTo>
                    <a:lnTo>
                      <a:pt x="97" y="37"/>
                    </a:lnTo>
                    <a:lnTo>
                      <a:pt x="86" y="34"/>
                    </a:lnTo>
                    <a:lnTo>
                      <a:pt x="75" y="34"/>
                    </a:lnTo>
                    <a:lnTo>
                      <a:pt x="62" y="32"/>
                    </a:lnTo>
                    <a:lnTo>
                      <a:pt x="51" y="29"/>
                    </a:lnTo>
                    <a:lnTo>
                      <a:pt x="46" y="27"/>
                    </a:lnTo>
                    <a:lnTo>
                      <a:pt x="43" y="27"/>
                    </a:lnTo>
                    <a:lnTo>
                      <a:pt x="48" y="27"/>
                    </a:lnTo>
                    <a:lnTo>
                      <a:pt x="54" y="27"/>
                    </a:lnTo>
                    <a:lnTo>
                      <a:pt x="59" y="27"/>
                    </a:lnTo>
                    <a:lnTo>
                      <a:pt x="65" y="27"/>
                    </a:lnTo>
                    <a:lnTo>
                      <a:pt x="70" y="27"/>
                    </a:lnTo>
                    <a:lnTo>
                      <a:pt x="78" y="27"/>
                    </a:lnTo>
                    <a:lnTo>
                      <a:pt x="83" y="27"/>
                    </a:lnTo>
                    <a:lnTo>
                      <a:pt x="89" y="27"/>
                    </a:lnTo>
                    <a:lnTo>
                      <a:pt x="81" y="24"/>
                    </a:lnTo>
                    <a:lnTo>
                      <a:pt x="73" y="24"/>
                    </a:lnTo>
                    <a:lnTo>
                      <a:pt x="67" y="21"/>
                    </a:lnTo>
                    <a:lnTo>
                      <a:pt x="59" y="21"/>
                    </a:lnTo>
                    <a:lnTo>
                      <a:pt x="51" y="19"/>
                    </a:lnTo>
                    <a:lnTo>
                      <a:pt x="43" y="16"/>
                    </a:lnTo>
                    <a:lnTo>
                      <a:pt x="35" y="16"/>
                    </a:lnTo>
                    <a:lnTo>
                      <a:pt x="30" y="14"/>
                    </a:lnTo>
                    <a:close/>
                  </a:path>
                </a:pathLst>
              </a:custGeom>
              <a:solidFill>
                <a:srgbClr val="C742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4" name="Freeform 565"/>
              <p:cNvSpPr>
                <a:spLocks/>
              </p:cNvSpPr>
              <p:nvPr/>
            </p:nvSpPr>
            <p:spPr bwMode="auto">
              <a:xfrm>
                <a:off x="4620" y="2656"/>
                <a:ext cx="335" cy="432"/>
              </a:xfrm>
              <a:custGeom>
                <a:avLst/>
                <a:gdLst>
                  <a:gd name="T0" fmla="*/ 270 w 335"/>
                  <a:gd name="T1" fmla="*/ 60 h 432"/>
                  <a:gd name="T2" fmla="*/ 244 w 335"/>
                  <a:gd name="T3" fmla="*/ 49 h 432"/>
                  <a:gd name="T4" fmla="*/ 303 w 335"/>
                  <a:gd name="T5" fmla="*/ 107 h 432"/>
                  <a:gd name="T6" fmla="*/ 335 w 335"/>
                  <a:gd name="T7" fmla="*/ 159 h 432"/>
                  <a:gd name="T8" fmla="*/ 300 w 335"/>
                  <a:gd name="T9" fmla="*/ 138 h 432"/>
                  <a:gd name="T10" fmla="*/ 324 w 335"/>
                  <a:gd name="T11" fmla="*/ 183 h 432"/>
                  <a:gd name="T12" fmla="*/ 284 w 335"/>
                  <a:gd name="T13" fmla="*/ 165 h 432"/>
                  <a:gd name="T14" fmla="*/ 311 w 335"/>
                  <a:gd name="T15" fmla="*/ 230 h 432"/>
                  <a:gd name="T16" fmla="*/ 252 w 335"/>
                  <a:gd name="T17" fmla="*/ 180 h 432"/>
                  <a:gd name="T18" fmla="*/ 289 w 335"/>
                  <a:gd name="T19" fmla="*/ 254 h 432"/>
                  <a:gd name="T20" fmla="*/ 238 w 335"/>
                  <a:gd name="T21" fmla="*/ 204 h 432"/>
                  <a:gd name="T22" fmla="*/ 260 w 335"/>
                  <a:gd name="T23" fmla="*/ 288 h 432"/>
                  <a:gd name="T24" fmla="*/ 206 w 335"/>
                  <a:gd name="T25" fmla="*/ 230 h 432"/>
                  <a:gd name="T26" fmla="*/ 220 w 335"/>
                  <a:gd name="T27" fmla="*/ 282 h 432"/>
                  <a:gd name="T28" fmla="*/ 182 w 335"/>
                  <a:gd name="T29" fmla="*/ 241 h 432"/>
                  <a:gd name="T30" fmla="*/ 193 w 335"/>
                  <a:gd name="T31" fmla="*/ 296 h 432"/>
                  <a:gd name="T32" fmla="*/ 144 w 335"/>
                  <a:gd name="T33" fmla="*/ 227 h 432"/>
                  <a:gd name="T34" fmla="*/ 177 w 335"/>
                  <a:gd name="T35" fmla="*/ 322 h 432"/>
                  <a:gd name="T36" fmla="*/ 147 w 335"/>
                  <a:gd name="T37" fmla="*/ 298 h 432"/>
                  <a:gd name="T38" fmla="*/ 155 w 335"/>
                  <a:gd name="T39" fmla="*/ 361 h 432"/>
                  <a:gd name="T40" fmla="*/ 142 w 335"/>
                  <a:gd name="T41" fmla="*/ 413 h 432"/>
                  <a:gd name="T42" fmla="*/ 128 w 335"/>
                  <a:gd name="T43" fmla="*/ 335 h 432"/>
                  <a:gd name="T44" fmla="*/ 126 w 335"/>
                  <a:gd name="T45" fmla="*/ 416 h 432"/>
                  <a:gd name="T46" fmla="*/ 112 w 335"/>
                  <a:gd name="T47" fmla="*/ 364 h 432"/>
                  <a:gd name="T48" fmla="*/ 107 w 335"/>
                  <a:gd name="T49" fmla="*/ 421 h 432"/>
                  <a:gd name="T50" fmla="*/ 85 w 335"/>
                  <a:gd name="T51" fmla="*/ 364 h 432"/>
                  <a:gd name="T52" fmla="*/ 80 w 335"/>
                  <a:gd name="T53" fmla="*/ 413 h 432"/>
                  <a:gd name="T54" fmla="*/ 61 w 335"/>
                  <a:gd name="T55" fmla="*/ 358 h 432"/>
                  <a:gd name="T56" fmla="*/ 51 w 335"/>
                  <a:gd name="T57" fmla="*/ 392 h 432"/>
                  <a:gd name="T58" fmla="*/ 43 w 335"/>
                  <a:gd name="T59" fmla="*/ 324 h 432"/>
                  <a:gd name="T60" fmla="*/ 26 w 335"/>
                  <a:gd name="T61" fmla="*/ 353 h 432"/>
                  <a:gd name="T62" fmla="*/ 21 w 335"/>
                  <a:gd name="T63" fmla="*/ 238 h 432"/>
                  <a:gd name="T64" fmla="*/ 2 w 335"/>
                  <a:gd name="T65" fmla="*/ 280 h 432"/>
                  <a:gd name="T66" fmla="*/ 2 w 335"/>
                  <a:gd name="T67" fmla="*/ 217 h 432"/>
                  <a:gd name="T68" fmla="*/ 21 w 335"/>
                  <a:gd name="T69" fmla="*/ 123 h 432"/>
                  <a:gd name="T70" fmla="*/ 35 w 335"/>
                  <a:gd name="T71" fmla="*/ 220 h 432"/>
                  <a:gd name="T72" fmla="*/ 37 w 335"/>
                  <a:gd name="T73" fmla="*/ 133 h 432"/>
                  <a:gd name="T74" fmla="*/ 59 w 335"/>
                  <a:gd name="T75" fmla="*/ 256 h 432"/>
                  <a:gd name="T76" fmla="*/ 56 w 335"/>
                  <a:gd name="T77" fmla="*/ 136 h 432"/>
                  <a:gd name="T78" fmla="*/ 80 w 335"/>
                  <a:gd name="T79" fmla="*/ 243 h 432"/>
                  <a:gd name="T80" fmla="*/ 67 w 335"/>
                  <a:gd name="T81" fmla="*/ 115 h 432"/>
                  <a:gd name="T82" fmla="*/ 91 w 335"/>
                  <a:gd name="T83" fmla="*/ 175 h 432"/>
                  <a:gd name="T84" fmla="*/ 75 w 335"/>
                  <a:gd name="T85" fmla="*/ 107 h 432"/>
                  <a:gd name="T86" fmla="*/ 80 w 335"/>
                  <a:gd name="T87" fmla="*/ 89 h 432"/>
                  <a:gd name="T88" fmla="*/ 107 w 335"/>
                  <a:gd name="T89" fmla="*/ 133 h 432"/>
                  <a:gd name="T90" fmla="*/ 88 w 335"/>
                  <a:gd name="T91" fmla="*/ 86 h 432"/>
                  <a:gd name="T92" fmla="*/ 174 w 335"/>
                  <a:gd name="T93" fmla="*/ 133 h 432"/>
                  <a:gd name="T94" fmla="*/ 153 w 335"/>
                  <a:gd name="T95" fmla="*/ 107 h 432"/>
                  <a:gd name="T96" fmla="*/ 195 w 335"/>
                  <a:gd name="T97" fmla="*/ 123 h 432"/>
                  <a:gd name="T98" fmla="*/ 171 w 335"/>
                  <a:gd name="T99" fmla="*/ 94 h 432"/>
                  <a:gd name="T100" fmla="*/ 201 w 335"/>
                  <a:gd name="T101" fmla="*/ 107 h 432"/>
                  <a:gd name="T102" fmla="*/ 185 w 335"/>
                  <a:gd name="T103" fmla="*/ 89 h 432"/>
                  <a:gd name="T104" fmla="*/ 203 w 335"/>
                  <a:gd name="T105" fmla="*/ 86 h 432"/>
                  <a:gd name="T106" fmla="*/ 187 w 335"/>
                  <a:gd name="T107" fmla="*/ 73 h 432"/>
                  <a:gd name="T108" fmla="*/ 203 w 335"/>
                  <a:gd name="T109" fmla="*/ 68 h 432"/>
                  <a:gd name="T110" fmla="*/ 147 w 335"/>
                  <a:gd name="T111" fmla="*/ 29 h 432"/>
                  <a:gd name="T112" fmla="*/ 166 w 335"/>
                  <a:gd name="T113" fmla="*/ 26 h 432"/>
                  <a:gd name="T114" fmla="*/ 153 w 335"/>
                  <a:gd name="T115" fmla="*/ 13 h 432"/>
                  <a:gd name="T116" fmla="*/ 155 w 335"/>
                  <a:gd name="T117" fmla="*/ 2 h 432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335"/>
                  <a:gd name="T178" fmla="*/ 0 h 432"/>
                  <a:gd name="T179" fmla="*/ 335 w 335"/>
                  <a:gd name="T180" fmla="*/ 432 h 432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335" h="432">
                    <a:moveTo>
                      <a:pt x="155" y="0"/>
                    </a:moveTo>
                    <a:lnTo>
                      <a:pt x="177" y="2"/>
                    </a:lnTo>
                    <a:lnTo>
                      <a:pt x="195" y="8"/>
                    </a:lnTo>
                    <a:lnTo>
                      <a:pt x="212" y="13"/>
                    </a:lnTo>
                    <a:lnTo>
                      <a:pt x="228" y="23"/>
                    </a:lnTo>
                    <a:lnTo>
                      <a:pt x="244" y="34"/>
                    </a:lnTo>
                    <a:lnTo>
                      <a:pt x="257" y="47"/>
                    </a:lnTo>
                    <a:lnTo>
                      <a:pt x="270" y="60"/>
                    </a:lnTo>
                    <a:lnTo>
                      <a:pt x="284" y="73"/>
                    </a:lnTo>
                    <a:lnTo>
                      <a:pt x="279" y="70"/>
                    </a:lnTo>
                    <a:lnTo>
                      <a:pt x="273" y="65"/>
                    </a:lnTo>
                    <a:lnTo>
                      <a:pt x="268" y="63"/>
                    </a:lnTo>
                    <a:lnTo>
                      <a:pt x="262" y="60"/>
                    </a:lnTo>
                    <a:lnTo>
                      <a:pt x="254" y="57"/>
                    </a:lnTo>
                    <a:lnTo>
                      <a:pt x="249" y="52"/>
                    </a:lnTo>
                    <a:lnTo>
                      <a:pt x="244" y="49"/>
                    </a:lnTo>
                    <a:lnTo>
                      <a:pt x="238" y="47"/>
                    </a:lnTo>
                    <a:lnTo>
                      <a:pt x="241" y="49"/>
                    </a:lnTo>
                    <a:lnTo>
                      <a:pt x="249" y="55"/>
                    </a:lnTo>
                    <a:lnTo>
                      <a:pt x="257" y="63"/>
                    </a:lnTo>
                    <a:lnTo>
                      <a:pt x="270" y="73"/>
                    </a:lnTo>
                    <a:lnTo>
                      <a:pt x="281" y="86"/>
                    </a:lnTo>
                    <a:lnTo>
                      <a:pt x="292" y="97"/>
                    </a:lnTo>
                    <a:lnTo>
                      <a:pt x="303" y="107"/>
                    </a:lnTo>
                    <a:lnTo>
                      <a:pt x="305" y="115"/>
                    </a:lnTo>
                    <a:lnTo>
                      <a:pt x="311" y="120"/>
                    </a:lnTo>
                    <a:lnTo>
                      <a:pt x="313" y="128"/>
                    </a:lnTo>
                    <a:lnTo>
                      <a:pt x="319" y="136"/>
                    </a:lnTo>
                    <a:lnTo>
                      <a:pt x="324" y="144"/>
                    </a:lnTo>
                    <a:lnTo>
                      <a:pt x="327" y="152"/>
                    </a:lnTo>
                    <a:lnTo>
                      <a:pt x="332" y="157"/>
                    </a:lnTo>
                    <a:lnTo>
                      <a:pt x="335" y="159"/>
                    </a:lnTo>
                    <a:lnTo>
                      <a:pt x="335" y="162"/>
                    </a:lnTo>
                    <a:lnTo>
                      <a:pt x="329" y="157"/>
                    </a:lnTo>
                    <a:lnTo>
                      <a:pt x="324" y="154"/>
                    </a:lnTo>
                    <a:lnTo>
                      <a:pt x="321" y="152"/>
                    </a:lnTo>
                    <a:lnTo>
                      <a:pt x="316" y="149"/>
                    </a:lnTo>
                    <a:lnTo>
                      <a:pt x="311" y="146"/>
                    </a:lnTo>
                    <a:lnTo>
                      <a:pt x="305" y="141"/>
                    </a:lnTo>
                    <a:lnTo>
                      <a:pt x="300" y="138"/>
                    </a:lnTo>
                    <a:lnTo>
                      <a:pt x="295" y="136"/>
                    </a:lnTo>
                    <a:lnTo>
                      <a:pt x="300" y="144"/>
                    </a:lnTo>
                    <a:lnTo>
                      <a:pt x="305" y="149"/>
                    </a:lnTo>
                    <a:lnTo>
                      <a:pt x="308" y="157"/>
                    </a:lnTo>
                    <a:lnTo>
                      <a:pt x="313" y="162"/>
                    </a:lnTo>
                    <a:lnTo>
                      <a:pt x="316" y="170"/>
                    </a:lnTo>
                    <a:lnTo>
                      <a:pt x="319" y="178"/>
                    </a:lnTo>
                    <a:lnTo>
                      <a:pt x="324" y="183"/>
                    </a:lnTo>
                    <a:lnTo>
                      <a:pt x="327" y="191"/>
                    </a:lnTo>
                    <a:lnTo>
                      <a:pt x="321" y="188"/>
                    </a:lnTo>
                    <a:lnTo>
                      <a:pt x="316" y="183"/>
                    </a:lnTo>
                    <a:lnTo>
                      <a:pt x="308" y="180"/>
                    </a:lnTo>
                    <a:lnTo>
                      <a:pt x="303" y="175"/>
                    </a:lnTo>
                    <a:lnTo>
                      <a:pt x="297" y="173"/>
                    </a:lnTo>
                    <a:lnTo>
                      <a:pt x="289" y="167"/>
                    </a:lnTo>
                    <a:lnTo>
                      <a:pt x="284" y="165"/>
                    </a:lnTo>
                    <a:lnTo>
                      <a:pt x="279" y="162"/>
                    </a:lnTo>
                    <a:lnTo>
                      <a:pt x="284" y="170"/>
                    </a:lnTo>
                    <a:lnTo>
                      <a:pt x="287" y="180"/>
                    </a:lnTo>
                    <a:lnTo>
                      <a:pt x="292" y="191"/>
                    </a:lnTo>
                    <a:lnTo>
                      <a:pt x="297" y="199"/>
                    </a:lnTo>
                    <a:lnTo>
                      <a:pt x="303" y="209"/>
                    </a:lnTo>
                    <a:lnTo>
                      <a:pt x="305" y="220"/>
                    </a:lnTo>
                    <a:lnTo>
                      <a:pt x="311" y="230"/>
                    </a:lnTo>
                    <a:lnTo>
                      <a:pt x="316" y="238"/>
                    </a:lnTo>
                    <a:lnTo>
                      <a:pt x="308" y="230"/>
                    </a:lnTo>
                    <a:lnTo>
                      <a:pt x="297" y="222"/>
                    </a:lnTo>
                    <a:lnTo>
                      <a:pt x="289" y="214"/>
                    </a:lnTo>
                    <a:lnTo>
                      <a:pt x="281" y="207"/>
                    </a:lnTo>
                    <a:lnTo>
                      <a:pt x="270" y="196"/>
                    </a:lnTo>
                    <a:lnTo>
                      <a:pt x="262" y="188"/>
                    </a:lnTo>
                    <a:lnTo>
                      <a:pt x="252" y="180"/>
                    </a:lnTo>
                    <a:lnTo>
                      <a:pt x="244" y="173"/>
                    </a:lnTo>
                    <a:lnTo>
                      <a:pt x="249" y="183"/>
                    </a:lnTo>
                    <a:lnTo>
                      <a:pt x="257" y="196"/>
                    </a:lnTo>
                    <a:lnTo>
                      <a:pt x="262" y="207"/>
                    </a:lnTo>
                    <a:lnTo>
                      <a:pt x="270" y="220"/>
                    </a:lnTo>
                    <a:lnTo>
                      <a:pt x="276" y="230"/>
                    </a:lnTo>
                    <a:lnTo>
                      <a:pt x="281" y="241"/>
                    </a:lnTo>
                    <a:lnTo>
                      <a:pt x="289" y="254"/>
                    </a:lnTo>
                    <a:lnTo>
                      <a:pt x="295" y="264"/>
                    </a:lnTo>
                    <a:lnTo>
                      <a:pt x="287" y="256"/>
                    </a:lnTo>
                    <a:lnTo>
                      <a:pt x="279" y="248"/>
                    </a:lnTo>
                    <a:lnTo>
                      <a:pt x="270" y="238"/>
                    </a:lnTo>
                    <a:lnTo>
                      <a:pt x="262" y="230"/>
                    </a:lnTo>
                    <a:lnTo>
                      <a:pt x="254" y="222"/>
                    </a:lnTo>
                    <a:lnTo>
                      <a:pt x="246" y="214"/>
                    </a:lnTo>
                    <a:lnTo>
                      <a:pt x="238" y="204"/>
                    </a:lnTo>
                    <a:lnTo>
                      <a:pt x="230" y="196"/>
                    </a:lnTo>
                    <a:lnTo>
                      <a:pt x="236" y="207"/>
                    </a:lnTo>
                    <a:lnTo>
                      <a:pt x="241" y="220"/>
                    </a:lnTo>
                    <a:lnTo>
                      <a:pt x="246" y="233"/>
                    </a:lnTo>
                    <a:lnTo>
                      <a:pt x="252" y="246"/>
                    </a:lnTo>
                    <a:lnTo>
                      <a:pt x="257" y="262"/>
                    </a:lnTo>
                    <a:lnTo>
                      <a:pt x="260" y="275"/>
                    </a:lnTo>
                    <a:lnTo>
                      <a:pt x="260" y="288"/>
                    </a:lnTo>
                    <a:lnTo>
                      <a:pt x="260" y="301"/>
                    </a:lnTo>
                    <a:lnTo>
                      <a:pt x="257" y="298"/>
                    </a:lnTo>
                    <a:lnTo>
                      <a:pt x="252" y="290"/>
                    </a:lnTo>
                    <a:lnTo>
                      <a:pt x="244" y="277"/>
                    </a:lnTo>
                    <a:lnTo>
                      <a:pt x="233" y="264"/>
                    </a:lnTo>
                    <a:lnTo>
                      <a:pt x="222" y="251"/>
                    </a:lnTo>
                    <a:lnTo>
                      <a:pt x="214" y="238"/>
                    </a:lnTo>
                    <a:lnTo>
                      <a:pt x="206" y="230"/>
                    </a:lnTo>
                    <a:lnTo>
                      <a:pt x="206" y="227"/>
                    </a:lnTo>
                    <a:lnTo>
                      <a:pt x="206" y="233"/>
                    </a:lnTo>
                    <a:lnTo>
                      <a:pt x="206" y="238"/>
                    </a:lnTo>
                    <a:lnTo>
                      <a:pt x="209" y="248"/>
                    </a:lnTo>
                    <a:lnTo>
                      <a:pt x="212" y="256"/>
                    </a:lnTo>
                    <a:lnTo>
                      <a:pt x="214" y="267"/>
                    </a:lnTo>
                    <a:lnTo>
                      <a:pt x="217" y="275"/>
                    </a:lnTo>
                    <a:lnTo>
                      <a:pt x="220" y="282"/>
                    </a:lnTo>
                    <a:lnTo>
                      <a:pt x="214" y="277"/>
                    </a:lnTo>
                    <a:lnTo>
                      <a:pt x="209" y="272"/>
                    </a:lnTo>
                    <a:lnTo>
                      <a:pt x="203" y="267"/>
                    </a:lnTo>
                    <a:lnTo>
                      <a:pt x="198" y="259"/>
                    </a:lnTo>
                    <a:lnTo>
                      <a:pt x="193" y="254"/>
                    </a:lnTo>
                    <a:lnTo>
                      <a:pt x="187" y="248"/>
                    </a:lnTo>
                    <a:lnTo>
                      <a:pt x="182" y="241"/>
                    </a:lnTo>
                    <a:lnTo>
                      <a:pt x="177" y="235"/>
                    </a:lnTo>
                    <a:lnTo>
                      <a:pt x="179" y="243"/>
                    </a:lnTo>
                    <a:lnTo>
                      <a:pt x="182" y="254"/>
                    </a:lnTo>
                    <a:lnTo>
                      <a:pt x="185" y="262"/>
                    </a:lnTo>
                    <a:lnTo>
                      <a:pt x="185" y="269"/>
                    </a:lnTo>
                    <a:lnTo>
                      <a:pt x="187" y="277"/>
                    </a:lnTo>
                    <a:lnTo>
                      <a:pt x="190" y="288"/>
                    </a:lnTo>
                    <a:lnTo>
                      <a:pt x="193" y="296"/>
                    </a:lnTo>
                    <a:lnTo>
                      <a:pt x="193" y="303"/>
                    </a:lnTo>
                    <a:lnTo>
                      <a:pt x="187" y="293"/>
                    </a:lnTo>
                    <a:lnTo>
                      <a:pt x="179" y="282"/>
                    </a:lnTo>
                    <a:lnTo>
                      <a:pt x="171" y="269"/>
                    </a:lnTo>
                    <a:lnTo>
                      <a:pt x="166" y="259"/>
                    </a:lnTo>
                    <a:lnTo>
                      <a:pt x="158" y="248"/>
                    </a:lnTo>
                    <a:lnTo>
                      <a:pt x="150" y="238"/>
                    </a:lnTo>
                    <a:lnTo>
                      <a:pt x="144" y="227"/>
                    </a:lnTo>
                    <a:lnTo>
                      <a:pt x="136" y="217"/>
                    </a:lnTo>
                    <a:lnTo>
                      <a:pt x="142" y="233"/>
                    </a:lnTo>
                    <a:lnTo>
                      <a:pt x="147" y="246"/>
                    </a:lnTo>
                    <a:lnTo>
                      <a:pt x="153" y="262"/>
                    </a:lnTo>
                    <a:lnTo>
                      <a:pt x="161" y="277"/>
                    </a:lnTo>
                    <a:lnTo>
                      <a:pt x="166" y="293"/>
                    </a:lnTo>
                    <a:lnTo>
                      <a:pt x="171" y="309"/>
                    </a:lnTo>
                    <a:lnTo>
                      <a:pt x="177" y="322"/>
                    </a:lnTo>
                    <a:lnTo>
                      <a:pt x="182" y="337"/>
                    </a:lnTo>
                    <a:lnTo>
                      <a:pt x="177" y="332"/>
                    </a:lnTo>
                    <a:lnTo>
                      <a:pt x="171" y="327"/>
                    </a:lnTo>
                    <a:lnTo>
                      <a:pt x="166" y="322"/>
                    </a:lnTo>
                    <a:lnTo>
                      <a:pt x="161" y="314"/>
                    </a:lnTo>
                    <a:lnTo>
                      <a:pt x="158" y="309"/>
                    </a:lnTo>
                    <a:lnTo>
                      <a:pt x="153" y="303"/>
                    </a:lnTo>
                    <a:lnTo>
                      <a:pt x="147" y="298"/>
                    </a:lnTo>
                    <a:lnTo>
                      <a:pt x="142" y="293"/>
                    </a:lnTo>
                    <a:lnTo>
                      <a:pt x="142" y="296"/>
                    </a:lnTo>
                    <a:lnTo>
                      <a:pt x="144" y="301"/>
                    </a:lnTo>
                    <a:lnTo>
                      <a:pt x="147" y="311"/>
                    </a:lnTo>
                    <a:lnTo>
                      <a:pt x="150" y="324"/>
                    </a:lnTo>
                    <a:lnTo>
                      <a:pt x="153" y="337"/>
                    </a:lnTo>
                    <a:lnTo>
                      <a:pt x="155" y="351"/>
                    </a:lnTo>
                    <a:lnTo>
                      <a:pt x="155" y="361"/>
                    </a:lnTo>
                    <a:lnTo>
                      <a:pt x="155" y="371"/>
                    </a:lnTo>
                    <a:lnTo>
                      <a:pt x="153" y="377"/>
                    </a:lnTo>
                    <a:lnTo>
                      <a:pt x="150" y="385"/>
                    </a:lnTo>
                    <a:lnTo>
                      <a:pt x="147" y="392"/>
                    </a:lnTo>
                    <a:lnTo>
                      <a:pt x="147" y="400"/>
                    </a:lnTo>
                    <a:lnTo>
                      <a:pt x="144" y="406"/>
                    </a:lnTo>
                    <a:lnTo>
                      <a:pt x="144" y="411"/>
                    </a:lnTo>
                    <a:lnTo>
                      <a:pt x="142" y="413"/>
                    </a:lnTo>
                    <a:lnTo>
                      <a:pt x="142" y="416"/>
                    </a:lnTo>
                    <a:lnTo>
                      <a:pt x="142" y="403"/>
                    </a:lnTo>
                    <a:lnTo>
                      <a:pt x="139" y="392"/>
                    </a:lnTo>
                    <a:lnTo>
                      <a:pt x="136" y="382"/>
                    </a:lnTo>
                    <a:lnTo>
                      <a:pt x="134" y="369"/>
                    </a:lnTo>
                    <a:lnTo>
                      <a:pt x="134" y="358"/>
                    </a:lnTo>
                    <a:lnTo>
                      <a:pt x="131" y="348"/>
                    </a:lnTo>
                    <a:lnTo>
                      <a:pt x="128" y="335"/>
                    </a:lnTo>
                    <a:lnTo>
                      <a:pt x="126" y="324"/>
                    </a:lnTo>
                    <a:lnTo>
                      <a:pt x="126" y="337"/>
                    </a:lnTo>
                    <a:lnTo>
                      <a:pt x="126" y="351"/>
                    </a:lnTo>
                    <a:lnTo>
                      <a:pt x="126" y="364"/>
                    </a:lnTo>
                    <a:lnTo>
                      <a:pt x="126" y="377"/>
                    </a:lnTo>
                    <a:lnTo>
                      <a:pt x="126" y="390"/>
                    </a:lnTo>
                    <a:lnTo>
                      <a:pt x="126" y="403"/>
                    </a:lnTo>
                    <a:lnTo>
                      <a:pt x="126" y="416"/>
                    </a:lnTo>
                    <a:lnTo>
                      <a:pt x="126" y="429"/>
                    </a:lnTo>
                    <a:lnTo>
                      <a:pt x="123" y="419"/>
                    </a:lnTo>
                    <a:lnTo>
                      <a:pt x="120" y="411"/>
                    </a:lnTo>
                    <a:lnTo>
                      <a:pt x="120" y="400"/>
                    </a:lnTo>
                    <a:lnTo>
                      <a:pt x="118" y="390"/>
                    </a:lnTo>
                    <a:lnTo>
                      <a:pt x="115" y="382"/>
                    </a:lnTo>
                    <a:lnTo>
                      <a:pt x="112" y="371"/>
                    </a:lnTo>
                    <a:lnTo>
                      <a:pt x="112" y="364"/>
                    </a:lnTo>
                    <a:lnTo>
                      <a:pt x="110" y="353"/>
                    </a:lnTo>
                    <a:lnTo>
                      <a:pt x="110" y="364"/>
                    </a:lnTo>
                    <a:lnTo>
                      <a:pt x="110" y="371"/>
                    </a:lnTo>
                    <a:lnTo>
                      <a:pt x="110" y="382"/>
                    </a:lnTo>
                    <a:lnTo>
                      <a:pt x="107" y="392"/>
                    </a:lnTo>
                    <a:lnTo>
                      <a:pt x="107" y="400"/>
                    </a:lnTo>
                    <a:lnTo>
                      <a:pt x="107" y="411"/>
                    </a:lnTo>
                    <a:lnTo>
                      <a:pt x="107" y="421"/>
                    </a:lnTo>
                    <a:lnTo>
                      <a:pt x="107" y="432"/>
                    </a:lnTo>
                    <a:lnTo>
                      <a:pt x="99" y="421"/>
                    </a:lnTo>
                    <a:lnTo>
                      <a:pt x="96" y="411"/>
                    </a:lnTo>
                    <a:lnTo>
                      <a:pt x="94" y="403"/>
                    </a:lnTo>
                    <a:lnTo>
                      <a:pt x="91" y="392"/>
                    </a:lnTo>
                    <a:lnTo>
                      <a:pt x="91" y="382"/>
                    </a:lnTo>
                    <a:lnTo>
                      <a:pt x="88" y="374"/>
                    </a:lnTo>
                    <a:lnTo>
                      <a:pt x="85" y="364"/>
                    </a:lnTo>
                    <a:lnTo>
                      <a:pt x="83" y="353"/>
                    </a:lnTo>
                    <a:lnTo>
                      <a:pt x="83" y="361"/>
                    </a:lnTo>
                    <a:lnTo>
                      <a:pt x="83" y="371"/>
                    </a:lnTo>
                    <a:lnTo>
                      <a:pt x="83" y="379"/>
                    </a:lnTo>
                    <a:lnTo>
                      <a:pt x="83" y="387"/>
                    </a:lnTo>
                    <a:lnTo>
                      <a:pt x="83" y="398"/>
                    </a:lnTo>
                    <a:lnTo>
                      <a:pt x="80" y="406"/>
                    </a:lnTo>
                    <a:lnTo>
                      <a:pt x="80" y="413"/>
                    </a:lnTo>
                    <a:lnTo>
                      <a:pt x="80" y="421"/>
                    </a:lnTo>
                    <a:lnTo>
                      <a:pt x="72" y="416"/>
                    </a:lnTo>
                    <a:lnTo>
                      <a:pt x="67" y="408"/>
                    </a:lnTo>
                    <a:lnTo>
                      <a:pt x="64" y="398"/>
                    </a:lnTo>
                    <a:lnTo>
                      <a:pt x="61" y="390"/>
                    </a:lnTo>
                    <a:lnTo>
                      <a:pt x="61" y="379"/>
                    </a:lnTo>
                    <a:lnTo>
                      <a:pt x="61" y="369"/>
                    </a:lnTo>
                    <a:lnTo>
                      <a:pt x="61" y="358"/>
                    </a:lnTo>
                    <a:lnTo>
                      <a:pt x="61" y="351"/>
                    </a:lnTo>
                    <a:lnTo>
                      <a:pt x="59" y="356"/>
                    </a:lnTo>
                    <a:lnTo>
                      <a:pt x="59" y="361"/>
                    </a:lnTo>
                    <a:lnTo>
                      <a:pt x="56" y="369"/>
                    </a:lnTo>
                    <a:lnTo>
                      <a:pt x="56" y="374"/>
                    </a:lnTo>
                    <a:lnTo>
                      <a:pt x="53" y="379"/>
                    </a:lnTo>
                    <a:lnTo>
                      <a:pt x="53" y="385"/>
                    </a:lnTo>
                    <a:lnTo>
                      <a:pt x="51" y="392"/>
                    </a:lnTo>
                    <a:lnTo>
                      <a:pt x="51" y="398"/>
                    </a:lnTo>
                    <a:lnTo>
                      <a:pt x="45" y="387"/>
                    </a:lnTo>
                    <a:lnTo>
                      <a:pt x="43" y="377"/>
                    </a:lnTo>
                    <a:lnTo>
                      <a:pt x="40" y="366"/>
                    </a:lnTo>
                    <a:lnTo>
                      <a:pt x="40" y="356"/>
                    </a:lnTo>
                    <a:lnTo>
                      <a:pt x="40" y="345"/>
                    </a:lnTo>
                    <a:lnTo>
                      <a:pt x="40" y="335"/>
                    </a:lnTo>
                    <a:lnTo>
                      <a:pt x="43" y="324"/>
                    </a:lnTo>
                    <a:lnTo>
                      <a:pt x="43" y="314"/>
                    </a:lnTo>
                    <a:lnTo>
                      <a:pt x="40" y="319"/>
                    </a:lnTo>
                    <a:lnTo>
                      <a:pt x="37" y="324"/>
                    </a:lnTo>
                    <a:lnTo>
                      <a:pt x="35" y="330"/>
                    </a:lnTo>
                    <a:lnTo>
                      <a:pt x="35" y="335"/>
                    </a:lnTo>
                    <a:lnTo>
                      <a:pt x="32" y="340"/>
                    </a:lnTo>
                    <a:lnTo>
                      <a:pt x="29" y="345"/>
                    </a:lnTo>
                    <a:lnTo>
                      <a:pt x="26" y="353"/>
                    </a:lnTo>
                    <a:lnTo>
                      <a:pt x="26" y="358"/>
                    </a:lnTo>
                    <a:lnTo>
                      <a:pt x="21" y="340"/>
                    </a:lnTo>
                    <a:lnTo>
                      <a:pt x="18" y="322"/>
                    </a:lnTo>
                    <a:lnTo>
                      <a:pt x="18" y="306"/>
                    </a:lnTo>
                    <a:lnTo>
                      <a:pt x="18" y="288"/>
                    </a:lnTo>
                    <a:lnTo>
                      <a:pt x="18" y="272"/>
                    </a:lnTo>
                    <a:lnTo>
                      <a:pt x="21" y="254"/>
                    </a:lnTo>
                    <a:lnTo>
                      <a:pt x="21" y="238"/>
                    </a:lnTo>
                    <a:lnTo>
                      <a:pt x="21" y="220"/>
                    </a:lnTo>
                    <a:lnTo>
                      <a:pt x="18" y="227"/>
                    </a:lnTo>
                    <a:lnTo>
                      <a:pt x="16" y="235"/>
                    </a:lnTo>
                    <a:lnTo>
                      <a:pt x="13" y="246"/>
                    </a:lnTo>
                    <a:lnTo>
                      <a:pt x="10" y="254"/>
                    </a:lnTo>
                    <a:lnTo>
                      <a:pt x="8" y="262"/>
                    </a:lnTo>
                    <a:lnTo>
                      <a:pt x="5" y="269"/>
                    </a:lnTo>
                    <a:lnTo>
                      <a:pt x="2" y="280"/>
                    </a:lnTo>
                    <a:lnTo>
                      <a:pt x="0" y="288"/>
                    </a:lnTo>
                    <a:lnTo>
                      <a:pt x="0" y="285"/>
                    </a:lnTo>
                    <a:lnTo>
                      <a:pt x="0" y="277"/>
                    </a:lnTo>
                    <a:lnTo>
                      <a:pt x="0" y="267"/>
                    </a:lnTo>
                    <a:lnTo>
                      <a:pt x="0" y="254"/>
                    </a:lnTo>
                    <a:lnTo>
                      <a:pt x="2" y="241"/>
                    </a:lnTo>
                    <a:lnTo>
                      <a:pt x="2" y="230"/>
                    </a:lnTo>
                    <a:lnTo>
                      <a:pt x="2" y="217"/>
                    </a:lnTo>
                    <a:lnTo>
                      <a:pt x="5" y="212"/>
                    </a:lnTo>
                    <a:lnTo>
                      <a:pt x="5" y="201"/>
                    </a:lnTo>
                    <a:lnTo>
                      <a:pt x="8" y="191"/>
                    </a:lnTo>
                    <a:lnTo>
                      <a:pt x="10" y="175"/>
                    </a:lnTo>
                    <a:lnTo>
                      <a:pt x="13" y="159"/>
                    </a:lnTo>
                    <a:lnTo>
                      <a:pt x="16" y="144"/>
                    </a:lnTo>
                    <a:lnTo>
                      <a:pt x="18" y="133"/>
                    </a:lnTo>
                    <a:lnTo>
                      <a:pt x="21" y="123"/>
                    </a:lnTo>
                    <a:lnTo>
                      <a:pt x="21" y="120"/>
                    </a:lnTo>
                    <a:lnTo>
                      <a:pt x="21" y="133"/>
                    </a:lnTo>
                    <a:lnTo>
                      <a:pt x="24" y="149"/>
                    </a:lnTo>
                    <a:lnTo>
                      <a:pt x="26" y="162"/>
                    </a:lnTo>
                    <a:lnTo>
                      <a:pt x="29" y="175"/>
                    </a:lnTo>
                    <a:lnTo>
                      <a:pt x="29" y="191"/>
                    </a:lnTo>
                    <a:lnTo>
                      <a:pt x="32" y="204"/>
                    </a:lnTo>
                    <a:lnTo>
                      <a:pt x="35" y="220"/>
                    </a:lnTo>
                    <a:lnTo>
                      <a:pt x="35" y="233"/>
                    </a:lnTo>
                    <a:lnTo>
                      <a:pt x="35" y="220"/>
                    </a:lnTo>
                    <a:lnTo>
                      <a:pt x="37" y="204"/>
                    </a:lnTo>
                    <a:lnTo>
                      <a:pt x="37" y="191"/>
                    </a:lnTo>
                    <a:lnTo>
                      <a:pt x="37" y="175"/>
                    </a:lnTo>
                    <a:lnTo>
                      <a:pt x="37" y="162"/>
                    </a:lnTo>
                    <a:lnTo>
                      <a:pt x="37" y="149"/>
                    </a:lnTo>
                    <a:lnTo>
                      <a:pt x="37" y="133"/>
                    </a:lnTo>
                    <a:lnTo>
                      <a:pt x="37" y="120"/>
                    </a:lnTo>
                    <a:lnTo>
                      <a:pt x="43" y="138"/>
                    </a:lnTo>
                    <a:lnTo>
                      <a:pt x="45" y="159"/>
                    </a:lnTo>
                    <a:lnTo>
                      <a:pt x="48" y="178"/>
                    </a:lnTo>
                    <a:lnTo>
                      <a:pt x="51" y="199"/>
                    </a:lnTo>
                    <a:lnTo>
                      <a:pt x="53" y="217"/>
                    </a:lnTo>
                    <a:lnTo>
                      <a:pt x="56" y="238"/>
                    </a:lnTo>
                    <a:lnTo>
                      <a:pt x="59" y="256"/>
                    </a:lnTo>
                    <a:lnTo>
                      <a:pt x="61" y="277"/>
                    </a:lnTo>
                    <a:lnTo>
                      <a:pt x="61" y="256"/>
                    </a:lnTo>
                    <a:lnTo>
                      <a:pt x="61" y="235"/>
                    </a:lnTo>
                    <a:lnTo>
                      <a:pt x="59" y="217"/>
                    </a:lnTo>
                    <a:lnTo>
                      <a:pt x="59" y="196"/>
                    </a:lnTo>
                    <a:lnTo>
                      <a:pt x="56" y="175"/>
                    </a:lnTo>
                    <a:lnTo>
                      <a:pt x="56" y="157"/>
                    </a:lnTo>
                    <a:lnTo>
                      <a:pt x="56" y="136"/>
                    </a:lnTo>
                    <a:lnTo>
                      <a:pt x="53" y="115"/>
                    </a:lnTo>
                    <a:lnTo>
                      <a:pt x="59" y="133"/>
                    </a:lnTo>
                    <a:lnTo>
                      <a:pt x="61" y="152"/>
                    </a:lnTo>
                    <a:lnTo>
                      <a:pt x="64" y="170"/>
                    </a:lnTo>
                    <a:lnTo>
                      <a:pt x="69" y="188"/>
                    </a:lnTo>
                    <a:lnTo>
                      <a:pt x="72" y="207"/>
                    </a:lnTo>
                    <a:lnTo>
                      <a:pt x="75" y="225"/>
                    </a:lnTo>
                    <a:lnTo>
                      <a:pt x="80" y="243"/>
                    </a:lnTo>
                    <a:lnTo>
                      <a:pt x="83" y="262"/>
                    </a:lnTo>
                    <a:lnTo>
                      <a:pt x="80" y="241"/>
                    </a:lnTo>
                    <a:lnTo>
                      <a:pt x="77" y="220"/>
                    </a:lnTo>
                    <a:lnTo>
                      <a:pt x="75" y="199"/>
                    </a:lnTo>
                    <a:lnTo>
                      <a:pt x="72" y="178"/>
                    </a:lnTo>
                    <a:lnTo>
                      <a:pt x="69" y="157"/>
                    </a:lnTo>
                    <a:lnTo>
                      <a:pt x="69" y="136"/>
                    </a:lnTo>
                    <a:lnTo>
                      <a:pt x="67" y="115"/>
                    </a:lnTo>
                    <a:lnTo>
                      <a:pt x="64" y="94"/>
                    </a:lnTo>
                    <a:lnTo>
                      <a:pt x="67" y="107"/>
                    </a:lnTo>
                    <a:lnTo>
                      <a:pt x="72" y="118"/>
                    </a:lnTo>
                    <a:lnTo>
                      <a:pt x="75" y="128"/>
                    </a:lnTo>
                    <a:lnTo>
                      <a:pt x="80" y="141"/>
                    </a:lnTo>
                    <a:lnTo>
                      <a:pt x="83" y="152"/>
                    </a:lnTo>
                    <a:lnTo>
                      <a:pt x="88" y="165"/>
                    </a:lnTo>
                    <a:lnTo>
                      <a:pt x="91" y="175"/>
                    </a:lnTo>
                    <a:lnTo>
                      <a:pt x="94" y="188"/>
                    </a:lnTo>
                    <a:lnTo>
                      <a:pt x="91" y="175"/>
                    </a:lnTo>
                    <a:lnTo>
                      <a:pt x="88" y="165"/>
                    </a:lnTo>
                    <a:lnTo>
                      <a:pt x="85" y="152"/>
                    </a:lnTo>
                    <a:lnTo>
                      <a:pt x="83" y="141"/>
                    </a:lnTo>
                    <a:lnTo>
                      <a:pt x="80" y="128"/>
                    </a:lnTo>
                    <a:lnTo>
                      <a:pt x="77" y="118"/>
                    </a:lnTo>
                    <a:lnTo>
                      <a:pt x="75" y="107"/>
                    </a:lnTo>
                    <a:lnTo>
                      <a:pt x="72" y="94"/>
                    </a:lnTo>
                    <a:lnTo>
                      <a:pt x="75" y="94"/>
                    </a:lnTo>
                    <a:lnTo>
                      <a:pt x="75" y="91"/>
                    </a:lnTo>
                    <a:lnTo>
                      <a:pt x="77" y="91"/>
                    </a:lnTo>
                    <a:lnTo>
                      <a:pt x="77" y="89"/>
                    </a:lnTo>
                    <a:lnTo>
                      <a:pt x="80" y="89"/>
                    </a:lnTo>
                    <a:lnTo>
                      <a:pt x="80" y="86"/>
                    </a:lnTo>
                    <a:lnTo>
                      <a:pt x="83" y="94"/>
                    </a:lnTo>
                    <a:lnTo>
                      <a:pt x="88" y="99"/>
                    </a:lnTo>
                    <a:lnTo>
                      <a:pt x="91" y="107"/>
                    </a:lnTo>
                    <a:lnTo>
                      <a:pt x="96" y="112"/>
                    </a:lnTo>
                    <a:lnTo>
                      <a:pt x="99" y="120"/>
                    </a:lnTo>
                    <a:lnTo>
                      <a:pt x="104" y="125"/>
                    </a:lnTo>
                    <a:lnTo>
                      <a:pt x="107" y="133"/>
                    </a:lnTo>
                    <a:lnTo>
                      <a:pt x="112" y="138"/>
                    </a:lnTo>
                    <a:lnTo>
                      <a:pt x="110" y="131"/>
                    </a:lnTo>
                    <a:lnTo>
                      <a:pt x="104" y="123"/>
                    </a:lnTo>
                    <a:lnTo>
                      <a:pt x="102" y="118"/>
                    </a:lnTo>
                    <a:lnTo>
                      <a:pt x="99" y="110"/>
                    </a:lnTo>
                    <a:lnTo>
                      <a:pt x="96" y="102"/>
                    </a:lnTo>
                    <a:lnTo>
                      <a:pt x="94" y="94"/>
                    </a:lnTo>
                    <a:lnTo>
                      <a:pt x="88" y="86"/>
                    </a:lnTo>
                    <a:lnTo>
                      <a:pt x="85" y="81"/>
                    </a:lnTo>
                    <a:lnTo>
                      <a:pt x="99" y="86"/>
                    </a:lnTo>
                    <a:lnTo>
                      <a:pt x="112" y="94"/>
                    </a:lnTo>
                    <a:lnTo>
                      <a:pt x="126" y="99"/>
                    </a:lnTo>
                    <a:lnTo>
                      <a:pt x="136" y="107"/>
                    </a:lnTo>
                    <a:lnTo>
                      <a:pt x="150" y="118"/>
                    </a:lnTo>
                    <a:lnTo>
                      <a:pt x="161" y="125"/>
                    </a:lnTo>
                    <a:lnTo>
                      <a:pt x="174" y="133"/>
                    </a:lnTo>
                    <a:lnTo>
                      <a:pt x="185" y="138"/>
                    </a:lnTo>
                    <a:lnTo>
                      <a:pt x="182" y="136"/>
                    </a:lnTo>
                    <a:lnTo>
                      <a:pt x="177" y="131"/>
                    </a:lnTo>
                    <a:lnTo>
                      <a:pt x="171" y="125"/>
                    </a:lnTo>
                    <a:lnTo>
                      <a:pt x="169" y="120"/>
                    </a:lnTo>
                    <a:lnTo>
                      <a:pt x="163" y="118"/>
                    </a:lnTo>
                    <a:lnTo>
                      <a:pt x="158" y="112"/>
                    </a:lnTo>
                    <a:lnTo>
                      <a:pt x="153" y="107"/>
                    </a:lnTo>
                    <a:lnTo>
                      <a:pt x="150" y="102"/>
                    </a:lnTo>
                    <a:lnTo>
                      <a:pt x="155" y="104"/>
                    </a:lnTo>
                    <a:lnTo>
                      <a:pt x="161" y="107"/>
                    </a:lnTo>
                    <a:lnTo>
                      <a:pt x="169" y="112"/>
                    </a:lnTo>
                    <a:lnTo>
                      <a:pt x="174" y="115"/>
                    </a:lnTo>
                    <a:lnTo>
                      <a:pt x="182" y="118"/>
                    </a:lnTo>
                    <a:lnTo>
                      <a:pt x="187" y="120"/>
                    </a:lnTo>
                    <a:lnTo>
                      <a:pt x="195" y="123"/>
                    </a:lnTo>
                    <a:lnTo>
                      <a:pt x="201" y="125"/>
                    </a:lnTo>
                    <a:lnTo>
                      <a:pt x="195" y="120"/>
                    </a:lnTo>
                    <a:lnTo>
                      <a:pt x="193" y="115"/>
                    </a:lnTo>
                    <a:lnTo>
                      <a:pt x="187" y="112"/>
                    </a:lnTo>
                    <a:lnTo>
                      <a:pt x="185" y="107"/>
                    </a:lnTo>
                    <a:lnTo>
                      <a:pt x="179" y="104"/>
                    </a:lnTo>
                    <a:lnTo>
                      <a:pt x="177" y="99"/>
                    </a:lnTo>
                    <a:lnTo>
                      <a:pt x="171" y="94"/>
                    </a:lnTo>
                    <a:lnTo>
                      <a:pt x="169" y="91"/>
                    </a:lnTo>
                    <a:lnTo>
                      <a:pt x="174" y="94"/>
                    </a:lnTo>
                    <a:lnTo>
                      <a:pt x="177" y="94"/>
                    </a:lnTo>
                    <a:lnTo>
                      <a:pt x="182" y="97"/>
                    </a:lnTo>
                    <a:lnTo>
                      <a:pt x="187" y="99"/>
                    </a:lnTo>
                    <a:lnTo>
                      <a:pt x="193" y="102"/>
                    </a:lnTo>
                    <a:lnTo>
                      <a:pt x="198" y="104"/>
                    </a:lnTo>
                    <a:lnTo>
                      <a:pt x="201" y="107"/>
                    </a:lnTo>
                    <a:lnTo>
                      <a:pt x="206" y="110"/>
                    </a:lnTo>
                    <a:lnTo>
                      <a:pt x="203" y="104"/>
                    </a:lnTo>
                    <a:lnTo>
                      <a:pt x="201" y="102"/>
                    </a:lnTo>
                    <a:lnTo>
                      <a:pt x="195" y="99"/>
                    </a:lnTo>
                    <a:lnTo>
                      <a:pt x="193" y="97"/>
                    </a:lnTo>
                    <a:lnTo>
                      <a:pt x="190" y="94"/>
                    </a:lnTo>
                    <a:lnTo>
                      <a:pt x="187" y="91"/>
                    </a:lnTo>
                    <a:lnTo>
                      <a:pt x="185" y="89"/>
                    </a:lnTo>
                    <a:lnTo>
                      <a:pt x="179" y="83"/>
                    </a:lnTo>
                    <a:lnTo>
                      <a:pt x="185" y="86"/>
                    </a:lnTo>
                    <a:lnTo>
                      <a:pt x="187" y="86"/>
                    </a:lnTo>
                    <a:lnTo>
                      <a:pt x="190" y="86"/>
                    </a:lnTo>
                    <a:lnTo>
                      <a:pt x="193" y="86"/>
                    </a:lnTo>
                    <a:lnTo>
                      <a:pt x="195" y="86"/>
                    </a:lnTo>
                    <a:lnTo>
                      <a:pt x="201" y="86"/>
                    </a:lnTo>
                    <a:lnTo>
                      <a:pt x="203" y="86"/>
                    </a:lnTo>
                    <a:lnTo>
                      <a:pt x="206" y="86"/>
                    </a:lnTo>
                    <a:lnTo>
                      <a:pt x="203" y="86"/>
                    </a:lnTo>
                    <a:lnTo>
                      <a:pt x="201" y="83"/>
                    </a:lnTo>
                    <a:lnTo>
                      <a:pt x="198" y="81"/>
                    </a:lnTo>
                    <a:lnTo>
                      <a:pt x="195" y="78"/>
                    </a:lnTo>
                    <a:lnTo>
                      <a:pt x="193" y="78"/>
                    </a:lnTo>
                    <a:lnTo>
                      <a:pt x="190" y="76"/>
                    </a:lnTo>
                    <a:lnTo>
                      <a:pt x="187" y="73"/>
                    </a:lnTo>
                    <a:lnTo>
                      <a:pt x="185" y="70"/>
                    </a:lnTo>
                    <a:lnTo>
                      <a:pt x="187" y="70"/>
                    </a:lnTo>
                    <a:lnTo>
                      <a:pt x="190" y="70"/>
                    </a:lnTo>
                    <a:lnTo>
                      <a:pt x="193" y="70"/>
                    </a:lnTo>
                    <a:lnTo>
                      <a:pt x="195" y="70"/>
                    </a:lnTo>
                    <a:lnTo>
                      <a:pt x="198" y="70"/>
                    </a:lnTo>
                    <a:lnTo>
                      <a:pt x="201" y="70"/>
                    </a:lnTo>
                    <a:lnTo>
                      <a:pt x="203" y="68"/>
                    </a:lnTo>
                    <a:lnTo>
                      <a:pt x="206" y="68"/>
                    </a:lnTo>
                    <a:lnTo>
                      <a:pt x="198" y="65"/>
                    </a:lnTo>
                    <a:lnTo>
                      <a:pt x="187" y="60"/>
                    </a:lnTo>
                    <a:lnTo>
                      <a:pt x="179" y="57"/>
                    </a:lnTo>
                    <a:lnTo>
                      <a:pt x="169" y="49"/>
                    </a:lnTo>
                    <a:lnTo>
                      <a:pt x="161" y="44"/>
                    </a:lnTo>
                    <a:lnTo>
                      <a:pt x="153" y="36"/>
                    </a:lnTo>
                    <a:lnTo>
                      <a:pt x="147" y="29"/>
                    </a:lnTo>
                    <a:lnTo>
                      <a:pt x="142" y="21"/>
                    </a:lnTo>
                    <a:lnTo>
                      <a:pt x="147" y="21"/>
                    </a:lnTo>
                    <a:lnTo>
                      <a:pt x="150" y="23"/>
                    </a:lnTo>
                    <a:lnTo>
                      <a:pt x="153" y="23"/>
                    </a:lnTo>
                    <a:lnTo>
                      <a:pt x="158" y="23"/>
                    </a:lnTo>
                    <a:lnTo>
                      <a:pt x="161" y="23"/>
                    </a:lnTo>
                    <a:lnTo>
                      <a:pt x="163" y="26"/>
                    </a:lnTo>
                    <a:lnTo>
                      <a:pt x="166" y="26"/>
                    </a:lnTo>
                    <a:lnTo>
                      <a:pt x="171" y="26"/>
                    </a:lnTo>
                    <a:lnTo>
                      <a:pt x="169" y="23"/>
                    </a:lnTo>
                    <a:lnTo>
                      <a:pt x="166" y="23"/>
                    </a:lnTo>
                    <a:lnTo>
                      <a:pt x="163" y="21"/>
                    </a:lnTo>
                    <a:lnTo>
                      <a:pt x="161" y="18"/>
                    </a:lnTo>
                    <a:lnTo>
                      <a:pt x="158" y="15"/>
                    </a:lnTo>
                    <a:lnTo>
                      <a:pt x="155" y="15"/>
                    </a:lnTo>
                    <a:lnTo>
                      <a:pt x="153" y="13"/>
                    </a:lnTo>
                    <a:lnTo>
                      <a:pt x="150" y="10"/>
                    </a:lnTo>
                    <a:lnTo>
                      <a:pt x="153" y="10"/>
                    </a:lnTo>
                    <a:lnTo>
                      <a:pt x="153" y="8"/>
                    </a:lnTo>
                    <a:lnTo>
                      <a:pt x="153" y="5"/>
                    </a:lnTo>
                    <a:lnTo>
                      <a:pt x="155" y="5"/>
                    </a:lnTo>
                    <a:lnTo>
                      <a:pt x="155" y="2"/>
                    </a:lnTo>
                    <a:lnTo>
                      <a:pt x="155" y="0"/>
                    </a:lnTo>
                    <a:close/>
                  </a:path>
                </a:pathLst>
              </a:custGeom>
              <a:solidFill>
                <a:srgbClr val="C742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5" name="Freeform 566"/>
              <p:cNvSpPr>
                <a:spLocks/>
              </p:cNvSpPr>
              <p:nvPr/>
            </p:nvSpPr>
            <p:spPr bwMode="auto">
              <a:xfrm>
                <a:off x="4437" y="2857"/>
                <a:ext cx="148" cy="330"/>
              </a:xfrm>
              <a:custGeom>
                <a:avLst/>
                <a:gdLst>
                  <a:gd name="T0" fmla="*/ 126 w 148"/>
                  <a:gd name="T1" fmla="*/ 29 h 330"/>
                  <a:gd name="T2" fmla="*/ 145 w 148"/>
                  <a:gd name="T3" fmla="*/ 105 h 330"/>
                  <a:gd name="T4" fmla="*/ 148 w 148"/>
                  <a:gd name="T5" fmla="*/ 160 h 330"/>
                  <a:gd name="T6" fmla="*/ 148 w 148"/>
                  <a:gd name="T7" fmla="*/ 197 h 330"/>
                  <a:gd name="T8" fmla="*/ 140 w 148"/>
                  <a:gd name="T9" fmla="*/ 173 h 330"/>
                  <a:gd name="T10" fmla="*/ 129 w 148"/>
                  <a:gd name="T11" fmla="*/ 136 h 330"/>
                  <a:gd name="T12" fmla="*/ 137 w 148"/>
                  <a:gd name="T13" fmla="*/ 184 h 330"/>
                  <a:gd name="T14" fmla="*/ 134 w 148"/>
                  <a:gd name="T15" fmla="*/ 260 h 330"/>
                  <a:gd name="T16" fmla="*/ 129 w 148"/>
                  <a:gd name="T17" fmla="*/ 257 h 330"/>
                  <a:gd name="T18" fmla="*/ 124 w 148"/>
                  <a:gd name="T19" fmla="*/ 215 h 330"/>
                  <a:gd name="T20" fmla="*/ 121 w 148"/>
                  <a:gd name="T21" fmla="*/ 239 h 330"/>
                  <a:gd name="T22" fmla="*/ 116 w 148"/>
                  <a:gd name="T23" fmla="*/ 294 h 330"/>
                  <a:gd name="T24" fmla="*/ 105 w 148"/>
                  <a:gd name="T25" fmla="*/ 314 h 330"/>
                  <a:gd name="T26" fmla="*/ 100 w 148"/>
                  <a:gd name="T27" fmla="*/ 325 h 330"/>
                  <a:gd name="T28" fmla="*/ 100 w 148"/>
                  <a:gd name="T29" fmla="*/ 291 h 330"/>
                  <a:gd name="T30" fmla="*/ 102 w 148"/>
                  <a:gd name="T31" fmla="*/ 231 h 330"/>
                  <a:gd name="T32" fmla="*/ 94 w 148"/>
                  <a:gd name="T33" fmla="*/ 265 h 330"/>
                  <a:gd name="T34" fmla="*/ 81 w 148"/>
                  <a:gd name="T35" fmla="*/ 325 h 330"/>
                  <a:gd name="T36" fmla="*/ 70 w 148"/>
                  <a:gd name="T37" fmla="*/ 294 h 330"/>
                  <a:gd name="T38" fmla="*/ 70 w 148"/>
                  <a:gd name="T39" fmla="*/ 239 h 330"/>
                  <a:gd name="T40" fmla="*/ 65 w 148"/>
                  <a:gd name="T41" fmla="*/ 254 h 330"/>
                  <a:gd name="T42" fmla="*/ 54 w 148"/>
                  <a:gd name="T43" fmla="*/ 291 h 330"/>
                  <a:gd name="T44" fmla="*/ 49 w 148"/>
                  <a:gd name="T45" fmla="*/ 265 h 330"/>
                  <a:gd name="T46" fmla="*/ 51 w 148"/>
                  <a:gd name="T47" fmla="*/ 218 h 330"/>
                  <a:gd name="T48" fmla="*/ 43 w 148"/>
                  <a:gd name="T49" fmla="*/ 228 h 330"/>
                  <a:gd name="T50" fmla="*/ 30 w 148"/>
                  <a:gd name="T51" fmla="*/ 257 h 330"/>
                  <a:gd name="T52" fmla="*/ 27 w 148"/>
                  <a:gd name="T53" fmla="*/ 244 h 330"/>
                  <a:gd name="T54" fmla="*/ 33 w 148"/>
                  <a:gd name="T55" fmla="*/ 218 h 330"/>
                  <a:gd name="T56" fmla="*/ 24 w 148"/>
                  <a:gd name="T57" fmla="*/ 218 h 330"/>
                  <a:gd name="T58" fmla="*/ 14 w 148"/>
                  <a:gd name="T59" fmla="*/ 228 h 330"/>
                  <a:gd name="T60" fmla="*/ 22 w 148"/>
                  <a:gd name="T61" fmla="*/ 212 h 330"/>
                  <a:gd name="T62" fmla="*/ 41 w 148"/>
                  <a:gd name="T63" fmla="*/ 165 h 330"/>
                  <a:gd name="T64" fmla="*/ 46 w 148"/>
                  <a:gd name="T65" fmla="*/ 139 h 330"/>
                  <a:gd name="T66" fmla="*/ 49 w 148"/>
                  <a:gd name="T67" fmla="*/ 123 h 330"/>
                  <a:gd name="T68" fmla="*/ 30 w 148"/>
                  <a:gd name="T69" fmla="*/ 155 h 330"/>
                  <a:gd name="T70" fmla="*/ 8 w 148"/>
                  <a:gd name="T71" fmla="*/ 199 h 330"/>
                  <a:gd name="T72" fmla="*/ 11 w 148"/>
                  <a:gd name="T73" fmla="*/ 163 h 330"/>
                  <a:gd name="T74" fmla="*/ 30 w 148"/>
                  <a:gd name="T75" fmla="*/ 102 h 330"/>
                  <a:gd name="T76" fmla="*/ 24 w 148"/>
                  <a:gd name="T77" fmla="*/ 92 h 330"/>
                  <a:gd name="T78" fmla="*/ 8 w 148"/>
                  <a:gd name="T79" fmla="*/ 97 h 330"/>
                  <a:gd name="T80" fmla="*/ 33 w 148"/>
                  <a:gd name="T81" fmla="*/ 71 h 330"/>
                  <a:gd name="T82" fmla="*/ 62 w 148"/>
                  <a:gd name="T83" fmla="*/ 32 h 330"/>
                  <a:gd name="T84" fmla="*/ 65 w 148"/>
                  <a:gd name="T85" fmla="*/ 37 h 330"/>
                  <a:gd name="T86" fmla="*/ 62 w 148"/>
                  <a:gd name="T87" fmla="*/ 61 h 330"/>
                  <a:gd name="T88" fmla="*/ 70 w 148"/>
                  <a:gd name="T89" fmla="*/ 45 h 330"/>
                  <a:gd name="T90" fmla="*/ 81 w 148"/>
                  <a:gd name="T91" fmla="*/ 13 h 330"/>
                  <a:gd name="T92" fmla="*/ 81 w 148"/>
                  <a:gd name="T93" fmla="*/ 37 h 330"/>
                  <a:gd name="T94" fmla="*/ 81 w 148"/>
                  <a:gd name="T95" fmla="*/ 81 h 330"/>
                  <a:gd name="T96" fmla="*/ 83 w 148"/>
                  <a:gd name="T97" fmla="*/ 66 h 330"/>
                  <a:gd name="T98" fmla="*/ 92 w 148"/>
                  <a:gd name="T99" fmla="*/ 29 h 330"/>
                  <a:gd name="T100" fmla="*/ 92 w 148"/>
                  <a:gd name="T101" fmla="*/ 53 h 330"/>
                  <a:gd name="T102" fmla="*/ 94 w 148"/>
                  <a:gd name="T103" fmla="*/ 95 h 330"/>
                  <a:gd name="T104" fmla="*/ 97 w 148"/>
                  <a:gd name="T105" fmla="*/ 76 h 330"/>
                  <a:gd name="T106" fmla="*/ 102 w 148"/>
                  <a:gd name="T107" fmla="*/ 42 h 330"/>
                  <a:gd name="T108" fmla="*/ 108 w 148"/>
                  <a:gd name="T109" fmla="*/ 45 h 330"/>
                  <a:gd name="T110" fmla="*/ 110 w 148"/>
                  <a:gd name="T111" fmla="*/ 63 h 330"/>
                  <a:gd name="T112" fmla="*/ 113 w 148"/>
                  <a:gd name="T113" fmla="*/ 42 h 330"/>
                  <a:gd name="T114" fmla="*/ 116 w 148"/>
                  <a:gd name="T115" fmla="*/ 11 h 330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148"/>
                  <a:gd name="T175" fmla="*/ 0 h 330"/>
                  <a:gd name="T176" fmla="*/ 148 w 148"/>
                  <a:gd name="T177" fmla="*/ 330 h 330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148" h="330">
                    <a:moveTo>
                      <a:pt x="116" y="0"/>
                    </a:moveTo>
                    <a:lnTo>
                      <a:pt x="118" y="6"/>
                    </a:lnTo>
                    <a:lnTo>
                      <a:pt x="121" y="16"/>
                    </a:lnTo>
                    <a:lnTo>
                      <a:pt x="126" y="29"/>
                    </a:lnTo>
                    <a:lnTo>
                      <a:pt x="132" y="47"/>
                    </a:lnTo>
                    <a:lnTo>
                      <a:pt x="137" y="66"/>
                    </a:lnTo>
                    <a:lnTo>
                      <a:pt x="142" y="87"/>
                    </a:lnTo>
                    <a:lnTo>
                      <a:pt x="145" y="105"/>
                    </a:lnTo>
                    <a:lnTo>
                      <a:pt x="148" y="118"/>
                    </a:lnTo>
                    <a:lnTo>
                      <a:pt x="148" y="134"/>
                    </a:lnTo>
                    <a:lnTo>
                      <a:pt x="148" y="147"/>
                    </a:lnTo>
                    <a:lnTo>
                      <a:pt x="148" y="160"/>
                    </a:lnTo>
                    <a:lnTo>
                      <a:pt x="148" y="173"/>
                    </a:lnTo>
                    <a:lnTo>
                      <a:pt x="148" y="184"/>
                    </a:lnTo>
                    <a:lnTo>
                      <a:pt x="148" y="191"/>
                    </a:lnTo>
                    <a:lnTo>
                      <a:pt x="148" y="197"/>
                    </a:lnTo>
                    <a:lnTo>
                      <a:pt x="148" y="199"/>
                    </a:lnTo>
                    <a:lnTo>
                      <a:pt x="145" y="189"/>
                    </a:lnTo>
                    <a:lnTo>
                      <a:pt x="142" y="181"/>
                    </a:lnTo>
                    <a:lnTo>
                      <a:pt x="140" y="173"/>
                    </a:lnTo>
                    <a:lnTo>
                      <a:pt x="137" y="163"/>
                    </a:lnTo>
                    <a:lnTo>
                      <a:pt x="134" y="155"/>
                    </a:lnTo>
                    <a:lnTo>
                      <a:pt x="132" y="147"/>
                    </a:lnTo>
                    <a:lnTo>
                      <a:pt x="129" y="136"/>
                    </a:lnTo>
                    <a:lnTo>
                      <a:pt x="126" y="129"/>
                    </a:lnTo>
                    <a:lnTo>
                      <a:pt x="132" y="147"/>
                    </a:lnTo>
                    <a:lnTo>
                      <a:pt x="134" y="165"/>
                    </a:lnTo>
                    <a:lnTo>
                      <a:pt x="137" y="184"/>
                    </a:lnTo>
                    <a:lnTo>
                      <a:pt x="140" y="202"/>
                    </a:lnTo>
                    <a:lnTo>
                      <a:pt x="140" y="220"/>
                    </a:lnTo>
                    <a:lnTo>
                      <a:pt x="140" y="239"/>
                    </a:lnTo>
                    <a:lnTo>
                      <a:pt x="134" y="260"/>
                    </a:lnTo>
                    <a:lnTo>
                      <a:pt x="129" y="278"/>
                    </a:lnTo>
                    <a:lnTo>
                      <a:pt x="129" y="275"/>
                    </a:lnTo>
                    <a:lnTo>
                      <a:pt x="129" y="267"/>
                    </a:lnTo>
                    <a:lnTo>
                      <a:pt x="129" y="257"/>
                    </a:lnTo>
                    <a:lnTo>
                      <a:pt x="126" y="244"/>
                    </a:lnTo>
                    <a:lnTo>
                      <a:pt x="126" y="233"/>
                    </a:lnTo>
                    <a:lnTo>
                      <a:pt x="126" y="223"/>
                    </a:lnTo>
                    <a:lnTo>
                      <a:pt x="124" y="215"/>
                    </a:lnTo>
                    <a:lnTo>
                      <a:pt x="124" y="212"/>
                    </a:lnTo>
                    <a:lnTo>
                      <a:pt x="124" y="218"/>
                    </a:lnTo>
                    <a:lnTo>
                      <a:pt x="124" y="225"/>
                    </a:lnTo>
                    <a:lnTo>
                      <a:pt x="121" y="239"/>
                    </a:lnTo>
                    <a:lnTo>
                      <a:pt x="121" y="254"/>
                    </a:lnTo>
                    <a:lnTo>
                      <a:pt x="118" y="267"/>
                    </a:lnTo>
                    <a:lnTo>
                      <a:pt x="118" y="283"/>
                    </a:lnTo>
                    <a:lnTo>
                      <a:pt x="116" y="294"/>
                    </a:lnTo>
                    <a:lnTo>
                      <a:pt x="113" y="299"/>
                    </a:lnTo>
                    <a:lnTo>
                      <a:pt x="110" y="304"/>
                    </a:lnTo>
                    <a:lnTo>
                      <a:pt x="108" y="309"/>
                    </a:lnTo>
                    <a:lnTo>
                      <a:pt x="105" y="314"/>
                    </a:lnTo>
                    <a:lnTo>
                      <a:pt x="102" y="317"/>
                    </a:lnTo>
                    <a:lnTo>
                      <a:pt x="102" y="322"/>
                    </a:lnTo>
                    <a:lnTo>
                      <a:pt x="100" y="325"/>
                    </a:lnTo>
                    <a:lnTo>
                      <a:pt x="100" y="320"/>
                    </a:lnTo>
                    <a:lnTo>
                      <a:pt x="100" y="307"/>
                    </a:lnTo>
                    <a:lnTo>
                      <a:pt x="100" y="291"/>
                    </a:lnTo>
                    <a:lnTo>
                      <a:pt x="102" y="273"/>
                    </a:lnTo>
                    <a:lnTo>
                      <a:pt x="102" y="254"/>
                    </a:lnTo>
                    <a:lnTo>
                      <a:pt x="102" y="241"/>
                    </a:lnTo>
                    <a:lnTo>
                      <a:pt x="102" y="231"/>
                    </a:lnTo>
                    <a:lnTo>
                      <a:pt x="102" y="228"/>
                    </a:lnTo>
                    <a:lnTo>
                      <a:pt x="100" y="236"/>
                    </a:lnTo>
                    <a:lnTo>
                      <a:pt x="97" y="246"/>
                    </a:lnTo>
                    <a:lnTo>
                      <a:pt x="94" y="265"/>
                    </a:lnTo>
                    <a:lnTo>
                      <a:pt x="92" y="280"/>
                    </a:lnTo>
                    <a:lnTo>
                      <a:pt x="86" y="299"/>
                    </a:lnTo>
                    <a:lnTo>
                      <a:pt x="83" y="314"/>
                    </a:lnTo>
                    <a:lnTo>
                      <a:pt x="81" y="325"/>
                    </a:lnTo>
                    <a:lnTo>
                      <a:pt x="81" y="330"/>
                    </a:lnTo>
                    <a:lnTo>
                      <a:pt x="75" y="320"/>
                    </a:lnTo>
                    <a:lnTo>
                      <a:pt x="70" y="307"/>
                    </a:lnTo>
                    <a:lnTo>
                      <a:pt x="70" y="294"/>
                    </a:lnTo>
                    <a:lnTo>
                      <a:pt x="67" y="280"/>
                    </a:lnTo>
                    <a:lnTo>
                      <a:pt x="67" y="267"/>
                    </a:lnTo>
                    <a:lnTo>
                      <a:pt x="70" y="252"/>
                    </a:lnTo>
                    <a:lnTo>
                      <a:pt x="70" y="239"/>
                    </a:lnTo>
                    <a:lnTo>
                      <a:pt x="73" y="228"/>
                    </a:lnTo>
                    <a:lnTo>
                      <a:pt x="70" y="239"/>
                    </a:lnTo>
                    <a:lnTo>
                      <a:pt x="67" y="246"/>
                    </a:lnTo>
                    <a:lnTo>
                      <a:pt x="65" y="254"/>
                    </a:lnTo>
                    <a:lnTo>
                      <a:pt x="62" y="265"/>
                    </a:lnTo>
                    <a:lnTo>
                      <a:pt x="59" y="273"/>
                    </a:lnTo>
                    <a:lnTo>
                      <a:pt x="57" y="283"/>
                    </a:lnTo>
                    <a:lnTo>
                      <a:pt x="54" y="291"/>
                    </a:lnTo>
                    <a:lnTo>
                      <a:pt x="51" y="299"/>
                    </a:lnTo>
                    <a:lnTo>
                      <a:pt x="49" y="288"/>
                    </a:lnTo>
                    <a:lnTo>
                      <a:pt x="49" y="275"/>
                    </a:lnTo>
                    <a:lnTo>
                      <a:pt x="49" y="265"/>
                    </a:lnTo>
                    <a:lnTo>
                      <a:pt x="49" y="252"/>
                    </a:lnTo>
                    <a:lnTo>
                      <a:pt x="49" y="241"/>
                    </a:lnTo>
                    <a:lnTo>
                      <a:pt x="51" y="228"/>
                    </a:lnTo>
                    <a:lnTo>
                      <a:pt x="51" y="218"/>
                    </a:lnTo>
                    <a:lnTo>
                      <a:pt x="51" y="205"/>
                    </a:lnTo>
                    <a:lnTo>
                      <a:pt x="49" y="212"/>
                    </a:lnTo>
                    <a:lnTo>
                      <a:pt x="46" y="220"/>
                    </a:lnTo>
                    <a:lnTo>
                      <a:pt x="43" y="228"/>
                    </a:lnTo>
                    <a:lnTo>
                      <a:pt x="38" y="233"/>
                    </a:lnTo>
                    <a:lnTo>
                      <a:pt x="35" y="241"/>
                    </a:lnTo>
                    <a:lnTo>
                      <a:pt x="33" y="249"/>
                    </a:lnTo>
                    <a:lnTo>
                      <a:pt x="30" y="257"/>
                    </a:lnTo>
                    <a:lnTo>
                      <a:pt x="24" y="265"/>
                    </a:lnTo>
                    <a:lnTo>
                      <a:pt x="27" y="257"/>
                    </a:lnTo>
                    <a:lnTo>
                      <a:pt x="27" y="249"/>
                    </a:lnTo>
                    <a:lnTo>
                      <a:pt x="27" y="244"/>
                    </a:lnTo>
                    <a:lnTo>
                      <a:pt x="30" y="236"/>
                    </a:lnTo>
                    <a:lnTo>
                      <a:pt x="30" y="231"/>
                    </a:lnTo>
                    <a:lnTo>
                      <a:pt x="30" y="223"/>
                    </a:lnTo>
                    <a:lnTo>
                      <a:pt x="33" y="218"/>
                    </a:lnTo>
                    <a:lnTo>
                      <a:pt x="33" y="210"/>
                    </a:lnTo>
                    <a:lnTo>
                      <a:pt x="30" y="212"/>
                    </a:lnTo>
                    <a:lnTo>
                      <a:pt x="27" y="215"/>
                    </a:lnTo>
                    <a:lnTo>
                      <a:pt x="24" y="218"/>
                    </a:lnTo>
                    <a:lnTo>
                      <a:pt x="22" y="220"/>
                    </a:lnTo>
                    <a:lnTo>
                      <a:pt x="19" y="223"/>
                    </a:lnTo>
                    <a:lnTo>
                      <a:pt x="16" y="225"/>
                    </a:lnTo>
                    <a:lnTo>
                      <a:pt x="14" y="228"/>
                    </a:lnTo>
                    <a:lnTo>
                      <a:pt x="11" y="231"/>
                    </a:lnTo>
                    <a:lnTo>
                      <a:pt x="14" y="228"/>
                    </a:lnTo>
                    <a:lnTo>
                      <a:pt x="16" y="223"/>
                    </a:lnTo>
                    <a:lnTo>
                      <a:pt x="22" y="212"/>
                    </a:lnTo>
                    <a:lnTo>
                      <a:pt x="27" y="202"/>
                    </a:lnTo>
                    <a:lnTo>
                      <a:pt x="33" y="189"/>
                    </a:lnTo>
                    <a:lnTo>
                      <a:pt x="35" y="178"/>
                    </a:lnTo>
                    <a:lnTo>
                      <a:pt x="41" y="165"/>
                    </a:lnTo>
                    <a:lnTo>
                      <a:pt x="41" y="157"/>
                    </a:lnTo>
                    <a:lnTo>
                      <a:pt x="43" y="152"/>
                    </a:lnTo>
                    <a:lnTo>
                      <a:pt x="43" y="144"/>
                    </a:lnTo>
                    <a:lnTo>
                      <a:pt x="46" y="139"/>
                    </a:lnTo>
                    <a:lnTo>
                      <a:pt x="46" y="134"/>
                    </a:lnTo>
                    <a:lnTo>
                      <a:pt x="46" y="129"/>
                    </a:lnTo>
                    <a:lnTo>
                      <a:pt x="49" y="126"/>
                    </a:lnTo>
                    <a:lnTo>
                      <a:pt x="49" y="123"/>
                    </a:lnTo>
                    <a:lnTo>
                      <a:pt x="43" y="134"/>
                    </a:lnTo>
                    <a:lnTo>
                      <a:pt x="38" y="144"/>
                    </a:lnTo>
                    <a:lnTo>
                      <a:pt x="30" y="155"/>
                    </a:lnTo>
                    <a:lnTo>
                      <a:pt x="24" y="168"/>
                    </a:lnTo>
                    <a:lnTo>
                      <a:pt x="19" y="178"/>
                    </a:lnTo>
                    <a:lnTo>
                      <a:pt x="14" y="189"/>
                    </a:lnTo>
                    <a:lnTo>
                      <a:pt x="8" y="199"/>
                    </a:lnTo>
                    <a:lnTo>
                      <a:pt x="0" y="210"/>
                    </a:lnTo>
                    <a:lnTo>
                      <a:pt x="6" y="194"/>
                    </a:lnTo>
                    <a:lnTo>
                      <a:pt x="8" y="178"/>
                    </a:lnTo>
                    <a:lnTo>
                      <a:pt x="11" y="163"/>
                    </a:lnTo>
                    <a:lnTo>
                      <a:pt x="16" y="150"/>
                    </a:lnTo>
                    <a:lnTo>
                      <a:pt x="19" y="134"/>
                    </a:lnTo>
                    <a:lnTo>
                      <a:pt x="24" y="118"/>
                    </a:lnTo>
                    <a:lnTo>
                      <a:pt x="30" y="102"/>
                    </a:lnTo>
                    <a:lnTo>
                      <a:pt x="35" y="87"/>
                    </a:lnTo>
                    <a:lnTo>
                      <a:pt x="33" y="89"/>
                    </a:lnTo>
                    <a:lnTo>
                      <a:pt x="27" y="89"/>
                    </a:lnTo>
                    <a:lnTo>
                      <a:pt x="24" y="92"/>
                    </a:lnTo>
                    <a:lnTo>
                      <a:pt x="19" y="92"/>
                    </a:lnTo>
                    <a:lnTo>
                      <a:pt x="16" y="95"/>
                    </a:lnTo>
                    <a:lnTo>
                      <a:pt x="11" y="95"/>
                    </a:lnTo>
                    <a:lnTo>
                      <a:pt x="8" y="97"/>
                    </a:lnTo>
                    <a:lnTo>
                      <a:pt x="3" y="97"/>
                    </a:lnTo>
                    <a:lnTo>
                      <a:pt x="14" y="89"/>
                    </a:lnTo>
                    <a:lnTo>
                      <a:pt x="22" y="79"/>
                    </a:lnTo>
                    <a:lnTo>
                      <a:pt x="33" y="71"/>
                    </a:lnTo>
                    <a:lnTo>
                      <a:pt x="41" y="61"/>
                    </a:lnTo>
                    <a:lnTo>
                      <a:pt x="49" y="53"/>
                    </a:lnTo>
                    <a:lnTo>
                      <a:pt x="54" y="42"/>
                    </a:lnTo>
                    <a:lnTo>
                      <a:pt x="62" y="32"/>
                    </a:lnTo>
                    <a:lnTo>
                      <a:pt x="67" y="19"/>
                    </a:lnTo>
                    <a:lnTo>
                      <a:pt x="65" y="24"/>
                    </a:lnTo>
                    <a:lnTo>
                      <a:pt x="65" y="29"/>
                    </a:lnTo>
                    <a:lnTo>
                      <a:pt x="65" y="37"/>
                    </a:lnTo>
                    <a:lnTo>
                      <a:pt x="65" y="42"/>
                    </a:lnTo>
                    <a:lnTo>
                      <a:pt x="62" y="50"/>
                    </a:lnTo>
                    <a:lnTo>
                      <a:pt x="62" y="55"/>
                    </a:lnTo>
                    <a:lnTo>
                      <a:pt x="62" y="61"/>
                    </a:lnTo>
                    <a:lnTo>
                      <a:pt x="62" y="68"/>
                    </a:lnTo>
                    <a:lnTo>
                      <a:pt x="65" y="61"/>
                    </a:lnTo>
                    <a:lnTo>
                      <a:pt x="67" y="53"/>
                    </a:lnTo>
                    <a:lnTo>
                      <a:pt x="70" y="45"/>
                    </a:lnTo>
                    <a:lnTo>
                      <a:pt x="73" y="37"/>
                    </a:lnTo>
                    <a:lnTo>
                      <a:pt x="75" y="29"/>
                    </a:lnTo>
                    <a:lnTo>
                      <a:pt x="78" y="21"/>
                    </a:lnTo>
                    <a:lnTo>
                      <a:pt x="81" y="13"/>
                    </a:lnTo>
                    <a:lnTo>
                      <a:pt x="83" y="6"/>
                    </a:lnTo>
                    <a:lnTo>
                      <a:pt x="83" y="16"/>
                    </a:lnTo>
                    <a:lnTo>
                      <a:pt x="83" y="26"/>
                    </a:lnTo>
                    <a:lnTo>
                      <a:pt x="81" y="37"/>
                    </a:lnTo>
                    <a:lnTo>
                      <a:pt x="81" y="50"/>
                    </a:lnTo>
                    <a:lnTo>
                      <a:pt x="81" y="61"/>
                    </a:lnTo>
                    <a:lnTo>
                      <a:pt x="81" y="71"/>
                    </a:lnTo>
                    <a:lnTo>
                      <a:pt x="81" y="81"/>
                    </a:lnTo>
                    <a:lnTo>
                      <a:pt x="81" y="92"/>
                    </a:lnTo>
                    <a:lnTo>
                      <a:pt x="81" y="84"/>
                    </a:lnTo>
                    <a:lnTo>
                      <a:pt x="83" y="74"/>
                    </a:lnTo>
                    <a:lnTo>
                      <a:pt x="83" y="66"/>
                    </a:lnTo>
                    <a:lnTo>
                      <a:pt x="86" y="55"/>
                    </a:lnTo>
                    <a:lnTo>
                      <a:pt x="86" y="47"/>
                    </a:lnTo>
                    <a:lnTo>
                      <a:pt x="89" y="37"/>
                    </a:lnTo>
                    <a:lnTo>
                      <a:pt x="92" y="29"/>
                    </a:lnTo>
                    <a:lnTo>
                      <a:pt x="92" y="19"/>
                    </a:lnTo>
                    <a:lnTo>
                      <a:pt x="92" y="32"/>
                    </a:lnTo>
                    <a:lnTo>
                      <a:pt x="92" y="42"/>
                    </a:lnTo>
                    <a:lnTo>
                      <a:pt x="92" y="53"/>
                    </a:lnTo>
                    <a:lnTo>
                      <a:pt x="92" y="63"/>
                    </a:lnTo>
                    <a:lnTo>
                      <a:pt x="92" y="74"/>
                    </a:lnTo>
                    <a:lnTo>
                      <a:pt x="92" y="84"/>
                    </a:lnTo>
                    <a:lnTo>
                      <a:pt x="94" y="95"/>
                    </a:lnTo>
                    <a:lnTo>
                      <a:pt x="94" y="105"/>
                    </a:lnTo>
                    <a:lnTo>
                      <a:pt x="94" y="95"/>
                    </a:lnTo>
                    <a:lnTo>
                      <a:pt x="97" y="87"/>
                    </a:lnTo>
                    <a:lnTo>
                      <a:pt x="97" y="76"/>
                    </a:lnTo>
                    <a:lnTo>
                      <a:pt x="97" y="68"/>
                    </a:lnTo>
                    <a:lnTo>
                      <a:pt x="100" y="61"/>
                    </a:lnTo>
                    <a:lnTo>
                      <a:pt x="100" y="50"/>
                    </a:lnTo>
                    <a:lnTo>
                      <a:pt x="102" y="42"/>
                    </a:lnTo>
                    <a:lnTo>
                      <a:pt x="102" y="32"/>
                    </a:lnTo>
                    <a:lnTo>
                      <a:pt x="105" y="37"/>
                    </a:lnTo>
                    <a:lnTo>
                      <a:pt x="105" y="42"/>
                    </a:lnTo>
                    <a:lnTo>
                      <a:pt x="108" y="45"/>
                    </a:lnTo>
                    <a:lnTo>
                      <a:pt x="108" y="50"/>
                    </a:lnTo>
                    <a:lnTo>
                      <a:pt x="108" y="53"/>
                    </a:lnTo>
                    <a:lnTo>
                      <a:pt x="110" y="58"/>
                    </a:lnTo>
                    <a:lnTo>
                      <a:pt x="110" y="63"/>
                    </a:lnTo>
                    <a:lnTo>
                      <a:pt x="113" y="66"/>
                    </a:lnTo>
                    <a:lnTo>
                      <a:pt x="113" y="58"/>
                    </a:lnTo>
                    <a:lnTo>
                      <a:pt x="113" y="50"/>
                    </a:lnTo>
                    <a:lnTo>
                      <a:pt x="113" y="42"/>
                    </a:lnTo>
                    <a:lnTo>
                      <a:pt x="113" y="34"/>
                    </a:lnTo>
                    <a:lnTo>
                      <a:pt x="116" y="26"/>
                    </a:lnTo>
                    <a:lnTo>
                      <a:pt x="116" y="19"/>
                    </a:lnTo>
                    <a:lnTo>
                      <a:pt x="116" y="11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rgbClr val="C742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6" name="Freeform 567"/>
              <p:cNvSpPr>
                <a:spLocks/>
              </p:cNvSpPr>
              <p:nvPr/>
            </p:nvSpPr>
            <p:spPr bwMode="auto">
              <a:xfrm>
                <a:off x="4327" y="2834"/>
                <a:ext cx="129" cy="136"/>
              </a:xfrm>
              <a:custGeom>
                <a:avLst/>
                <a:gdLst>
                  <a:gd name="T0" fmla="*/ 108 w 129"/>
                  <a:gd name="T1" fmla="*/ 91 h 136"/>
                  <a:gd name="T2" fmla="*/ 78 w 129"/>
                  <a:gd name="T3" fmla="*/ 128 h 136"/>
                  <a:gd name="T4" fmla="*/ 49 w 129"/>
                  <a:gd name="T5" fmla="*/ 136 h 136"/>
                  <a:gd name="T6" fmla="*/ 35 w 129"/>
                  <a:gd name="T7" fmla="*/ 131 h 136"/>
                  <a:gd name="T8" fmla="*/ 51 w 129"/>
                  <a:gd name="T9" fmla="*/ 118 h 136"/>
                  <a:gd name="T10" fmla="*/ 62 w 129"/>
                  <a:gd name="T11" fmla="*/ 107 h 136"/>
                  <a:gd name="T12" fmla="*/ 51 w 129"/>
                  <a:gd name="T13" fmla="*/ 115 h 136"/>
                  <a:gd name="T14" fmla="*/ 25 w 129"/>
                  <a:gd name="T15" fmla="*/ 120 h 136"/>
                  <a:gd name="T16" fmla="*/ 8 w 129"/>
                  <a:gd name="T17" fmla="*/ 110 h 136"/>
                  <a:gd name="T18" fmla="*/ 19 w 129"/>
                  <a:gd name="T19" fmla="*/ 102 h 136"/>
                  <a:gd name="T20" fmla="*/ 33 w 129"/>
                  <a:gd name="T21" fmla="*/ 94 h 136"/>
                  <a:gd name="T22" fmla="*/ 35 w 129"/>
                  <a:gd name="T23" fmla="*/ 91 h 136"/>
                  <a:gd name="T24" fmla="*/ 22 w 129"/>
                  <a:gd name="T25" fmla="*/ 94 h 136"/>
                  <a:gd name="T26" fmla="*/ 6 w 129"/>
                  <a:gd name="T27" fmla="*/ 99 h 136"/>
                  <a:gd name="T28" fmla="*/ 8 w 129"/>
                  <a:gd name="T29" fmla="*/ 94 h 136"/>
                  <a:gd name="T30" fmla="*/ 17 w 129"/>
                  <a:gd name="T31" fmla="*/ 89 h 136"/>
                  <a:gd name="T32" fmla="*/ 27 w 129"/>
                  <a:gd name="T33" fmla="*/ 81 h 136"/>
                  <a:gd name="T34" fmla="*/ 17 w 129"/>
                  <a:gd name="T35" fmla="*/ 81 h 136"/>
                  <a:gd name="T36" fmla="*/ 8 w 129"/>
                  <a:gd name="T37" fmla="*/ 84 h 136"/>
                  <a:gd name="T38" fmla="*/ 3 w 129"/>
                  <a:gd name="T39" fmla="*/ 78 h 136"/>
                  <a:gd name="T40" fmla="*/ 14 w 129"/>
                  <a:gd name="T41" fmla="*/ 68 h 136"/>
                  <a:gd name="T42" fmla="*/ 27 w 129"/>
                  <a:gd name="T43" fmla="*/ 60 h 136"/>
                  <a:gd name="T44" fmla="*/ 25 w 129"/>
                  <a:gd name="T45" fmla="*/ 57 h 136"/>
                  <a:gd name="T46" fmla="*/ 17 w 129"/>
                  <a:gd name="T47" fmla="*/ 57 h 136"/>
                  <a:gd name="T48" fmla="*/ 6 w 129"/>
                  <a:gd name="T49" fmla="*/ 57 h 136"/>
                  <a:gd name="T50" fmla="*/ 22 w 129"/>
                  <a:gd name="T51" fmla="*/ 44 h 136"/>
                  <a:gd name="T52" fmla="*/ 38 w 129"/>
                  <a:gd name="T53" fmla="*/ 36 h 136"/>
                  <a:gd name="T54" fmla="*/ 49 w 129"/>
                  <a:gd name="T55" fmla="*/ 31 h 136"/>
                  <a:gd name="T56" fmla="*/ 35 w 129"/>
                  <a:gd name="T57" fmla="*/ 29 h 136"/>
                  <a:gd name="T58" fmla="*/ 25 w 129"/>
                  <a:gd name="T59" fmla="*/ 29 h 136"/>
                  <a:gd name="T60" fmla="*/ 30 w 129"/>
                  <a:gd name="T61" fmla="*/ 26 h 136"/>
                  <a:gd name="T62" fmla="*/ 41 w 129"/>
                  <a:gd name="T63" fmla="*/ 21 h 136"/>
                  <a:gd name="T64" fmla="*/ 54 w 129"/>
                  <a:gd name="T65" fmla="*/ 18 h 136"/>
                  <a:gd name="T66" fmla="*/ 46 w 129"/>
                  <a:gd name="T67" fmla="*/ 15 h 136"/>
                  <a:gd name="T68" fmla="*/ 38 w 129"/>
                  <a:gd name="T69" fmla="*/ 13 h 136"/>
                  <a:gd name="T70" fmla="*/ 43 w 129"/>
                  <a:gd name="T71" fmla="*/ 10 h 136"/>
                  <a:gd name="T72" fmla="*/ 70 w 129"/>
                  <a:gd name="T73" fmla="*/ 2 h 136"/>
                  <a:gd name="T74" fmla="*/ 97 w 129"/>
                  <a:gd name="T75" fmla="*/ 0 h 136"/>
                  <a:gd name="T76" fmla="*/ 100 w 129"/>
                  <a:gd name="T77" fmla="*/ 5 h 136"/>
                  <a:gd name="T78" fmla="*/ 86 w 129"/>
                  <a:gd name="T79" fmla="*/ 13 h 136"/>
                  <a:gd name="T80" fmla="*/ 75 w 129"/>
                  <a:gd name="T81" fmla="*/ 21 h 136"/>
                  <a:gd name="T82" fmla="*/ 89 w 129"/>
                  <a:gd name="T83" fmla="*/ 18 h 136"/>
                  <a:gd name="T84" fmla="*/ 100 w 129"/>
                  <a:gd name="T85" fmla="*/ 18 h 136"/>
                  <a:gd name="T86" fmla="*/ 102 w 129"/>
                  <a:gd name="T87" fmla="*/ 21 h 136"/>
                  <a:gd name="T88" fmla="*/ 84 w 129"/>
                  <a:gd name="T89" fmla="*/ 34 h 136"/>
                  <a:gd name="T90" fmla="*/ 65 w 129"/>
                  <a:gd name="T91" fmla="*/ 47 h 136"/>
                  <a:gd name="T92" fmla="*/ 70 w 129"/>
                  <a:gd name="T93" fmla="*/ 44 h 136"/>
                  <a:gd name="T94" fmla="*/ 86 w 129"/>
                  <a:gd name="T95" fmla="*/ 39 h 136"/>
                  <a:gd name="T96" fmla="*/ 105 w 129"/>
                  <a:gd name="T97" fmla="*/ 31 h 136"/>
                  <a:gd name="T98" fmla="*/ 89 w 129"/>
                  <a:gd name="T99" fmla="*/ 47 h 136"/>
                  <a:gd name="T100" fmla="*/ 73 w 129"/>
                  <a:gd name="T101" fmla="*/ 60 h 136"/>
                  <a:gd name="T102" fmla="*/ 67 w 129"/>
                  <a:gd name="T103" fmla="*/ 68 h 136"/>
                  <a:gd name="T104" fmla="*/ 81 w 129"/>
                  <a:gd name="T105" fmla="*/ 60 h 136"/>
                  <a:gd name="T106" fmla="*/ 94 w 129"/>
                  <a:gd name="T107" fmla="*/ 55 h 136"/>
                  <a:gd name="T108" fmla="*/ 92 w 129"/>
                  <a:gd name="T109" fmla="*/ 60 h 136"/>
                  <a:gd name="T110" fmla="*/ 81 w 129"/>
                  <a:gd name="T111" fmla="*/ 73 h 136"/>
                  <a:gd name="T112" fmla="*/ 70 w 129"/>
                  <a:gd name="T113" fmla="*/ 86 h 136"/>
                  <a:gd name="T114" fmla="*/ 94 w 129"/>
                  <a:gd name="T115" fmla="*/ 68 h 136"/>
                  <a:gd name="T116" fmla="*/ 113 w 129"/>
                  <a:gd name="T117" fmla="*/ 52 h 136"/>
                  <a:gd name="T118" fmla="*/ 126 w 129"/>
                  <a:gd name="T119" fmla="*/ 42 h 136"/>
                  <a:gd name="T120" fmla="*/ 126 w 129"/>
                  <a:gd name="T121" fmla="*/ 49 h 136"/>
                  <a:gd name="T122" fmla="*/ 124 w 129"/>
                  <a:gd name="T123" fmla="*/ 60 h 1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w 129"/>
                  <a:gd name="T187" fmla="*/ 0 h 136"/>
                  <a:gd name="T188" fmla="*/ 129 w 129"/>
                  <a:gd name="T189" fmla="*/ 136 h 136"/>
                </a:gdLst>
                <a:ahLst/>
                <a:cxnLst>
                  <a:cxn ang="T124">
                    <a:pos x="T0" y="T1"/>
                  </a:cxn>
                  <a:cxn ang="T125">
                    <a:pos x="T2" y="T3"/>
                  </a:cxn>
                  <a:cxn ang="T126">
                    <a:pos x="T4" y="T5"/>
                  </a:cxn>
                  <a:cxn ang="T127">
                    <a:pos x="T6" y="T7"/>
                  </a:cxn>
                  <a:cxn ang="T128">
                    <a:pos x="T8" y="T9"/>
                  </a:cxn>
                  <a:cxn ang="T129">
                    <a:pos x="T10" y="T11"/>
                  </a:cxn>
                  <a:cxn ang="T130">
                    <a:pos x="T12" y="T13"/>
                  </a:cxn>
                  <a:cxn ang="T131">
                    <a:pos x="T14" y="T15"/>
                  </a:cxn>
                  <a:cxn ang="T132">
                    <a:pos x="T16" y="T17"/>
                  </a:cxn>
                  <a:cxn ang="T133">
                    <a:pos x="T18" y="T19"/>
                  </a:cxn>
                  <a:cxn ang="T134">
                    <a:pos x="T20" y="T21"/>
                  </a:cxn>
                  <a:cxn ang="T135">
                    <a:pos x="T22" y="T23"/>
                  </a:cxn>
                  <a:cxn ang="T136">
                    <a:pos x="T24" y="T25"/>
                  </a:cxn>
                  <a:cxn ang="T137">
                    <a:pos x="T26" y="T27"/>
                  </a:cxn>
                  <a:cxn ang="T138">
                    <a:pos x="T28" y="T29"/>
                  </a:cxn>
                  <a:cxn ang="T139">
                    <a:pos x="T30" y="T31"/>
                  </a:cxn>
                  <a:cxn ang="T140">
                    <a:pos x="T32" y="T33"/>
                  </a:cxn>
                  <a:cxn ang="T141">
                    <a:pos x="T34" y="T35"/>
                  </a:cxn>
                  <a:cxn ang="T142">
                    <a:pos x="T36" y="T37"/>
                  </a:cxn>
                  <a:cxn ang="T143">
                    <a:pos x="T38" y="T39"/>
                  </a:cxn>
                  <a:cxn ang="T144">
                    <a:pos x="T40" y="T41"/>
                  </a:cxn>
                  <a:cxn ang="T145">
                    <a:pos x="T42" y="T43"/>
                  </a:cxn>
                  <a:cxn ang="T146">
                    <a:pos x="T44" y="T45"/>
                  </a:cxn>
                  <a:cxn ang="T147">
                    <a:pos x="T46" y="T47"/>
                  </a:cxn>
                  <a:cxn ang="T148">
                    <a:pos x="T48" y="T49"/>
                  </a:cxn>
                  <a:cxn ang="T149">
                    <a:pos x="T50" y="T51"/>
                  </a:cxn>
                  <a:cxn ang="T150">
                    <a:pos x="T52" y="T53"/>
                  </a:cxn>
                  <a:cxn ang="T151">
                    <a:pos x="T54" y="T55"/>
                  </a:cxn>
                  <a:cxn ang="T152">
                    <a:pos x="T56" y="T57"/>
                  </a:cxn>
                  <a:cxn ang="T153">
                    <a:pos x="T58" y="T59"/>
                  </a:cxn>
                  <a:cxn ang="T154">
                    <a:pos x="T60" y="T61"/>
                  </a:cxn>
                  <a:cxn ang="T155">
                    <a:pos x="T62" y="T63"/>
                  </a:cxn>
                  <a:cxn ang="T156">
                    <a:pos x="T64" y="T65"/>
                  </a:cxn>
                  <a:cxn ang="T157">
                    <a:pos x="T66" y="T67"/>
                  </a:cxn>
                  <a:cxn ang="T158">
                    <a:pos x="T68" y="T69"/>
                  </a:cxn>
                  <a:cxn ang="T159">
                    <a:pos x="T70" y="T71"/>
                  </a:cxn>
                  <a:cxn ang="T160">
                    <a:pos x="T72" y="T73"/>
                  </a:cxn>
                  <a:cxn ang="T161">
                    <a:pos x="T74" y="T75"/>
                  </a:cxn>
                  <a:cxn ang="T162">
                    <a:pos x="T76" y="T77"/>
                  </a:cxn>
                  <a:cxn ang="T163">
                    <a:pos x="T78" y="T79"/>
                  </a:cxn>
                  <a:cxn ang="T164">
                    <a:pos x="T80" y="T81"/>
                  </a:cxn>
                  <a:cxn ang="T165">
                    <a:pos x="T82" y="T83"/>
                  </a:cxn>
                  <a:cxn ang="T166">
                    <a:pos x="T84" y="T85"/>
                  </a:cxn>
                  <a:cxn ang="T167">
                    <a:pos x="T86" y="T87"/>
                  </a:cxn>
                  <a:cxn ang="T168">
                    <a:pos x="T88" y="T89"/>
                  </a:cxn>
                  <a:cxn ang="T169">
                    <a:pos x="T90" y="T91"/>
                  </a:cxn>
                  <a:cxn ang="T170">
                    <a:pos x="T92" y="T93"/>
                  </a:cxn>
                  <a:cxn ang="T171">
                    <a:pos x="T94" y="T95"/>
                  </a:cxn>
                  <a:cxn ang="T172">
                    <a:pos x="T96" y="T97"/>
                  </a:cxn>
                  <a:cxn ang="T173">
                    <a:pos x="T98" y="T99"/>
                  </a:cxn>
                  <a:cxn ang="T174">
                    <a:pos x="T100" y="T101"/>
                  </a:cxn>
                  <a:cxn ang="T175">
                    <a:pos x="T102" y="T103"/>
                  </a:cxn>
                  <a:cxn ang="T176">
                    <a:pos x="T104" y="T105"/>
                  </a:cxn>
                  <a:cxn ang="T177">
                    <a:pos x="T106" y="T107"/>
                  </a:cxn>
                  <a:cxn ang="T178">
                    <a:pos x="T108" y="T109"/>
                  </a:cxn>
                  <a:cxn ang="T179">
                    <a:pos x="T110" y="T111"/>
                  </a:cxn>
                  <a:cxn ang="T180">
                    <a:pos x="T112" y="T113"/>
                  </a:cxn>
                  <a:cxn ang="T181">
                    <a:pos x="T114" y="T115"/>
                  </a:cxn>
                  <a:cxn ang="T182">
                    <a:pos x="T116" y="T117"/>
                  </a:cxn>
                  <a:cxn ang="T183">
                    <a:pos x="T118" y="T119"/>
                  </a:cxn>
                  <a:cxn ang="T184">
                    <a:pos x="T120" y="T121"/>
                  </a:cxn>
                  <a:cxn ang="T185">
                    <a:pos x="T122" y="T123"/>
                  </a:cxn>
                </a:cxnLst>
                <a:rect l="T186" t="T187" r="T188" b="T189"/>
                <a:pathLst>
                  <a:path w="129" h="136">
                    <a:moveTo>
                      <a:pt x="121" y="63"/>
                    </a:moveTo>
                    <a:lnTo>
                      <a:pt x="116" y="76"/>
                    </a:lnTo>
                    <a:lnTo>
                      <a:pt x="108" y="91"/>
                    </a:lnTo>
                    <a:lnTo>
                      <a:pt x="100" y="104"/>
                    </a:lnTo>
                    <a:lnTo>
                      <a:pt x="89" y="118"/>
                    </a:lnTo>
                    <a:lnTo>
                      <a:pt x="78" y="128"/>
                    </a:lnTo>
                    <a:lnTo>
                      <a:pt x="65" y="133"/>
                    </a:lnTo>
                    <a:lnTo>
                      <a:pt x="57" y="136"/>
                    </a:lnTo>
                    <a:lnTo>
                      <a:pt x="49" y="136"/>
                    </a:lnTo>
                    <a:lnTo>
                      <a:pt x="41" y="136"/>
                    </a:lnTo>
                    <a:lnTo>
                      <a:pt x="33" y="133"/>
                    </a:lnTo>
                    <a:lnTo>
                      <a:pt x="35" y="131"/>
                    </a:lnTo>
                    <a:lnTo>
                      <a:pt x="38" y="128"/>
                    </a:lnTo>
                    <a:lnTo>
                      <a:pt x="43" y="123"/>
                    </a:lnTo>
                    <a:lnTo>
                      <a:pt x="51" y="118"/>
                    </a:lnTo>
                    <a:lnTo>
                      <a:pt x="57" y="115"/>
                    </a:lnTo>
                    <a:lnTo>
                      <a:pt x="59" y="110"/>
                    </a:lnTo>
                    <a:lnTo>
                      <a:pt x="62" y="107"/>
                    </a:lnTo>
                    <a:lnTo>
                      <a:pt x="57" y="110"/>
                    </a:lnTo>
                    <a:lnTo>
                      <a:pt x="51" y="115"/>
                    </a:lnTo>
                    <a:lnTo>
                      <a:pt x="43" y="118"/>
                    </a:lnTo>
                    <a:lnTo>
                      <a:pt x="33" y="120"/>
                    </a:lnTo>
                    <a:lnTo>
                      <a:pt x="25" y="120"/>
                    </a:lnTo>
                    <a:lnTo>
                      <a:pt x="17" y="120"/>
                    </a:lnTo>
                    <a:lnTo>
                      <a:pt x="8" y="118"/>
                    </a:lnTo>
                    <a:lnTo>
                      <a:pt x="8" y="110"/>
                    </a:lnTo>
                    <a:lnTo>
                      <a:pt x="11" y="107"/>
                    </a:lnTo>
                    <a:lnTo>
                      <a:pt x="17" y="104"/>
                    </a:lnTo>
                    <a:lnTo>
                      <a:pt x="19" y="102"/>
                    </a:lnTo>
                    <a:lnTo>
                      <a:pt x="25" y="99"/>
                    </a:lnTo>
                    <a:lnTo>
                      <a:pt x="27" y="97"/>
                    </a:lnTo>
                    <a:lnTo>
                      <a:pt x="33" y="94"/>
                    </a:lnTo>
                    <a:lnTo>
                      <a:pt x="38" y="91"/>
                    </a:lnTo>
                    <a:lnTo>
                      <a:pt x="41" y="89"/>
                    </a:lnTo>
                    <a:lnTo>
                      <a:pt x="35" y="91"/>
                    </a:lnTo>
                    <a:lnTo>
                      <a:pt x="30" y="91"/>
                    </a:lnTo>
                    <a:lnTo>
                      <a:pt x="27" y="94"/>
                    </a:lnTo>
                    <a:lnTo>
                      <a:pt x="22" y="94"/>
                    </a:lnTo>
                    <a:lnTo>
                      <a:pt x="17" y="97"/>
                    </a:lnTo>
                    <a:lnTo>
                      <a:pt x="11" y="97"/>
                    </a:lnTo>
                    <a:lnTo>
                      <a:pt x="6" y="99"/>
                    </a:lnTo>
                    <a:lnTo>
                      <a:pt x="0" y="99"/>
                    </a:lnTo>
                    <a:lnTo>
                      <a:pt x="6" y="97"/>
                    </a:lnTo>
                    <a:lnTo>
                      <a:pt x="8" y="94"/>
                    </a:lnTo>
                    <a:lnTo>
                      <a:pt x="11" y="91"/>
                    </a:lnTo>
                    <a:lnTo>
                      <a:pt x="14" y="91"/>
                    </a:lnTo>
                    <a:lnTo>
                      <a:pt x="17" y="89"/>
                    </a:lnTo>
                    <a:lnTo>
                      <a:pt x="19" y="86"/>
                    </a:lnTo>
                    <a:lnTo>
                      <a:pt x="25" y="84"/>
                    </a:lnTo>
                    <a:lnTo>
                      <a:pt x="27" y="81"/>
                    </a:lnTo>
                    <a:lnTo>
                      <a:pt x="25" y="81"/>
                    </a:lnTo>
                    <a:lnTo>
                      <a:pt x="19" y="81"/>
                    </a:lnTo>
                    <a:lnTo>
                      <a:pt x="17" y="81"/>
                    </a:lnTo>
                    <a:lnTo>
                      <a:pt x="14" y="81"/>
                    </a:lnTo>
                    <a:lnTo>
                      <a:pt x="11" y="84"/>
                    </a:lnTo>
                    <a:lnTo>
                      <a:pt x="8" y="84"/>
                    </a:lnTo>
                    <a:lnTo>
                      <a:pt x="3" y="84"/>
                    </a:lnTo>
                    <a:lnTo>
                      <a:pt x="0" y="84"/>
                    </a:lnTo>
                    <a:lnTo>
                      <a:pt x="3" y="78"/>
                    </a:lnTo>
                    <a:lnTo>
                      <a:pt x="6" y="76"/>
                    </a:lnTo>
                    <a:lnTo>
                      <a:pt x="11" y="73"/>
                    </a:lnTo>
                    <a:lnTo>
                      <a:pt x="14" y="68"/>
                    </a:lnTo>
                    <a:lnTo>
                      <a:pt x="17" y="65"/>
                    </a:lnTo>
                    <a:lnTo>
                      <a:pt x="22" y="63"/>
                    </a:lnTo>
                    <a:lnTo>
                      <a:pt x="27" y="60"/>
                    </a:lnTo>
                    <a:lnTo>
                      <a:pt x="30" y="57"/>
                    </a:lnTo>
                    <a:lnTo>
                      <a:pt x="27" y="57"/>
                    </a:lnTo>
                    <a:lnTo>
                      <a:pt x="25" y="57"/>
                    </a:lnTo>
                    <a:lnTo>
                      <a:pt x="22" y="57"/>
                    </a:lnTo>
                    <a:lnTo>
                      <a:pt x="19" y="57"/>
                    </a:lnTo>
                    <a:lnTo>
                      <a:pt x="17" y="57"/>
                    </a:lnTo>
                    <a:lnTo>
                      <a:pt x="14" y="57"/>
                    </a:lnTo>
                    <a:lnTo>
                      <a:pt x="8" y="57"/>
                    </a:lnTo>
                    <a:lnTo>
                      <a:pt x="6" y="57"/>
                    </a:lnTo>
                    <a:lnTo>
                      <a:pt x="11" y="52"/>
                    </a:lnTo>
                    <a:lnTo>
                      <a:pt x="17" y="49"/>
                    </a:lnTo>
                    <a:lnTo>
                      <a:pt x="22" y="44"/>
                    </a:lnTo>
                    <a:lnTo>
                      <a:pt x="27" y="42"/>
                    </a:lnTo>
                    <a:lnTo>
                      <a:pt x="33" y="39"/>
                    </a:lnTo>
                    <a:lnTo>
                      <a:pt x="38" y="36"/>
                    </a:lnTo>
                    <a:lnTo>
                      <a:pt x="46" y="34"/>
                    </a:lnTo>
                    <a:lnTo>
                      <a:pt x="51" y="31"/>
                    </a:lnTo>
                    <a:lnTo>
                      <a:pt x="49" y="31"/>
                    </a:lnTo>
                    <a:lnTo>
                      <a:pt x="43" y="29"/>
                    </a:lnTo>
                    <a:lnTo>
                      <a:pt x="41" y="29"/>
                    </a:lnTo>
                    <a:lnTo>
                      <a:pt x="35" y="29"/>
                    </a:lnTo>
                    <a:lnTo>
                      <a:pt x="33" y="29"/>
                    </a:lnTo>
                    <a:lnTo>
                      <a:pt x="30" y="29"/>
                    </a:lnTo>
                    <a:lnTo>
                      <a:pt x="25" y="29"/>
                    </a:lnTo>
                    <a:lnTo>
                      <a:pt x="22" y="29"/>
                    </a:lnTo>
                    <a:lnTo>
                      <a:pt x="25" y="26"/>
                    </a:lnTo>
                    <a:lnTo>
                      <a:pt x="30" y="26"/>
                    </a:lnTo>
                    <a:lnTo>
                      <a:pt x="33" y="23"/>
                    </a:lnTo>
                    <a:lnTo>
                      <a:pt x="38" y="23"/>
                    </a:lnTo>
                    <a:lnTo>
                      <a:pt x="41" y="21"/>
                    </a:lnTo>
                    <a:lnTo>
                      <a:pt x="46" y="21"/>
                    </a:lnTo>
                    <a:lnTo>
                      <a:pt x="49" y="21"/>
                    </a:lnTo>
                    <a:lnTo>
                      <a:pt x="54" y="18"/>
                    </a:lnTo>
                    <a:lnTo>
                      <a:pt x="51" y="18"/>
                    </a:lnTo>
                    <a:lnTo>
                      <a:pt x="49" y="18"/>
                    </a:lnTo>
                    <a:lnTo>
                      <a:pt x="46" y="15"/>
                    </a:lnTo>
                    <a:lnTo>
                      <a:pt x="43" y="15"/>
                    </a:lnTo>
                    <a:lnTo>
                      <a:pt x="41" y="15"/>
                    </a:lnTo>
                    <a:lnTo>
                      <a:pt x="38" y="13"/>
                    </a:lnTo>
                    <a:lnTo>
                      <a:pt x="35" y="13"/>
                    </a:lnTo>
                    <a:lnTo>
                      <a:pt x="43" y="10"/>
                    </a:lnTo>
                    <a:lnTo>
                      <a:pt x="51" y="8"/>
                    </a:lnTo>
                    <a:lnTo>
                      <a:pt x="62" y="5"/>
                    </a:lnTo>
                    <a:lnTo>
                      <a:pt x="70" y="2"/>
                    </a:lnTo>
                    <a:lnTo>
                      <a:pt x="78" y="2"/>
                    </a:lnTo>
                    <a:lnTo>
                      <a:pt x="86" y="0"/>
                    </a:lnTo>
                    <a:lnTo>
                      <a:pt x="97" y="0"/>
                    </a:lnTo>
                    <a:lnTo>
                      <a:pt x="108" y="0"/>
                    </a:lnTo>
                    <a:lnTo>
                      <a:pt x="102" y="2"/>
                    </a:lnTo>
                    <a:lnTo>
                      <a:pt x="100" y="5"/>
                    </a:lnTo>
                    <a:lnTo>
                      <a:pt x="94" y="8"/>
                    </a:lnTo>
                    <a:lnTo>
                      <a:pt x="92" y="10"/>
                    </a:lnTo>
                    <a:lnTo>
                      <a:pt x="86" y="13"/>
                    </a:lnTo>
                    <a:lnTo>
                      <a:pt x="84" y="15"/>
                    </a:lnTo>
                    <a:lnTo>
                      <a:pt x="78" y="18"/>
                    </a:lnTo>
                    <a:lnTo>
                      <a:pt x="75" y="21"/>
                    </a:lnTo>
                    <a:lnTo>
                      <a:pt x="78" y="21"/>
                    </a:lnTo>
                    <a:lnTo>
                      <a:pt x="84" y="21"/>
                    </a:lnTo>
                    <a:lnTo>
                      <a:pt x="89" y="18"/>
                    </a:lnTo>
                    <a:lnTo>
                      <a:pt x="92" y="18"/>
                    </a:lnTo>
                    <a:lnTo>
                      <a:pt x="97" y="18"/>
                    </a:lnTo>
                    <a:lnTo>
                      <a:pt x="100" y="18"/>
                    </a:lnTo>
                    <a:lnTo>
                      <a:pt x="105" y="15"/>
                    </a:lnTo>
                    <a:lnTo>
                      <a:pt x="110" y="15"/>
                    </a:lnTo>
                    <a:lnTo>
                      <a:pt x="102" y="21"/>
                    </a:lnTo>
                    <a:lnTo>
                      <a:pt x="97" y="23"/>
                    </a:lnTo>
                    <a:lnTo>
                      <a:pt x="89" y="29"/>
                    </a:lnTo>
                    <a:lnTo>
                      <a:pt x="84" y="34"/>
                    </a:lnTo>
                    <a:lnTo>
                      <a:pt x="78" y="36"/>
                    </a:lnTo>
                    <a:lnTo>
                      <a:pt x="70" y="42"/>
                    </a:lnTo>
                    <a:lnTo>
                      <a:pt x="65" y="47"/>
                    </a:lnTo>
                    <a:lnTo>
                      <a:pt x="57" y="49"/>
                    </a:lnTo>
                    <a:lnTo>
                      <a:pt x="65" y="47"/>
                    </a:lnTo>
                    <a:lnTo>
                      <a:pt x="70" y="44"/>
                    </a:lnTo>
                    <a:lnTo>
                      <a:pt x="75" y="44"/>
                    </a:lnTo>
                    <a:lnTo>
                      <a:pt x="81" y="42"/>
                    </a:lnTo>
                    <a:lnTo>
                      <a:pt x="86" y="39"/>
                    </a:lnTo>
                    <a:lnTo>
                      <a:pt x="94" y="36"/>
                    </a:lnTo>
                    <a:lnTo>
                      <a:pt x="100" y="34"/>
                    </a:lnTo>
                    <a:lnTo>
                      <a:pt x="105" y="31"/>
                    </a:lnTo>
                    <a:lnTo>
                      <a:pt x="100" y="36"/>
                    </a:lnTo>
                    <a:lnTo>
                      <a:pt x="94" y="42"/>
                    </a:lnTo>
                    <a:lnTo>
                      <a:pt x="89" y="47"/>
                    </a:lnTo>
                    <a:lnTo>
                      <a:pt x="84" y="52"/>
                    </a:lnTo>
                    <a:lnTo>
                      <a:pt x="78" y="55"/>
                    </a:lnTo>
                    <a:lnTo>
                      <a:pt x="73" y="60"/>
                    </a:lnTo>
                    <a:lnTo>
                      <a:pt x="67" y="65"/>
                    </a:lnTo>
                    <a:lnTo>
                      <a:pt x="65" y="70"/>
                    </a:lnTo>
                    <a:lnTo>
                      <a:pt x="67" y="68"/>
                    </a:lnTo>
                    <a:lnTo>
                      <a:pt x="73" y="65"/>
                    </a:lnTo>
                    <a:lnTo>
                      <a:pt x="78" y="63"/>
                    </a:lnTo>
                    <a:lnTo>
                      <a:pt x="81" y="60"/>
                    </a:lnTo>
                    <a:lnTo>
                      <a:pt x="86" y="60"/>
                    </a:lnTo>
                    <a:lnTo>
                      <a:pt x="89" y="57"/>
                    </a:lnTo>
                    <a:lnTo>
                      <a:pt x="94" y="55"/>
                    </a:lnTo>
                    <a:lnTo>
                      <a:pt x="100" y="52"/>
                    </a:lnTo>
                    <a:lnTo>
                      <a:pt x="94" y="57"/>
                    </a:lnTo>
                    <a:lnTo>
                      <a:pt x="92" y="60"/>
                    </a:lnTo>
                    <a:lnTo>
                      <a:pt x="89" y="65"/>
                    </a:lnTo>
                    <a:lnTo>
                      <a:pt x="84" y="68"/>
                    </a:lnTo>
                    <a:lnTo>
                      <a:pt x="81" y="73"/>
                    </a:lnTo>
                    <a:lnTo>
                      <a:pt x="78" y="76"/>
                    </a:lnTo>
                    <a:lnTo>
                      <a:pt x="75" y="81"/>
                    </a:lnTo>
                    <a:lnTo>
                      <a:pt x="70" y="86"/>
                    </a:lnTo>
                    <a:lnTo>
                      <a:pt x="78" y="81"/>
                    </a:lnTo>
                    <a:lnTo>
                      <a:pt x="86" y="73"/>
                    </a:lnTo>
                    <a:lnTo>
                      <a:pt x="94" y="68"/>
                    </a:lnTo>
                    <a:lnTo>
                      <a:pt x="102" y="63"/>
                    </a:lnTo>
                    <a:lnTo>
                      <a:pt x="108" y="57"/>
                    </a:lnTo>
                    <a:lnTo>
                      <a:pt x="113" y="52"/>
                    </a:lnTo>
                    <a:lnTo>
                      <a:pt x="121" y="44"/>
                    </a:lnTo>
                    <a:lnTo>
                      <a:pt x="129" y="36"/>
                    </a:lnTo>
                    <a:lnTo>
                      <a:pt x="126" y="42"/>
                    </a:lnTo>
                    <a:lnTo>
                      <a:pt x="126" y="44"/>
                    </a:lnTo>
                    <a:lnTo>
                      <a:pt x="126" y="47"/>
                    </a:lnTo>
                    <a:lnTo>
                      <a:pt x="126" y="49"/>
                    </a:lnTo>
                    <a:lnTo>
                      <a:pt x="124" y="52"/>
                    </a:lnTo>
                    <a:lnTo>
                      <a:pt x="124" y="57"/>
                    </a:lnTo>
                    <a:lnTo>
                      <a:pt x="124" y="60"/>
                    </a:lnTo>
                    <a:lnTo>
                      <a:pt x="121" y="63"/>
                    </a:lnTo>
                    <a:close/>
                  </a:path>
                </a:pathLst>
              </a:custGeom>
              <a:solidFill>
                <a:srgbClr val="C7423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7" name="Freeform 568"/>
              <p:cNvSpPr>
                <a:spLocks/>
              </p:cNvSpPr>
              <p:nvPr/>
            </p:nvSpPr>
            <p:spPr bwMode="auto">
              <a:xfrm>
                <a:off x="4534" y="2321"/>
                <a:ext cx="56" cy="68"/>
              </a:xfrm>
              <a:custGeom>
                <a:avLst/>
                <a:gdLst>
                  <a:gd name="T0" fmla="*/ 43 w 56"/>
                  <a:gd name="T1" fmla="*/ 65 h 68"/>
                  <a:gd name="T2" fmla="*/ 48 w 56"/>
                  <a:gd name="T3" fmla="*/ 55 h 68"/>
                  <a:gd name="T4" fmla="*/ 54 w 56"/>
                  <a:gd name="T5" fmla="*/ 41 h 68"/>
                  <a:gd name="T6" fmla="*/ 56 w 56"/>
                  <a:gd name="T7" fmla="*/ 31 h 68"/>
                  <a:gd name="T8" fmla="*/ 56 w 56"/>
                  <a:gd name="T9" fmla="*/ 18 h 68"/>
                  <a:gd name="T10" fmla="*/ 51 w 56"/>
                  <a:gd name="T11" fmla="*/ 10 h 68"/>
                  <a:gd name="T12" fmla="*/ 43 w 56"/>
                  <a:gd name="T13" fmla="*/ 2 h 68"/>
                  <a:gd name="T14" fmla="*/ 32 w 56"/>
                  <a:gd name="T15" fmla="*/ 0 h 68"/>
                  <a:gd name="T16" fmla="*/ 16 w 56"/>
                  <a:gd name="T17" fmla="*/ 2 h 68"/>
                  <a:gd name="T18" fmla="*/ 16 w 56"/>
                  <a:gd name="T19" fmla="*/ 5 h 68"/>
                  <a:gd name="T20" fmla="*/ 19 w 56"/>
                  <a:gd name="T21" fmla="*/ 5 h 68"/>
                  <a:gd name="T22" fmla="*/ 21 w 56"/>
                  <a:gd name="T23" fmla="*/ 7 h 68"/>
                  <a:gd name="T24" fmla="*/ 27 w 56"/>
                  <a:gd name="T25" fmla="*/ 10 h 68"/>
                  <a:gd name="T26" fmla="*/ 32 w 56"/>
                  <a:gd name="T27" fmla="*/ 13 h 68"/>
                  <a:gd name="T28" fmla="*/ 35 w 56"/>
                  <a:gd name="T29" fmla="*/ 15 h 68"/>
                  <a:gd name="T30" fmla="*/ 37 w 56"/>
                  <a:gd name="T31" fmla="*/ 21 h 68"/>
                  <a:gd name="T32" fmla="*/ 37 w 56"/>
                  <a:gd name="T33" fmla="*/ 23 h 68"/>
                  <a:gd name="T34" fmla="*/ 37 w 56"/>
                  <a:gd name="T35" fmla="*/ 28 h 68"/>
                  <a:gd name="T36" fmla="*/ 35 w 56"/>
                  <a:gd name="T37" fmla="*/ 34 h 68"/>
                  <a:gd name="T38" fmla="*/ 29 w 56"/>
                  <a:gd name="T39" fmla="*/ 36 h 68"/>
                  <a:gd name="T40" fmla="*/ 24 w 56"/>
                  <a:gd name="T41" fmla="*/ 39 h 68"/>
                  <a:gd name="T42" fmla="*/ 19 w 56"/>
                  <a:gd name="T43" fmla="*/ 41 h 68"/>
                  <a:gd name="T44" fmla="*/ 13 w 56"/>
                  <a:gd name="T45" fmla="*/ 44 h 68"/>
                  <a:gd name="T46" fmla="*/ 8 w 56"/>
                  <a:gd name="T47" fmla="*/ 44 h 68"/>
                  <a:gd name="T48" fmla="*/ 3 w 56"/>
                  <a:gd name="T49" fmla="*/ 47 h 68"/>
                  <a:gd name="T50" fmla="*/ 3 w 56"/>
                  <a:gd name="T51" fmla="*/ 47 h 68"/>
                  <a:gd name="T52" fmla="*/ 3 w 56"/>
                  <a:gd name="T53" fmla="*/ 49 h 68"/>
                  <a:gd name="T54" fmla="*/ 3 w 56"/>
                  <a:gd name="T55" fmla="*/ 52 h 68"/>
                  <a:gd name="T56" fmla="*/ 0 w 56"/>
                  <a:gd name="T57" fmla="*/ 52 h 68"/>
                  <a:gd name="T58" fmla="*/ 0 w 56"/>
                  <a:gd name="T59" fmla="*/ 55 h 68"/>
                  <a:gd name="T60" fmla="*/ 0 w 56"/>
                  <a:gd name="T61" fmla="*/ 57 h 68"/>
                  <a:gd name="T62" fmla="*/ 0 w 56"/>
                  <a:gd name="T63" fmla="*/ 57 h 68"/>
                  <a:gd name="T64" fmla="*/ 0 w 56"/>
                  <a:gd name="T65" fmla="*/ 60 h 68"/>
                  <a:gd name="T66" fmla="*/ 3 w 56"/>
                  <a:gd name="T67" fmla="*/ 62 h 68"/>
                  <a:gd name="T68" fmla="*/ 8 w 56"/>
                  <a:gd name="T69" fmla="*/ 62 h 68"/>
                  <a:gd name="T70" fmla="*/ 13 w 56"/>
                  <a:gd name="T71" fmla="*/ 65 h 68"/>
                  <a:gd name="T72" fmla="*/ 21 w 56"/>
                  <a:gd name="T73" fmla="*/ 68 h 68"/>
                  <a:gd name="T74" fmla="*/ 27 w 56"/>
                  <a:gd name="T75" fmla="*/ 68 h 68"/>
                  <a:gd name="T76" fmla="*/ 35 w 56"/>
                  <a:gd name="T77" fmla="*/ 68 h 68"/>
                  <a:gd name="T78" fmla="*/ 40 w 56"/>
                  <a:gd name="T79" fmla="*/ 68 h 68"/>
                  <a:gd name="T80" fmla="*/ 43 w 56"/>
                  <a:gd name="T81" fmla="*/ 65 h 68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56"/>
                  <a:gd name="T124" fmla="*/ 0 h 68"/>
                  <a:gd name="T125" fmla="*/ 56 w 56"/>
                  <a:gd name="T126" fmla="*/ 68 h 68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56" h="68">
                    <a:moveTo>
                      <a:pt x="43" y="65"/>
                    </a:moveTo>
                    <a:lnTo>
                      <a:pt x="48" y="55"/>
                    </a:lnTo>
                    <a:lnTo>
                      <a:pt x="54" y="41"/>
                    </a:lnTo>
                    <a:lnTo>
                      <a:pt x="56" y="31"/>
                    </a:lnTo>
                    <a:lnTo>
                      <a:pt x="56" y="18"/>
                    </a:lnTo>
                    <a:lnTo>
                      <a:pt x="51" y="10"/>
                    </a:lnTo>
                    <a:lnTo>
                      <a:pt x="43" y="2"/>
                    </a:lnTo>
                    <a:lnTo>
                      <a:pt x="32" y="0"/>
                    </a:lnTo>
                    <a:lnTo>
                      <a:pt x="16" y="2"/>
                    </a:lnTo>
                    <a:lnTo>
                      <a:pt x="16" y="5"/>
                    </a:lnTo>
                    <a:lnTo>
                      <a:pt x="19" y="5"/>
                    </a:lnTo>
                    <a:lnTo>
                      <a:pt x="21" y="7"/>
                    </a:lnTo>
                    <a:lnTo>
                      <a:pt x="27" y="10"/>
                    </a:lnTo>
                    <a:lnTo>
                      <a:pt x="32" y="13"/>
                    </a:lnTo>
                    <a:lnTo>
                      <a:pt x="35" y="15"/>
                    </a:lnTo>
                    <a:lnTo>
                      <a:pt x="37" y="21"/>
                    </a:lnTo>
                    <a:lnTo>
                      <a:pt x="37" y="23"/>
                    </a:lnTo>
                    <a:lnTo>
                      <a:pt x="37" y="28"/>
                    </a:lnTo>
                    <a:lnTo>
                      <a:pt x="35" y="34"/>
                    </a:lnTo>
                    <a:lnTo>
                      <a:pt x="29" y="36"/>
                    </a:lnTo>
                    <a:lnTo>
                      <a:pt x="24" y="39"/>
                    </a:lnTo>
                    <a:lnTo>
                      <a:pt x="19" y="41"/>
                    </a:lnTo>
                    <a:lnTo>
                      <a:pt x="13" y="44"/>
                    </a:lnTo>
                    <a:lnTo>
                      <a:pt x="8" y="44"/>
                    </a:lnTo>
                    <a:lnTo>
                      <a:pt x="3" y="47"/>
                    </a:lnTo>
                    <a:lnTo>
                      <a:pt x="3" y="49"/>
                    </a:lnTo>
                    <a:lnTo>
                      <a:pt x="3" y="52"/>
                    </a:lnTo>
                    <a:lnTo>
                      <a:pt x="0" y="52"/>
                    </a:lnTo>
                    <a:lnTo>
                      <a:pt x="0" y="55"/>
                    </a:lnTo>
                    <a:lnTo>
                      <a:pt x="0" y="57"/>
                    </a:lnTo>
                    <a:lnTo>
                      <a:pt x="0" y="60"/>
                    </a:lnTo>
                    <a:lnTo>
                      <a:pt x="3" y="62"/>
                    </a:lnTo>
                    <a:lnTo>
                      <a:pt x="8" y="62"/>
                    </a:lnTo>
                    <a:lnTo>
                      <a:pt x="13" y="65"/>
                    </a:lnTo>
                    <a:lnTo>
                      <a:pt x="21" y="68"/>
                    </a:lnTo>
                    <a:lnTo>
                      <a:pt x="27" y="68"/>
                    </a:lnTo>
                    <a:lnTo>
                      <a:pt x="35" y="68"/>
                    </a:lnTo>
                    <a:lnTo>
                      <a:pt x="40" y="68"/>
                    </a:lnTo>
                    <a:lnTo>
                      <a:pt x="43" y="65"/>
                    </a:lnTo>
                    <a:close/>
                  </a:path>
                </a:pathLst>
              </a:custGeom>
              <a:solidFill>
                <a:srgbClr val="997A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8" name="Freeform 569"/>
              <p:cNvSpPr>
                <a:spLocks/>
              </p:cNvSpPr>
              <p:nvPr/>
            </p:nvSpPr>
            <p:spPr bwMode="auto">
              <a:xfrm>
                <a:off x="4504" y="2305"/>
                <a:ext cx="75" cy="52"/>
              </a:xfrm>
              <a:custGeom>
                <a:avLst/>
                <a:gdLst>
                  <a:gd name="T0" fmla="*/ 75 w 75"/>
                  <a:gd name="T1" fmla="*/ 13 h 52"/>
                  <a:gd name="T2" fmla="*/ 75 w 75"/>
                  <a:gd name="T3" fmla="*/ 13 h 52"/>
                  <a:gd name="T4" fmla="*/ 75 w 75"/>
                  <a:gd name="T5" fmla="*/ 10 h 52"/>
                  <a:gd name="T6" fmla="*/ 73 w 75"/>
                  <a:gd name="T7" fmla="*/ 10 h 52"/>
                  <a:gd name="T8" fmla="*/ 70 w 75"/>
                  <a:gd name="T9" fmla="*/ 8 h 52"/>
                  <a:gd name="T10" fmla="*/ 67 w 75"/>
                  <a:gd name="T11" fmla="*/ 5 h 52"/>
                  <a:gd name="T12" fmla="*/ 65 w 75"/>
                  <a:gd name="T13" fmla="*/ 2 h 52"/>
                  <a:gd name="T14" fmla="*/ 59 w 75"/>
                  <a:gd name="T15" fmla="*/ 0 h 52"/>
                  <a:gd name="T16" fmla="*/ 54 w 75"/>
                  <a:gd name="T17" fmla="*/ 0 h 52"/>
                  <a:gd name="T18" fmla="*/ 46 w 75"/>
                  <a:gd name="T19" fmla="*/ 0 h 52"/>
                  <a:gd name="T20" fmla="*/ 38 w 75"/>
                  <a:gd name="T21" fmla="*/ 2 h 52"/>
                  <a:gd name="T22" fmla="*/ 30 w 75"/>
                  <a:gd name="T23" fmla="*/ 5 h 52"/>
                  <a:gd name="T24" fmla="*/ 22 w 75"/>
                  <a:gd name="T25" fmla="*/ 8 h 52"/>
                  <a:gd name="T26" fmla="*/ 14 w 75"/>
                  <a:gd name="T27" fmla="*/ 13 h 52"/>
                  <a:gd name="T28" fmla="*/ 8 w 75"/>
                  <a:gd name="T29" fmla="*/ 16 h 52"/>
                  <a:gd name="T30" fmla="*/ 3 w 75"/>
                  <a:gd name="T31" fmla="*/ 21 h 52"/>
                  <a:gd name="T32" fmla="*/ 0 w 75"/>
                  <a:gd name="T33" fmla="*/ 26 h 52"/>
                  <a:gd name="T34" fmla="*/ 0 w 75"/>
                  <a:gd name="T35" fmla="*/ 37 h 52"/>
                  <a:gd name="T36" fmla="*/ 0 w 75"/>
                  <a:gd name="T37" fmla="*/ 44 h 52"/>
                  <a:gd name="T38" fmla="*/ 6 w 75"/>
                  <a:gd name="T39" fmla="*/ 50 h 52"/>
                  <a:gd name="T40" fmla="*/ 8 w 75"/>
                  <a:gd name="T41" fmla="*/ 52 h 52"/>
                  <a:gd name="T42" fmla="*/ 14 w 75"/>
                  <a:gd name="T43" fmla="*/ 52 h 52"/>
                  <a:gd name="T44" fmla="*/ 22 w 75"/>
                  <a:gd name="T45" fmla="*/ 50 h 52"/>
                  <a:gd name="T46" fmla="*/ 30 w 75"/>
                  <a:gd name="T47" fmla="*/ 47 h 52"/>
                  <a:gd name="T48" fmla="*/ 35 w 75"/>
                  <a:gd name="T49" fmla="*/ 39 h 52"/>
                  <a:gd name="T50" fmla="*/ 41 w 75"/>
                  <a:gd name="T51" fmla="*/ 34 h 52"/>
                  <a:gd name="T52" fmla="*/ 46 w 75"/>
                  <a:gd name="T53" fmla="*/ 29 h 52"/>
                  <a:gd name="T54" fmla="*/ 51 w 75"/>
                  <a:gd name="T55" fmla="*/ 26 h 52"/>
                  <a:gd name="T56" fmla="*/ 54 w 75"/>
                  <a:gd name="T57" fmla="*/ 23 h 52"/>
                  <a:gd name="T58" fmla="*/ 59 w 75"/>
                  <a:gd name="T59" fmla="*/ 18 h 52"/>
                  <a:gd name="T60" fmla="*/ 62 w 75"/>
                  <a:gd name="T61" fmla="*/ 18 h 52"/>
                  <a:gd name="T62" fmla="*/ 70 w 75"/>
                  <a:gd name="T63" fmla="*/ 16 h 52"/>
                  <a:gd name="T64" fmla="*/ 75 w 75"/>
                  <a:gd name="T65" fmla="*/ 13 h 52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75"/>
                  <a:gd name="T100" fmla="*/ 0 h 52"/>
                  <a:gd name="T101" fmla="*/ 75 w 75"/>
                  <a:gd name="T102" fmla="*/ 52 h 52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75" h="52">
                    <a:moveTo>
                      <a:pt x="75" y="13"/>
                    </a:moveTo>
                    <a:lnTo>
                      <a:pt x="75" y="13"/>
                    </a:lnTo>
                    <a:lnTo>
                      <a:pt x="75" y="10"/>
                    </a:lnTo>
                    <a:lnTo>
                      <a:pt x="73" y="10"/>
                    </a:lnTo>
                    <a:lnTo>
                      <a:pt x="70" y="8"/>
                    </a:lnTo>
                    <a:lnTo>
                      <a:pt x="67" y="5"/>
                    </a:lnTo>
                    <a:lnTo>
                      <a:pt x="65" y="2"/>
                    </a:lnTo>
                    <a:lnTo>
                      <a:pt x="59" y="0"/>
                    </a:lnTo>
                    <a:lnTo>
                      <a:pt x="54" y="0"/>
                    </a:lnTo>
                    <a:lnTo>
                      <a:pt x="46" y="0"/>
                    </a:lnTo>
                    <a:lnTo>
                      <a:pt x="38" y="2"/>
                    </a:lnTo>
                    <a:lnTo>
                      <a:pt x="30" y="5"/>
                    </a:lnTo>
                    <a:lnTo>
                      <a:pt x="22" y="8"/>
                    </a:lnTo>
                    <a:lnTo>
                      <a:pt x="14" y="13"/>
                    </a:lnTo>
                    <a:lnTo>
                      <a:pt x="8" y="16"/>
                    </a:lnTo>
                    <a:lnTo>
                      <a:pt x="3" y="21"/>
                    </a:lnTo>
                    <a:lnTo>
                      <a:pt x="0" y="26"/>
                    </a:lnTo>
                    <a:lnTo>
                      <a:pt x="0" y="37"/>
                    </a:lnTo>
                    <a:lnTo>
                      <a:pt x="0" y="44"/>
                    </a:lnTo>
                    <a:lnTo>
                      <a:pt x="6" y="50"/>
                    </a:lnTo>
                    <a:lnTo>
                      <a:pt x="8" y="52"/>
                    </a:lnTo>
                    <a:lnTo>
                      <a:pt x="14" y="52"/>
                    </a:lnTo>
                    <a:lnTo>
                      <a:pt x="22" y="50"/>
                    </a:lnTo>
                    <a:lnTo>
                      <a:pt x="30" y="47"/>
                    </a:lnTo>
                    <a:lnTo>
                      <a:pt x="35" y="39"/>
                    </a:lnTo>
                    <a:lnTo>
                      <a:pt x="41" y="34"/>
                    </a:lnTo>
                    <a:lnTo>
                      <a:pt x="46" y="29"/>
                    </a:lnTo>
                    <a:lnTo>
                      <a:pt x="51" y="26"/>
                    </a:lnTo>
                    <a:lnTo>
                      <a:pt x="54" y="23"/>
                    </a:lnTo>
                    <a:lnTo>
                      <a:pt x="59" y="18"/>
                    </a:lnTo>
                    <a:lnTo>
                      <a:pt x="62" y="18"/>
                    </a:lnTo>
                    <a:lnTo>
                      <a:pt x="70" y="16"/>
                    </a:lnTo>
                    <a:lnTo>
                      <a:pt x="75" y="13"/>
                    </a:lnTo>
                    <a:close/>
                  </a:path>
                </a:pathLst>
              </a:custGeom>
              <a:solidFill>
                <a:srgbClr val="997A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59" name="Freeform 570"/>
              <p:cNvSpPr>
                <a:spLocks/>
              </p:cNvSpPr>
              <p:nvPr/>
            </p:nvSpPr>
            <p:spPr bwMode="auto">
              <a:xfrm>
                <a:off x="4502" y="2475"/>
                <a:ext cx="69" cy="66"/>
              </a:xfrm>
              <a:custGeom>
                <a:avLst/>
                <a:gdLst>
                  <a:gd name="T0" fmla="*/ 37 w 69"/>
                  <a:gd name="T1" fmla="*/ 0 h 66"/>
                  <a:gd name="T2" fmla="*/ 45 w 69"/>
                  <a:gd name="T3" fmla="*/ 3 h 66"/>
                  <a:gd name="T4" fmla="*/ 51 w 69"/>
                  <a:gd name="T5" fmla="*/ 3 h 66"/>
                  <a:gd name="T6" fmla="*/ 56 w 69"/>
                  <a:gd name="T7" fmla="*/ 5 h 66"/>
                  <a:gd name="T8" fmla="*/ 61 w 69"/>
                  <a:gd name="T9" fmla="*/ 8 h 66"/>
                  <a:gd name="T10" fmla="*/ 64 w 69"/>
                  <a:gd name="T11" fmla="*/ 13 h 66"/>
                  <a:gd name="T12" fmla="*/ 67 w 69"/>
                  <a:gd name="T13" fmla="*/ 16 h 66"/>
                  <a:gd name="T14" fmla="*/ 69 w 69"/>
                  <a:gd name="T15" fmla="*/ 24 h 66"/>
                  <a:gd name="T16" fmla="*/ 69 w 69"/>
                  <a:gd name="T17" fmla="*/ 29 h 66"/>
                  <a:gd name="T18" fmla="*/ 69 w 69"/>
                  <a:gd name="T19" fmla="*/ 34 h 66"/>
                  <a:gd name="T20" fmla="*/ 67 w 69"/>
                  <a:gd name="T21" fmla="*/ 39 h 66"/>
                  <a:gd name="T22" fmla="*/ 67 w 69"/>
                  <a:gd name="T23" fmla="*/ 42 h 66"/>
                  <a:gd name="T24" fmla="*/ 67 w 69"/>
                  <a:gd name="T25" fmla="*/ 45 h 66"/>
                  <a:gd name="T26" fmla="*/ 67 w 69"/>
                  <a:gd name="T27" fmla="*/ 47 h 66"/>
                  <a:gd name="T28" fmla="*/ 64 w 69"/>
                  <a:gd name="T29" fmla="*/ 50 h 66"/>
                  <a:gd name="T30" fmla="*/ 61 w 69"/>
                  <a:gd name="T31" fmla="*/ 52 h 66"/>
                  <a:gd name="T32" fmla="*/ 56 w 69"/>
                  <a:gd name="T33" fmla="*/ 58 h 66"/>
                  <a:gd name="T34" fmla="*/ 51 w 69"/>
                  <a:gd name="T35" fmla="*/ 60 h 66"/>
                  <a:gd name="T36" fmla="*/ 40 w 69"/>
                  <a:gd name="T37" fmla="*/ 63 h 66"/>
                  <a:gd name="T38" fmla="*/ 29 w 69"/>
                  <a:gd name="T39" fmla="*/ 66 h 66"/>
                  <a:gd name="T40" fmla="*/ 18 w 69"/>
                  <a:gd name="T41" fmla="*/ 66 h 66"/>
                  <a:gd name="T42" fmla="*/ 10 w 69"/>
                  <a:gd name="T43" fmla="*/ 63 h 66"/>
                  <a:gd name="T44" fmla="*/ 2 w 69"/>
                  <a:gd name="T45" fmla="*/ 60 h 66"/>
                  <a:gd name="T46" fmla="*/ 0 w 69"/>
                  <a:gd name="T47" fmla="*/ 55 h 66"/>
                  <a:gd name="T48" fmla="*/ 0 w 69"/>
                  <a:gd name="T49" fmla="*/ 52 h 66"/>
                  <a:gd name="T50" fmla="*/ 0 w 69"/>
                  <a:gd name="T51" fmla="*/ 50 h 66"/>
                  <a:gd name="T52" fmla="*/ 2 w 69"/>
                  <a:gd name="T53" fmla="*/ 45 h 66"/>
                  <a:gd name="T54" fmla="*/ 10 w 69"/>
                  <a:gd name="T55" fmla="*/ 45 h 66"/>
                  <a:gd name="T56" fmla="*/ 18 w 69"/>
                  <a:gd name="T57" fmla="*/ 45 h 66"/>
                  <a:gd name="T58" fmla="*/ 27 w 69"/>
                  <a:gd name="T59" fmla="*/ 45 h 66"/>
                  <a:gd name="T60" fmla="*/ 35 w 69"/>
                  <a:gd name="T61" fmla="*/ 42 h 66"/>
                  <a:gd name="T62" fmla="*/ 40 w 69"/>
                  <a:gd name="T63" fmla="*/ 37 h 66"/>
                  <a:gd name="T64" fmla="*/ 43 w 69"/>
                  <a:gd name="T65" fmla="*/ 31 h 66"/>
                  <a:gd name="T66" fmla="*/ 43 w 69"/>
                  <a:gd name="T67" fmla="*/ 26 h 66"/>
                  <a:gd name="T68" fmla="*/ 40 w 69"/>
                  <a:gd name="T69" fmla="*/ 18 h 66"/>
                  <a:gd name="T70" fmla="*/ 35 w 69"/>
                  <a:gd name="T71" fmla="*/ 16 h 66"/>
                  <a:gd name="T72" fmla="*/ 29 w 69"/>
                  <a:gd name="T73" fmla="*/ 16 h 66"/>
                  <a:gd name="T74" fmla="*/ 24 w 69"/>
                  <a:gd name="T75" fmla="*/ 16 h 66"/>
                  <a:gd name="T76" fmla="*/ 18 w 69"/>
                  <a:gd name="T77" fmla="*/ 18 h 66"/>
                  <a:gd name="T78" fmla="*/ 16 w 69"/>
                  <a:gd name="T79" fmla="*/ 18 h 66"/>
                  <a:gd name="T80" fmla="*/ 10 w 69"/>
                  <a:gd name="T81" fmla="*/ 21 h 66"/>
                  <a:gd name="T82" fmla="*/ 5 w 69"/>
                  <a:gd name="T83" fmla="*/ 21 h 66"/>
                  <a:gd name="T84" fmla="*/ 0 w 69"/>
                  <a:gd name="T85" fmla="*/ 21 h 66"/>
                  <a:gd name="T86" fmla="*/ 5 w 69"/>
                  <a:gd name="T87" fmla="*/ 16 h 66"/>
                  <a:gd name="T88" fmla="*/ 10 w 69"/>
                  <a:gd name="T89" fmla="*/ 11 h 66"/>
                  <a:gd name="T90" fmla="*/ 13 w 69"/>
                  <a:gd name="T91" fmla="*/ 8 h 66"/>
                  <a:gd name="T92" fmla="*/ 16 w 69"/>
                  <a:gd name="T93" fmla="*/ 5 h 66"/>
                  <a:gd name="T94" fmla="*/ 18 w 69"/>
                  <a:gd name="T95" fmla="*/ 5 h 66"/>
                  <a:gd name="T96" fmla="*/ 24 w 69"/>
                  <a:gd name="T97" fmla="*/ 3 h 66"/>
                  <a:gd name="T98" fmla="*/ 29 w 69"/>
                  <a:gd name="T99" fmla="*/ 0 h 66"/>
                  <a:gd name="T100" fmla="*/ 37 w 69"/>
                  <a:gd name="T101" fmla="*/ 0 h 6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69"/>
                  <a:gd name="T154" fmla="*/ 0 h 66"/>
                  <a:gd name="T155" fmla="*/ 69 w 69"/>
                  <a:gd name="T156" fmla="*/ 66 h 6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69" h="66">
                    <a:moveTo>
                      <a:pt x="37" y="0"/>
                    </a:moveTo>
                    <a:lnTo>
                      <a:pt x="45" y="3"/>
                    </a:lnTo>
                    <a:lnTo>
                      <a:pt x="51" y="3"/>
                    </a:lnTo>
                    <a:lnTo>
                      <a:pt x="56" y="5"/>
                    </a:lnTo>
                    <a:lnTo>
                      <a:pt x="61" y="8"/>
                    </a:lnTo>
                    <a:lnTo>
                      <a:pt x="64" y="13"/>
                    </a:lnTo>
                    <a:lnTo>
                      <a:pt x="67" y="16"/>
                    </a:lnTo>
                    <a:lnTo>
                      <a:pt x="69" y="24"/>
                    </a:lnTo>
                    <a:lnTo>
                      <a:pt x="69" y="29"/>
                    </a:lnTo>
                    <a:lnTo>
                      <a:pt x="69" y="34"/>
                    </a:lnTo>
                    <a:lnTo>
                      <a:pt x="67" y="39"/>
                    </a:lnTo>
                    <a:lnTo>
                      <a:pt x="67" y="42"/>
                    </a:lnTo>
                    <a:lnTo>
                      <a:pt x="67" y="45"/>
                    </a:lnTo>
                    <a:lnTo>
                      <a:pt x="67" y="47"/>
                    </a:lnTo>
                    <a:lnTo>
                      <a:pt x="64" y="50"/>
                    </a:lnTo>
                    <a:lnTo>
                      <a:pt x="61" y="52"/>
                    </a:lnTo>
                    <a:lnTo>
                      <a:pt x="56" y="58"/>
                    </a:lnTo>
                    <a:lnTo>
                      <a:pt x="51" y="60"/>
                    </a:lnTo>
                    <a:lnTo>
                      <a:pt x="40" y="63"/>
                    </a:lnTo>
                    <a:lnTo>
                      <a:pt x="29" y="66"/>
                    </a:lnTo>
                    <a:lnTo>
                      <a:pt x="18" y="66"/>
                    </a:lnTo>
                    <a:lnTo>
                      <a:pt x="10" y="63"/>
                    </a:lnTo>
                    <a:lnTo>
                      <a:pt x="2" y="60"/>
                    </a:lnTo>
                    <a:lnTo>
                      <a:pt x="0" y="55"/>
                    </a:lnTo>
                    <a:lnTo>
                      <a:pt x="0" y="52"/>
                    </a:lnTo>
                    <a:lnTo>
                      <a:pt x="0" y="50"/>
                    </a:lnTo>
                    <a:lnTo>
                      <a:pt x="2" y="45"/>
                    </a:lnTo>
                    <a:lnTo>
                      <a:pt x="10" y="45"/>
                    </a:lnTo>
                    <a:lnTo>
                      <a:pt x="18" y="45"/>
                    </a:lnTo>
                    <a:lnTo>
                      <a:pt x="27" y="45"/>
                    </a:lnTo>
                    <a:lnTo>
                      <a:pt x="35" y="42"/>
                    </a:lnTo>
                    <a:lnTo>
                      <a:pt x="40" y="37"/>
                    </a:lnTo>
                    <a:lnTo>
                      <a:pt x="43" y="31"/>
                    </a:lnTo>
                    <a:lnTo>
                      <a:pt x="43" y="26"/>
                    </a:lnTo>
                    <a:lnTo>
                      <a:pt x="40" y="18"/>
                    </a:lnTo>
                    <a:lnTo>
                      <a:pt x="35" y="16"/>
                    </a:lnTo>
                    <a:lnTo>
                      <a:pt x="29" y="16"/>
                    </a:lnTo>
                    <a:lnTo>
                      <a:pt x="24" y="16"/>
                    </a:lnTo>
                    <a:lnTo>
                      <a:pt x="18" y="18"/>
                    </a:lnTo>
                    <a:lnTo>
                      <a:pt x="16" y="18"/>
                    </a:lnTo>
                    <a:lnTo>
                      <a:pt x="10" y="21"/>
                    </a:lnTo>
                    <a:lnTo>
                      <a:pt x="5" y="21"/>
                    </a:lnTo>
                    <a:lnTo>
                      <a:pt x="0" y="21"/>
                    </a:lnTo>
                    <a:lnTo>
                      <a:pt x="5" y="16"/>
                    </a:lnTo>
                    <a:lnTo>
                      <a:pt x="10" y="11"/>
                    </a:lnTo>
                    <a:lnTo>
                      <a:pt x="13" y="8"/>
                    </a:lnTo>
                    <a:lnTo>
                      <a:pt x="16" y="5"/>
                    </a:lnTo>
                    <a:lnTo>
                      <a:pt x="18" y="5"/>
                    </a:lnTo>
                    <a:lnTo>
                      <a:pt x="24" y="3"/>
                    </a:lnTo>
                    <a:lnTo>
                      <a:pt x="29" y="0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997A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0" name="Freeform 571"/>
              <p:cNvSpPr>
                <a:spLocks/>
              </p:cNvSpPr>
              <p:nvPr/>
            </p:nvSpPr>
            <p:spPr bwMode="auto">
              <a:xfrm>
                <a:off x="4488" y="2462"/>
                <a:ext cx="75" cy="97"/>
              </a:xfrm>
              <a:custGeom>
                <a:avLst/>
                <a:gdLst>
                  <a:gd name="T0" fmla="*/ 75 w 75"/>
                  <a:gd name="T1" fmla="*/ 63 h 97"/>
                  <a:gd name="T2" fmla="*/ 73 w 75"/>
                  <a:gd name="T3" fmla="*/ 79 h 97"/>
                  <a:gd name="T4" fmla="*/ 67 w 75"/>
                  <a:gd name="T5" fmla="*/ 89 h 97"/>
                  <a:gd name="T6" fmla="*/ 57 w 75"/>
                  <a:gd name="T7" fmla="*/ 94 h 97"/>
                  <a:gd name="T8" fmla="*/ 46 w 75"/>
                  <a:gd name="T9" fmla="*/ 97 h 97"/>
                  <a:gd name="T10" fmla="*/ 32 w 75"/>
                  <a:gd name="T11" fmla="*/ 97 h 97"/>
                  <a:gd name="T12" fmla="*/ 22 w 75"/>
                  <a:gd name="T13" fmla="*/ 92 h 97"/>
                  <a:gd name="T14" fmla="*/ 11 w 75"/>
                  <a:gd name="T15" fmla="*/ 84 h 97"/>
                  <a:gd name="T16" fmla="*/ 3 w 75"/>
                  <a:gd name="T17" fmla="*/ 71 h 97"/>
                  <a:gd name="T18" fmla="*/ 0 w 75"/>
                  <a:gd name="T19" fmla="*/ 60 h 97"/>
                  <a:gd name="T20" fmla="*/ 0 w 75"/>
                  <a:gd name="T21" fmla="*/ 50 h 97"/>
                  <a:gd name="T22" fmla="*/ 0 w 75"/>
                  <a:gd name="T23" fmla="*/ 39 h 97"/>
                  <a:gd name="T24" fmla="*/ 3 w 75"/>
                  <a:gd name="T25" fmla="*/ 31 h 97"/>
                  <a:gd name="T26" fmla="*/ 8 w 75"/>
                  <a:gd name="T27" fmla="*/ 21 h 97"/>
                  <a:gd name="T28" fmla="*/ 14 w 75"/>
                  <a:gd name="T29" fmla="*/ 16 h 97"/>
                  <a:gd name="T30" fmla="*/ 22 w 75"/>
                  <a:gd name="T31" fmla="*/ 8 h 97"/>
                  <a:gd name="T32" fmla="*/ 30 w 75"/>
                  <a:gd name="T33" fmla="*/ 0 h 97"/>
                  <a:gd name="T34" fmla="*/ 35 w 75"/>
                  <a:gd name="T35" fmla="*/ 0 h 97"/>
                  <a:gd name="T36" fmla="*/ 41 w 75"/>
                  <a:gd name="T37" fmla="*/ 0 h 97"/>
                  <a:gd name="T38" fmla="*/ 46 w 75"/>
                  <a:gd name="T39" fmla="*/ 0 h 97"/>
                  <a:gd name="T40" fmla="*/ 51 w 75"/>
                  <a:gd name="T41" fmla="*/ 3 h 97"/>
                  <a:gd name="T42" fmla="*/ 54 w 75"/>
                  <a:gd name="T43" fmla="*/ 5 h 97"/>
                  <a:gd name="T44" fmla="*/ 59 w 75"/>
                  <a:gd name="T45" fmla="*/ 8 h 97"/>
                  <a:gd name="T46" fmla="*/ 62 w 75"/>
                  <a:gd name="T47" fmla="*/ 10 h 97"/>
                  <a:gd name="T48" fmla="*/ 67 w 75"/>
                  <a:gd name="T49" fmla="*/ 16 h 97"/>
                  <a:gd name="T50" fmla="*/ 51 w 75"/>
                  <a:gd name="T51" fmla="*/ 13 h 97"/>
                  <a:gd name="T52" fmla="*/ 41 w 75"/>
                  <a:gd name="T53" fmla="*/ 13 h 97"/>
                  <a:gd name="T54" fmla="*/ 32 w 75"/>
                  <a:gd name="T55" fmla="*/ 16 h 97"/>
                  <a:gd name="T56" fmla="*/ 24 w 75"/>
                  <a:gd name="T57" fmla="*/ 18 h 97"/>
                  <a:gd name="T58" fmla="*/ 22 w 75"/>
                  <a:gd name="T59" fmla="*/ 26 h 97"/>
                  <a:gd name="T60" fmla="*/ 19 w 75"/>
                  <a:gd name="T61" fmla="*/ 34 h 97"/>
                  <a:gd name="T62" fmla="*/ 16 w 75"/>
                  <a:gd name="T63" fmla="*/ 47 h 97"/>
                  <a:gd name="T64" fmla="*/ 16 w 75"/>
                  <a:gd name="T65" fmla="*/ 58 h 97"/>
                  <a:gd name="T66" fmla="*/ 19 w 75"/>
                  <a:gd name="T67" fmla="*/ 60 h 97"/>
                  <a:gd name="T68" fmla="*/ 19 w 75"/>
                  <a:gd name="T69" fmla="*/ 63 h 97"/>
                  <a:gd name="T70" fmla="*/ 22 w 75"/>
                  <a:gd name="T71" fmla="*/ 65 h 97"/>
                  <a:gd name="T72" fmla="*/ 24 w 75"/>
                  <a:gd name="T73" fmla="*/ 68 h 97"/>
                  <a:gd name="T74" fmla="*/ 27 w 75"/>
                  <a:gd name="T75" fmla="*/ 71 h 97"/>
                  <a:gd name="T76" fmla="*/ 30 w 75"/>
                  <a:gd name="T77" fmla="*/ 71 h 97"/>
                  <a:gd name="T78" fmla="*/ 32 w 75"/>
                  <a:gd name="T79" fmla="*/ 73 h 97"/>
                  <a:gd name="T80" fmla="*/ 35 w 75"/>
                  <a:gd name="T81" fmla="*/ 76 h 97"/>
                  <a:gd name="T82" fmla="*/ 38 w 75"/>
                  <a:gd name="T83" fmla="*/ 76 h 97"/>
                  <a:gd name="T84" fmla="*/ 43 w 75"/>
                  <a:gd name="T85" fmla="*/ 73 h 97"/>
                  <a:gd name="T86" fmla="*/ 49 w 75"/>
                  <a:gd name="T87" fmla="*/ 71 h 97"/>
                  <a:gd name="T88" fmla="*/ 54 w 75"/>
                  <a:gd name="T89" fmla="*/ 71 h 97"/>
                  <a:gd name="T90" fmla="*/ 59 w 75"/>
                  <a:gd name="T91" fmla="*/ 68 h 97"/>
                  <a:gd name="T92" fmla="*/ 65 w 75"/>
                  <a:gd name="T93" fmla="*/ 68 h 97"/>
                  <a:gd name="T94" fmla="*/ 70 w 75"/>
                  <a:gd name="T95" fmla="*/ 65 h 97"/>
                  <a:gd name="T96" fmla="*/ 75 w 75"/>
                  <a:gd name="T97" fmla="*/ 63 h 97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75"/>
                  <a:gd name="T148" fmla="*/ 0 h 97"/>
                  <a:gd name="T149" fmla="*/ 75 w 75"/>
                  <a:gd name="T150" fmla="*/ 97 h 97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75" h="97">
                    <a:moveTo>
                      <a:pt x="75" y="63"/>
                    </a:moveTo>
                    <a:lnTo>
                      <a:pt x="73" y="79"/>
                    </a:lnTo>
                    <a:lnTo>
                      <a:pt x="67" y="89"/>
                    </a:lnTo>
                    <a:lnTo>
                      <a:pt x="57" y="94"/>
                    </a:lnTo>
                    <a:lnTo>
                      <a:pt x="46" y="97"/>
                    </a:lnTo>
                    <a:lnTo>
                      <a:pt x="32" y="97"/>
                    </a:lnTo>
                    <a:lnTo>
                      <a:pt x="22" y="92"/>
                    </a:lnTo>
                    <a:lnTo>
                      <a:pt x="11" y="84"/>
                    </a:lnTo>
                    <a:lnTo>
                      <a:pt x="3" y="71"/>
                    </a:lnTo>
                    <a:lnTo>
                      <a:pt x="0" y="60"/>
                    </a:lnTo>
                    <a:lnTo>
                      <a:pt x="0" y="50"/>
                    </a:lnTo>
                    <a:lnTo>
                      <a:pt x="0" y="39"/>
                    </a:lnTo>
                    <a:lnTo>
                      <a:pt x="3" y="31"/>
                    </a:lnTo>
                    <a:lnTo>
                      <a:pt x="8" y="21"/>
                    </a:lnTo>
                    <a:lnTo>
                      <a:pt x="14" y="16"/>
                    </a:lnTo>
                    <a:lnTo>
                      <a:pt x="22" y="8"/>
                    </a:lnTo>
                    <a:lnTo>
                      <a:pt x="30" y="0"/>
                    </a:lnTo>
                    <a:lnTo>
                      <a:pt x="35" y="0"/>
                    </a:lnTo>
                    <a:lnTo>
                      <a:pt x="41" y="0"/>
                    </a:lnTo>
                    <a:lnTo>
                      <a:pt x="46" y="0"/>
                    </a:lnTo>
                    <a:lnTo>
                      <a:pt x="51" y="3"/>
                    </a:lnTo>
                    <a:lnTo>
                      <a:pt x="54" y="5"/>
                    </a:lnTo>
                    <a:lnTo>
                      <a:pt x="59" y="8"/>
                    </a:lnTo>
                    <a:lnTo>
                      <a:pt x="62" y="10"/>
                    </a:lnTo>
                    <a:lnTo>
                      <a:pt x="67" y="16"/>
                    </a:lnTo>
                    <a:lnTo>
                      <a:pt x="51" y="13"/>
                    </a:lnTo>
                    <a:lnTo>
                      <a:pt x="41" y="13"/>
                    </a:lnTo>
                    <a:lnTo>
                      <a:pt x="32" y="16"/>
                    </a:lnTo>
                    <a:lnTo>
                      <a:pt x="24" y="18"/>
                    </a:lnTo>
                    <a:lnTo>
                      <a:pt x="22" y="26"/>
                    </a:lnTo>
                    <a:lnTo>
                      <a:pt x="19" y="34"/>
                    </a:lnTo>
                    <a:lnTo>
                      <a:pt x="16" y="47"/>
                    </a:lnTo>
                    <a:lnTo>
                      <a:pt x="16" y="58"/>
                    </a:lnTo>
                    <a:lnTo>
                      <a:pt x="19" y="60"/>
                    </a:lnTo>
                    <a:lnTo>
                      <a:pt x="19" y="63"/>
                    </a:lnTo>
                    <a:lnTo>
                      <a:pt x="22" y="65"/>
                    </a:lnTo>
                    <a:lnTo>
                      <a:pt x="24" y="68"/>
                    </a:lnTo>
                    <a:lnTo>
                      <a:pt x="27" y="71"/>
                    </a:lnTo>
                    <a:lnTo>
                      <a:pt x="30" y="71"/>
                    </a:lnTo>
                    <a:lnTo>
                      <a:pt x="32" y="73"/>
                    </a:lnTo>
                    <a:lnTo>
                      <a:pt x="35" y="76"/>
                    </a:lnTo>
                    <a:lnTo>
                      <a:pt x="38" y="76"/>
                    </a:lnTo>
                    <a:lnTo>
                      <a:pt x="43" y="73"/>
                    </a:lnTo>
                    <a:lnTo>
                      <a:pt x="49" y="71"/>
                    </a:lnTo>
                    <a:lnTo>
                      <a:pt x="54" y="71"/>
                    </a:lnTo>
                    <a:lnTo>
                      <a:pt x="59" y="68"/>
                    </a:lnTo>
                    <a:lnTo>
                      <a:pt x="65" y="68"/>
                    </a:lnTo>
                    <a:lnTo>
                      <a:pt x="70" y="65"/>
                    </a:lnTo>
                    <a:lnTo>
                      <a:pt x="75" y="63"/>
                    </a:lnTo>
                    <a:close/>
                  </a:path>
                </a:pathLst>
              </a:custGeom>
              <a:solidFill>
                <a:srgbClr val="997A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1" name="Freeform 572"/>
              <p:cNvSpPr>
                <a:spLocks/>
              </p:cNvSpPr>
              <p:nvPr/>
            </p:nvSpPr>
            <p:spPr bwMode="auto">
              <a:xfrm>
                <a:off x="4325" y="2205"/>
                <a:ext cx="364" cy="474"/>
              </a:xfrm>
              <a:custGeom>
                <a:avLst/>
                <a:gdLst>
                  <a:gd name="T0" fmla="*/ 340 w 364"/>
                  <a:gd name="T1" fmla="*/ 61 h 474"/>
                  <a:gd name="T2" fmla="*/ 316 w 364"/>
                  <a:gd name="T3" fmla="*/ 40 h 474"/>
                  <a:gd name="T4" fmla="*/ 303 w 364"/>
                  <a:gd name="T5" fmla="*/ 8 h 474"/>
                  <a:gd name="T6" fmla="*/ 257 w 364"/>
                  <a:gd name="T7" fmla="*/ 6 h 474"/>
                  <a:gd name="T8" fmla="*/ 214 w 364"/>
                  <a:gd name="T9" fmla="*/ 3 h 474"/>
                  <a:gd name="T10" fmla="*/ 179 w 364"/>
                  <a:gd name="T11" fmla="*/ 11 h 474"/>
                  <a:gd name="T12" fmla="*/ 158 w 364"/>
                  <a:gd name="T13" fmla="*/ 42 h 474"/>
                  <a:gd name="T14" fmla="*/ 136 w 364"/>
                  <a:gd name="T15" fmla="*/ 74 h 474"/>
                  <a:gd name="T16" fmla="*/ 134 w 364"/>
                  <a:gd name="T17" fmla="*/ 95 h 474"/>
                  <a:gd name="T18" fmla="*/ 150 w 364"/>
                  <a:gd name="T19" fmla="*/ 137 h 474"/>
                  <a:gd name="T20" fmla="*/ 158 w 364"/>
                  <a:gd name="T21" fmla="*/ 181 h 474"/>
                  <a:gd name="T22" fmla="*/ 126 w 364"/>
                  <a:gd name="T23" fmla="*/ 236 h 474"/>
                  <a:gd name="T24" fmla="*/ 77 w 364"/>
                  <a:gd name="T25" fmla="*/ 296 h 474"/>
                  <a:gd name="T26" fmla="*/ 53 w 364"/>
                  <a:gd name="T27" fmla="*/ 325 h 474"/>
                  <a:gd name="T28" fmla="*/ 16 w 364"/>
                  <a:gd name="T29" fmla="*/ 393 h 474"/>
                  <a:gd name="T30" fmla="*/ 0 w 364"/>
                  <a:gd name="T31" fmla="*/ 451 h 474"/>
                  <a:gd name="T32" fmla="*/ 10 w 364"/>
                  <a:gd name="T33" fmla="*/ 474 h 474"/>
                  <a:gd name="T34" fmla="*/ 40 w 364"/>
                  <a:gd name="T35" fmla="*/ 466 h 474"/>
                  <a:gd name="T36" fmla="*/ 64 w 364"/>
                  <a:gd name="T37" fmla="*/ 466 h 474"/>
                  <a:gd name="T38" fmla="*/ 69 w 364"/>
                  <a:gd name="T39" fmla="*/ 466 h 474"/>
                  <a:gd name="T40" fmla="*/ 45 w 364"/>
                  <a:gd name="T41" fmla="*/ 445 h 474"/>
                  <a:gd name="T42" fmla="*/ 51 w 364"/>
                  <a:gd name="T43" fmla="*/ 409 h 474"/>
                  <a:gd name="T44" fmla="*/ 67 w 364"/>
                  <a:gd name="T45" fmla="*/ 396 h 474"/>
                  <a:gd name="T46" fmla="*/ 80 w 364"/>
                  <a:gd name="T47" fmla="*/ 396 h 474"/>
                  <a:gd name="T48" fmla="*/ 94 w 364"/>
                  <a:gd name="T49" fmla="*/ 398 h 474"/>
                  <a:gd name="T50" fmla="*/ 96 w 364"/>
                  <a:gd name="T51" fmla="*/ 406 h 474"/>
                  <a:gd name="T52" fmla="*/ 99 w 364"/>
                  <a:gd name="T53" fmla="*/ 417 h 474"/>
                  <a:gd name="T54" fmla="*/ 102 w 364"/>
                  <a:gd name="T55" fmla="*/ 422 h 474"/>
                  <a:gd name="T56" fmla="*/ 126 w 364"/>
                  <a:gd name="T57" fmla="*/ 422 h 474"/>
                  <a:gd name="T58" fmla="*/ 153 w 364"/>
                  <a:gd name="T59" fmla="*/ 414 h 474"/>
                  <a:gd name="T60" fmla="*/ 161 w 364"/>
                  <a:gd name="T61" fmla="*/ 393 h 474"/>
                  <a:gd name="T62" fmla="*/ 147 w 364"/>
                  <a:gd name="T63" fmla="*/ 370 h 474"/>
                  <a:gd name="T64" fmla="*/ 102 w 364"/>
                  <a:gd name="T65" fmla="*/ 362 h 474"/>
                  <a:gd name="T66" fmla="*/ 86 w 364"/>
                  <a:gd name="T67" fmla="*/ 346 h 474"/>
                  <a:gd name="T68" fmla="*/ 128 w 364"/>
                  <a:gd name="T69" fmla="*/ 301 h 474"/>
                  <a:gd name="T70" fmla="*/ 177 w 364"/>
                  <a:gd name="T71" fmla="*/ 260 h 474"/>
                  <a:gd name="T72" fmla="*/ 204 w 364"/>
                  <a:gd name="T73" fmla="*/ 239 h 474"/>
                  <a:gd name="T74" fmla="*/ 228 w 364"/>
                  <a:gd name="T75" fmla="*/ 228 h 474"/>
                  <a:gd name="T76" fmla="*/ 249 w 364"/>
                  <a:gd name="T77" fmla="*/ 215 h 474"/>
                  <a:gd name="T78" fmla="*/ 206 w 364"/>
                  <a:gd name="T79" fmla="*/ 199 h 474"/>
                  <a:gd name="T80" fmla="*/ 182 w 364"/>
                  <a:gd name="T81" fmla="*/ 171 h 474"/>
                  <a:gd name="T82" fmla="*/ 171 w 364"/>
                  <a:gd name="T83" fmla="*/ 137 h 474"/>
                  <a:gd name="T84" fmla="*/ 174 w 364"/>
                  <a:gd name="T85" fmla="*/ 110 h 474"/>
                  <a:gd name="T86" fmla="*/ 182 w 364"/>
                  <a:gd name="T87" fmla="*/ 79 h 474"/>
                  <a:gd name="T88" fmla="*/ 198 w 364"/>
                  <a:gd name="T89" fmla="*/ 66 h 474"/>
                  <a:gd name="T90" fmla="*/ 225 w 364"/>
                  <a:gd name="T91" fmla="*/ 55 h 474"/>
                  <a:gd name="T92" fmla="*/ 241 w 364"/>
                  <a:gd name="T93" fmla="*/ 50 h 474"/>
                  <a:gd name="T94" fmla="*/ 265 w 364"/>
                  <a:gd name="T95" fmla="*/ 61 h 474"/>
                  <a:gd name="T96" fmla="*/ 287 w 364"/>
                  <a:gd name="T97" fmla="*/ 68 h 474"/>
                  <a:gd name="T98" fmla="*/ 305 w 364"/>
                  <a:gd name="T99" fmla="*/ 79 h 474"/>
                  <a:gd name="T100" fmla="*/ 313 w 364"/>
                  <a:gd name="T101" fmla="*/ 89 h 474"/>
                  <a:gd name="T102" fmla="*/ 321 w 364"/>
                  <a:gd name="T103" fmla="*/ 102 h 474"/>
                  <a:gd name="T104" fmla="*/ 335 w 364"/>
                  <a:gd name="T105" fmla="*/ 95 h 474"/>
                  <a:gd name="T106" fmla="*/ 348 w 364"/>
                  <a:gd name="T107" fmla="*/ 79 h 474"/>
                  <a:gd name="T108" fmla="*/ 364 w 364"/>
                  <a:gd name="T109" fmla="*/ 63 h 474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364"/>
                  <a:gd name="T166" fmla="*/ 0 h 474"/>
                  <a:gd name="T167" fmla="*/ 364 w 364"/>
                  <a:gd name="T168" fmla="*/ 474 h 474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364" h="474">
                    <a:moveTo>
                      <a:pt x="364" y="63"/>
                    </a:moveTo>
                    <a:lnTo>
                      <a:pt x="351" y="63"/>
                    </a:lnTo>
                    <a:lnTo>
                      <a:pt x="340" y="61"/>
                    </a:lnTo>
                    <a:lnTo>
                      <a:pt x="330" y="55"/>
                    </a:lnTo>
                    <a:lnTo>
                      <a:pt x="321" y="48"/>
                    </a:lnTo>
                    <a:lnTo>
                      <a:pt x="316" y="40"/>
                    </a:lnTo>
                    <a:lnTo>
                      <a:pt x="311" y="32"/>
                    </a:lnTo>
                    <a:lnTo>
                      <a:pt x="305" y="21"/>
                    </a:lnTo>
                    <a:lnTo>
                      <a:pt x="303" y="8"/>
                    </a:lnTo>
                    <a:lnTo>
                      <a:pt x="287" y="8"/>
                    </a:lnTo>
                    <a:lnTo>
                      <a:pt x="273" y="8"/>
                    </a:lnTo>
                    <a:lnTo>
                      <a:pt x="257" y="6"/>
                    </a:lnTo>
                    <a:lnTo>
                      <a:pt x="244" y="6"/>
                    </a:lnTo>
                    <a:lnTo>
                      <a:pt x="228" y="3"/>
                    </a:lnTo>
                    <a:lnTo>
                      <a:pt x="214" y="3"/>
                    </a:lnTo>
                    <a:lnTo>
                      <a:pt x="201" y="0"/>
                    </a:lnTo>
                    <a:lnTo>
                      <a:pt x="185" y="0"/>
                    </a:lnTo>
                    <a:lnTo>
                      <a:pt x="179" y="11"/>
                    </a:lnTo>
                    <a:lnTo>
                      <a:pt x="171" y="21"/>
                    </a:lnTo>
                    <a:lnTo>
                      <a:pt x="163" y="32"/>
                    </a:lnTo>
                    <a:lnTo>
                      <a:pt x="158" y="42"/>
                    </a:lnTo>
                    <a:lnTo>
                      <a:pt x="150" y="53"/>
                    </a:lnTo>
                    <a:lnTo>
                      <a:pt x="142" y="63"/>
                    </a:lnTo>
                    <a:lnTo>
                      <a:pt x="136" y="74"/>
                    </a:lnTo>
                    <a:lnTo>
                      <a:pt x="128" y="84"/>
                    </a:lnTo>
                    <a:lnTo>
                      <a:pt x="128" y="87"/>
                    </a:lnTo>
                    <a:lnTo>
                      <a:pt x="134" y="95"/>
                    </a:lnTo>
                    <a:lnTo>
                      <a:pt x="139" y="105"/>
                    </a:lnTo>
                    <a:lnTo>
                      <a:pt x="145" y="121"/>
                    </a:lnTo>
                    <a:lnTo>
                      <a:pt x="150" y="137"/>
                    </a:lnTo>
                    <a:lnTo>
                      <a:pt x="155" y="152"/>
                    </a:lnTo>
                    <a:lnTo>
                      <a:pt x="158" y="165"/>
                    </a:lnTo>
                    <a:lnTo>
                      <a:pt x="158" y="181"/>
                    </a:lnTo>
                    <a:lnTo>
                      <a:pt x="153" y="194"/>
                    </a:lnTo>
                    <a:lnTo>
                      <a:pt x="142" y="215"/>
                    </a:lnTo>
                    <a:lnTo>
                      <a:pt x="126" y="236"/>
                    </a:lnTo>
                    <a:lnTo>
                      <a:pt x="110" y="260"/>
                    </a:lnTo>
                    <a:lnTo>
                      <a:pt x="91" y="278"/>
                    </a:lnTo>
                    <a:lnTo>
                      <a:pt x="77" y="296"/>
                    </a:lnTo>
                    <a:lnTo>
                      <a:pt x="67" y="307"/>
                    </a:lnTo>
                    <a:lnTo>
                      <a:pt x="64" y="312"/>
                    </a:lnTo>
                    <a:lnTo>
                      <a:pt x="53" y="325"/>
                    </a:lnTo>
                    <a:lnTo>
                      <a:pt x="43" y="346"/>
                    </a:lnTo>
                    <a:lnTo>
                      <a:pt x="27" y="367"/>
                    </a:lnTo>
                    <a:lnTo>
                      <a:pt x="16" y="393"/>
                    </a:lnTo>
                    <a:lnTo>
                      <a:pt x="5" y="417"/>
                    </a:lnTo>
                    <a:lnTo>
                      <a:pt x="0" y="440"/>
                    </a:lnTo>
                    <a:lnTo>
                      <a:pt x="0" y="451"/>
                    </a:lnTo>
                    <a:lnTo>
                      <a:pt x="0" y="461"/>
                    </a:lnTo>
                    <a:lnTo>
                      <a:pt x="5" y="469"/>
                    </a:lnTo>
                    <a:lnTo>
                      <a:pt x="10" y="474"/>
                    </a:lnTo>
                    <a:lnTo>
                      <a:pt x="21" y="472"/>
                    </a:lnTo>
                    <a:lnTo>
                      <a:pt x="32" y="469"/>
                    </a:lnTo>
                    <a:lnTo>
                      <a:pt x="40" y="466"/>
                    </a:lnTo>
                    <a:lnTo>
                      <a:pt x="48" y="466"/>
                    </a:lnTo>
                    <a:lnTo>
                      <a:pt x="56" y="466"/>
                    </a:lnTo>
                    <a:lnTo>
                      <a:pt x="64" y="466"/>
                    </a:lnTo>
                    <a:lnTo>
                      <a:pt x="75" y="466"/>
                    </a:lnTo>
                    <a:lnTo>
                      <a:pt x="86" y="469"/>
                    </a:lnTo>
                    <a:lnTo>
                      <a:pt x="69" y="466"/>
                    </a:lnTo>
                    <a:lnTo>
                      <a:pt x="56" y="461"/>
                    </a:lnTo>
                    <a:lnTo>
                      <a:pt x="48" y="453"/>
                    </a:lnTo>
                    <a:lnTo>
                      <a:pt x="45" y="445"/>
                    </a:lnTo>
                    <a:lnTo>
                      <a:pt x="45" y="435"/>
                    </a:lnTo>
                    <a:lnTo>
                      <a:pt x="48" y="422"/>
                    </a:lnTo>
                    <a:lnTo>
                      <a:pt x="51" y="409"/>
                    </a:lnTo>
                    <a:lnTo>
                      <a:pt x="59" y="396"/>
                    </a:lnTo>
                    <a:lnTo>
                      <a:pt x="64" y="396"/>
                    </a:lnTo>
                    <a:lnTo>
                      <a:pt x="67" y="396"/>
                    </a:lnTo>
                    <a:lnTo>
                      <a:pt x="72" y="396"/>
                    </a:lnTo>
                    <a:lnTo>
                      <a:pt x="77" y="396"/>
                    </a:lnTo>
                    <a:lnTo>
                      <a:pt x="80" y="396"/>
                    </a:lnTo>
                    <a:lnTo>
                      <a:pt x="86" y="398"/>
                    </a:lnTo>
                    <a:lnTo>
                      <a:pt x="91" y="398"/>
                    </a:lnTo>
                    <a:lnTo>
                      <a:pt x="94" y="398"/>
                    </a:lnTo>
                    <a:lnTo>
                      <a:pt x="96" y="401"/>
                    </a:lnTo>
                    <a:lnTo>
                      <a:pt x="96" y="404"/>
                    </a:lnTo>
                    <a:lnTo>
                      <a:pt x="96" y="406"/>
                    </a:lnTo>
                    <a:lnTo>
                      <a:pt x="96" y="409"/>
                    </a:lnTo>
                    <a:lnTo>
                      <a:pt x="96" y="411"/>
                    </a:lnTo>
                    <a:lnTo>
                      <a:pt x="99" y="417"/>
                    </a:lnTo>
                    <a:lnTo>
                      <a:pt x="99" y="419"/>
                    </a:lnTo>
                    <a:lnTo>
                      <a:pt x="99" y="422"/>
                    </a:lnTo>
                    <a:lnTo>
                      <a:pt x="102" y="422"/>
                    </a:lnTo>
                    <a:lnTo>
                      <a:pt x="107" y="422"/>
                    </a:lnTo>
                    <a:lnTo>
                      <a:pt x="115" y="422"/>
                    </a:lnTo>
                    <a:lnTo>
                      <a:pt x="126" y="422"/>
                    </a:lnTo>
                    <a:lnTo>
                      <a:pt x="136" y="419"/>
                    </a:lnTo>
                    <a:lnTo>
                      <a:pt x="147" y="419"/>
                    </a:lnTo>
                    <a:lnTo>
                      <a:pt x="153" y="414"/>
                    </a:lnTo>
                    <a:lnTo>
                      <a:pt x="158" y="409"/>
                    </a:lnTo>
                    <a:lnTo>
                      <a:pt x="161" y="401"/>
                    </a:lnTo>
                    <a:lnTo>
                      <a:pt x="161" y="393"/>
                    </a:lnTo>
                    <a:lnTo>
                      <a:pt x="158" y="385"/>
                    </a:lnTo>
                    <a:lnTo>
                      <a:pt x="155" y="380"/>
                    </a:lnTo>
                    <a:lnTo>
                      <a:pt x="147" y="370"/>
                    </a:lnTo>
                    <a:lnTo>
                      <a:pt x="134" y="364"/>
                    </a:lnTo>
                    <a:lnTo>
                      <a:pt x="118" y="362"/>
                    </a:lnTo>
                    <a:lnTo>
                      <a:pt x="102" y="362"/>
                    </a:lnTo>
                    <a:lnTo>
                      <a:pt x="86" y="362"/>
                    </a:lnTo>
                    <a:lnTo>
                      <a:pt x="72" y="362"/>
                    </a:lnTo>
                    <a:lnTo>
                      <a:pt x="86" y="346"/>
                    </a:lnTo>
                    <a:lnTo>
                      <a:pt x="96" y="330"/>
                    </a:lnTo>
                    <a:lnTo>
                      <a:pt x="112" y="317"/>
                    </a:lnTo>
                    <a:lnTo>
                      <a:pt x="128" y="301"/>
                    </a:lnTo>
                    <a:lnTo>
                      <a:pt x="145" y="286"/>
                    </a:lnTo>
                    <a:lnTo>
                      <a:pt x="161" y="273"/>
                    </a:lnTo>
                    <a:lnTo>
                      <a:pt x="177" y="260"/>
                    </a:lnTo>
                    <a:lnTo>
                      <a:pt x="190" y="246"/>
                    </a:lnTo>
                    <a:lnTo>
                      <a:pt x="198" y="244"/>
                    </a:lnTo>
                    <a:lnTo>
                      <a:pt x="204" y="239"/>
                    </a:lnTo>
                    <a:lnTo>
                      <a:pt x="212" y="236"/>
                    </a:lnTo>
                    <a:lnTo>
                      <a:pt x="220" y="231"/>
                    </a:lnTo>
                    <a:lnTo>
                      <a:pt x="228" y="228"/>
                    </a:lnTo>
                    <a:lnTo>
                      <a:pt x="233" y="223"/>
                    </a:lnTo>
                    <a:lnTo>
                      <a:pt x="241" y="220"/>
                    </a:lnTo>
                    <a:lnTo>
                      <a:pt x="249" y="215"/>
                    </a:lnTo>
                    <a:lnTo>
                      <a:pt x="230" y="212"/>
                    </a:lnTo>
                    <a:lnTo>
                      <a:pt x="217" y="207"/>
                    </a:lnTo>
                    <a:lnTo>
                      <a:pt x="206" y="199"/>
                    </a:lnTo>
                    <a:lnTo>
                      <a:pt x="195" y="192"/>
                    </a:lnTo>
                    <a:lnTo>
                      <a:pt x="187" y="181"/>
                    </a:lnTo>
                    <a:lnTo>
                      <a:pt x="182" y="171"/>
                    </a:lnTo>
                    <a:lnTo>
                      <a:pt x="177" y="155"/>
                    </a:lnTo>
                    <a:lnTo>
                      <a:pt x="171" y="139"/>
                    </a:lnTo>
                    <a:lnTo>
                      <a:pt x="171" y="137"/>
                    </a:lnTo>
                    <a:lnTo>
                      <a:pt x="171" y="131"/>
                    </a:lnTo>
                    <a:lnTo>
                      <a:pt x="174" y="121"/>
                    </a:lnTo>
                    <a:lnTo>
                      <a:pt x="174" y="110"/>
                    </a:lnTo>
                    <a:lnTo>
                      <a:pt x="177" y="100"/>
                    </a:lnTo>
                    <a:lnTo>
                      <a:pt x="179" y="89"/>
                    </a:lnTo>
                    <a:lnTo>
                      <a:pt x="182" y="79"/>
                    </a:lnTo>
                    <a:lnTo>
                      <a:pt x="185" y="74"/>
                    </a:lnTo>
                    <a:lnTo>
                      <a:pt x="190" y="68"/>
                    </a:lnTo>
                    <a:lnTo>
                      <a:pt x="198" y="66"/>
                    </a:lnTo>
                    <a:lnTo>
                      <a:pt x="206" y="61"/>
                    </a:lnTo>
                    <a:lnTo>
                      <a:pt x="217" y="58"/>
                    </a:lnTo>
                    <a:lnTo>
                      <a:pt x="225" y="55"/>
                    </a:lnTo>
                    <a:lnTo>
                      <a:pt x="233" y="53"/>
                    </a:lnTo>
                    <a:lnTo>
                      <a:pt x="238" y="50"/>
                    </a:lnTo>
                    <a:lnTo>
                      <a:pt x="241" y="50"/>
                    </a:lnTo>
                    <a:lnTo>
                      <a:pt x="249" y="53"/>
                    </a:lnTo>
                    <a:lnTo>
                      <a:pt x="257" y="55"/>
                    </a:lnTo>
                    <a:lnTo>
                      <a:pt x="265" y="61"/>
                    </a:lnTo>
                    <a:lnTo>
                      <a:pt x="271" y="63"/>
                    </a:lnTo>
                    <a:lnTo>
                      <a:pt x="279" y="66"/>
                    </a:lnTo>
                    <a:lnTo>
                      <a:pt x="287" y="68"/>
                    </a:lnTo>
                    <a:lnTo>
                      <a:pt x="295" y="71"/>
                    </a:lnTo>
                    <a:lnTo>
                      <a:pt x="303" y="74"/>
                    </a:lnTo>
                    <a:lnTo>
                      <a:pt x="305" y="79"/>
                    </a:lnTo>
                    <a:lnTo>
                      <a:pt x="308" y="82"/>
                    </a:lnTo>
                    <a:lnTo>
                      <a:pt x="311" y="87"/>
                    </a:lnTo>
                    <a:lnTo>
                      <a:pt x="313" y="89"/>
                    </a:lnTo>
                    <a:lnTo>
                      <a:pt x="316" y="95"/>
                    </a:lnTo>
                    <a:lnTo>
                      <a:pt x="319" y="97"/>
                    </a:lnTo>
                    <a:lnTo>
                      <a:pt x="321" y="102"/>
                    </a:lnTo>
                    <a:lnTo>
                      <a:pt x="327" y="105"/>
                    </a:lnTo>
                    <a:lnTo>
                      <a:pt x="330" y="100"/>
                    </a:lnTo>
                    <a:lnTo>
                      <a:pt x="335" y="95"/>
                    </a:lnTo>
                    <a:lnTo>
                      <a:pt x="340" y="89"/>
                    </a:lnTo>
                    <a:lnTo>
                      <a:pt x="346" y="84"/>
                    </a:lnTo>
                    <a:lnTo>
                      <a:pt x="348" y="79"/>
                    </a:lnTo>
                    <a:lnTo>
                      <a:pt x="354" y="74"/>
                    </a:lnTo>
                    <a:lnTo>
                      <a:pt x="359" y="68"/>
                    </a:lnTo>
                    <a:lnTo>
                      <a:pt x="364" y="63"/>
                    </a:lnTo>
                    <a:close/>
                  </a:path>
                </a:pathLst>
              </a:custGeom>
              <a:solidFill>
                <a:srgbClr val="997A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2" name="Freeform 573"/>
              <p:cNvSpPr>
                <a:spLocks/>
              </p:cNvSpPr>
              <p:nvPr/>
            </p:nvSpPr>
            <p:spPr bwMode="auto">
              <a:xfrm>
                <a:off x="4633" y="2344"/>
                <a:ext cx="72" cy="165"/>
              </a:xfrm>
              <a:custGeom>
                <a:avLst/>
                <a:gdLst>
                  <a:gd name="T0" fmla="*/ 16 w 72"/>
                  <a:gd name="T1" fmla="*/ 0 h 165"/>
                  <a:gd name="T2" fmla="*/ 22 w 72"/>
                  <a:gd name="T3" fmla="*/ 16 h 165"/>
                  <a:gd name="T4" fmla="*/ 27 w 72"/>
                  <a:gd name="T5" fmla="*/ 29 h 165"/>
                  <a:gd name="T6" fmla="*/ 32 w 72"/>
                  <a:gd name="T7" fmla="*/ 42 h 165"/>
                  <a:gd name="T8" fmla="*/ 38 w 72"/>
                  <a:gd name="T9" fmla="*/ 55 h 165"/>
                  <a:gd name="T10" fmla="*/ 46 w 72"/>
                  <a:gd name="T11" fmla="*/ 68 h 165"/>
                  <a:gd name="T12" fmla="*/ 54 w 72"/>
                  <a:gd name="T13" fmla="*/ 81 h 165"/>
                  <a:gd name="T14" fmla="*/ 62 w 72"/>
                  <a:gd name="T15" fmla="*/ 94 h 165"/>
                  <a:gd name="T16" fmla="*/ 70 w 72"/>
                  <a:gd name="T17" fmla="*/ 107 h 165"/>
                  <a:gd name="T18" fmla="*/ 70 w 72"/>
                  <a:gd name="T19" fmla="*/ 113 h 165"/>
                  <a:gd name="T20" fmla="*/ 67 w 72"/>
                  <a:gd name="T21" fmla="*/ 115 h 165"/>
                  <a:gd name="T22" fmla="*/ 64 w 72"/>
                  <a:gd name="T23" fmla="*/ 118 h 165"/>
                  <a:gd name="T24" fmla="*/ 64 w 72"/>
                  <a:gd name="T25" fmla="*/ 121 h 165"/>
                  <a:gd name="T26" fmla="*/ 62 w 72"/>
                  <a:gd name="T27" fmla="*/ 123 h 165"/>
                  <a:gd name="T28" fmla="*/ 59 w 72"/>
                  <a:gd name="T29" fmla="*/ 128 h 165"/>
                  <a:gd name="T30" fmla="*/ 59 w 72"/>
                  <a:gd name="T31" fmla="*/ 131 h 165"/>
                  <a:gd name="T32" fmla="*/ 56 w 72"/>
                  <a:gd name="T33" fmla="*/ 134 h 165"/>
                  <a:gd name="T34" fmla="*/ 59 w 72"/>
                  <a:gd name="T35" fmla="*/ 136 h 165"/>
                  <a:gd name="T36" fmla="*/ 62 w 72"/>
                  <a:gd name="T37" fmla="*/ 139 h 165"/>
                  <a:gd name="T38" fmla="*/ 62 w 72"/>
                  <a:gd name="T39" fmla="*/ 144 h 165"/>
                  <a:gd name="T40" fmla="*/ 64 w 72"/>
                  <a:gd name="T41" fmla="*/ 147 h 165"/>
                  <a:gd name="T42" fmla="*/ 67 w 72"/>
                  <a:gd name="T43" fmla="*/ 149 h 165"/>
                  <a:gd name="T44" fmla="*/ 67 w 72"/>
                  <a:gd name="T45" fmla="*/ 155 h 165"/>
                  <a:gd name="T46" fmla="*/ 70 w 72"/>
                  <a:gd name="T47" fmla="*/ 157 h 165"/>
                  <a:gd name="T48" fmla="*/ 72 w 72"/>
                  <a:gd name="T49" fmla="*/ 160 h 165"/>
                  <a:gd name="T50" fmla="*/ 67 w 72"/>
                  <a:gd name="T51" fmla="*/ 162 h 165"/>
                  <a:gd name="T52" fmla="*/ 62 w 72"/>
                  <a:gd name="T53" fmla="*/ 162 h 165"/>
                  <a:gd name="T54" fmla="*/ 56 w 72"/>
                  <a:gd name="T55" fmla="*/ 162 h 165"/>
                  <a:gd name="T56" fmla="*/ 51 w 72"/>
                  <a:gd name="T57" fmla="*/ 165 h 165"/>
                  <a:gd name="T58" fmla="*/ 48 w 72"/>
                  <a:gd name="T59" fmla="*/ 165 h 165"/>
                  <a:gd name="T60" fmla="*/ 43 w 72"/>
                  <a:gd name="T61" fmla="*/ 165 h 165"/>
                  <a:gd name="T62" fmla="*/ 38 w 72"/>
                  <a:gd name="T63" fmla="*/ 165 h 165"/>
                  <a:gd name="T64" fmla="*/ 32 w 72"/>
                  <a:gd name="T65" fmla="*/ 165 h 165"/>
                  <a:gd name="T66" fmla="*/ 38 w 72"/>
                  <a:gd name="T67" fmla="*/ 160 h 165"/>
                  <a:gd name="T68" fmla="*/ 43 w 72"/>
                  <a:gd name="T69" fmla="*/ 157 h 165"/>
                  <a:gd name="T70" fmla="*/ 43 w 72"/>
                  <a:gd name="T71" fmla="*/ 152 h 165"/>
                  <a:gd name="T72" fmla="*/ 43 w 72"/>
                  <a:gd name="T73" fmla="*/ 147 h 165"/>
                  <a:gd name="T74" fmla="*/ 43 w 72"/>
                  <a:gd name="T75" fmla="*/ 139 h 165"/>
                  <a:gd name="T76" fmla="*/ 40 w 72"/>
                  <a:gd name="T77" fmla="*/ 134 h 165"/>
                  <a:gd name="T78" fmla="*/ 38 w 72"/>
                  <a:gd name="T79" fmla="*/ 128 h 165"/>
                  <a:gd name="T80" fmla="*/ 35 w 72"/>
                  <a:gd name="T81" fmla="*/ 123 h 165"/>
                  <a:gd name="T82" fmla="*/ 27 w 72"/>
                  <a:gd name="T83" fmla="*/ 121 h 165"/>
                  <a:gd name="T84" fmla="*/ 19 w 72"/>
                  <a:gd name="T85" fmla="*/ 118 h 165"/>
                  <a:gd name="T86" fmla="*/ 13 w 72"/>
                  <a:gd name="T87" fmla="*/ 113 h 165"/>
                  <a:gd name="T88" fmla="*/ 5 w 72"/>
                  <a:gd name="T89" fmla="*/ 110 h 165"/>
                  <a:gd name="T90" fmla="*/ 3 w 72"/>
                  <a:gd name="T91" fmla="*/ 105 h 165"/>
                  <a:gd name="T92" fmla="*/ 0 w 72"/>
                  <a:gd name="T93" fmla="*/ 97 h 165"/>
                  <a:gd name="T94" fmla="*/ 3 w 72"/>
                  <a:gd name="T95" fmla="*/ 89 h 165"/>
                  <a:gd name="T96" fmla="*/ 8 w 72"/>
                  <a:gd name="T97" fmla="*/ 81 h 165"/>
                  <a:gd name="T98" fmla="*/ 11 w 72"/>
                  <a:gd name="T99" fmla="*/ 76 h 165"/>
                  <a:gd name="T100" fmla="*/ 13 w 72"/>
                  <a:gd name="T101" fmla="*/ 66 h 165"/>
                  <a:gd name="T102" fmla="*/ 13 w 72"/>
                  <a:gd name="T103" fmla="*/ 55 h 165"/>
                  <a:gd name="T104" fmla="*/ 13 w 72"/>
                  <a:gd name="T105" fmla="*/ 42 h 165"/>
                  <a:gd name="T106" fmla="*/ 16 w 72"/>
                  <a:gd name="T107" fmla="*/ 29 h 165"/>
                  <a:gd name="T108" fmla="*/ 16 w 72"/>
                  <a:gd name="T109" fmla="*/ 16 h 165"/>
                  <a:gd name="T110" fmla="*/ 16 w 72"/>
                  <a:gd name="T111" fmla="*/ 5 h 165"/>
                  <a:gd name="T112" fmla="*/ 16 w 72"/>
                  <a:gd name="T113" fmla="*/ 0 h 165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72"/>
                  <a:gd name="T172" fmla="*/ 0 h 165"/>
                  <a:gd name="T173" fmla="*/ 72 w 72"/>
                  <a:gd name="T174" fmla="*/ 165 h 165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72" h="165">
                    <a:moveTo>
                      <a:pt x="16" y="0"/>
                    </a:moveTo>
                    <a:lnTo>
                      <a:pt x="22" y="16"/>
                    </a:lnTo>
                    <a:lnTo>
                      <a:pt x="27" y="29"/>
                    </a:lnTo>
                    <a:lnTo>
                      <a:pt x="32" y="42"/>
                    </a:lnTo>
                    <a:lnTo>
                      <a:pt x="38" y="55"/>
                    </a:lnTo>
                    <a:lnTo>
                      <a:pt x="46" y="68"/>
                    </a:lnTo>
                    <a:lnTo>
                      <a:pt x="54" y="81"/>
                    </a:lnTo>
                    <a:lnTo>
                      <a:pt x="62" y="94"/>
                    </a:lnTo>
                    <a:lnTo>
                      <a:pt x="70" y="107"/>
                    </a:lnTo>
                    <a:lnTo>
                      <a:pt x="70" y="113"/>
                    </a:lnTo>
                    <a:lnTo>
                      <a:pt x="67" y="115"/>
                    </a:lnTo>
                    <a:lnTo>
                      <a:pt x="64" y="118"/>
                    </a:lnTo>
                    <a:lnTo>
                      <a:pt x="64" y="121"/>
                    </a:lnTo>
                    <a:lnTo>
                      <a:pt x="62" y="123"/>
                    </a:lnTo>
                    <a:lnTo>
                      <a:pt x="59" y="128"/>
                    </a:lnTo>
                    <a:lnTo>
                      <a:pt x="59" y="131"/>
                    </a:lnTo>
                    <a:lnTo>
                      <a:pt x="56" y="134"/>
                    </a:lnTo>
                    <a:lnTo>
                      <a:pt x="59" y="136"/>
                    </a:lnTo>
                    <a:lnTo>
                      <a:pt x="62" y="139"/>
                    </a:lnTo>
                    <a:lnTo>
                      <a:pt x="62" y="144"/>
                    </a:lnTo>
                    <a:lnTo>
                      <a:pt x="64" y="147"/>
                    </a:lnTo>
                    <a:lnTo>
                      <a:pt x="67" y="149"/>
                    </a:lnTo>
                    <a:lnTo>
                      <a:pt x="67" y="155"/>
                    </a:lnTo>
                    <a:lnTo>
                      <a:pt x="70" y="157"/>
                    </a:lnTo>
                    <a:lnTo>
                      <a:pt x="72" y="160"/>
                    </a:lnTo>
                    <a:lnTo>
                      <a:pt x="67" y="162"/>
                    </a:lnTo>
                    <a:lnTo>
                      <a:pt x="62" y="162"/>
                    </a:lnTo>
                    <a:lnTo>
                      <a:pt x="56" y="162"/>
                    </a:lnTo>
                    <a:lnTo>
                      <a:pt x="51" y="165"/>
                    </a:lnTo>
                    <a:lnTo>
                      <a:pt x="48" y="165"/>
                    </a:lnTo>
                    <a:lnTo>
                      <a:pt x="43" y="165"/>
                    </a:lnTo>
                    <a:lnTo>
                      <a:pt x="38" y="165"/>
                    </a:lnTo>
                    <a:lnTo>
                      <a:pt x="32" y="165"/>
                    </a:lnTo>
                    <a:lnTo>
                      <a:pt x="38" y="160"/>
                    </a:lnTo>
                    <a:lnTo>
                      <a:pt x="43" y="157"/>
                    </a:lnTo>
                    <a:lnTo>
                      <a:pt x="43" y="152"/>
                    </a:lnTo>
                    <a:lnTo>
                      <a:pt x="43" y="147"/>
                    </a:lnTo>
                    <a:lnTo>
                      <a:pt x="43" y="139"/>
                    </a:lnTo>
                    <a:lnTo>
                      <a:pt x="40" y="134"/>
                    </a:lnTo>
                    <a:lnTo>
                      <a:pt x="38" y="128"/>
                    </a:lnTo>
                    <a:lnTo>
                      <a:pt x="35" y="123"/>
                    </a:lnTo>
                    <a:lnTo>
                      <a:pt x="27" y="121"/>
                    </a:lnTo>
                    <a:lnTo>
                      <a:pt x="19" y="118"/>
                    </a:lnTo>
                    <a:lnTo>
                      <a:pt x="13" y="113"/>
                    </a:lnTo>
                    <a:lnTo>
                      <a:pt x="5" y="110"/>
                    </a:lnTo>
                    <a:lnTo>
                      <a:pt x="3" y="105"/>
                    </a:lnTo>
                    <a:lnTo>
                      <a:pt x="0" y="97"/>
                    </a:lnTo>
                    <a:lnTo>
                      <a:pt x="3" y="89"/>
                    </a:lnTo>
                    <a:lnTo>
                      <a:pt x="8" y="81"/>
                    </a:lnTo>
                    <a:lnTo>
                      <a:pt x="11" y="76"/>
                    </a:lnTo>
                    <a:lnTo>
                      <a:pt x="13" y="66"/>
                    </a:lnTo>
                    <a:lnTo>
                      <a:pt x="13" y="55"/>
                    </a:lnTo>
                    <a:lnTo>
                      <a:pt x="13" y="42"/>
                    </a:lnTo>
                    <a:lnTo>
                      <a:pt x="16" y="29"/>
                    </a:lnTo>
                    <a:lnTo>
                      <a:pt x="16" y="16"/>
                    </a:lnTo>
                    <a:lnTo>
                      <a:pt x="16" y="5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997A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3" name="Freeform 574"/>
              <p:cNvSpPr>
                <a:spLocks/>
              </p:cNvSpPr>
              <p:nvPr/>
            </p:nvSpPr>
            <p:spPr bwMode="auto">
              <a:xfrm>
                <a:off x="4510" y="2535"/>
                <a:ext cx="163" cy="155"/>
              </a:xfrm>
              <a:custGeom>
                <a:avLst/>
                <a:gdLst>
                  <a:gd name="T0" fmla="*/ 110 w 163"/>
                  <a:gd name="T1" fmla="*/ 16 h 155"/>
                  <a:gd name="T2" fmla="*/ 120 w 163"/>
                  <a:gd name="T3" fmla="*/ 37 h 155"/>
                  <a:gd name="T4" fmla="*/ 134 w 163"/>
                  <a:gd name="T5" fmla="*/ 58 h 155"/>
                  <a:gd name="T6" fmla="*/ 150 w 163"/>
                  <a:gd name="T7" fmla="*/ 79 h 155"/>
                  <a:gd name="T8" fmla="*/ 163 w 163"/>
                  <a:gd name="T9" fmla="*/ 100 h 155"/>
                  <a:gd name="T10" fmla="*/ 161 w 163"/>
                  <a:gd name="T11" fmla="*/ 118 h 155"/>
                  <a:gd name="T12" fmla="*/ 145 w 163"/>
                  <a:gd name="T13" fmla="*/ 136 h 155"/>
                  <a:gd name="T14" fmla="*/ 126 w 163"/>
                  <a:gd name="T15" fmla="*/ 150 h 155"/>
                  <a:gd name="T16" fmla="*/ 115 w 163"/>
                  <a:gd name="T17" fmla="*/ 150 h 155"/>
                  <a:gd name="T18" fmla="*/ 107 w 163"/>
                  <a:gd name="T19" fmla="*/ 139 h 155"/>
                  <a:gd name="T20" fmla="*/ 99 w 163"/>
                  <a:gd name="T21" fmla="*/ 129 h 155"/>
                  <a:gd name="T22" fmla="*/ 94 w 163"/>
                  <a:gd name="T23" fmla="*/ 118 h 155"/>
                  <a:gd name="T24" fmla="*/ 86 w 163"/>
                  <a:gd name="T25" fmla="*/ 110 h 155"/>
                  <a:gd name="T26" fmla="*/ 78 w 163"/>
                  <a:gd name="T27" fmla="*/ 105 h 155"/>
                  <a:gd name="T28" fmla="*/ 69 w 163"/>
                  <a:gd name="T29" fmla="*/ 100 h 155"/>
                  <a:gd name="T30" fmla="*/ 61 w 163"/>
                  <a:gd name="T31" fmla="*/ 95 h 155"/>
                  <a:gd name="T32" fmla="*/ 51 w 163"/>
                  <a:gd name="T33" fmla="*/ 92 h 155"/>
                  <a:gd name="T34" fmla="*/ 35 w 163"/>
                  <a:gd name="T35" fmla="*/ 87 h 155"/>
                  <a:gd name="T36" fmla="*/ 21 w 163"/>
                  <a:gd name="T37" fmla="*/ 84 h 155"/>
                  <a:gd name="T38" fmla="*/ 8 w 163"/>
                  <a:gd name="T39" fmla="*/ 81 h 155"/>
                  <a:gd name="T40" fmla="*/ 0 w 163"/>
                  <a:gd name="T41" fmla="*/ 81 h 155"/>
                  <a:gd name="T42" fmla="*/ 8 w 163"/>
                  <a:gd name="T43" fmla="*/ 79 h 155"/>
                  <a:gd name="T44" fmla="*/ 19 w 163"/>
                  <a:gd name="T45" fmla="*/ 76 h 155"/>
                  <a:gd name="T46" fmla="*/ 32 w 163"/>
                  <a:gd name="T47" fmla="*/ 76 h 155"/>
                  <a:gd name="T48" fmla="*/ 43 w 163"/>
                  <a:gd name="T49" fmla="*/ 76 h 155"/>
                  <a:gd name="T50" fmla="*/ 61 w 163"/>
                  <a:gd name="T51" fmla="*/ 84 h 155"/>
                  <a:gd name="T52" fmla="*/ 83 w 163"/>
                  <a:gd name="T53" fmla="*/ 89 h 155"/>
                  <a:gd name="T54" fmla="*/ 102 w 163"/>
                  <a:gd name="T55" fmla="*/ 92 h 155"/>
                  <a:gd name="T56" fmla="*/ 107 w 163"/>
                  <a:gd name="T57" fmla="*/ 87 h 155"/>
                  <a:gd name="T58" fmla="*/ 104 w 163"/>
                  <a:gd name="T59" fmla="*/ 74 h 155"/>
                  <a:gd name="T60" fmla="*/ 102 w 163"/>
                  <a:gd name="T61" fmla="*/ 47 h 155"/>
                  <a:gd name="T62" fmla="*/ 102 w 163"/>
                  <a:gd name="T63" fmla="*/ 16 h 155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w 163"/>
                  <a:gd name="T97" fmla="*/ 0 h 155"/>
                  <a:gd name="T98" fmla="*/ 163 w 163"/>
                  <a:gd name="T99" fmla="*/ 155 h 155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T96" t="T97" r="T98" b="T99"/>
                <a:pathLst>
                  <a:path w="163" h="155">
                    <a:moveTo>
                      <a:pt x="104" y="0"/>
                    </a:moveTo>
                    <a:lnTo>
                      <a:pt x="110" y="16"/>
                    </a:lnTo>
                    <a:lnTo>
                      <a:pt x="115" y="26"/>
                    </a:lnTo>
                    <a:lnTo>
                      <a:pt x="120" y="37"/>
                    </a:lnTo>
                    <a:lnTo>
                      <a:pt x="126" y="47"/>
                    </a:lnTo>
                    <a:lnTo>
                      <a:pt x="134" y="58"/>
                    </a:lnTo>
                    <a:lnTo>
                      <a:pt x="139" y="68"/>
                    </a:lnTo>
                    <a:lnTo>
                      <a:pt x="150" y="79"/>
                    </a:lnTo>
                    <a:lnTo>
                      <a:pt x="158" y="89"/>
                    </a:lnTo>
                    <a:lnTo>
                      <a:pt x="163" y="100"/>
                    </a:lnTo>
                    <a:lnTo>
                      <a:pt x="163" y="108"/>
                    </a:lnTo>
                    <a:lnTo>
                      <a:pt x="161" y="118"/>
                    </a:lnTo>
                    <a:lnTo>
                      <a:pt x="153" y="126"/>
                    </a:lnTo>
                    <a:lnTo>
                      <a:pt x="145" y="136"/>
                    </a:lnTo>
                    <a:lnTo>
                      <a:pt x="136" y="144"/>
                    </a:lnTo>
                    <a:lnTo>
                      <a:pt x="126" y="150"/>
                    </a:lnTo>
                    <a:lnTo>
                      <a:pt x="118" y="155"/>
                    </a:lnTo>
                    <a:lnTo>
                      <a:pt x="115" y="150"/>
                    </a:lnTo>
                    <a:lnTo>
                      <a:pt x="112" y="144"/>
                    </a:lnTo>
                    <a:lnTo>
                      <a:pt x="107" y="139"/>
                    </a:lnTo>
                    <a:lnTo>
                      <a:pt x="104" y="134"/>
                    </a:lnTo>
                    <a:lnTo>
                      <a:pt x="99" y="129"/>
                    </a:lnTo>
                    <a:lnTo>
                      <a:pt x="96" y="123"/>
                    </a:lnTo>
                    <a:lnTo>
                      <a:pt x="94" y="118"/>
                    </a:lnTo>
                    <a:lnTo>
                      <a:pt x="88" y="113"/>
                    </a:lnTo>
                    <a:lnTo>
                      <a:pt x="86" y="110"/>
                    </a:lnTo>
                    <a:lnTo>
                      <a:pt x="80" y="108"/>
                    </a:lnTo>
                    <a:lnTo>
                      <a:pt x="78" y="105"/>
                    </a:lnTo>
                    <a:lnTo>
                      <a:pt x="72" y="102"/>
                    </a:lnTo>
                    <a:lnTo>
                      <a:pt x="69" y="100"/>
                    </a:lnTo>
                    <a:lnTo>
                      <a:pt x="64" y="97"/>
                    </a:lnTo>
                    <a:lnTo>
                      <a:pt x="61" y="95"/>
                    </a:lnTo>
                    <a:lnTo>
                      <a:pt x="56" y="92"/>
                    </a:lnTo>
                    <a:lnTo>
                      <a:pt x="51" y="92"/>
                    </a:lnTo>
                    <a:lnTo>
                      <a:pt x="43" y="89"/>
                    </a:lnTo>
                    <a:lnTo>
                      <a:pt x="35" y="87"/>
                    </a:lnTo>
                    <a:lnTo>
                      <a:pt x="29" y="87"/>
                    </a:lnTo>
                    <a:lnTo>
                      <a:pt x="21" y="84"/>
                    </a:lnTo>
                    <a:lnTo>
                      <a:pt x="13" y="84"/>
                    </a:lnTo>
                    <a:lnTo>
                      <a:pt x="8" y="81"/>
                    </a:lnTo>
                    <a:lnTo>
                      <a:pt x="0" y="81"/>
                    </a:lnTo>
                    <a:lnTo>
                      <a:pt x="2" y="79"/>
                    </a:lnTo>
                    <a:lnTo>
                      <a:pt x="8" y="79"/>
                    </a:lnTo>
                    <a:lnTo>
                      <a:pt x="13" y="79"/>
                    </a:lnTo>
                    <a:lnTo>
                      <a:pt x="19" y="76"/>
                    </a:lnTo>
                    <a:lnTo>
                      <a:pt x="27" y="76"/>
                    </a:lnTo>
                    <a:lnTo>
                      <a:pt x="32" y="76"/>
                    </a:lnTo>
                    <a:lnTo>
                      <a:pt x="37" y="76"/>
                    </a:lnTo>
                    <a:lnTo>
                      <a:pt x="43" y="76"/>
                    </a:lnTo>
                    <a:lnTo>
                      <a:pt x="51" y="79"/>
                    </a:lnTo>
                    <a:lnTo>
                      <a:pt x="61" y="84"/>
                    </a:lnTo>
                    <a:lnTo>
                      <a:pt x="72" y="87"/>
                    </a:lnTo>
                    <a:lnTo>
                      <a:pt x="83" y="89"/>
                    </a:lnTo>
                    <a:lnTo>
                      <a:pt x="94" y="92"/>
                    </a:lnTo>
                    <a:lnTo>
                      <a:pt x="102" y="92"/>
                    </a:lnTo>
                    <a:lnTo>
                      <a:pt x="107" y="89"/>
                    </a:lnTo>
                    <a:lnTo>
                      <a:pt x="107" y="87"/>
                    </a:lnTo>
                    <a:lnTo>
                      <a:pt x="107" y="81"/>
                    </a:lnTo>
                    <a:lnTo>
                      <a:pt x="104" y="74"/>
                    </a:lnTo>
                    <a:lnTo>
                      <a:pt x="104" y="60"/>
                    </a:lnTo>
                    <a:lnTo>
                      <a:pt x="102" y="47"/>
                    </a:lnTo>
                    <a:lnTo>
                      <a:pt x="102" y="32"/>
                    </a:lnTo>
                    <a:lnTo>
                      <a:pt x="102" y="16"/>
                    </a:lnTo>
                    <a:lnTo>
                      <a:pt x="104" y="0"/>
                    </a:lnTo>
                    <a:close/>
                  </a:path>
                </a:pathLst>
              </a:custGeom>
              <a:solidFill>
                <a:srgbClr val="997A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4" name="Freeform 575"/>
              <p:cNvSpPr>
                <a:spLocks/>
              </p:cNvSpPr>
              <p:nvPr/>
            </p:nvSpPr>
            <p:spPr bwMode="auto">
              <a:xfrm>
                <a:off x="4389" y="2627"/>
                <a:ext cx="158" cy="181"/>
              </a:xfrm>
              <a:custGeom>
                <a:avLst/>
                <a:gdLst>
                  <a:gd name="T0" fmla="*/ 134 w 158"/>
                  <a:gd name="T1" fmla="*/ 3 h 181"/>
                  <a:gd name="T2" fmla="*/ 134 w 158"/>
                  <a:gd name="T3" fmla="*/ 8 h 181"/>
                  <a:gd name="T4" fmla="*/ 134 w 158"/>
                  <a:gd name="T5" fmla="*/ 16 h 181"/>
                  <a:gd name="T6" fmla="*/ 134 w 158"/>
                  <a:gd name="T7" fmla="*/ 26 h 181"/>
                  <a:gd name="T8" fmla="*/ 137 w 158"/>
                  <a:gd name="T9" fmla="*/ 37 h 181"/>
                  <a:gd name="T10" fmla="*/ 145 w 158"/>
                  <a:gd name="T11" fmla="*/ 50 h 181"/>
                  <a:gd name="T12" fmla="*/ 153 w 158"/>
                  <a:gd name="T13" fmla="*/ 65 h 181"/>
                  <a:gd name="T14" fmla="*/ 158 w 158"/>
                  <a:gd name="T15" fmla="*/ 78 h 181"/>
                  <a:gd name="T16" fmla="*/ 158 w 158"/>
                  <a:gd name="T17" fmla="*/ 97 h 181"/>
                  <a:gd name="T18" fmla="*/ 156 w 158"/>
                  <a:gd name="T19" fmla="*/ 118 h 181"/>
                  <a:gd name="T20" fmla="*/ 153 w 158"/>
                  <a:gd name="T21" fmla="*/ 139 h 181"/>
                  <a:gd name="T22" fmla="*/ 150 w 158"/>
                  <a:gd name="T23" fmla="*/ 154 h 181"/>
                  <a:gd name="T24" fmla="*/ 142 w 158"/>
                  <a:gd name="T25" fmla="*/ 165 h 181"/>
                  <a:gd name="T26" fmla="*/ 134 w 158"/>
                  <a:gd name="T27" fmla="*/ 173 h 181"/>
                  <a:gd name="T28" fmla="*/ 121 w 158"/>
                  <a:gd name="T29" fmla="*/ 178 h 181"/>
                  <a:gd name="T30" fmla="*/ 110 w 158"/>
                  <a:gd name="T31" fmla="*/ 181 h 181"/>
                  <a:gd name="T32" fmla="*/ 105 w 158"/>
                  <a:gd name="T33" fmla="*/ 178 h 181"/>
                  <a:gd name="T34" fmla="*/ 97 w 158"/>
                  <a:gd name="T35" fmla="*/ 154 h 181"/>
                  <a:gd name="T36" fmla="*/ 89 w 158"/>
                  <a:gd name="T37" fmla="*/ 123 h 181"/>
                  <a:gd name="T38" fmla="*/ 83 w 158"/>
                  <a:gd name="T39" fmla="*/ 97 h 181"/>
                  <a:gd name="T40" fmla="*/ 75 w 158"/>
                  <a:gd name="T41" fmla="*/ 84 h 181"/>
                  <a:gd name="T42" fmla="*/ 67 w 158"/>
                  <a:gd name="T43" fmla="*/ 76 h 181"/>
                  <a:gd name="T44" fmla="*/ 56 w 158"/>
                  <a:gd name="T45" fmla="*/ 65 h 181"/>
                  <a:gd name="T46" fmla="*/ 46 w 158"/>
                  <a:gd name="T47" fmla="*/ 58 h 181"/>
                  <a:gd name="T48" fmla="*/ 35 w 158"/>
                  <a:gd name="T49" fmla="*/ 52 h 181"/>
                  <a:gd name="T50" fmla="*/ 27 w 158"/>
                  <a:gd name="T51" fmla="*/ 50 h 181"/>
                  <a:gd name="T52" fmla="*/ 16 w 158"/>
                  <a:gd name="T53" fmla="*/ 47 h 181"/>
                  <a:gd name="T54" fmla="*/ 5 w 158"/>
                  <a:gd name="T55" fmla="*/ 42 h 181"/>
                  <a:gd name="T56" fmla="*/ 3 w 158"/>
                  <a:gd name="T57" fmla="*/ 42 h 181"/>
                  <a:gd name="T58" fmla="*/ 11 w 158"/>
                  <a:gd name="T59" fmla="*/ 42 h 181"/>
                  <a:gd name="T60" fmla="*/ 27 w 158"/>
                  <a:gd name="T61" fmla="*/ 42 h 181"/>
                  <a:gd name="T62" fmla="*/ 43 w 158"/>
                  <a:gd name="T63" fmla="*/ 42 h 181"/>
                  <a:gd name="T64" fmla="*/ 56 w 158"/>
                  <a:gd name="T65" fmla="*/ 44 h 181"/>
                  <a:gd name="T66" fmla="*/ 75 w 158"/>
                  <a:gd name="T67" fmla="*/ 55 h 181"/>
                  <a:gd name="T68" fmla="*/ 99 w 158"/>
                  <a:gd name="T69" fmla="*/ 65 h 181"/>
                  <a:gd name="T70" fmla="*/ 115 w 158"/>
                  <a:gd name="T71" fmla="*/ 73 h 181"/>
                  <a:gd name="T72" fmla="*/ 123 w 158"/>
                  <a:gd name="T73" fmla="*/ 73 h 181"/>
                  <a:gd name="T74" fmla="*/ 126 w 158"/>
                  <a:gd name="T75" fmla="*/ 65 h 181"/>
                  <a:gd name="T76" fmla="*/ 123 w 158"/>
                  <a:gd name="T77" fmla="*/ 55 h 181"/>
                  <a:gd name="T78" fmla="*/ 115 w 158"/>
                  <a:gd name="T79" fmla="*/ 47 h 181"/>
                  <a:gd name="T80" fmla="*/ 102 w 158"/>
                  <a:gd name="T81" fmla="*/ 42 h 181"/>
                  <a:gd name="T82" fmla="*/ 89 w 158"/>
                  <a:gd name="T83" fmla="*/ 34 h 181"/>
                  <a:gd name="T84" fmla="*/ 78 w 158"/>
                  <a:gd name="T85" fmla="*/ 26 h 181"/>
                  <a:gd name="T86" fmla="*/ 72 w 158"/>
                  <a:gd name="T87" fmla="*/ 21 h 181"/>
                  <a:gd name="T88" fmla="*/ 78 w 158"/>
                  <a:gd name="T89" fmla="*/ 18 h 181"/>
                  <a:gd name="T90" fmla="*/ 91 w 158"/>
                  <a:gd name="T91" fmla="*/ 18 h 181"/>
                  <a:gd name="T92" fmla="*/ 107 w 158"/>
                  <a:gd name="T93" fmla="*/ 18 h 181"/>
                  <a:gd name="T94" fmla="*/ 121 w 158"/>
                  <a:gd name="T95" fmla="*/ 18 h 181"/>
                  <a:gd name="T96" fmla="*/ 121 w 158"/>
                  <a:gd name="T97" fmla="*/ 16 h 181"/>
                  <a:gd name="T98" fmla="*/ 121 w 158"/>
                  <a:gd name="T99" fmla="*/ 10 h 181"/>
                  <a:gd name="T100" fmla="*/ 121 w 158"/>
                  <a:gd name="T101" fmla="*/ 8 h 181"/>
                  <a:gd name="T102" fmla="*/ 121 w 158"/>
                  <a:gd name="T103" fmla="*/ 3 h 181"/>
                  <a:gd name="T104" fmla="*/ 123 w 158"/>
                  <a:gd name="T105" fmla="*/ 0 h 181"/>
                  <a:gd name="T106" fmla="*/ 126 w 158"/>
                  <a:gd name="T107" fmla="*/ 0 h 181"/>
                  <a:gd name="T108" fmla="*/ 129 w 158"/>
                  <a:gd name="T109" fmla="*/ 0 h 181"/>
                  <a:gd name="T110" fmla="*/ 134 w 158"/>
                  <a:gd name="T111" fmla="*/ 3 h 181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w 158"/>
                  <a:gd name="T169" fmla="*/ 0 h 181"/>
                  <a:gd name="T170" fmla="*/ 158 w 158"/>
                  <a:gd name="T171" fmla="*/ 181 h 181"/>
                </a:gdLst>
                <a:ahLst/>
                <a:cxnLst>
                  <a:cxn ang="T112">
                    <a:pos x="T0" y="T1"/>
                  </a:cxn>
                  <a:cxn ang="T113">
                    <a:pos x="T2" y="T3"/>
                  </a:cxn>
                  <a:cxn ang="T114">
                    <a:pos x="T4" y="T5"/>
                  </a:cxn>
                  <a:cxn ang="T115">
                    <a:pos x="T6" y="T7"/>
                  </a:cxn>
                  <a:cxn ang="T116">
                    <a:pos x="T8" y="T9"/>
                  </a:cxn>
                  <a:cxn ang="T117">
                    <a:pos x="T10" y="T11"/>
                  </a:cxn>
                  <a:cxn ang="T118">
                    <a:pos x="T12" y="T13"/>
                  </a:cxn>
                  <a:cxn ang="T119">
                    <a:pos x="T14" y="T15"/>
                  </a:cxn>
                  <a:cxn ang="T120">
                    <a:pos x="T16" y="T17"/>
                  </a:cxn>
                  <a:cxn ang="T121">
                    <a:pos x="T18" y="T19"/>
                  </a:cxn>
                  <a:cxn ang="T122">
                    <a:pos x="T20" y="T21"/>
                  </a:cxn>
                  <a:cxn ang="T123">
                    <a:pos x="T22" y="T23"/>
                  </a:cxn>
                  <a:cxn ang="T124">
                    <a:pos x="T24" y="T25"/>
                  </a:cxn>
                  <a:cxn ang="T125">
                    <a:pos x="T26" y="T27"/>
                  </a:cxn>
                  <a:cxn ang="T126">
                    <a:pos x="T28" y="T29"/>
                  </a:cxn>
                  <a:cxn ang="T127">
                    <a:pos x="T30" y="T31"/>
                  </a:cxn>
                  <a:cxn ang="T128">
                    <a:pos x="T32" y="T33"/>
                  </a:cxn>
                  <a:cxn ang="T129">
                    <a:pos x="T34" y="T35"/>
                  </a:cxn>
                  <a:cxn ang="T130">
                    <a:pos x="T36" y="T37"/>
                  </a:cxn>
                  <a:cxn ang="T131">
                    <a:pos x="T38" y="T39"/>
                  </a:cxn>
                  <a:cxn ang="T132">
                    <a:pos x="T40" y="T41"/>
                  </a:cxn>
                  <a:cxn ang="T133">
                    <a:pos x="T42" y="T43"/>
                  </a:cxn>
                  <a:cxn ang="T134">
                    <a:pos x="T44" y="T45"/>
                  </a:cxn>
                  <a:cxn ang="T135">
                    <a:pos x="T46" y="T47"/>
                  </a:cxn>
                  <a:cxn ang="T136">
                    <a:pos x="T48" y="T49"/>
                  </a:cxn>
                  <a:cxn ang="T137">
                    <a:pos x="T50" y="T51"/>
                  </a:cxn>
                  <a:cxn ang="T138">
                    <a:pos x="T52" y="T53"/>
                  </a:cxn>
                  <a:cxn ang="T139">
                    <a:pos x="T54" y="T55"/>
                  </a:cxn>
                  <a:cxn ang="T140">
                    <a:pos x="T56" y="T57"/>
                  </a:cxn>
                  <a:cxn ang="T141">
                    <a:pos x="T58" y="T59"/>
                  </a:cxn>
                  <a:cxn ang="T142">
                    <a:pos x="T60" y="T61"/>
                  </a:cxn>
                  <a:cxn ang="T143">
                    <a:pos x="T62" y="T63"/>
                  </a:cxn>
                  <a:cxn ang="T144">
                    <a:pos x="T64" y="T65"/>
                  </a:cxn>
                  <a:cxn ang="T145">
                    <a:pos x="T66" y="T67"/>
                  </a:cxn>
                  <a:cxn ang="T146">
                    <a:pos x="T68" y="T69"/>
                  </a:cxn>
                  <a:cxn ang="T147">
                    <a:pos x="T70" y="T71"/>
                  </a:cxn>
                  <a:cxn ang="T148">
                    <a:pos x="T72" y="T73"/>
                  </a:cxn>
                  <a:cxn ang="T149">
                    <a:pos x="T74" y="T75"/>
                  </a:cxn>
                  <a:cxn ang="T150">
                    <a:pos x="T76" y="T77"/>
                  </a:cxn>
                  <a:cxn ang="T151">
                    <a:pos x="T78" y="T79"/>
                  </a:cxn>
                  <a:cxn ang="T152">
                    <a:pos x="T80" y="T81"/>
                  </a:cxn>
                  <a:cxn ang="T153">
                    <a:pos x="T82" y="T83"/>
                  </a:cxn>
                  <a:cxn ang="T154">
                    <a:pos x="T84" y="T85"/>
                  </a:cxn>
                  <a:cxn ang="T155">
                    <a:pos x="T86" y="T87"/>
                  </a:cxn>
                  <a:cxn ang="T156">
                    <a:pos x="T88" y="T89"/>
                  </a:cxn>
                  <a:cxn ang="T157">
                    <a:pos x="T90" y="T91"/>
                  </a:cxn>
                  <a:cxn ang="T158">
                    <a:pos x="T92" y="T93"/>
                  </a:cxn>
                  <a:cxn ang="T159">
                    <a:pos x="T94" y="T95"/>
                  </a:cxn>
                  <a:cxn ang="T160">
                    <a:pos x="T96" y="T97"/>
                  </a:cxn>
                  <a:cxn ang="T161">
                    <a:pos x="T98" y="T99"/>
                  </a:cxn>
                  <a:cxn ang="T162">
                    <a:pos x="T100" y="T101"/>
                  </a:cxn>
                  <a:cxn ang="T163">
                    <a:pos x="T102" y="T103"/>
                  </a:cxn>
                  <a:cxn ang="T164">
                    <a:pos x="T104" y="T105"/>
                  </a:cxn>
                  <a:cxn ang="T165">
                    <a:pos x="T106" y="T107"/>
                  </a:cxn>
                  <a:cxn ang="T166">
                    <a:pos x="T108" y="T109"/>
                  </a:cxn>
                  <a:cxn ang="T167">
                    <a:pos x="T110" y="T111"/>
                  </a:cxn>
                </a:cxnLst>
                <a:rect l="T168" t="T169" r="T170" b="T171"/>
                <a:pathLst>
                  <a:path w="158" h="181">
                    <a:moveTo>
                      <a:pt x="134" y="3"/>
                    </a:moveTo>
                    <a:lnTo>
                      <a:pt x="134" y="3"/>
                    </a:lnTo>
                    <a:lnTo>
                      <a:pt x="134" y="5"/>
                    </a:lnTo>
                    <a:lnTo>
                      <a:pt x="134" y="8"/>
                    </a:lnTo>
                    <a:lnTo>
                      <a:pt x="134" y="10"/>
                    </a:lnTo>
                    <a:lnTo>
                      <a:pt x="134" y="16"/>
                    </a:lnTo>
                    <a:lnTo>
                      <a:pt x="134" y="21"/>
                    </a:lnTo>
                    <a:lnTo>
                      <a:pt x="134" y="26"/>
                    </a:lnTo>
                    <a:lnTo>
                      <a:pt x="137" y="31"/>
                    </a:lnTo>
                    <a:lnTo>
                      <a:pt x="137" y="37"/>
                    </a:lnTo>
                    <a:lnTo>
                      <a:pt x="142" y="44"/>
                    </a:lnTo>
                    <a:lnTo>
                      <a:pt x="145" y="50"/>
                    </a:lnTo>
                    <a:lnTo>
                      <a:pt x="150" y="58"/>
                    </a:lnTo>
                    <a:lnTo>
                      <a:pt x="153" y="65"/>
                    </a:lnTo>
                    <a:lnTo>
                      <a:pt x="156" y="71"/>
                    </a:lnTo>
                    <a:lnTo>
                      <a:pt x="158" y="78"/>
                    </a:lnTo>
                    <a:lnTo>
                      <a:pt x="158" y="86"/>
                    </a:lnTo>
                    <a:lnTo>
                      <a:pt x="158" y="97"/>
                    </a:lnTo>
                    <a:lnTo>
                      <a:pt x="158" y="105"/>
                    </a:lnTo>
                    <a:lnTo>
                      <a:pt x="156" y="118"/>
                    </a:lnTo>
                    <a:lnTo>
                      <a:pt x="156" y="128"/>
                    </a:lnTo>
                    <a:lnTo>
                      <a:pt x="153" y="139"/>
                    </a:lnTo>
                    <a:lnTo>
                      <a:pt x="150" y="147"/>
                    </a:lnTo>
                    <a:lnTo>
                      <a:pt x="150" y="154"/>
                    </a:lnTo>
                    <a:lnTo>
                      <a:pt x="148" y="160"/>
                    </a:lnTo>
                    <a:lnTo>
                      <a:pt x="142" y="165"/>
                    </a:lnTo>
                    <a:lnTo>
                      <a:pt x="140" y="167"/>
                    </a:lnTo>
                    <a:lnTo>
                      <a:pt x="134" y="173"/>
                    </a:lnTo>
                    <a:lnTo>
                      <a:pt x="129" y="175"/>
                    </a:lnTo>
                    <a:lnTo>
                      <a:pt x="121" y="178"/>
                    </a:lnTo>
                    <a:lnTo>
                      <a:pt x="115" y="181"/>
                    </a:lnTo>
                    <a:lnTo>
                      <a:pt x="110" y="181"/>
                    </a:lnTo>
                    <a:lnTo>
                      <a:pt x="107" y="181"/>
                    </a:lnTo>
                    <a:lnTo>
                      <a:pt x="105" y="178"/>
                    </a:lnTo>
                    <a:lnTo>
                      <a:pt x="99" y="167"/>
                    </a:lnTo>
                    <a:lnTo>
                      <a:pt x="97" y="154"/>
                    </a:lnTo>
                    <a:lnTo>
                      <a:pt x="91" y="139"/>
                    </a:lnTo>
                    <a:lnTo>
                      <a:pt x="89" y="123"/>
                    </a:lnTo>
                    <a:lnTo>
                      <a:pt x="86" y="110"/>
                    </a:lnTo>
                    <a:lnTo>
                      <a:pt x="83" y="97"/>
                    </a:lnTo>
                    <a:lnTo>
                      <a:pt x="81" y="89"/>
                    </a:lnTo>
                    <a:lnTo>
                      <a:pt x="75" y="84"/>
                    </a:lnTo>
                    <a:lnTo>
                      <a:pt x="72" y="81"/>
                    </a:lnTo>
                    <a:lnTo>
                      <a:pt x="67" y="76"/>
                    </a:lnTo>
                    <a:lnTo>
                      <a:pt x="62" y="71"/>
                    </a:lnTo>
                    <a:lnTo>
                      <a:pt x="56" y="65"/>
                    </a:lnTo>
                    <a:lnTo>
                      <a:pt x="51" y="63"/>
                    </a:lnTo>
                    <a:lnTo>
                      <a:pt x="46" y="58"/>
                    </a:lnTo>
                    <a:lnTo>
                      <a:pt x="40" y="52"/>
                    </a:lnTo>
                    <a:lnTo>
                      <a:pt x="35" y="52"/>
                    </a:lnTo>
                    <a:lnTo>
                      <a:pt x="30" y="50"/>
                    </a:lnTo>
                    <a:lnTo>
                      <a:pt x="27" y="50"/>
                    </a:lnTo>
                    <a:lnTo>
                      <a:pt x="22" y="47"/>
                    </a:lnTo>
                    <a:lnTo>
                      <a:pt x="16" y="47"/>
                    </a:lnTo>
                    <a:lnTo>
                      <a:pt x="11" y="44"/>
                    </a:lnTo>
                    <a:lnTo>
                      <a:pt x="5" y="42"/>
                    </a:lnTo>
                    <a:lnTo>
                      <a:pt x="0" y="42"/>
                    </a:lnTo>
                    <a:lnTo>
                      <a:pt x="3" y="42"/>
                    </a:lnTo>
                    <a:lnTo>
                      <a:pt x="5" y="42"/>
                    </a:lnTo>
                    <a:lnTo>
                      <a:pt x="11" y="42"/>
                    </a:lnTo>
                    <a:lnTo>
                      <a:pt x="19" y="42"/>
                    </a:lnTo>
                    <a:lnTo>
                      <a:pt x="27" y="42"/>
                    </a:lnTo>
                    <a:lnTo>
                      <a:pt x="35" y="42"/>
                    </a:lnTo>
                    <a:lnTo>
                      <a:pt x="43" y="42"/>
                    </a:lnTo>
                    <a:lnTo>
                      <a:pt x="48" y="44"/>
                    </a:lnTo>
                    <a:lnTo>
                      <a:pt x="56" y="44"/>
                    </a:lnTo>
                    <a:lnTo>
                      <a:pt x="64" y="50"/>
                    </a:lnTo>
                    <a:lnTo>
                      <a:pt x="75" y="55"/>
                    </a:lnTo>
                    <a:lnTo>
                      <a:pt x="86" y="60"/>
                    </a:lnTo>
                    <a:lnTo>
                      <a:pt x="99" y="65"/>
                    </a:lnTo>
                    <a:lnTo>
                      <a:pt x="107" y="71"/>
                    </a:lnTo>
                    <a:lnTo>
                      <a:pt x="115" y="73"/>
                    </a:lnTo>
                    <a:lnTo>
                      <a:pt x="121" y="76"/>
                    </a:lnTo>
                    <a:lnTo>
                      <a:pt x="123" y="73"/>
                    </a:lnTo>
                    <a:lnTo>
                      <a:pt x="126" y="71"/>
                    </a:lnTo>
                    <a:lnTo>
                      <a:pt x="126" y="65"/>
                    </a:lnTo>
                    <a:lnTo>
                      <a:pt x="126" y="60"/>
                    </a:lnTo>
                    <a:lnTo>
                      <a:pt x="123" y="55"/>
                    </a:lnTo>
                    <a:lnTo>
                      <a:pt x="121" y="52"/>
                    </a:lnTo>
                    <a:lnTo>
                      <a:pt x="115" y="47"/>
                    </a:lnTo>
                    <a:lnTo>
                      <a:pt x="110" y="44"/>
                    </a:lnTo>
                    <a:lnTo>
                      <a:pt x="102" y="42"/>
                    </a:lnTo>
                    <a:lnTo>
                      <a:pt x="97" y="39"/>
                    </a:lnTo>
                    <a:lnTo>
                      <a:pt x="89" y="34"/>
                    </a:lnTo>
                    <a:lnTo>
                      <a:pt x="83" y="31"/>
                    </a:lnTo>
                    <a:lnTo>
                      <a:pt x="78" y="26"/>
                    </a:lnTo>
                    <a:lnTo>
                      <a:pt x="75" y="23"/>
                    </a:lnTo>
                    <a:lnTo>
                      <a:pt x="72" y="21"/>
                    </a:lnTo>
                    <a:lnTo>
                      <a:pt x="75" y="21"/>
                    </a:lnTo>
                    <a:lnTo>
                      <a:pt x="78" y="18"/>
                    </a:lnTo>
                    <a:lnTo>
                      <a:pt x="83" y="18"/>
                    </a:lnTo>
                    <a:lnTo>
                      <a:pt x="91" y="18"/>
                    </a:lnTo>
                    <a:lnTo>
                      <a:pt x="99" y="18"/>
                    </a:lnTo>
                    <a:lnTo>
                      <a:pt x="107" y="18"/>
                    </a:lnTo>
                    <a:lnTo>
                      <a:pt x="115" y="18"/>
                    </a:lnTo>
                    <a:lnTo>
                      <a:pt x="121" y="18"/>
                    </a:lnTo>
                    <a:lnTo>
                      <a:pt x="121" y="16"/>
                    </a:lnTo>
                    <a:lnTo>
                      <a:pt x="121" y="13"/>
                    </a:lnTo>
                    <a:lnTo>
                      <a:pt x="121" y="10"/>
                    </a:lnTo>
                    <a:lnTo>
                      <a:pt x="121" y="8"/>
                    </a:lnTo>
                    <a:lnTo>
                      <a:pt x="121" y="5"/>
                    </a:lnTo>
                    <a:lnTo>
                      <a:pt x="121" y="3"/>
                    </a:lnTo>
                    <a:lnTo>
                      <a:pt x="121" y="0"/>
                    </a:lnTo>
                    <a:lnTo>
                      <a:pt x="123" y="0"/>
                    </a:lnTo>
                    <a:lnTo>
                      <a:pt x="126" y="0"/>
                    </a:lnTo>
                    <a:lnTo>
                      <a:pt x="129" y="0"/>
                    </a:lnTo>
                    <a:lnTo>
                      <a:pt x="131" y="3"/>
                    </a:lnTo>
                    <a:lnTo>
                      <a:pt x="134" y="3"/>
                    </a:lnTo>
                    <a:close/>
                  </a:path>
                </a:pathLst>
              </a:custGeom>
              <a:solidFill>
                <a:srgbClr val="997A7D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5" name="Freeform 576"/>
              <p:cNvSpPr>
                <a:spLocks/>
              </p:cNvSpPr>
              <p:nvPr/>
            </p:nvSpPr>
            <p:spPr bwMode="auto">
              <a:xfrm>
                <a:off x="4571" y="2292"/>
                <a:ext cx="67" cy="125"/>
              </a:xfrm>
              <a:custGeom>
                <a:avLst/>
                <a:gdLst>
                  <a:gd name="T0" fmla="*/ 25 w 67"/>
                  <a:gd name="T1" fmla="*/ 0 h 125"/>
                  <a:gd name="T2" fmla="*/ 27 w 67"/>
                  <a:gd name="T3" fmla="*/ 2 h 125"/>
                  <a:gd name="T4" fmla="*/ 33 w 67"/>
                  <a:gd name="T5" fmla="*/ 5 h 125"/>
                  <a:gd name="T6" fmla="*/ 38 w 67"/>
                  <a:gd name="T7" fmla="*/ 10 h 125"/>
                  <a:gd name="T8" fmla="*/ 46 w 67"/>
                  <a:gd name="T9" fmla="*/ 18 h 125"/>
                  <a:gd name="T10" fmla="*/ 54 w 67"/>
                  <a:gd name="T11" fmla="*/ 26 h 125"/>
                  <a:gd name="T12" fmla="*/ 62 w 67"/>
                  <a:gd name="T13" fmla="*/ 36 h 125"/>
                  <a:gd name="T14" fmla="*/ 65 w 67"/>
                  <a:gd name="T15" fmla="*/ 44 h 125"/>
                  <a:gd name="T16" fmla="*/ 67 w 67"/>
                  <a:gd name="T17" fmla="*/ 55 h 125"/>
                  <a:gd name="T18" fmla="*/ 65 w 67"/>
                  <a:gd name="T19" fmla="*/ 63 h 125"/>
                  <a:gd name="T20" fmla="*/ 65 w 67"/>
                  <a:gd name="T21" fmla="*/ 73 h 125"/>
                  <a:gd name="T22" fmla="*/ 65 w 67"/>
                  <a:gd name="T23" fmla="*/ 81 h 125"/>
                  <a:gd name="T24" fmla="*/ 62 w 67"/>
                  <a:gd name="T25" fmla="*/ 91 h 125"/>
                  <a:gd name="T26" fmla="*/ 62 w 67"/>
                  <a:gd name="T27" fmla="*/ 99 h 125"/>
                  <a:gd name="T28" fmla="*/ 59 w 67"/>
                  <a:gd name="T29" fmla="*/ 107 h 125"/>
                  <a:gd name="T30" fmla="*/ 54 w 67"/>
                  <a:gd name="T31" fmla="*/ 112 h 125"/>
                  <a:gd name="T32" fmla="*/ 51 w 67"/>
                  <a:gd name="T33" fmla="*/ 118 h 125"/>
                  <a:gd name="T34" fmla="*/ 43 w 67"/>
                  <a:gd name="T35" fmla="*/ 120 h 125"/>
                  <a:gd name="T36" fmla="*/ 35 w 67"/>
                  <a:gd name="T37" fmla="*/ 123 h 125"/>
                  <a:gd name="T38" fmla="*/ 25 w 67"/>
                  <a:gd name="T39" fmla="*/ 125 h 125"/>
                  <a:gd name="T40" fmla="*/ 14 w 67"/>
                  <a:gd name="T41" fmla="*/ 125 h 125"/>
                  <a:gd name="T42" fmla="*/ 6 w 67"/>
                  <a:gd name="T43" fmla="*/ 123 h 125"/>
                  <a:gd name="T44" fmla="*/ 0 w 67"/>
                  <a:gd name="T45" fmla="*/ 118 h 125"/>
                  <a:gd name="T46" fmla="*/ 0 w 67"/>
                  <a:gd name="T47" fmla="*/ 112 h 125"/>
                  <a:gd name="T48" fmla="*/ 8 w 67"/>
                  <a:gd name="T49" fmla="*/ 105 h 125"/>
                  <a:gd name="T50" fmla="*/ 11 w 67"/>
                  <a:gd name="T51" fmla="*/ 105 h 125"/>
                  <a:gd name="T52" fmla="*/ 17 w 67"/>
                  <a:gd name="T53" fmla="*/ 102 h 125"/>
                  <a:gd name="T54" fmla="*/ 22 w 67"/>
                  <a:gd name="T55" fmla="*/ 97 h 125"/>
                  <a:gd name="T56" fmla="*/ 27 w 67"/>
                  <a:gd name="T57" fmla="*/ 91 h 125"/>
                  <a:gd name="T58" fmla="*/ 35 w 67"/>
                  <a:gd name="T59" fmla="*/ 86 h 125"/>
                  <a:gd name="T60" fmla="*/ 41 w 67"/>
                  <a:gd name="T61" fmla="*/ 78 h 125"/>
                  <a:gd name="T62" fmla="*/ 43 w 67"/>
                  <a:gd name="T63" fmla="*/ 70 h 125"/>
                  <a:gd name="T64" fmla="*/ 43 w 67"/>
                  <a:gd name="T65" fmla="*/ 63 h 125"/>
                  <a:gd name="T66" fmla="*/ 41 w 67"/>
                  <a:gd name="T67" fmla="*/ 55 h 125"/>
                  <a:gd name="T68" fmla="*/ 38 w 67"/>
                  <a:gd name="T69" fmla="*/ 44 h 125"/>
                  <a:gd name="T70" fmla="*/ 33 w 67"/>
                  <a:gd name="T71" fmla="*/ 36 h 125"/>
                  <a:gd name="T72" fmla="*/ 30 w 67"/>
                  <a:gd name="T73" fmla="*/ 31 h 125"/>
                  <a:gd name="T74" fmla="*/ 27 w 67"/>
                  <a:gd name="T75" fmla="*/ 23 h 125"/>
                  <a:gd name="T76" fmla="*/ 22 w 67"/>
                  <a:gd name="T77" fmla="*/ 21 h 125"/>
                  <a:gd name="T78" fmla="*/ 19 w 67"/>
                  <a:gd name="T79" fmla="*/ 15 h 125"/>
                  <a:gd name="T80" fmla="*/ 19 w 67"/>
                  <a:gd name="T81" fmla="*/ 13 h 125"/>
                  <a:gd name="T82" fmla="*/ 19 w 67"/>
                  <a:gd name="T83" fmla="*/ 13 h 125"/>
                  <a:gd name="T84" fmla="*/ 19 w 67"/>
                  <a:gd name="T85" fmla="*/ 10 h 125"/>
                  <a:gd name="T86" fmla="*/ 22 w 67"/>
                  <a:gd name="T87" fmla="*/ 8 h 125"/>
                  <a:gd name="T88" fmla="*/ 22 w 67"/>
                  <a:gd name="T89" fmla="*/ 5 h 125"/>
                  <a:gd name="T90" fmla="*/ 25 w 67"/>
                  <a:gd name="T91" fmla="*/ 5 h 125"/>
                  <a:gd name="T92" fmla="*/ 25 w 67"/>
                  <a:gd name="T93" fmla="*/ 2 h 125"/>
                  <a:gd name="T94" fmla="*/ 25 w 67"/>
                  <a:gd name="T95" fmla="*/ 0 h 125"/>
                  <a:gd name="T96" fmla="*/ 25 w 67"/>
                  <a:gd name="T97" fmla="*/ 0 h 125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w 67"/>
                  <a:gd name="T148" fmla="*/ 0 h 125"/>
                  <a:gd name="T149" fmla="*/ 67 w 67"/>
                  <a:gd name="T150" fmla="*/ 125 h 125"/>
                </a:gdLst>
                <a:ahLst/>
                <a:cxnLst>
                  <a:cxn ang="T98">
                    <a:pos x="T0" y="T1"/>
                  </a:cxn>
                  <a:cxn ang="T99">
                    <a:pos x="T2" y="T3"/>
                  </a:cxn>
                  <a:cxn ang="T100">
                    <a:pos x="T4" y="T5"/>
                  </a:cxn>
                  <a:cxn ang="T101">
                    <a:pos x="T6" y="T7"/>
                  </a:cxn>
                  <a:cxn ang="T102">
                    <a:pos x="T8" y="T9"/>
                  </a:cxn>
                  <a:cxn ang="T103">
                    <a:pos x="T10" y="T11"/>
                  </a:cxn>
                  <a:cxn ang="T104">
                    <a:pos x="T12" y="T13"/>
                  </a:cxn>
                  <a:cxn ang="T105">
                    <a:pos x="T14" y="T15"/>
                  </a:cxn>
                  <a:cxn ang="T106">
                    <a:pos x="T16" y="T17"/>
                  </a:cxn>
                  <a:cxn ang="T107">
                    <a:pos x="T18" y="T19"/>
                  </a:cxn>
                  <a:cxn ang="T108">
                    <a:pos x="T20" y="T21"/>
                  </a:cxn>
                  <a:cxn ang="T109">
                    <a:pos x="T22" y="T23"/>
                  </a:cxn>
                  <a:cxn ang="T110">
                    <a:pos x="T24" y="T25"/>
                  </a:cxn>
                  <a:cxn ang="T111">
                    <a:pos x="T26" y="T27"/>
                  </a:cxn>
                  <a:cxn ang="T112">
                    <a:pos x="T28" y="T29"/>
                  </a:cxn>
                  <a:cxn ang="T113">
                    <a:pos x="T30" y="T31"/>
                  </a:cxn>
                  <a:cxn ang="T114">
                    <a:pos x="T32" y="T33"/>
                  </a:cxn>
                  <a:cxn ang="T115">
                    <a:pos x="T34" y="T35"/>
                  </a:cxn>
                  <a:cxn ang="T116">
                    <a:pos x="T36" y="T37"/>
                  </a:cxn>
                  <a:cxn ang="T117">
                    <a:pos x="T38" y="T39"/>
                  </a:cxn>
                  <a:cxn ang="T118">
                    <a:pos x="T40" y="T41"/>
                  </a:cxn>
                  <a:cxn ang="T119">
                    <a:pos x="T42" y="T43"/>
                  </a:cxn>
                  <a:cxn ang="T120">
                    <a:pos x="T44" y="T45"/>
                  </a:cxn>
                  <a:cxn ang="T121">
                    <a:pos x="T46" y="T47"/>
                  </a:cxn>
                  <a:cxn ang="T122">
                    <a:pos x="T48" y="T49"/>
                  </a:cxn>
                  <a:cxn ang="T123">
                    <a:pos x="T50" y="T51"/>
                  </a:cxn>
                  <a:cxn ang="T124">
                    <a:pos x="T52" y="T53"/>
                  </a:cxn>
                  <a:cxn ang="T125">
                    <a:pos x="T54" y="T55"/>
                  </a:cxn>
                  <a:cxn ang="T126">
                    <a:pos x="T56" y="T57"/>
                  </a:cxn>
                  <a:cxn ang="T127">
                    <a:pos x="T58" y="T59"/>
                  </a:cxn>
                  <a:cxn ang="T128">
                    <a:pos x="T60" y="T61"/>
                  </a:cxn>
                  <a:cxn ang="T129">
                    <a:pos x="T62" y="T63"/>
                  </a:cxn>
                  <a:cxn ang="T130">
                    <a:pos x="T64" y="T65"/>
                  </a:cxn>
                  <a:cxn ang="T131">
                    <a:pos x="T66" y="T67"/>
                  </a:cxn>
                  <a:cxn ang="T132">
                    <a:pos x="T68" y="T69"/>
                  </a:cxn>
                  <a:cxn ang="T133">
                    <a:pos x="T70" y="T71"/>
                  </a:cxn>
                  <a:cxn ang="T134">
                    <a:pos x="T72" y="T73"/>
                  </a:cxn>
                  <a:cxn ang="T135">
                    <a:pos x="T74" y="T75"/>
                  </a:cxn>
                  <a:cxn ang="T136">
                    <a:pos x="T76" y="T77"/>
                  </a:cxn>
                  <a:cxn ang="T137">
                    <a:pos x="T78" y="T79"/>
                  </a:cxn>
                  <a:cxn ang="T138">
                    <a:pos x="T80" y="T81"/>
                  </a:cxn>
                  <a:cxn ang="T139">
                    <a:pos x="T82" y="T83"/>
                  </a:cxn>
                  <a:cxn ang="T140">
                    <a:pos x="T84" y="T85"/>
                  </a:cxn>
                  <a:cxn ang="T141">
                    <a:pos x="T86" y="T87"/>
                  </a:cxn>
                  <a:cxn ang="T142">
                    <a:pos x="T88" y="T89"/>
                  </a:cxn>
                  <a:cxn ang="T143">
                    <a:pos x="T90" y="T91"/>
                  </a:cxn>
                  <a:cxn ang="T144">
                    <a:pos x="T92" y="T93"/>
                  </a:cxn>
                  <a:cxn ang="T145">
                    <a:pos x="T94" y="T95"/>
                  </a:cxn>
                  <a:cxn ang="T146">
                    <a:pos x="T96" y="T97"/>
                  </a:cxn>
                </a:cxnLst>
                <a:rect l="T147" t="T148" r="T149" b="T150"/>
                <a:pathLst>
                  <a:path w="67" h="125">
                    <a:moveTo>
                      <a:pt x="25" y="0"/>
                    </a:moveTo>
                    <a:lnTo>
                      <a:pt x="27" y="2"/>
                    </a:lnTo>
                    <a:lnTo>
                      <a:pt x="33" y="5"/>
                    </a:lnTo>
                    <a:lnTo>
                      <a:pt x="38" y="10"/>
                    </a:lnTo>
                    <a:lnTo>
                      <a:pt x="46" y="18"/>
                    </a:lnTo>
                    <a:lnTo>
                      <a:pt x="54" y="26"/>
                    </a:lnTo>
                    <a:lnTo>
                      <a:pt x="62" y="36"/>
                    </a:lnTo>
                    <a:lnTo>
                      <a:pt x="65" y="44"/>
                    </a:lnTo>
                    <a:lnTo>
                      <a:pt x="67" y="55"/>
                    </a:lnTo>
                    <a:lnTo>
                      <a:pt x="65" y="63"/>
                    </a:lnTo>
                    <a:lnTo>
                      <a:pt x="65" y="73"/>
                    </a:lnTo>
                    <a:lnTo>
                      <a:pt x="65" y="81"/>
                    </a:lnTo>
                    <a:lnTo>
                      <a:pt x="62" y="91"/>
                    </a:lnTo>
                    <a:lnTo>
                      <a:pt x="62" y="99"/>
                    </a:lnTo>
                    <a:lnTo>
                      <a:pt x="59" y="107"/>
                    </a:lnTo>
                    <a:lnTo>
                      <a:pt x="54" y="112"/>
                    </a:lnTo>
                    <a:lnTo>
                      <a:pt x="51" y="118"/>
                    </a:lnTo>
                    <a:lnTo>
                      <a:pt x="43" y="120"/>
                    </a:lnTo>
                    <a:lnTo>
                      <a:pt x="35" y="123"/>
                    </a:lnTo>
                    <a:lnTo>
                      <a:pt x="25" y="125"/>
                    </a:lnTo>
                    <a:lnTo>
                      <a:pt x="14" y="125"/>
                    </a:lnTo>
                    <a:lnTo>
                      <a:pt x="6" y="123"/>
                    </a:lnTo>
                    <a:lnTo>
                      <a:pt x="0" y="118"/>
                    </a:lnTo>
                    <a:lnTo>
                      <a:pt x="0" y="112"/>
                    </a:lnTo>
                    <a:lnTo>
                      <a:pt x="8" y="105"/>
                    </a:lnTo>
                    <a:lnTo>
                      <a:pt x="11" y="105"/>
                    </a:lnTo>
                    <a:lnTo>
                      <a:pt x="17" y="102"/>
                    </a:lnTo>
                    <a:lnTo>
                      <a:pt x="22" y="97"/>
                    </a:lnTo>
                    <a:lnTo>
                      <a:pt x="27" y="91"/>
                    </a:lnTo>
                    <a:lnTo>
                      <a:pt x="35" y="86"/>
                    </a:lnTo>
                    <a:lnTo>
                      <a:pt x="41" y="78"/>
                    </a:lnTo>
                    <a:lnTo>
                      <a:pt x="43" y="70"/>
                    </a:lnTo>
                    <a:lnTo>
                      <a:pt x="43" y="63"/>
                    </a:lnTo>
                    <a:lnTo>
                      <a:pt x="41" y="55"/>
                    </a:lnTo>
                    <a:lnTo>
                      <a:pt x="38" y="44"/>
                    </a:lnTo>
                    <a:lnTo>
                      <a:pt x="33" y="36"/>
                    </a:lnTo>
                    <a:lnTo>
                      <a:pt x="30" y="31"/>
                    </a:lnTo>
                    <a:lnTo>
                      <a:pt x="27" y="23"/>
                    </a:lnTo>
                    <a:lnTo>
                      <a:pt x="22" y="21"/>
                    </a:lnTo>
                    <a:lnTo>
                      <a:pt x="19" y="15"/>
                    </a:lnTo>
                    <a:lnTo>
                      <a:pt x="19" y="13"/>
                    </a:lnTo>
                    <a:lnTo>
                      <a:pt x="19" y="10"/>
                    </a:lnTo>
                    <a:lnTo>
                      <a:pt x="22" y="8"/>
                    </a:lnTo>
                    <a:lnTo>
                      <a:pt x="22" y="5"/>
                    </a:lnTo>
                    <a:lnTo>
                      <a:pt x="25" y="5"/>
                    </a:lnTo>
                    <a:lnTo>
                      <a:pt x="25" y="2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D6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6" name="Freeform 577"/>
              <p:cNvSpPr>
                <a:spLocks/>
              </p:cNvSpPr>
              <p:nvPr/>
            </p:nvSpPr>
            <p:spPr bwMode="auto">
              <a:xfrm>
                <a:off x="4542" y="2336"/>
                <a:ext cx="24" cy="21"/>
              </a:xfrm>
              <a:custGeom>
                <a:avLst/>
                <a:gdLst>
                  <a:gd name="T0" fmla="*/ 16 w 24"/>
                  <a:gd name="T1" fmla="*/ 0 h 21"/>
                  <a:gd name="T2" fmla="*/ 21 w 24"/>
                  <a:gd name="T3" fmla="*/ 6 h 21"/>
                  <a:gd name="T4" fmla="*/ 24 w 24"/>
                  <a:gd name="T5" fmla="*/ 8 h 21"/>
                  <a:gd name="T6" fmla="*/ 21 w 24"/>
                  <a:gd name="T7" fmla="*/ 13 h 21"/>
                  <a:gd name="T8" fmla="*/ 19 w 24"/>
                  <a:gd name="T9" fmla="*/ 19 h 21"/>
                  <a:gd name="T10" fmla="*/ 13 w 24"/>
                  <a:gd name="T11" fmla="*/ 21 h 21"/>
                  <a:gd name="T12" fmla="*/ 8 w 24"/>
                  <a:gd name="T13" fmla="*/ 21 h 21"/>
                  <a:gd name="T14" fmla="*/ 3 w 24"/>
                  <a:gd name="T15" fmla="*/ 19 h 21"/>
                  <a:gd name="T16" fmla="*/ 0 w 24"/>
                  <a:gd name="T17" fmla="*/ 13 h 21"/>
                  <a:gd name="T18" fmla="*/ 0 w 24"/>
                  <a:gd name="T19" fmla="*/ 11 h 21"/>
                  <a:gd name="T20" fmla="*/ 3 w 24"/>
                  <a:gd name="T21" fmla="*/ 11 h 21"/>
                  <a:gd name="T22" fmla="*/ 5 w 24"/>
                  <a:gd name="T23" fmla="*/ 8 h 21"/>
                  <a:gd name="T24" fmla="*/ 8 w 24"/>
                  <a:gd name="T25" fmla="*/ 8 h 21"/>
                  <a:gd name="T26" fmla="*/ 8 w 24"/>
                  <a:gd name="T27" fmla="*/ 6 h 21"/>
                  <a:gd name="T28" fmla="*/ 11 w 24"/>
                  <a:gd name="T29" fmla="*/ 6 h 21"/>
                  <a:gd name="T30" fmla="*/ 13 w 24"/>
                  <a:gd name="T31" fmla="*/ 3 h 21"/>
                  <a:gd name="T32" fmla="*/ 16 w 24"/>
                  <a:gd name="T33" fmla="*/ 0 h 2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24"/>
                  <a:gd name="T52" fmla="*/ 0 h 21"/>
                  <a:gd name="T53" fmla="*/ 24 w 24"/>
                  <a:gd name="T54" fmla="*/ 21 h 21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24" h="21">
                    <a:moveTo>
                      <a:pt x="16" y="0"/>
                    </a:moveTo>
                    <a:lnTo>
                      <a:pt x="21" y="6"/>
                    </a:lnTo>
                    <a:lnTo>
                      <a:pt x="24" y="8"/>
                    </a:lnTo>
                    <a:lnTo>
                      <a:pt x="21" y="13"/>
                    </a:lnTo>
                    <a:lnTo>
                      <a:pt x="19" y="19"/>
                    </a:lnTo>
                    <a:lnTo>
                      <a:pt x="13" y="21"/>
                    </a:lnTo>
                    <a:lnTo>
                      <a:pt x="8" y="21"/>
                    </a:lnTo>
                    <a:lnTo>
                      <a:pt x="3" y="19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3" y="11"/>
                    </a:lnTo>
                    <a:lnTo>
                      <a:pt x="5" y="8"/>
                    </a:lnTo>
                    <a:lnTo>
                      <a:pt x="8" y="8"/>
                    </a:lnTo>
                    <a:lnTo>
                      <a:pt x="8" y="6"/>
                    </a:lnTo>
                    <a:lnTo>
                      <a:pt x="11" y="6"/>
                    </a:lnTo>
                    <a:lnTo>
                      <a:pt x="13" y="3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D6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7" name="Freeform 578"/>
              <p:cNvSpPr>
                <a:spLocks/>
              </p:cNvSpPr>
              <p:nvPr/>
            </p:nvSpPr>
            <p:spPr bwMode="auto">
              <a:xfrm>
                <a:off x="4553" y="2449"/>
                <a:ext cx="88" cy="86"/>
              </a:xfrm>
              <a:custGeom>
                <a:avLst/>
                <a:gdLst>
                  <a:gd name="T0" fmla="*/ 0 w 88"/>
                  <a:gd name="T1" fmla="*/ 0 h 86"/>
                  <a:gd name="T2" fmla="*/ 2 w 88"/>
                  <a:gd name="T3" fmla="*/ 0 h 86"/>
                  <a:gd name="T4" fmla="*/ 8 w 88"/>
                  <a:gd name="T5" fmla="*/ 0 h 86"/>
                  <a:gd name="T6" fmla="*/ 13 w 88"/>
                  <a:gd name="T7" fmla="*/ 0 h 86"/>
                  <a:gd name="T8" fmla="*/ 21 w 88"/>
                  <a:gd name="T9" fmla="*/ 0 h 86"/>
                  <a:gd name="T10" fmla="*/ 32 w 88"/>
                  <a:gd name="T11" fmla="*/ 0 h 86"/>
                  <a:gd name="T12" fmla="*/ 43 w 88"/>
                  <a:gd name="T13" fmla="*/ 0 h 86"/>
                  <a:gd name="T14" fmla="*/ 51 w 88"/>
                  <a:gd name="T15" fmla="*/ 2 h 86"/>
                  <a:gd name="T16" fmla="*/ 59 w 88"/>
                  <a:gd name="T17" fmla="*/ 5 h 86"/>
                  <a:gd name="T18" fmla="*/ 67 w 88"/>
                  <a:gd name="T19" fmla="*/ 10 h 86"/>
                  <a:gd name="T20" fmla="*/ 72 w 88"/>
                  <a:gd name="T21" fmla="*/ 16 h 86"/>
                  <a:gd name="T22" fmla="*/ 77 w 88"/>
                  <a:gd name="T23" fmla="*/ 18 h 86"/>
                  <a:gd name="T24" fmla="*/ 83 w 88"/>
                  <a:gd name="T25" fmla="*/ 23 h 86"/>
                  <a:gd name="T26" fmla="*/ 85 w 88"/>
                  <a:gd name="T27" fmla="*/ 29 h 86"/>
                  <a:gd name="T28" fmla="*/ 88 w 88"/>
                  <a:gd name="T29" fmla="*/ 31 h 86"/>
                  <a:gd name="T30" fmla="*/ 88 w 88"/>
                  <a:gd name="T31" fmla="*/ 37 h 86"/>
                  <a:gd name="T32" fmla="*/ 85 w 88"/>
                  <a:gd name="T33" fmla="*/ 42 h 86"/>
                  <a:gd name="T34" fmla="*/ 83 w 88"/>
                  <a:gd name="T35" fmla="*/ 44 h 86"/>
                  <a:gd name="T36" fmla="*/ 80 w 88"/>
                  <a:gd name="T37" fmla="*/ 47 h 86"/>
                  <a:gd name="T38" fmla="*/ 75 w 88"/>
                  <a:gd name="T39" fmla="*/ 47 h 86"/>
                  <a:gd name="T40" fmla="*/ 69 w 88"/>
                  <a:gd name="T41" fmla="*/ 50 h 86"/>
                  <a:gd name="T42" fmla="*/ 64 w 88"/>
                  <a:gd name="T43" fmla="*/ 50 h 86"/>
                  <a:gd name="T44" fmla="*/ 61 w 88"/>
                  <a:gd name="T45" fmla="*/ 50 h 86"/>
                  <a:gd name="T46" fmla="*/ 56 w 88"/>
                  <a:gd name="T47" fmla="*/ 52 h 86"/>
                  <a:gd name="T48" fmla="*/ 53 w 88"/>
                  <a:gd name="T49" fmla="*/ 55 h 86"/>
                  <a:gd name="T50" fmla="*/ 53 w 88"/>
                  <a:gd name="T51" fmla="*/ 57 h 86"/>
                  <a:gd name="T52" fmla="*/ 51 w 88"/>
                  <a:gd name="T53" fmla="*/ 60 h 86"/>
                  <a:gd name="T54" fmla="*/ 51 w 88"/>
                  <a:gd name="T55" fmla="*/ 65 h 86"/>
                  <a:gd name="T56" fmla="*/ 48 w 88"/>
                  <a:gd name="T57" fmla="*/ 71 h 86"/>
                  <a:gd name="T58" fmla="*/ 48 w 88"/>
                  <a:gd name="T59" fmla="*/ 76 h 86"/>
                  <a:gd name="T60" fmla="*/ 45 w 88"/>
                  <a:gd name="T61" fmla="*/ 78 h 86"/>
                  <a:gd name="T62" fmla="*/ 43 w 88"/>
                  <a:gd name="T63" fmla="*/ 84 h 86"/>
                  <a:gd name="T64" fmla="*/ 40 w 88"/>
                  <a:gd name="T65" fmla="*/ 86 h 86"/>
                  <a:gd name="T66" fmla="*/ 35 w 88"/>
                  <a:gd name="T67" fmla="*/ 86 h 86"/>
                  <a:gd name="T68" fmla="*/ 32 w 88"/>
                  <a:gd name="T69" fmla="*/ 86 h 86"/>
                  <a:gd name="T70" fmla="*/ 29 w 88"/>
                  <a:gd name="T71" fmla="*/ 84 h 86"/>
                  <a:gd name="T72" fmla="*/ 26 w 88"/>
                  <a:gd name="T73" fmla="*/ 78 h 86"/>
                  <a:gd name="T74" fmla="*/ 24 w 88"/>
                  <a:gd name="T75" fmla="*/ 73 h 86"/>
                  <a:gd name="T76" fmla="*/ 24 w 88"/>
                  <a:gd name="T77" fmla="*/ 68 h 86"/>
                  <a:gd name="T78" fmla="*/ 24 w 88"/>
                  <a:gd name="T79" fmla="*/ 63 h 86"/>
                  <a:gd name="T80" fmla="*/ 24 w 88"/>
                  <a:gd name="T81" fmla="*/ 57 h 86"/>
                  <a:gd name="T82" fmla="*/ 26 w 88"/>
                  <a:gd name="T83" fmla="*/ 50 h 86"/>
                  <a:gd name="T84" fmla="*/ 26 w 88"/>
                  <a:gd name="T85" fmla="*/ 42 h 86"/>
                  <a:gd name="T86" fmla="*/ 24 w 88"/>
                  <a:gd name="T87" fmla="*/ 37 h 86"/>
                  <a:gd name="T88" fmla="*/ 24 w 88"/>
                  <a:gd name="T89" fmla="*/ 29 h 86"/>
                  <a:gd name="T90" fmla="*/ 21 w 88"/>
                  <a:gd name="T91" fmla="*/ 23 h 86"/>
                  <a:gd name="T92" fmla="*/ 16 w 88"/>
                  <a:gd name="T93" fmla="*/ 18 h 86"/>
                  <a:gd name="T94" fmla="*/ 10 w 88"/>
                  <a:gd name="T95" fmla="*/ 16 h 86"/>
                  <a:gd name="T96" fmla="*/ 2 w 88"/>
                  <a:gd name="T97" fmla="*/ 13 h 86"/>
                  <a:gd name="T98" fmla="*/ 2 w 88"/>
                  <a:gd name="T99" fmla="*/ 10 h 86"/>
                  <a:gd name="T100" fmla="*/ 0 w 88"/>
                  <a:gd name="T101" fmla="*/ 10 h 86"/>
                  <a:gd name="T102" fmla="*/ 0 w 88"/>
                  <a:gd name="T103" fmla="*/ 8 h 86"/>
                  <a:gd name="T104" fmla="*/ 0 w 88"/>
                  <a:gd name="T105" fmla="*/ 8 h 86"/>
                  <a:gd name="T106" fmla="*/ 0 w 88"/>
                  <a:gd name="T107" fmla="*/ 5 h 86"/>
                  <a:gd name="T108" fmla="*/ 0 w 88"/>
                  <a:gd name="T109" fmla="*/ 5 h 86"/>
                  <a:gd name="T110" fmla="*/ 0 w 88"/>
                  <a:gd name="T111" fmla="*/ 2 h 86"/>
                  <a:gd name="T112" fmla="*/ 0 w 88"/>
                  <a:gd name="T113" fmla="*/ 0 h 8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88"/>
                  <a:gd name="T172" fmla="*/ 0 h 86"/>
                  <a:gd name="T173" fmla="*/ 88 w 88"/>
                  <a:gd name="T174" fmla="*/ 86 h 8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88" h="86">
                    <a:moveTo>
                      <a:pt x="0" y="0"/>
                    </a:moveTo>
                    <a:lnTo>
                      <a:pt x="2" y="0"/>
                    </a:lnTo>
                    <a:lnTo>
                      <a:pt x="8" y="0"/>
                    </a:lnTo>
                    <a:lnTo>
                      <a:pt x="13" y="0"/>
                    </a:lnTo>
                    <a:lnTo>
                      <a:pt x="21" y="0"/>
                    </a:lnTo>
                    <a:lnTo>
                      <a:pt x="32" y="0"/>
                    </a:lnTo>
                    <a:lnTo>
                      <a:pt x="43" y="0"/>
                    </a:lnTo>
                    <a:lnTo>
                      <a:pt x="51" y="2"/>
                    </a:lnTo>
                    <a:lnTo>
                      <a:pt x="59" y="5"/>
                    </a:lnTo>
                    <a:lnTo>
                      <a:pt x="67" y="10"/>
                    </a:lnTo>
                    <a:lnTo>
                      <a:pt x="72" y="16"/>
                    </a:lnTo>
                    <a:lnTo>
                      <a:pt x="77" y="18"/>
                    </a:lnTo>
                    <a:lnTo>
                      <a:pt x="83" y="23"/>
                    </a:lnTo>
                    <a:lnTo>
                      <a:pt x="85" y="29"/>
                    </a:lnTo>
                    <a:lnTo>
                      <a:pt x="88" y="31"/>
                    </a:lnTo>
                    <a:lnTo>
                      <a:pt x="88" y="37"/>
                    </a:lnTo>
                    <a:lnTo>
                      <a:pt x="85" y="42"/>
                    </a:lnTo>
                    <a:lnTo>
                      <a:pt x="83" y="44"/>
                    </a:lnTo>
                    <a:lnTo>
                      <a:pt x="80" y="47"/>
                    </a:lnTo>
                    <a:lnTo>
                      <a:pt x="75" y="47"/>
                    </a:lnTo>
                    <a:lnTo>
                      <a:pt x="69" y="50"/>
                    </a:lnTo>
                    <a:lnTo>
                      <a:pt x="64" y="50"/>
                    </a:lnTo>
                    <a:lnTo>
                      <a:pt x="61" y="50"/>
                    </a:lnTo>
                    <a:lnTo>
                      <a:pt x="56" y="52"/>
                    </a:lnTo>
                    <a:lnTo>
                      <a:pt x="53" y="55"/>
                    </a:lnTo>
                    <a:lnTo>
                      <a:pt x="53" y="57"/>
                    </a:lnTo>
                    <a:lnTo>
                      <a:pt x="51" y="60"/>
                    </a:lnTo>
                    <a:lnTo>
                      <a:pt x="51" y="65"/>
                    </a:lnTo>
                    <a:lnTo>
                      <a:pt x="48" y="71"/>
                    </a:lnTo>
                    <a:lnTo>
                      <a:pt x="48" y="76"/>
                    </a:lnTo>
                    <a:lnTo>
                      <a:pt x="45" y="78"/>
                    </a:lnTo>
                    <a:lnTo>
                      <a:pt x="43" y="84"/>
                    </a:lnTo>
                    <a:lnTo>
                      <a:pt x="40" y="86"/>
                    </a:lnTo>
                    <a:lnTo>
                      <a:pt x="35" y="86"/>
                    </a:lnTo>
                    <a:lnTo>
                      <a:pt x="32" y="86"/>
                    </a:lnTo>
                    <a:lnTo>
                      <a:pt x="29" y="84"/>
                    </a:lnTo>
                    <a:lnTo>
                      <a:pt x="26" y="78"/>
                    </a:lnTo>
                    <a:lnTo>
                      <a:pt x="24" y="73"/>
                    </a:lnTo>
                    <a:lnTo>
                      <a:pt x="24" y="68"/>
                    </a:lnTo>
                    <a:lnTo>
                      <a:pt x="24" y="63"/>
                    </a:lnTo>
                    <a:lnTo>
                      <a:pt x="24" y="57"/>
                    </a:lnTo>
                    <a:lnTo>
                      <a:pt x="26" y="50"/>
                    </a:lnTo>
                    <a:lnTo>
                      <a:pt x="26" y="42"/>
                    </a:lnTo>
                    <a:lnTo>
                      <a:pt x="24" y="37"/>
                    </a:lnTo>
                    <a:lnTo>
                      <a:pt x="24" y="29"/>
                    </a:lnTo>
                    <a:lnTo>
                      <a:pt x="21" y="23"/>
                    </a:lnTo>
                    <a:lnTo>
                      <a:pt x="16" y="18"/>
                    </a:lnTo>
                    <a:lnTo>
                      <a:pt x="10" y="16"/>
                    </a:lnTo>
                    <a:lnTo>
                      <a:pt x="2" y="13"/>
                    </a:lnTo>
                    <a:lnTo>
                      <a:pt x="2" y="10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8" name="Freeform 579"/>
              <p:cNvSpPr>
                <a:spLocks/>
              </p:cNvSpPr>
              <p:nvPr/>
            </p:nvSpPr>
            <p:spPr bwMode="auto">
              <a:xfrm>
                <a:off x="4518" y="2499"/>
                <a:ext cx="19" cy="15"/>
              </a:xfrm>
              <a:custGeom>
                <a:avLst/>
                <a:gdLst>
                  <a:gd name="T0" fmla="*/ 19 w 19"/>
                  <a:gd name="T1" fmla="*/ 5 h 15"/>
                  <a:gd name="T2" fmla="*/ 16 w 19"/>
                  <a:gd name="T3" fmla="*/ 0 h 15"/>
                  <a:gd name="T4" fmla="*/ 11 w 19"/>
                  <a:gd name="T5" fmla="*/ 0 h 15"/>
                  <a:gd name="T6" fmla="*/ 8 w 19"/>
                  <a:gd name="T7" fmla="*/ 0 h 15"/>
                  <a:gd name="T8" fmla="*/ 2 w 19"/>
                  <a:gd name="T9" fmla="*/ 0 h 15"/>
                  <a:gd name="T10" fmla="*/ 0 w 19"/>
                  <a:gd name="T11" fmla="*/ 2 h 15"/>
                  <a:gd name="T12" fmla="*/ 0 w 19"/>
                  <a:gd name="T13" fmla="*/ 7 h 15"/>
                  <a:gd name="T14" fmla="*/ 0 w 19"/>
                  <a:gd name="T15" fmla="*/ 10 h 15"/>
                  <a:gd name="T16" fmla="*/ 0 w 19"/>
                  <a:gd name="T17" fmla="*/ 15 h 15"/>
                  <a:gd name="T18" fmla="*/ 2 w 19"/>
                  <a:gd name="T19" fmla="*/ 15 h 15"/>
                  <a:gd name="T20" fmla="*/ 5 w 19"/>
                  <a:gd name="T21" fmla="*/ 15 h 15"/>
                  <a:gd name="T22" fmla="*/ 11 w 19"/>
                  <a:gd name="T23" fmla="*/ 15 h 15"/>
                  <a:gd name="T24" fmla="*/ 13 w 19"/>
                  <a:gd name="T25" fmla="*/ 15 h 15"/>
                  <a:gd name="T26" fmla="*/ 16 w 19"/>
                  <a:gd name="T27" fmla="*/ 13 h 15"/>
                  <a:gd name="T28" fmla="*/ 19 w 19"/>
                  <a:gd name="T29" fmla="*/ 10 h 15"/>
                  <a:gd name="T30" fmla="*/ 19 w 19"/>
                  <a:gd name="T31" fmla="*/ 7 h 15"/>
                  <a:gd name="T32" fmla="*/ 19 w 19"/>
                  <a:gd name="T33" fmla="*/ 5 h 1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19"/>
                  <a:gd name="T52" fmla="*/ 0 h 15"/>
                  <a:gd name="T53" fmla="*/ 19 w 19"/>
                  <a:gd name="T54" fmla="*/ 15 h 15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19" h="15">
                    <a:moveTo>
                      <a:pt x="19" y="5"/>
                    </a:moveTo>
                    <a:lnTo>
                      <a:pt x="16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0" y="15"/>
                    </a:lnTo>
                    <a:lnTo>
                      <a:pt x="2" y="15"/>
                    </a:lnTo>
                    <a:lnTo>
                      <a:pt x="5" y="15"/>
                    </a:lnTo>
                    <a:lnTo>
                      <a:pt x="11" y="15"/>
                    </a:lnTo>
                    <a:lnTo>
                      <a:pt x="13" y="15"/>
                    </a:lnTo>
                    <a:lnTo>
                      <a:pt x="16" y="13"/>
                    </a:lnTo>
                    <a:lnTo>
                      <a:pt x="19" y="10"/>
                    </a:lnTo>
                    <a:lnTo>
                      <a:pt x="19" y="7"/>
                    </a:lnTo>
                    <a:lnTo>
                      <a:pt x="19" y="5"/>
                    </a:lnTo>
                    <a:close/>
                  </a:path>
                </a:pathLst>
              </a:custGeom>
              <a:solidFill>
                <a:srgbClr val="D6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69" name="Freeform 580"/>
              <p:cNvSpPr>
                <a:spLocks/>
              </p:cNvSpPr>
              <p:nvPr/>
            </p:nvSpPr>
            <p:spPr bwMode="auto">
              <a:xfrm>
                <a:off x="4440" y="2514"/>
                <a:ext cx="161" cy="100"/>
              </a:xfrm>
              <a:custGeom>
                <a:avLst/>
                <a:gdLst>
                  <a:gd name="T0" fmla="*/ 161 w 161"/>
                  <a:gd name="T1" fmla="*/ 100 h 100"/>
                  <a:gd name="T2" fmla="*/ 156 w 161"/>
                  <a:gd name="T3" fmla="*/ 87 h 100"/>
                  <a:gd name="T4" fmla="*/ 148 w 161"/>
                  <a:gd name="T5" fmla="*/ 76 h 100"/>
                  <a:gd name="T6" fmla="*/ 139 w 161"/>
                  <a:gd name="T7" fmla="*/ 71 h 100"/>
                  <a:gd name="T8" fmla="*/ 126 w 161"/>
                  <a:gd name="T9" fmla="*/ 66 h 100"/>
                  <a:gd name="T10" fmla="*/ 113 w 161"/>
                  <a:gd name="T11" fmla="*/ 61 h 100"/>
                  <a:gd name="T12" fmla="*/ 99 w 161"/>
                  <a:gd name="T13" fmla="*/ 58 h 100"/>
                  <a:gd name="T14" fmla="*/ 86 w 161"/>
                  <a:gd name="T15" fmla="*/ 55 h 100"/>
                  <a:gd name="T16" fmla="*/ 75 w 161"/>
                  <a:gd name="T17" fmla="*/ 53 h 100"/>
                  <a:gd name="T18" fmla="*/ 67 w 161"/>
                  <a:gd name="T19" fmla="*/ 50 h 100"/>
                  <a:gd name="T20" fmla="*/ 59 w 161"/>
                  <a:gd name="T21" fmla="*/ 45 h 100"/>
                  <a:gd name="T22" fmla="*/ 54 w 161"/>
                  <a:gd name="T23" fmla="*/ 40 h 100"/>
                  <a:gd name="T24" fmla="*/ 48 w 161"/>
                  <a:gd name="T25" fmla="*/ 32 h 100"/>
                  <a:gd name="T26" fmla="*/ 43 w 161"/>
                  <a:gd name="T27" fmla="*/ 24 h 100"/>
                  <a:gd name="T28" fmla="*/ 38 w 161"/>
                  <a:gd name="T29" fmla="*/ 16 h 100"/>
                  <a:gd name="T30" fmla="*/ 35 w 161"/>
                  <a:gd name="T31" fmla="*/ 8 h 100"/>
                  <a:gd name="T32" fmla="*/ 35 w 161"/>
                  <a:gd name="T33" fmla="*/ 0 h 100"/>
                  <a:gd name="T34" fmla="*/ 30 w 161"/>
                  <a:gd name="T35" fmla="*/ 3 h 100"/>
                  <a:gd name="T36" fmla="*/ 21 w 161"/>
                  <a:gd name="T37" fmla="*/ 8 h 100"/>
                  <a:gd name="T38" fmla="*/ 13 w 161"/>
                  <a:gd name="T39" fmla="*/ 11 h 100"/>
                  <a:gd name="T40" fmla="*/ 8 w 161"/>
                  <a:gd name="T41" fmla="*/ 16 h 100"/>
                  <a:gd name="T42" fmla="*/ 3 w 161"/>
                  <a:gd name="T43" fmla="*/ 21 h 100"/>
                  <a:gd name="T44" fmla="*/ 0 w 161"/>
                  <a:gd name="T45" fmla="*/ 27 h 100"/>
                  <a:gd name="T46" fmla="*/ 0 w 161"/>
                  <a:gd name="T47" fmla="*/ 34 h 100"/>
                  <a:gd name="T48" fmla="*/ 3 w 161"/>
                  <a:gd name="T49" fmla="*/ 40 h 100"/>
                  <a:gd name="T50" fmla="*/ 13 w 161"/>
                  <a:gd name="T51" fmla="*/ 45 h 100"/>
                  <a:gd name="T52" fmla="*/ 24 w 161"/>
                  <a:gd name="T53" fmla="*/ 47 h 100"/>
                  <a:gd name="T54" fmla="*/ 32 w 161"/>
                  <a:gd name="T55" fmla="*/ 50 h 100"/>
                  <a:gd name="T56" fmla="*/ 40 w 161"/>
                  <a:gd name="T57" fmla="*/ 55 h 100"/>
                  <a:gd name="T58" fmla="*/ 48 w 161"/>
                  <a:gd name="T59" fmla="*/ 61 h 100"/>
                  <a:gd name="T60" fmla="*/ 54 w 161"/>
                  <a:gd name="T61" fmla="*/ 68 h 100"/>
                  <a:gd name="T62" fmla="*/ 56 w 161"/>
                  <a:gd name="T63" fmla="*/ 76 h 100"/>
                  <a:gd name="T64" fmla="*/ 59 w 161"/>
                  <a:gd name="T65" fmla="*/ 89 h 100"/>
                  <a:gd name="T66" fmla="*/ 72 w 161"/>
                  <a:gd name="T67" fmla="*/ 84 h 100"/>
                  <a:gd name="T68" fmla="*/ 86 w 161"/>
                  <a:gd name="T69" fmla="*/ 84 h 100"/>
                  <a:gd name="T70" fmla="*/ 97 w 161"/>
                  <a:gd name="T71" fmla="*/ 84 h 100"/>
                  <a:gd name="T72" fmla="*/ 110 w 161"/>
                  <a:gd name="T73" fmla="*/ 84 h 100"/>
                  <a:gd name="T74" fmla="*/ 123 w 161"/>
                  <a:gd name="T75" fmla="*/ 89 h 100"/>
                  <a:gd name="T76" fmla="*/ 134 w 161"/>
                  <a:gd name="T77" fmla="*/ 92 h 100"/>
                  <a:gd name="T78" fmla="*/ 148 w 161"/>
                  <a:gd name="T79" fmla="*/ 97 h 100"/>
                  <a:gd name="T80" fmla="*/ 161 w 161"/>
                  <a:gd name="T81" fmla="*/ 100 h 10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161"/>
                  <a:gd name="T124" fmla="*/ 0 h 100"/>
                  <a:gd name="T125" fmla="*/ 161 w 161"/>
                  <a:gd name="T126" fmla="*/ 100 h 10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161" h="100">
                    <a:moveTo>
                      <a:pt x="161" y="100"/>
                    </a:moveTo>
                    <a:lnTo>
                      <a:pt x="156" y="87"/>
                    </a:lnTo>
                    <a:lnTo>
                      <a:pt x="148" y="76"/>
                    </a:lnTo>
                    <a:lnTo>
                      <a:pt x="139" y="71"/>
                    </a:lnTo>
                    <a:lnTo>
                      <a:pt x="126" y="66"/>
                    </a:lnTo>
                    <a:lnTo>
                      <a:pt x="113" y="61"/>
                    </a:lnTo>
                    <a:lnTo>
                      <a:pt x="99" y="58"/>
                    </a:lnTo>
                    <a:lnTo>
                      <a:pt x="86" y="55"/>
                    </a:lnTo>
                    <a:lnTo>
                      <a:pt x="75" y="53"/>
                    </a:lnTo>
                    <a:lnTo>
                      <a:pt x="67" y="50"/>
                    </a:lnTo>
                    <a:lnTo>
                      <a:pt x="59" y="45"/>
                    </a:lnTo>
                    <a:lnTo>
                      <a:pt x="54" y="40"/>
                    </a:lnTo>
                    <a:lnTo>
                      <a:pt x="48" y="32"/>
                    </a:lnTo>
                    <a:lnTo>
                      <a:pt x="43" y="24"/>
                    </a:lnTo>
                    <a:lnTo>
                      <a:pt x="38" y="16"/>
                    </a:lnTo>
                    <a:lnTo>
                      <a:pt x="35" y="8"/>
                    </a:lnTo>
                    <a:lnTo>
                      <a:pt x="35" y="0"/>
                    </a:lnTo>
                    <a:lnTo>
                      <a:pt x="30" y="3"/>
                    </a:lnTo>
                    <a:lnTo>
                      <a:pt x="21" y="8"/>
                    </a:lnTo>
                    <a:lnTo>
                      <a:pt x="13" y="11"/>
                    </a:lnTo>
                    <a:lnTo>
                      <a:pt x="8" y="16"/>
                    </a:lnTo>
                    <a:lnTo>
                      <a:pt x="3" y="21"/>
                    </a:lnTo>
                    <a:lnTo>
                      <a:pt x="0" y="27"/>
                    </a:lnTo>
                    <a:lnTo>
                      <a:pt x="0" y="34"/>
                    </a:lnTo>
                    <a:lnTo>
                      <a:pt x="3" y="40"/>
                    </a:lnTo>
                    <a:lnTo>
                      <a:pt x="13" y="45"/>
                    </a:lnTo>
                    <a:lnTo>
                      <a:pt x="24" y="47"/>
                    </a:lnTo>
                    <a:lnTo>
                      <a:pt x="32" y="50"/>
                    </a:lnTo>
                    <a:lnTo>
                      <a:pt x="40" y="55"/>
                    </a:lnTo>
                    <a:lnTo>
                      <a:pt x="48" y="61"/>
                    </a:lnTo>
                    <a:lnTo>
                      <a:pt x="54" y="68"/>
                    </a:lnTo>
                    <a:lnTo>
                      <a:pt x="56" y="76"/>
                    </a:lnTo>
                    <a:lnTo>
                      <a:pt x="59" y="89"/>
                    </a:lnTo>
                    <a:lnTo>
                      <a:pt x="72" y="84"/>
                    </a:lnTo>
                    <a:lnTo>
                      <a:pt x="86" y="84"/>
                    </a:lnTo>
                    <a:lnTo>
                      <a:pt x="97" y="84"/>
                    </a:lnTo>
                    <a:lnTo>
                      <a:pt x="110" y="84"/>
                    </a:lnTo>
                    <a:lnTo>
                      <a:pt x="123" y="89"/>
                    </a:lnTo>
                    <a:lnTo>
                      <a:pt x="134" y="92"/>
                    </a:lnTo>
                    <a:lnTo>
                      <a:pt x="148" y="97"/>
                    </a:lnTo>
                    <a:lnTo>
                      <a:pt x="161" y="100"/>
                    </a:lnTo>
                    <a:close/>
                  </a:path>
                </a:pathLst>
              </a:custGeom>
              <a:solidFill>
                <a:srgbClr val="D6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0" name="Freeform 581"/>
              <p:cNvSpPr>
                <a:spLocks/>
              </p:cNvSpPr>
              <p:nvPr/>
            </p:nvSpPr>
            <p:spPr bwMode="auto">
              <a:xfrm>
                <a:off x="4381" y="2614"/>
                <a:ext cx="99" cy="63"/>
              </a:xfrm>
              <a:custGeom>
                <a:avLst/>
                <a:gdLst>
                  <a:gd name="T0" fmla="*/ 99 w 99"/>
                  <a:gd name="T1" fmla="*/ 63 h 63"/>
                  <a:gd name="T2" fmla="*/ 91 w 99"/>
                  <a:gd name="T3" fmla="*/ 52 h 63"/>
                  <a:gd name="T4" fmla="*/ 83 w 99"/>
                  <a:gd name="T5" fmla="*/ 47 h 63"/>
                  <a:gd name="T6" fmla="*/ 75 w 99"/>
                  <a:gd name="T7" fmla="*/ 39 h 63"/>
                  <a:gd name="T8" fmla="*/ 67 w 99"/>
                  <a:gd name="T9" fmla="*/ 34 h 63"/>
                  <a:gd name="T10" fmla="*/ 59 w 99"/>
                  <a:gd name="T11" fmla="*/ 31 h 63"/>
                  <a:gd name="T12" fmla="*/ 51 w 99"/>
                  <a:gd name="T13" fmla="*/ 29 h 63"/>
                  <a:gd name="T14" fmla="*/ 40 w 99"/>
                  <a:gd name="T15" fmla="*/ 23 h 63"/>
                  <a:gd name="T16" fmla="*/ 30 w 99"/>
                  <a:gd name="T17" fmla="*/ 21 h 63"/>
                  <a:gd name="T18" fmla="*/ 27 w 99"/>
                  <a:gd name="T19" fmla="*/ 8 h 63"/>
                  <a:gd name="T20" fmla="*/ 24 w 99"/>
                  <a:gd name="T21" fmla="*/ 0 h 63"/>
                  <a:gd name="T22" fmla="*/ 19 w 99"/>
                  <a:gd name="T23" fmla="*/ 0 h 63"/>
                  <a:gd name="T24" fmla="*/ 13 w 99"/>
                  <a:gd name="T25" fmla="*/ 2 h 63"/>
                  <a:gd name="T26" fmla="*/ 5 w 99"/>
                  <a:gd name="T27" fmla="*/ 10 h 63"/>
                  <a:gd name="T28" fmla="*/ 3 w 99"/>
                  <a:gd name="T29" fmla="*/ 21 h 63"/>
                  <a:gd name="T30" fmla="*/ 0 w 99"/>
                  <a:gd name="T31" fmla="*/ 29 h 63"/>
                  <a:gd name="T32" fmla="*/ 3 w 99"/>
                  <a:gd name="T33" fmla="*/ 36 h 63"/>
                  <a:gd name="T34" fmla="*/ 5 w 99"/>
                  <a:gd name="T35" fmla="*/ 39 h 63"/>
                  <a:gd name="T36" fmla="*/ 8 w 99"/>
                  <a:gd name="T37" fmla="*/ 42 h 63"/>
                  <a:gd name="T38" fmla="*/ 13 w 99"/>
                  <a:gd name="T39" fmla="*/ 42 h 63"/>
                  <a:gd name="T40" fmla="*/ 21 w 99"/>
                  <a:gd name="T41" fmla="*/ 44 h 63"/>
                  <a:gd name="T42" fmla="*/ 27 w 99"/>
                  <a:gd name="T43" fmla="*/ 44 h 63"/>
                  <a:gd name="T44" fmla="*/ 35 w 99"/>
                  <a:gd name="T45" fmla="*/ 44 h 63"/>
                  <a:gd name="T46" fmla="*/ 43 w 99"/>
                  <a:gd name="T47" fmla="*/ 44 h 63"/>
                  <a:gd name="T48" fmla="*/ 48 w 99"/>
                  <a:gd name="T49" fmla="*/ 47 h 63"/>
                  <a:gd name="T50" fmla="*/ 56 w 99"/>
                  <a:gd name="T51" fmla="*/ 47 h 63"/>
                  <a:gd name="T52" fmla="*/ 64 w 99"/>
                  <a:gd name="T53" fmla="*/ 50 h 63"/>
                  <a:gd name="T54" fmla="*/ 72 w 99"/>
                  <a:gd name="T55" fmla="*/ 52 h 63"/>
                  <a:gd name="T56" fmla="*/ 80 w 99"/>
                  <a:gd name="T57" fmla="*/ 55 h 63"/>
                  <a:gd name="T58" fmla="*/ 89 w 99"/>
                  <a:gd name="T59" fmla="*/ 57 h 63"/>
                  <a:gd name="T60" fmla="*/ 94 w 99"/>
                  <a:gd name="T61" fmla="*/ 60 h 63"/>
                  <a:gd name="T62" fmla="*/ 97 w 99"/>
                  <a:gd name="T63" fmla="*/ 60 h 63"/>
                  <a:gd name="T64" fmla="*/ 99 w 99"/>
                  <a:gd name="T65" fmla="*/ 63 h 6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9"/>
                  <a:gd name="T100" fmla="*/ 0 h 63"/>
                  <a:gd name="T101" fmla="*/ 99 w 99"/>
                  <a:gd name="T102" fmla="*/ 63 h 6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9" h="63">
                    <a:moveTo>
                      <a:pt x="99" y="63"/>
                    </a:moveTo>
                    <a:lnTo>
                      <a:pt x="91" y="52"/>
                    </a:lnTo>
                    <a:lnTo>
                      <a:pt x="83" y="47"/>
                    </a:lnTo>
                    <a:lnTo>
                      <a:pt x="75" y="39"/>
                    </a:lnTo>
                    <a:lnTo>
                      <a:pt x="67" y="34"/>
                    </a:lnTo>
                    <a:lnTo>
                      <a:pt x="59" y="31"/>
                    </a:lnTo>
                    <a:lnTo>
                      <a:pt x="51" y="29"/>
                    </a:lnTo>
                    <a:lnTo>
                      <a:pt x="40" y="23"/>
                    </a:lnTo>
                    <a:lnTo>
                      <a:pt x="30" y="21"/>
                    </a:lnTo>
                    <a:lnTo>
                      <a:pt x="27" y="8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3" y="2"/>
                    </a:lnTo>
                    <a:lnTo>
                      <a:pt x="5" y="10"/>
                    </a:lnTo>
                    <a:lnTo>
                      <a:pt x="3" y="21"/>
                    </a:lnTo>
                    <a:lnTo>
                      <a:pt x="0" y="29"/>
                    </a:lnTo>
                    <a:lnTo>
                      <a:pt x="3" y="36"/>
                    </a:lnTo>
                    <a:lnTo>
                      <a:pt x="5" y="39"/>
                    </a:lnTo>
                    <a:lnTo>
                      <a:pt x="8" y="42"/>
                    </a:lnTo>
                    <a:lnTo>
                      <a:pt x="13" y="42"/>
                    </a:lnTo>
                    <a:lnTo>
                      <a:pt x="21" y="44"/>
                    </a:lnTo>
                    <a:lnTo>
                      <a:pt x="27" y="44"/>
                    </a:lnTo>
                    <a:lnTo>
                      <a:pt x="35" y="44"/>
                    </a:lnTo>
                    <a:lnTo>
                      <a:pt x="43" y="44"/>
                    </a:lnTo>
                    <a:lnTo>
                      <a:pt x="48" y="47"/>
                    </a:lnTo>
                    <a:lnTo>
                      <a:pt x="56" y="47"/>
                    </a:lnTo>
                    <a:lnTo>
                      <a:pt x="64" y="50"/>
                    </a:lnTo>
                    <a:lnTo>
                      <a:pt x="72" y="52"/>
                    </a:lnTo>
                    <a:lnTo>
                      <a:pt x="80" y="55"/>
                    </a:lnTo>
                    <a:lnTo>
                      <a:pt x="89" y="57"/>
                    </a:lnTo>
                    <a:lnTo>
                      <a:pt x="94" y="60"/>
                    </a:lnTo>
                    <a:lnTo>
                      <a:pt x="97" y="60"/>
                    </a:lnTo>
                    <a:lnTo>
                      <a:pt x="99" y="63"/>
                    </a:lnTo>
                    <a:close/>
                  </a:path>
                </a:pathLst>
              </a:custGeom>
              <a:solidFill>
                <a:srgbClr val="D6C9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1" name="Freeform 582"/>
              <p:cNvSpPr>
                <a:spLocks/>
              </p:cNvSpPr>
              <p:nvPr/>
            </p:nvSpPr>
            <p:spPr bwMode="auto">
              <a:xfrm>
                <a:off x="4223" y="1713"/>
                <a:ext cx="332" cy="252"/>
              </a:xfrm>
              <a:custGeom>
                <a:avLst/>
                <a:gdLst>
                  <a:gd name="T0" fmla="*/ 220 w 332"/>
                  <a:gd name="T1" fmla="*/ 5 h 252"/>
                  <a:gd name="T2" fmla="*/ 123 w 332"/>
                  <a:gd name="T3" fmla="*/ 58 h 252"/>
                  <a:gd name="T4" fmla="*/ 59 w 332"/>
                  <a:gd name="T5" fmla="*/ 128 h 252"/>
                  <a:gd name="T6" fmla="*/ 8 w 332"/>
                  <a:gd name="T7" fmla="*/ 231 h 252"/>
                  <a:gd name="T8" fmla="*/ 16 w 332"/>
                  <a:gd name="T9" fmla="*/ 252 h 252"/>
                  <a:gd name="T10" fmla="*/ 21 w 332"/>
                  <a:gd name="T11" fmla="*/ 249 h 252"/>
                  <a:gd name="T12" fmla="*/ 16 w 332"/>
                  <a:gd name="T13" fmla="*/ 241 h 252"/>
                  <a:gd name="T14" fmla="*/ 37 w 332"/>
                  <a:gd name="T15" fmla="*/ 238 h 252"/>
                  <a:gd name="T16" fmla="*/ 27 w 332"/>
                  <a:gd name="T17" fmla="*/ 231 h 252"/>
                  <a:gd name="T18" fmla="*/ 32 w 332"/>
                  <a:gd name="T19" fmla="*/ 225 h 252"/>
                  <a:gd name="T20" fmla="*/ 53 w 332"/>
                  <a:gd name="T21" fmla="*/ 223 h 252"/>
                  <a:gd name="T22" fmla="*/ 29 w 332"/>
                  <a:gd name="T23" fmla="*/ 212 h 252"/>
                  <a:gd name="T24" fmla="*/ 32 w 332"/>
                  <a:gd name="T25" fmla="*/ 207 h 252"/>
                  <a:gd name="T26" fmla="*/ 48 w 332"/>
                  <a:gd name="T27" fmla="*/ 210 h 252"/>
                  <a:gd name="T28" fmla="*/ 67 w 332"/>
                  <a:gd name="T29" fmla="*/ 210 h 252"/>
                  <a:gd name="T30" fmla="*/ 40 w 332"/>
                  <a:gd name="T31" fmla="*/ 189 h 252"/>
                  <a:gd name="T32" fmla="*/ 72 w 332"/>
                  <a:gd name="T33" fmla="*/ 194 h 252"/>
                  <a:gd name="T34" fmla="*/ 78 w 332"/>
                  <a:gd name="T35" fmla="*/ 186 h 252"/>
                  <a:gd name="T36" fmla="*/ 51 w 332"/>
                  <a:gd name="T37" fmla="*/ 170 h 252"/>
                  <a:gd name="T38" fmla="*/ 107 w 332"/>
                  <a:gd name="T39" fmla="*/ 176 h 252"/>
                  <a:gd name="T40" fmla="*/ 80 w 332"/>
                  <a:gd name="T41" fmla="*/ 157 h 252"/>
                  <a:gd name="T42" fmla="*/ 94 w 332"/>
                  <a:gd name="T43" fmla="*/ 149 h 252"/>
                  <a:gd name="T44" fmla="*/ 134 w 332"/>
                  <a:gd name="T45" fmla="*/ 162 h 252"/>
                  <a:gd name="T46" fmla="*/ 88 w 332"/>
                  <a:gd name="T47" fmla="*/ 126 h 252"/>
                  <a:gd name="T48" fmla="*/ 134 w 332"/>
                  <a:gd name="T49" fmla="*/ 142 h 252"/>
                  <a:gd name="T50" fmla="*/ 142 w 332"/>
                  <a:gd name="T51" fmla="*/ 136 h 252"/>
                  <a:gd name="T52" fmla="*/ 99 w 332"/>
                  <a:gd name="T53" fmla="*/ 100 h 252"/>
                  <a:gd name="T54" fmla="*/ 96 w 332"/>
                  <a:gd name="T55" fmla="*/ 92 h 252"/>
                  <a:gd name="T56" fmla="*/ 155 w 332"/>
                  <a:gd name="T57" fmla="*/ 126 h 252"/>
                  <a:gd name="T58" fmla="*/ 179 w 332"/>
                  <a:gd name="T59" fmla="*/ 144 h 252"/>
                  <a:gd name="T60" fmla="*/ 153 w 332"/>
                  <a:gd name="T61" fmla="*/ 108 h 252"/>
                  <a:gd name="T62" fmla="*/ 126 w 332"/>
                  <a:gd name="T63" fmla="*/ 71 h 252"/>
                  <a:gd name="T64" fmla="*/ 174 w 332"/>
                  <a:gd name="T65" fmla="*/ 102 h 252"/>
                  <a:gd name="T66" fmla="*/ 188 w 332"/>
                  <a:gd name="T67" fmla="*/ 100 h 252"/>
                  <a:gd name="T68" fmla="*/ 169 w 332"/>
                  <a:gd name="T69" fmla="*/ 53 h 252"/>
                  <a:gd name="T70" fmla="*/ 204 w 332"/>
                  <a:gd name="T71" fmla="*/ 87 h 252"/>
                  <a:gd name="T72" fmla="*/ 196 w 332"/>
                  <a:gd name="T73" fmla="*/ 58 h 252"/>
                  <a:gd name="T74" fmla="*/ 201 w 332"/>
                  <a:gd name="T75" fmla="*/ 42 h 252"/>
                  <a:gd name="T76" fmla="*/ 225 w 332"/>
                  <a:gd name="T77" fmla="*/ 63 h 252"/>
                  <a:gd name="T78" fmla="*/ 209 w 332"/>
                  <a:gd name="T79" fmla="*/ 29 h 252"/>
                  <a:gd name="T80" fmla="*/ 236 w 332"/>
                  <a:gd name="T81" fmla="*/ 34 h 252"/>
                  <a:gd name="T82" fmla="*/ 247 w 332"/>
                  <a:gd name="T83" fmla="*/ 34 h 252"/>
                  <a:gd name="T84" fmla="*/ 238 w 332"/>
                  <a:gd name="T85" fmla="*/ 13 h 252"/>
                  <a:gd name="T86" fmla="*/ 263 w 332"/>
                  <a:gd name="T87" fmla="*/ 32 h 252"/>
                  <a:gd name="T88" fmla="*/ 265 w 332"/>
                  <a:gd name="T89" fmla="*/ 21 h 252"/>
                  <a:gd name="T90" fmla="*/ 271 w 332"/>
                  <a:gd name="T91" fmla="*/ 18 h 252"/>
                  <a:gd name="T92" fmla="*/ 276 w 332"/>
                  <a:gd name="T93" fmla="*/ 26 h 252"/>
                  <a:gd name="T94" fmla="*/ 281 w 332"/>
                  <a:gd name="T95" fmla="*/ 11 h 252"/>
                  <a:gd name="T96" fmla="*/ 287 w 332"/>
                  <a:gd name="T97" fmla="*/ 13 h 252"/>
                  <a:gd name="T98" fmla="*/ 292 w 332"/>
                  <a:gd name="T99" fmla="*/ 13 h 252"/>
                  <a:gd name="T100" fmla="*/ 300 w 332"/>
                  <a:gd name="T101" fmla="*/ 11 h 252"/>
                  <a:gd name="T102" fmla="*/ 308 w 332"/>
                  <a:gd name="T103" fmla="*/ 18 h 252"/>
                  <a:gd name="T104" fmla="*/ 322 w 332"/>
                  <a:gd name="T105" fmla="*/ 11 h 25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332"/>
                  <a:gd name="T160" fmla="*/ 0 h 252"/>
                  <a:gd name="T161" fmla="*/ 332 w 332"/>
                  <a:gd name="T162" fmla="*/ 252 h 25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332" h="252">
                    <a:moveTo>
                      <a:pt x="332" y="5"/>
                    </a:moveTo>
                    <a:lnTo>
                      <a:pt x="311" y="3"/>
                    </a:lnTo>
                    <a:lnTo>
                      <a:pt x="287" y="0"/>
                    </a:lnTo>
                    <a:lnTo>
                      <a:pt x="265" y="0"/>
                    </a:lnTo>
                    <a:lnTo>
                      <a:pt x="244" y="3"/>
                    </a:lnTo>
                    <a:lnTo>
                      <a:pt x="220" y="5"/>
                    </a:lnTo>
                    <a:lnTo>
                      <a:pt x="198" y="13"/>
                    </a:lnTo>
                    <a:lnTo>
                      <a:pt x="179" y="21"/>
                    </a:lnTo>
                    <a:lnTo>
                      <a:pt x="158" y="34"/>
                    </a:lnTo>
                    <a:lnTo>
                      <a:pt x="147" y="42"/>
                    </a:lnTo>
                    <a:lnTo>
                      <a:pt x="134" y="50"/>
                    </a:lnTo>
                    <a:lnTo>
                      <a:pt x="123" y="58"/>
                    </a:lnTo>
                    <a:lnTo>
                      <a:pt x="112" y="66"/>
                    </a:lnTo>
                    <a:lnTo>
                      <a:pt x="102" y="76"/>
                    </a:lnTo>
                    <a:lnTo>
                      <a:pt x="91" y="87"/>
                    </a:lnTo>
                    <a:lnTo>
                      <a:pt x="80" y="97"/>
                    </a:lnTo>
                    <a:lnTo>
                      <a:pt x="70" y="110"/>
                    </a:lnTo>
                    <a:lnTo>
                      <a:pt x="59" y="128"/>
                    </a:lnTo>
                    <a:lnTo>
                      <a:pt x="48" y="144"/>
                    </a:lnTo>
                    <a:lnTo>
                      <a:pt x="40" y="162"/>
                    </a:lnTo>
                    <a:lnTo>
                      <a:pt x="32" y="178"/>
                    </a:lnTo>
                    <a:lnTo>
                      <a:pt x="21" y="194"/>
                    </a:lnTo>
                    <a:lnTo>
                      <a:pt x="13" y="212"/>
                    </a:lnTo>
                    <a:lnTo>
                      <a:pt x="8" y="231"/>
                    </a:lnTo>
                    <a:lnTo>
                      <a:pt x="0" y="249"/>
                    </a:lnTo>
                    <a:lnTo>
                      <a:pt x="3" y="249"/>
                    </a:lnTo>
                    <a:lnTo>
                      <a:pt x="5" y="249"/>
                    </a:lnTo>
                    <a:lnTo>
                      <a:pt x="8" y="252"/>
                    </a:lnTo>
                    <a:lnTo>
                      <a:pt x="13" y="252"/>
                    </a:lnTo>
                    <a:lnTo>
                      <a:pt x="16" y="252"/>
                    </a:lnTo>
                    <a:lnTo>
                      <a:pt x="19" y="252"/>
                    </a:lnTo>
                    <a:lnTo>
                      <a:pt x="21" y="252"/>
                    </a:lnTo>
                    <a:lnTo>
                      <a:pt x="24" y="252"/>
                    </a:lnTo>
                    <a:lnTo>
                      <a:pt x="21" y="252"/>
                    </a:lnTo>
                    <a:lnTo>
                      <a:pt x="21" y="249"/>
                    </a:lnTo>
                    <a:lnTo>
                      <a:pt x="19" y="246"/>
                    </a:lnTo>
                    <a:lnTo>
                      <a:pt x="16" y="244"/>
                    </a:lnTo>
                    <a:lnTo>
                      <a:pt x="13" y="244"/>
                    </a:lnTo>
                    <a:lnTo>
                      <a:pt x="13" y="241"/>
                    </a:lnTo>
                    <a:lnTo>
                      <a:pt x="16" y="241"/>
                    </a:lnTo>
                    <a:lnTo>
                      <a:pt x="19" y="241"/>
                    </a:lnTo>
                    <a:lnTo>
                      <a:pt x="24" y="241"/>
                    </a:lnTo>
                    <a:lnTo>
                      <a:pt x="27" y="241"/>
                    </a:lnTo>
                    <a:lnTo>
                      <a:pt x="29" y="241"/>
                    </a:lnTo>
                    <a:lnTo>
                      <a:pt x="35" y="241"/>
                    </a:lnTo>
                    <a:lnTo>
                      <a:pt x="37" y="238"/>
                    </a:lnTo>
                    <a:lnTo>
                      <a:pt x="40" y="238"/>
                    </a:lnTo>
                    <a:lnTo>
                      <a:pt x="37" y="238"/>
                    </a:lnTo>
                    <a:lnTo>
                      <a:pt x="35" y="236"/>
                    </a:lnTo>
                    <a:lnTo>
                      <a:pt x="32" y="233"/>
                    </a:lnTo>
                    <a:lnTo>
                      <a:pt x="29" y="233"/>
                    </a:lnTo>
                    <a:lnTo>
                      <a:pt x="27" y="231"/>
                    </a:lnTo>
                    <a:lnTo>
                      <a:pt x="24" y="231"/>
                    </a:lnTo>
                    <a:lnTo>
                      <a:pt x="21" y="228"/>
                    </a:lnTo>
                    <a:lnTo>
                      <a:pt x="19" y="225"/>
                    </a:lnTo>
                    <a:lnTo>
                      <a:pt x="21" y="225"/>
                    </a:lnTo>
                    <a:lnTo>
                      <a:pt x="27" y="225"/>
                    </a:lnTo>
                    <a:lnTo>
                      <a:pt x="32" y="225"/>
                    </a:lnTo>
                    <a:lnTo>
                      <a:pt x="37" y="225"/>
                    </a:lnTo>
                    <a:lnTo>
                      <a:pt x="43" y="225"/>
                    </a:lnTo>
                    <a:lnTo>
                      <a:pt x="48" y="225"/>
                    </a:lnTo>
                    <a:lnTo>
                      <a:pt x="51" y="225"/>
                    </a:lnTo>
                    <a:lnTo>
                      <a:pt x="56" y="225"/>
                    </a:lnTo>
                    <a:lnTo>
                      <a:pt x="53" y="223"/>
                    </a:lnTo>
                    <a:lnTo>
                      <a:pt x="48" y="223"/>
                    </a:lnTo>
                    <a:lnTo>
                      <a:pt x="45" y="220"/>
                    </a:lnTo>
                    <a:lnTo>
                      <a:pt x="43" y="217"/>
                    </a:lnTo>
                    <a:lnTo>
                      <a:pt x="37" y="217"/>
                    </a:lnTo>
                    <a:lnTo>
                      <a:pt x="35" y="215"/>
                    </a:lnTo>
                    <a:lnTo>
                      <a:pt x="29" y="212"/>
                    </a:lnTo>
                    <a:lnTo>
                      <a:pt x="27" y="212"/>
                    </a:lnTo>
                    <a:lnTo>
                      <a:pt x="27" y="210"/>
                    </a:lnTo>
                    <a:lnTo>
                      <a:pt x="29" y="210"/>
                    </a:lnTo>
                    <a:lnTo>
                      <a:pt x="32" y="207"/>
                    </a:lnTo>
                    <a:lnTo>
                      <a:pt x="35" y="207"/>
                    </a:lnTo>
                    <a:lnTo>
                      <a:pt x="35" y="204"/>
                    </a:lnTo>
                    <a:lnTo>
                      <a:pt x="40" y="207"/>
                    </a:lnTo>
                    <a:lnTo>
                      <a:pt x="45" y="207"/>
                    </a:lnTo>
                    <a:lnTo>
                      <a:pt x="48" y="210"/>
                    </a:lnTo>
                    <a:lnTo>
                      <a:pt x="53" y="210"/>
                    </a:lnTo>
                    <a:lnTo>
                      <a:pt x="59" y="210"/>
                    </a:lnTo>
                    <a:lnTo>
                      <a:pt x="62" y="212"/>
                    </a:lnTo>
                    <a:lnTo>
                      <a:pt x="67" y="212"/>
                    </a:lnTo>
                    <a:lnTo>
                      <a:pt x="72" y="215"/>
                    </a:lnTo>
                    <a:lnTo>
                      <a:pt x="67" y="210"/>
                    </a:lnTo>
                    <a:lnTo>
                      <a:pt x="64" y="204"/>
                    </a:lnTo>
                    <a:lnTo>
                      <a:pt x="59" y="202"/>
                    </a:lnTo>
                    <a:lnTo>
                      <a:pt x="53" y="199"/>
                    </a:lnTo>
                    <a:lnTo>
                      <a:pt x="48" y="197"/>
                    </a:lnTo>
                    <a:lnTo>
                      <a:pt x="43" y="191"/>
                    </a:lnTo>
                    <a:lnTo>
                      <a:pt x="40" y="189"/>
                    </a:lnTo>
                    <a:lnTo>
                      <a:pt x="35" y="186"/>
                    </a:lnTo>
                    <a:lnTo>
                      <a:pt x="40" y="183"/>
                    </a:lnTo>
                    <a:lnTo>
                      <a:pt x="45" y="186"/>
                    </a:lnTo>
                    <a:lnTo>
                      <a:pt x="53" y="186"/>
                    </a:lnTo>
                    <a:lnTo>
                      <a:pt x="62" y="189"/>
                    </a:lnTo>
                    <a:lnTo>
                      <a:pt x="72" y="194"/>
                    </a:lnTo>
                    <a:lnTo>
                      <a:pt x="80" y="197"/>
                    </a:lnTo>
                    <a:lnTo>
                      <a:pt x="88" y="197"/>
                    </a:lnTo>
                    <a:lnTo>
                      <a:pt x="96" y="199"/>
                    </a:lnTo>
                    <a:lnTo>
                      <a:pt x="88" y="194"/>
                    </a:lnTo>
                    <a:lnTo>
                      <a:pt x="83" y="189"/>
                    </a:lnTo>
                    <a:lnTo>
                      <a:pt x="78" y="186"/>
                    </a:lnTo>
                    <a:lnTo>
                      <a:pt x="70" y="183"/>
                    </a:lnTo>
                    <a:lnTo>
                      <a:pt x="64" y="181"/>
                    </a:lnTo>
                    <a:lnTo>
                      <a:pt x="56" y="178"/>
                    </a:lnTo>
                    <a:lnTo>
                      <a:pt x="48" y="176"/>
                    </a:lnTo>
                    <a:lnTo>
                      <a:pt x="43" y="173"/>
                    </a:lnTo>
                    <a:lnTo>
                      <a:pt x="51" y="170"/>
                    </a:lnTo>
                    <a:lnTo>
                      <a:pt x="62" y="168"/>
                    </a:lnTo>
                    <a:lnTo>
                      <a:pt x="70" y="168"/>
                    </a:lnTo>
                    <a:lnTo>
                      <a:pt x="80" y="170"/>
                    </a:lnTo>
                    <a:lnTo>
                      <a:pt x="88" y="170"/>
                    </a:lnTo>
                    <a:lnTo>
                      <a:pt x="99" y="173"/>
                    </a:lnTo>
                    <a:lnTo>
                      <a:pt x="107" y="176"/>
                    </a:lnTo>
                    <a:lnTo>
                      <a:pt x="115" y="178"/>
                    </a:lnTo>
                    <a:lnTo>
                      <a:pt x="110" y="173"/>
                    </a:lnTo>
                    <a:lnTo>
                      <a:pt x="102" y="170"/>
                    </a:lnTo>
                    <a:lnTo>
                      <a:pt x="96" y="165"/>
                    </a:lnTo>
                    <a:lnTo>
                      <a:pt x="88" y="162"/>
                    </a:lnTo>
                    <a:lnTo>
                      <a:pt x="80" y="157"/>
                    </a:lnTo>
                    <a:lnTo>
                      <a:pt x="72" y="152"/>
                    </a:lnTo>
                    <a:lnTo>
                      <a:pt x="67" y="149"/>
                    </a:lnTo>
                    <a:lnTo>
                      <a:pt x="64" y="144"/>
                    </a:lnTo>
                    <a:lnTo>
                      <a:pt x="72" y="144"/>
                    </a:lnTo>
                    <a:lnTo>
                      <a:pt x="83" y="147"/>
                    </a:lnTo>
                    <a:lnTo>
                      <a:pt x="94" y="149"/>
                    </a:lnTo>
                    <a:lnTo>
                      <a:pt x="104" y="152"/>
                    </a:lnTo>
                    <a:lnTo>
                      <a:pt x="112" y="155"/>
                    </a:lnTo>
                    <a:lnTo>
                      <a:pt x="123" y="160"/>
                    </a:lnTo>
                    <a:lnTo>
                      <a:pt x="131" y="165"/>
                    </a:lnTo>
                    <a:lnTo>
                      <a:pt x="139" y="170"/>
                    </a:lnTo>
                    <a:lnTo>
                      <a:pt x="134" y="162"/>
                    </a:lnTo>
                    <a:lnTo>
                      <a:pt x="126" y="155"/>
                    </a:lnTo>
                    <a:lnTo>
                      <a:pt x="118" y="149"/>
                    </a:lnTo>
                    <a:lnTo>
                      <a:pt x="110" y="144"/>
                    </a:lnTo>
                    <a:lnTo>
                      <a:pt x="104" y="139"/>
                    </a:lnTo>
                    <a:lnTo>
                      <a:pt x="96" y="134"/>
                    </a:lnTo>
                    <a:lnTo>
                      <a:pt x="88" y="126"/>
                    </a:lnTo>
                    <a:lnTo>
                      <a:pt x="80" y="121"/>
                    </a:lnTo>
                    <a:lnTo>
                      <a:pt x="94" y="123"/>
                    </a:lnTo>
                    <a:lnTo>
                      <a:pt x="104" y="126"/>
                    </a:lnTo>
                    <a:lnTo>
                      <a:pt x="115" y="131"/>
                    </a:lnTo>
                    <a:lnTo>
                      <a:pt x="123" y="136"/>
                    </a:lnTo>
                    <a:lnTo>
                      <a:pt x="134" y="142"/>
                    </a:lnTo>
                    <a:lnTo>
                      <a:pt x="142" y="149"/>
                    </a:lnTo>
                    <a:lnTo>
                      <a:pt x="150" y="157"/>
                    </a:lnTo>
                    <a:lnTo>
                      <a:pt x="158" y="165"/>
                    </a:lnTo>
                    <a:lnTo>
                      <a:pt x="155" y="155"/>
                    </a:lnTo>
                    <a:lnTo>
                      <a:pt x="150" y="147"/>
                    </a:lnTo>
                    <a:lnTo>
                      <a:pt x="142" y="136"/>
                    </a:lnTo>
                    <a:lnTo>
                      <a:pt x="137" y="128"/>
                    </a:lnTo>
                    <a:lnTo>
                      <a:pt x="126" y="121"/>
                    </a:lnTo>
                    <a:lnTo>
                      <a:pt x="118" y="115"/>
                    </a:lnTo>
                    <a:lnTo>
                      <a:pt x="110" y="108"/>
                    </a:lnTo>
                    <a:lnTo>
                      <a:pt x="102" y="102"/>
                    </a:lnTo>
                    <a:lnTo>
                      <a:pt x="99" y="100"/>
                    </a:lnTo>
                    <a:lnTo>
                      <a:pt x="99" y="97"/>
                    </a:lnTo>
                    <a:lnTo>
                      <a:pt x="99" y="94"/>
                    </a:lnTo>
                    <a:lnTo>
                      <a:pt x="99" y="92"/>
                    </a:lnTo>
                    <a:lnTo>
                      <a:pt x="96" y="92"/>
                    </a:lnTo>
                    <a:lnTo>
                      <a:pt x="96" y="89"/>
                    </a:lnTo>
                    <a:lnTo>
                      <a:pt x="110" y="94"/>
                    </a:lnTo>
                    <a:lnTo>
                      <a:pt x="123" y="100"/>
                    </a:lnTo>
                    <a:lnTo>
                      <a:pt x="134" y="108"/>
                    </a:lnTo>
                    <a:lnTo>
                      <a:pt x="145" y="115"/>
                    </a:lnTo>
                    <a:lnTo>
                      <a:pt x="155" y="126"/>
                    </a:lnTo>
                    <a:lnTo>
                      <a:pt x="163" y="136"/>
                    </a:lnTo>
                    <a:lnTo>
                      <a:pt x="174" y="144"/>
                    </a:lnTo>
                    <a:lnTo>
                      <a:pt x="185" y="155"/>
                    </a:lnTo>
                    <a:lnTo>
                      <a:pt x="182" y="152"/>
                    </a:lnTo>
                    <a:lnTo>
                      <a:pt x="182" y="149"/>
                    </a:lnTo>
                    <a:lnTo>
                      <a:pt x="179" y="144"/>
                    </a:lnTo>
                    <a:lnTo>
                      <a:pt x="177" y="139"/>
                    </a:lnTo>
                    <a:lnTo>
                      <a:pt x="174" y="134"/>
                    </a:lnTo>
                    <a:lnTo>
                      <a:pt x="169" y="126"/>
                    </a:lnTo>
                    <a:lnTo>
                      <a:pt x="163" y="118"/>
                    </a:lnTo>
                    <a:lnTo>
                      <a:pt x="161" y="113"/>
                    </a:lnTo>
                    <a:lnTo>
                      <a:pt x="153" y="108"/>
                    </a:lnTo>
                    <a:lnTo>
                      <a:pt x="147" y="102"/>
                    </a:lnTo>
                    <a:lnTo>
                      <a:pt x="142" y="94"/>
                    </a:lnTo>
                    <a:lnTo>
                      <a:pt x="137" y="89"/>
                    </a:lnTo>
                    <a:lnTo>
                      <a:pt x="131" y="84"/>
                    </a:lnTo>
                    <a:lnTo>
                      <a:pt x="126" y="79"/>
                    </a:lnTo>
                    <a:lnTo>
                      <a:pt x="126" y="71"/>
                    </a:lnTo>
                    <a:lnTo>
                      <a:pt x="123" y="63"/>
                    </a:lnTo>
                    <a:lnTo>
                      <a:pt x="137" y="68"/>
                    </a:lnTo>
                    <a:lnTo>
                      <a:pt x="150" y="76"/>
                    </a:lnTo>
                    <a:lnTo>
                      <a:pt x="158" y="84"/>
                    </a:lnTo>
                    <a:lnTo>
                      <a:pt x="166" y="92"/>
                    </a:lnTo>
                    <a:lnTo>
                      <a:pt x="174" y="102"/>
                    </a:lnTo>
                    <a:lnTo>
                      <a:pt x="182" y="113"/>
                    </a:lnTo>
                    <a:lnTo>
                      <a:pt x="190" y="123"/>
                    </a:lnTo>
                    <a:lnTo>
                      <a:pt x="198" y="136"/>
                    </a:lnTo>
                    <a:lnTo>
                      <a:pt x="196" y="123"/>
                    </a:lnTo>
                    <a:lnTo>
                      <a:pt x="193" y="110"/>
                    </a:lnTo>
                    <a:lnTo>
                      <a:pt x="188" y="100"/>
                    </a:lnTo>
                    <a:lnTo>
                      <a:pt x="185" y="89"/>
                    </a:lnTo>
                    <a:lnTo>
                      <a:pt x="179" y="79"/>
                    </a:lnTo>
                    <a:lnTo>
                      <a:pt x="174" y="71"/>
                    </a:lnTo>
                    <a:lnTo>
                      <a:pt x="166" y="60"/>
                    </a:lnTo>
                    <a:lnTo>
                      <a:pt x="161" y="47"/>
                    </a:lnTo>
                    <a:lnTo>
                      <a:pt x="169" y="53"/>
                    </a:lnTo>
                    <a:lnTo>
                      <a:pt x="174" y="55"/>
                    </a:lnTo>
                    <a:lnTo>
                      <a:pt x="182" y="60"/>
                    </a:lnTo>
                    <a:lnTo>
                      <a:pt x="188" y="68"/>
                    </a:lnTo>
                    <a:lnTo>
                      <a:pt x="193" y="73"/>
                    </a:lnTo>
                    <a:lnTo>
                      <a:pt x="198" y="81"/>
                    </a:lnTo>
                    <a:lnTo>
                      <a:pt x="204" y="87"/>
                    </a:lnTo>
                    <a:lnTo>
                      <a:pt x="209" y="94"/>
                    </a:lnTo>
                    <a:lnTo>
                      <a:pt x="206" y="84"/>
                    </a:lnTo>
                    <a:lnTo>
                      <a:pt x="206" y="76"/>
                    </a:lnTo>
                    <a:lnTo>
                      <a:pt x="204" y="71"/>
                    </a:lnTo>
                    <a:lnTo>
                      <a:pt x="198" y="63"/>
                    </a:lnTo>
                    <a:lnTo>
                      <a:pt x="196" y="58"/>
                    </a:lnTo>
                    <a:lnTo>
                      <a:pt x="190" y="50"/>
                    </a:lnTo>
                    <a:lnTo>
                      <a:pt x="188" y="42"/>
                    </a:lnTo>
                    <a:lnTo>
                      <a:pt x="182" y="37"/>
                    </a:lnTo>
                    <a:lnTo>
                      <a:pt x="188" y="37"/>
                    </a:lnTo>
                    <a:lnTo>
                      <a:pt x="196" y="37"/>
                    </a:lnTo>
                    <a:lnTo>
                      <a:pt x="201" y="42"/>
                    </a:lnTo>
                    <a:lnTo>
                      <a:pt x="209" y="45"/>
                    </a:lnTo>
                    <a:lnTo>
                      <a:pt x="214" y="50"/>
                    </a:lnTo>
                    <a:lnTo>
                      <a:pt x="220" y="58"/>
                    </a:lnTo>
                    <a:lnTo>
                      <a:pt x="222" y="63"/>
                    </a:lnTo>
                    <a:lnTo>
                      <a:pt x="228" y="68"/>
                    </a:lnTo>
                    <a:lnTo>
                      <a:pt x="225" y="63"/>
                    </a:lnTo>
                    <a:lnTo>
                      <a:pt x="222" y="58"/>
                    </a:lnTo>
                    <a:lnTo>
                      <a:pt x="222" y="50"/>
                    </a:lnTo>
                    <a:lnTo>
                      <a:pt x="220" y="45"/>
                    </a:lnTo>
                    <a:lnTo>
                      <a:pt x="217" y="39"/>
                    </a:lnTo>
                    <a:lnTo>
                      <a:pt x="214" y="34"/>
                    </a:lnTo>
                    <a:lnTo>
                      <a:pt x="209" y="29"/>
                    </a:lnTo>
                    <a:lnTo>
                      <a:pt x="206" y="24"/>
                    </a:lnTo>
                    <a:lnTo>
                      <a:pt x="214" y="26"/>
                    </a:lnTo>
                    <a:lnTo>
                      <a:pt x="220" y="26"/>
                    </a:lnTo>
                    <a:lnTo>
                      <a:pt x="225" y="29"/>
                    </a:lnTo>
                    <a:lnTo>
                      <a:pt x="230" y="32"/>
                    </a:lnTo>
                    <a:lnTo>
                      <a:pt x="236" y="34"/>
                    </a:lnTo>
                    <a:lnTo>
                      <a:pt x="238" y="39"/>
                    </a:lnTo>
                    <a:lnTo>
                      <a:pt x="244" y="45"/>
                    </a:lnTo>
                    <a:lnTo>
                      <a:pt x="249" y="50"/>
                    </a:lnTo>
                    <a:lnTo>
                      <a:pt x="249" y="45"/>
                    </a:lnTo>
                    <a:lnTo>
                      <a:pt x="247" y="39"/>
                    </a:lnTo>
                    <a:lnTo>
                      <a:pt x="247" y="34"/>
                    </a:lnTo>
                    <a:lnTo>
                      <a:pt x="244" y="29"/>
                    </a:lnTo>
                    <a:lnTo>
                      <a:pt x="241" y="26"/>
                    </a:lnTo>
                    <a:lnTo>
                      <a:pt x="238" y="21"/>
                    </a:lnTo>
                    <a:lnTo>
                      <a:pt x="236" y="18"/>
                    </a:lnTo>
                    <a:lnTo>
                      <a:pt x="233" y="13"/>
                    </a:lnTo>
                    <a:lnTo>
                      <a:pt x="238" y="13"/>
                    </a:lnTo>
                    <a:lnTo>
                      <a:pt x="244" y="13"/>
                    </a:lnTo>
                    <a:lnTo>
                      <a:pt x="249" y="16"/>
                    </a:lnTo>
                    <a:lnTo>
                      <a:pt x="252" y="18"/>
                    </a:lnTo>
                    <a:lnTo>
                      <a:pt x="257" y="24"/>
                    </a:lnTo>
                    <a:lnTo>
                      <a:pt x="260" y="29"/>
                    </a:lnTo>
                    <a:lnTo>
                      <a:pt x="263" y="32"/>
                    </a:lnTo>
                    <a:lnTo>
                      <a:pt x="265" y="37"/>
                    </a:lnTo>
                    <a:lnTo>
                      <a:pt x="265" y="34"/>
                    </a:lnTo>
                    <a:lnTo>
                      <a:pt x="265" y="29"/>
                    </a:lnTo>
                    <a:lnTo>
                      <a:pt x="265" y="26"/>
                    </a:lnTo>
                    <a:lnTo>
                      <a:pt x="265" y="24"/>
                    </a:lnTo>
                    <a:lnTo>
                      <a:pt x="265" y="21"/>
                    </a:lnTo>
                    <a:lnTo>
                      <a:pt x="265" y="18"/>
                    </a:lnTo>
                    <a:lnTo>
                      <a:pt x="265" y="16"/>
                    </a:lnTo>
                    <a:lnTo>
                      <a:pt x="265" y="13"/>
                    </a:lnTo>
                    <a:lnTo>
                      <a:pt x="268" y="13"/>
                    </a:lnTo>
                    <a:lnTo>
                      <a:pt x="268" y="16"/>
                    </a:lnTo>
                    <a:lnTo>
                      <a:pt x="271" y="18"/>
                    </a:lnTo>
                    <a:lnTo>
                      <a:pt x="271" y="21"/>
                    </a:lnTo>
                    <a:lnTo>
                      <a:pt x="273" y="24"/>
                    </a:lnTo>
                    <a:lnTo>
                      <a:pt x="276" y="26"/>
                    </a:lnTo>
                    <a:lnTo>
                      <a:pt x="276" y="29"/>
                    </a:lnTo>
                    <a:lnTo>
                      <a:pt x="276" y="26"/>
                    </a:lnTo>
                    <a:lnTo>
                      <a:pt x="279" y="24"/>
                    </a:lnTo>
                    <a:lnTo>
                      <a:pt x="279" y="21"/>
                    </a:lnTo>
                    <a:lnTo>
                      <a:pt x="279" y="18"/>
                    </a:lnTo>
                    <a:lnTo>
                      <a:pt x="279" y="16"/>
                    </a:lnTo>
                    <a:lnTo>
                      <a:pt x="281" y="13"/>
                    </a:lnTo>
                    <a:lnTo>
                      <a:pt x="281" y="11"/>
                    </a:lnTo>
                    <a:lnTo>
                      <a:pt x="281" y="8"/>
                    </a:lnTo>
                    <a:lnTo>
                      <a:pt x="284" y="11"/>
                    </a:lnTo>
                    <a:lnTo>
                      <a:pt x="284" y="13"/>
                    </a:lnTo>
                    <a:lnTo>
                      <a:pt x="287" y="13"/>
                    </a:lnTo>
                    <a:lnTo>
                      <a:pt x="287" y="16"/>
                    </a:lnTo>
                    <a:lnTo>
                      <a:pt x="289" y="16"/>
                    </a:lnTo>
                    <a:lnTo>
                      <a:pt x="292" y="16"/>
                    </a:lnTo>
                    <a:lnTo>
                      <a:pt x="292" y="13"/>
                    </a:lnTo>
                    <a:lnTo>
                      <a:pt x="295" y="13"/>
                    </a:lnTo>
                    <a:lnTo>
                      <a:pt x="297" y="13"/>
                    </a:lnTo>
                    <a:lnTo>
                      <a:pt x="297" y="11"/>
                    </a:lnTo>
                    <a:lnTo>
                      <a:pt x="300" y="11"/>
                    </a:lnTo>
                    <a:lnTo>
                      <a:pt x="303" y="13"/>
                    </a:lnTo>
                    <a:lnTo>
                      <a:pt x="303" y="16"/>
                    </a:lnTo>
                    <a:lnTo>
                      <a:pt x="306" y="16"/>
                    </a:lnTo>
                    <a:lnTo>
                      <a:pt x="308" y="18"/>
                    </a:lnTo>
                    <a:lnTo>
                      <a:pt x="311" y="16"/>
                    </a:lnTo>
                    <a:lnTo>
                      <a:pt x="314" y="13"/>
                    </a:lnTo>
                    <a:lnTo>
                      <a:pt x="316" y="13"/>
                    </a:lnTo>
                    <a:lnTo>
                      <a:pt x="319" y="11"/>
                    </a:lnTo>
                    <a:lnTo>
                      <a:pt x="322" y="11"/>
                    </a:lnTo>
                    <a:lnTo>
                      <a:pt x="324" y="8"/>
                    </a:lnTo>
                    <a:lnTo>
                      <a:pt x="330" y="8"/>
                    </a:lnTo>
                    <a:lnTo>
                      <a:pt x="332" y="5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2" name="Freeform 583"/>
              <p:cNvSpPr>
                <a:spLocks/>
              </p:cNvSpPr>
              <p:nvPr/>
            </p:nvSpPr>
            <p:spPr bwMode="auto">
              <a:xfrm>
                <a:off x="4636" y="1729"/>
                <a:ext cx="276" cy="264"/>
              </a:xfrm>
              <a:custGeom>
                <a:avLst/>
                <a:gdLst>
                  <a:gd name="T0" fmla="*/ 104 w 276"/>
                  <a:gd name="T1" fmla="*/ 31 h 264"/>
                  <a:gd name="T2" fmla="*/ 209 w 276"/>
                  <a:gd name="T3" fmla="*/ 110 h 264"/>
                  <a:gd name="T4" fmla="*/ 260 w 276"/>
                  <a:gd name="T5" fmla="*/ 212 h 264"/>
                  <a:gd name="T6" fmla="*/ 263 w 276"/>
                  <a:gd name="T7" fmla="*/ 259 h 264"/>
                  <a:gd name="T8" fmla="*/ 244 w 276"/>
                  <a:gd name="T9" fmla="*/ 264 h 264"/>
                  <a:gd name="T10" fmla="*/ 254 w 276"/>
                  <a:gd name="T11" fmla="*/ 251 h 264"/>
                  <a:gd name="T12" fmla="*/ 246 w 276"/>
                  <a:gd name="T13" fmla="*/ 249 h 264"/>
                  <a:gd name="T14" fmla="*/ 214 w 276"/>
                  <a:gd name="T15" fmla="*/ 254 h 264"/>
                  <a:gd name="T16" fmla="*/ 230 w 276"/>
                  <a:gd name="T17" fmla="*/ 243 h 264"/>
                  <a:gd name="T18" fmla="*/ 252 w 276"/>
                  <a:gd name="T19" fmla="*/ 230 h 264"/>
                  <a:gd name="T20" fmla="*/ 206 w 276"/>
                  <a:gd name="T21" fmla="*/ 241 h 264"/>
                  <a:gd name="T22" fmla="*/ 169 w 276"/>
                  <a:gd name="T23" fmla="*/ 251 h 264"/>
                  <a:gd name="T24" fmla="*/ 147 w 276"/>
                  <a:gd name="T25" fmla="*/ 251 h 264"/>
                  <a:gd name="T26" fmla="*/ 204 w 276"/>
                  <a:gd name="T27" fmla="*/ 225 h 264"/>
                  <a:gd name="T28" fmla="*/ 228 w 276"/>
                  <a:gd name="T29" fmla="*/ 207 h 264"/>
                  <a:gd name="T30" fmla="*/ 179 w 276"/>
                  <a:gd name="T31" fmla="*/ 209 h 264"/>
                  <a:gd name="T32" fmla="*/ 139 w 276"/>
                  <a:gd name="T33" fmla="*/ 230 h 264"/>
                  <a:gd name="T34" fmla="*/ 120 w 276"/>
                  <a:gd name="T35" fmla="*/ 236 h 264"/>
                  <a:gd name="T36" fmla="*/ 142 w 276"/>
                  <a:gd name="T37" fmla="*/ 207 h 264"/>
                  <a:gd name="T38" fmla="*/ 187 w 276"/>
                  <a:gd name="T39" fmla="*/ 188 h 264"/>
                  <a:gd name="T40" fmla="*/ 228 w 276"/>
                  <a:gd name="T41" fmla="*/ 157 h 264"/>
                  <a:gd name="T42" fmla="*/ 193 w 276"/>
                  <a:gd name="T43" fmla="*/ 162 h 264"/>
                  <a:gd name="T44" fmla="*/ 158 w 276"/>
                  <a:gd name="T45" fmla="*/ 178 h 264"/>
                  <a:gd name="T46" fmla="*/ 137 w 276"/>
                  <a:gd name="T47" fmla="*/ 191 h 264"/>
                  <a:gd name="T48" fmla="*/ 163 w 276"/>
                  <a:gd name="T49" fmla="*/ 157 h 264"/>
                  <a:gd name="T50" fmla="*/ 198 w 276"/>
                  <a:gd name="T51" fmla="*/ 133 h 264"/>
                  <a:gd name="T52" fmla="*/ 150 w 276"/>
                  <a:gd name="T53" fmla="*/ 141 h 264"/>
                  <a:gd name="T54" fmla="*/ 142 w 276"/>
                  <a:gd name="T55" fmla="*/ 141 h 264"/>
                  <a:gd name="T56" fmla="*/ 163 w 276"/>
                  <a:gd name="T57" fmla="*/ 115 h 264"/>
                  <a:gd name="T58" fmla="*/ 166 w 276"/>
                  <a:gd name="T59" fmla="*/ 102 h 264"/>
                  <a:gd name="T60" fmla="*/ 128 w 276"/>
                  <a:gd name="T61" fmla="*/ 131 h 264"/>
                  <a:gd name="T62" fmla="*/ 102 w 276"/>
                  <a:gd name="T63" fmla="*/ 157 h 264"/>
                  <a:gd name="T64" fmla="*/ 123 w 276"/>
                  <a:gd name="T65" fmla="*/ 115 h 264"/>
                  <a:gd name="T66" fmla="*/ 139 w 276"/>
                  <a:gd name="T67" fmla="*/ 84 h 264"/>
                  <a:gd name="T68" fmla="*/ 99 w 276"/>
                  <a:gd name="T69" fmla="*/ 123 h 264"/>
                  <a:gd name="T70" fmla="*/ 96 w 276"/>
                  <a:gd name="T71" fmla="*/ 112 h 264"/>
                  <a:gd name="T72" fmla="*/ 104 w 276"/>
                  <a:gd name="T73" fmla="*/ 55 h 264"/>
                  <a:gd name="T74" fmla="*/ 75 w 276"/>
                  <a:gd name="T75" fmla="*/ 123 h 264"/>
                  <a:gd name="T76" fmla="*/ 61 w 276"/>
                  <a:gd name="T77" fmla="*/ 157 h 264"/>
                  <a:gd name="T78" fmla="*/ 59 w 276"/>
                  <a:gd name="T79" fmla="*/ 107 h 264"/>
                  <a:gd name="T80" fmla="*/ 69 w 276"/>
                  <a:gd name="T81" fmla="*/ 68 h 264"/>
                  <a:gd name="T82" fmla="*/ 75 w 276"/>
                  <a:gd name="T83" fmla="*/ 52 h 264"/>
                  <a:gd name="T84" fmla="*/ 53 w 276"/>
                  <a:gd name="T85" fmla="*/ 81 h 264"/>
                  <a:gd name="T86" fmla="*/ 51 w 276"/>
                  <a:gd name="T87" fmla="*/ 68 h 264"/>
                  <a:gd name="T88" fmla="*/ 61 w 276"/>
                  <a:gd name="T89" fmla="*/ 29 h 264"/>
                  <a:gd name="T90" fmla="*/ 40 w 276"/>
                  <a:gd name="T91" fmla="*/ 57 h 264"/>
                  <a:gd name="T92" fmla="*/ 32 w 276"/>
                  <a:gd name="T93" fmla="*/ 60 h 264"/>
                  <a:gd name="T94" fmla="*/ 37 w 276"/>
                  <a:gd name="T95" fmla="*/ 29 h 264"/>
                  <a:gd name="T96" fmla="*/ 32 w 276"/>
                  <a:gd name="T97" fmla="*/ 29 h 264"/>
                  <a:gd name="T98" fmla="*/ 24 w 276"/>
                  <a:gd name="T99" fmla="*/ 34 h 264"/>
                  <a:gd name="T100" fmla="*/ 27 w 276"/>
                  <a:gd name="T101" fmla="*/ 21 h 264"/>
                  <a:gd name="T102" fmla="*/ 21 w 276"/>
                  <a:gd name="T103" fmla="*/ 18 h 264"/>
                  <a:gd name="T104" fmla="*/ 10 w 276"/>
                  <a:gd name="T105" fmla="*/ 29 h 264"/>
                  <a:gd name="T106" fmla="*/ 13 w 276"/>
                  <a:gd name="T107" fmla="*/ 16 h 264"/>
                  <a:gd name="T108" fmla="*/ 10 w 276"/>
                  <a:gd name="T109" fmla="*/ 13 h 264"/>
                  <a:gd name="T110" fmla="*/ 0 w 276"/>
                  <a:gd name="T111" fmla="*/ 16 h 264"/>
                  <a:gd name="T112" fmla="*/ 0 w 276"/>
                  <a:gd name="T113" fmla="*/ 8 h 26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276"/>
                  <a:gd name="T172" fmla="*/ 0 h 264"/>
                  <a:gd name="T173" fmla="*/ 276 w 276"/>
                  <a:gd name="T174" fmla="*/ 264 h 26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276" h="264">
                    <a:moveTo>
                      <a:pt x="0" y="0"/>
                    </a:moveTo>
                    <a:lnTo>
                      <a:pt x="27" y="5"/>
                    </a:lnTo>
                    <a:lnTo>
                      <a:pt x="53" y="13"/>
                    </a:lnTo>
                    <a:lnTo>
                      <a:pt x="78" y="21"/>
                    </a:lnTo>
                    <a:lnTo>
                      <a:pt x="104" y="31"/>
                    </a:lnTo>
                    <a:lnTo>
                      <a:pt x="131" y="44"/>
                    </a:lnTo>
                    <a:lnTo>
                      <a:pt x="153" y="57"/>
                    </a:lnTo>
                    <a:lnTo>
                      <a:pt x="174" y="73"/>
                    </a:lnTo>
                    <a:lnTo>
                      <a:pt x="193" y="92"/>
                    </a:lnTo>
                    <a:lnTo>
                      <a:pt x="209" y="110"/>
                    </a:lnTo>
                    <a:lnTo>
                      <a:pt x="222" y="131"/>
                    </a:lnTo>
                    <a:lnTo>
                      <a:pt x="233" y="149"/>
                    </a:lnTo>
                    <a:lnTo>
                      <a:pt x="244" y="170"/>
                    </a:lnTo>
                    <a:lnTo>
                      <a:pt x="252" y="191"/>
                    </a:lnTo>
                    <a:lnTo>
                      <a:pt x="260" y="212"/>
                    </a:lnTo>
                    <a:lnTo>
                      <a:pt x="268" y="233"/>
                    </a:lnTo>
                    <a:lnTo>
                      <a:pt x="276" y="256"/>
                    </a:lnTo>
                    <a:lnTo>
                      <a:pt x="271" y="256"/>
                    </a:lnTo>
                    <a:lnTo>
                      <a:pt x="268" y="259"/>
                    </a:lnTo>
                    <a:lnTo>
                      <a:pt x="263" y="259"/>
                    </a:lnTo>
                    <a:lnTo>
                      <a:pt x="260" y="262"/>
                    </a:lnTo>
                    <a:lnTo>
                      <a:pt x="254" y="262"/>
                    </a:lnTo>
                    <a:lnTo>
                      <a:pt x="252" y="262"/>
                    </a:lnTo>
                    <a:lnTo>
                      <a:pt x="246" y="264"/>
                    </a:lnTo>
                    <a:lnTo>
                      <a:pt x="244" y="264"/>
                    </a:lnTo>
                    <a:lnTo>
                      <a:pt x="244" y="262"/>
                    </a:lnTo>
                    <a:lnTo>
                      <a:pt x="246" y="259"/>
                    </a:lnTo>
                    <a:lnTo>
                      <a:pt x="249" y="256"/>
                    </a:lnTo>
                    <a:lnTo>
                      <a:pt x="252" y="254"/>
                    </a:lnTo>
                    <a:lnTo>
                      <a:pt x="254" y="251"/>
                    </a:lnTo>
                    <a:lnTo>
                      <a:pt x="257" y="251"/>
                    </a:lnTo>
                    <a:lnTo>
                      <a:pt x="260" y="249"/>
                    </a:lnTo>
                    <a:lnTo>
                      <a:pt x="260" y="246"/>
                    </a:lnTo>
                    <a:lnTo>
                      <a:pt x="254" y="246"/>
                    </a:lnTo>
                    <a:lnTo>
                      <a:pt x="246" y="249"/>
                    </a:lnTo>
                    <a:lnTo>
                      <a:pt x="241" y="249"/>
                    </a:lnTo>
                    <a:lnTo>
                      <a:pt x="233" y="251"/>
                    </a:lnTo>
                    <a:lnTo>
                      <a:pt x="228" y="251"/>
                    </a:lnTo>
                    <a:lnTo>
                      <a:pt x="220" y="254"/>
                    </a:lnTo>
                    <a:lnTo>
                      <a:pt x="214" y="254"/>
                    </a:lnTo>
                    <a:lnTo>
                      <a:pt x="209" y="256"/>
                    </a:lnTo>
                    <a:lnTo>
                      <a:pt x="214" y="251"/>
                    </a:lnTo>
                    <a:lnTo>
                      <a:pt x="220" y="249"/>
                    </a:lnTo>
                    <a:lnTo>
                      <a:pt x="225" y="246"/>
                    </a:lnTo>
                    <a:lnTo>
                      <a:pt x="230" y="243"/>
                    </a:lnTo>
                    <a:lnTo>
                      <a:pt x="236" y="238"/>
                    </a:lnTo>
                    <a:lnTo>
                      <a:pt x="241" y="236"/>
                    </a:lnTo>
                    <a:lnTo>
                      <a:pt x="246" y="233"/>
                    </a:lnTo>
                    <a:lnTo>
                      <a:pt x="254" y="230"/>
                    </a:lnTo>
                    <a:lnTo>
                      <a:pt x="252" y="230"/>
                    </a:lnTo>
                    <a:lnTo>
                      <a:pt x="246" y="230"/>
                    </a:lnTo>
                    <a:lnTo>
                      <a:pt x="236" y="233"/>
                    </a:lnTo>
                    <a:lnTo>
                      <a:pt x="228" y="236"/>
                    </a:lnTo>
                    <a:lnTo>
                      <a:pt x="217" y="238"/>
                    </a:lnTo>
                    <a:lnTo>
                      <a:pt x="206" y="241"/>
                    </a:lnTo>
                    <a:lnTo>
                      <a:pt x="196" y="243"/>
                    </a:lnTo>
                    <a:lnTo>
                      <a:pt x="187" y="246"/>
                    </a:lnTo>
                    <a:lnTo>
                      <a:pt x="182" y="249"/>
                    </a:lnTo>
                    <a:lnTo>
                      <a:pt x="174" y="251"/>
                    </a:lnTo>
                    <a:lnTo>
                      <a:pt x="169" y="251"/>
                    </a:lnTo>
                    <a:lnTo>
                      <a:pt x="161" y="251"/>
                    </a:lnTo>
                    <a:lnTo>
                      <a:pt x="155" y="251"/>
                    </a:lnTo>
                    <a:lnTo>
                      <a:pt x="150" y="251"/>
                    </a:lnTo>
                    <a:lnTo>
                      <a:pt x="147" y="251"/>
                    </a:lnTo>
                    <a:lnTo>
                      <a:pt x="155" y="243"/>
                    </a:lnTo>
                    <a:lnTo>
                      <a:pt x="166" y="238"/>
                    </a:lnTo>
                    <a:lnTo>
                      <a:pt x="179" y="233"/>
                    </a:lnTo>
                    <a:lnTo>
                      <a:pt x="190" y="228"/>
                    </a:lnTo>
                    <a:lnTo>
                      <a:pt x="204" y="225"/>
                    </a:lnTo>
                    <a:lnTo>
                      <a:pt x="214" y="220"/>
                    </a:lnTo>
                    <a:lnTo>
                      <a:pt x="228" y="215"/>
                    </a:lnTo>
                    <a:lnTo>
                      <a:pt x="236" y="209"/>
                    </a:lnTo>
                    <a:lnTo>
                      <a:pt x="233" y="207"/>
                    </a:lnTo>
                    <a:lnTo>
                      <a:pt x="228" y="207"/>
                    </a:lnTo>
                    <a:lnTo>
                      <a:pt x="220" y="207"/>
                    </a:lnTo>
                    <a:lnTo>
                      <a:pt x="212" y="207"/>
                    </a:lnTo>
                    <a:lnTo>
                      <a:pt x="201" y="207"/>
                    </a:lnTo>
                    <a:lnTo>
                      <a:pt x="190" y="209"/>
                    </a:lnTo>
                    <a:lnTo>
                      <a:pt x="179" y="209"/>
                    </a:lnTo>
                    <a:lnTo>
                      <a:pt x="171" y="215"/>
                    </a:lnTo>
                    <a:lnTo>
                      <a:pt x="166" y="217"/>
                    </a:lnTo>
                    <a:lnTo>
                      <a:pt x="158" y="222"/>
                    </a:lnTo>
                    <a:lnTo>
                      <a:pt x="147" y="225"/>
                    </a:lnTo>
                    <a:lnTo>
                      <a:pt x="139" y="230"/>
                    </a:lnTo>
                    <a:lnTo>
                      <a:pt x="131" y="233"/>
                    </a:lnTo>
                    <a:lnTo>
                      <a:pt x="126" y="236"/>
                    </a:lnTo>
                    <a:lnTo>
                      <a:pt x="120" y="238"/>
                    </a:lnTo>
                    <a:lnTo>
                      <a:pt x="118" y="238"/>
                    </a:lnTo>
                    <a:lnTo>
                      <a:pt x="120" y="236"/>
                    </a:lnTo>
                    <a:lnTo>
                      <a:pt x="123" y="233"/>
                    </a:lnTo>
                    <a:lnTo>
                      <a:pt x="126" y="228"/>
                    </a:lnTo>
                    <a:lnTo>
                      <a:pt x="131" y="220"/>
                    </a:lnTo>
                    <a:lnTo>
                      <a:pt x="137" y="215"/>
                    </a:lnTo>
                    <a:lnTo>
                      <a:pt x="142" y="207"/>
                    </a:lnTo>
                    <a:lnTo>
                      <a:pt x="150" y="201"/>
                    </a:lnTo>
                    <a:lnTo>
                      <a:pt x="155" y="199"/>
                    </a:lnTo>
                    <a:lnTo>
                      <a:pt x="166" y="196"/>
                    </a:lnTo>
                    <a:lnTo>
                      <a:pt x="177" y="191"/>
                    </a:lnTo>
                    <a:lnTo>
                      <a:pt x="187" y="188"/>
                    </a:lnTo>
                    <a:lnTo>
                      <a:pt x="198" y="186"/>
                    </a:lnTo>
                    <a:lnTo>
                      <a:pt x="206" y="181"/>
                    </a:lnTo>
                    <a:lnTo>
                      <a:pt x="214" y="175"/>
                    </a:lnTo>
                    <a:lnTo>
                      <a:pt x="222" y="167"/>
                    </a:lnTo>
                    <a:lnTo>
                      <a:pt x="228" y="157"/>
                    </a:lnTo>
                    <a:lnTo>
                      <a:pt x="225" y="157"/>
                    </a:lnTo>
                    <a:lnTo>
                      <a:pt x="220" y="157"/>
                    </a:lnTo>
                    <a:lnTo>
                      <a:pt x="212" y="160"/>
                    </a:lnTo>
                    <a:lnTo>
                      <a:pt x="204" y="160"/>
                    </a:lnTo>
                    <a:lnTo>
                      <a:pt x="193" y="162"/>
                    </a:lnTo>
                    <a:lnTo>
                      <a:pt x="182" y="165"/>
                    </a:lnTo>
                    <a:lnTo>
                      <a:pt x="174" y="167"/>
                    </a:lnTo>
                    <a:lnTo>
                      <a:pt x="169" y="170"/>
                    </a:lnTo>
                    <a:lnTo>
                      <a:pt x="166" y="175"/>
                    </a:lnTo>
                    <a:lnTo>
                      <a:pt x="158" y="178"/>
                    </a:lnTo>
                    <a:lnTo>
                      <a:pt x="153" y="183"/>
                    </a:lnTo>
                    <a:lnTo>
                      <a:pt x="147" y="186"/>
                    </a:lnTo>
                    <a:lnTo>
                      <a:pt x="142" y="188"/>
                    </a:lnTo>
                    <a:lnTo>
                      <a:pt x="139" y="191"/>
                    </a:lnTo>
                    <a:lnTo>
                      <a:pt x="137" y="191"/>
                    </a:lnTo>
                    <a:lnTo>
                      <a:pt x="134" y="194"/>
                    </a:lnTo>
                    <a:lnTo>
                      <a:pt x="142" y="181"/>
                    </a:lnTo>
                    <a:lnTo>
                      <a:pt x="147" y="170"/>
                    </a:lnTo>
                    <a:lnTo>
                      <a:pt x="155" y="162"/>
                    </a:lnTo>
                    <a:lnTo>
                      <a:pt x="163" y="157"/>
                    </a:lnTo>
                    <a:lnTo>
                      <a:pt x="171" y="152"/>
                    </a:lnTo>
                    <a:lnTo>
                      <a:pt x="182" y="146"/>
                    </a:lnTo>
                    <a:lnTo>
                      <a:pt x="193" y="141"/>
                    </a:lnTo>
                    <a:lnTo>
                      <a:pt x="206" y="136"/>
                    </a:lnTo>
                    <a:lnTo>
                      <a:pt x="198" y="133"/>
                    </a:lnTo>
                    <a:lnTo>
                      <a:pt x="187" y="131"/>
                    </a:lnTo>
                    <a:lnTo>
                      <a:pt x="179" y="131"/>
                    </a:lnTo>
                    <a:lnTo>
                      <a:pt x="169" y="133"/>
                    </a:lnTo>
                    <a:lnTo>
                      <a:pt x="161" y="136"/>
                    </a:lnTo>
                    <a:lnTo>
                      <a:pt x="150" y="141"/>
                    </a:lnTo>
                    <a:lnTo>
                      <a:pt x="142" y="146"/>
                    </a:lnTo>
                    <a:lnTo>
                      <a:pt x="134" y="149"/>
                    </a:lnTo>
                    <a:lnTo>
                      <a:pt x="137" y="149"/>
                    </a:lnTo>
                    <a:lnTo>
                      <a:pt x="137" y="146"/>
                    </a:lnTo>
                    <a:lnTo>
                      <a:pt x="142" y="141"/>
                    </a:lnTo>
                    <a:lnTo>
                      <a:pt x="145" y="136"/>
                    </a:lnTo>
                    <a:lnTo>
                      <a:pt x="150" y="131"/>
                    </a:lnTo>
                    <a:lnTo>
                      <a:pt x="155" y="126"/>
                    </a:lnTo>
                    <a:lnTo>
                      <a:pt x="161" y="120"/>
                    </a:lnTo>
                    <a:lnTo>
                      <a:pt x="163" y="115"/>
                    </a:lnTo>
                    <a:lnTo>
                      <a:pt x="177" y="107"/>
                    </a:lnTo>
                    <a:lnTo>
                      <a:pt x="179" y="102"/>
                    </a:lnTo>
                    <a:lnTo>
                      <a:pt x="174" y="99"/>
                    </a:lnTo>
                    <a:lnTo>
                      <a:pt x="166" y="102"/>
                    </a:lnTo>
                    <a:lnTo>
                      <a:pt x="158" y="105"/>
                    </a:lnTo>
                    <a:lnTo>
                      <a:pt x="150" y="110"/>
                    </a:lnTo>
                    <a:lnTo>
                      <a:pt x="142" y="115"/>
                    </a:lnTo>
                    <a:lnTo>
                      <a:pt x="137" y="123"/>
                    </a:lnTo>
                    <a:lnTo>
                      <a:pt x="128" y="131"/>
                    </a:lnTo>
                    <a:lnTo>
                      <a:pt x="123" y="136"/>
                    </a:lnTo>
                    <a:lnTo>
                      <a:pt x="115" y="144"/>
                    </a:lnTo>
                    <a:lnTo>
                      <a:pt x="110" y="149"/>
                    </a:lnTo>
                    <a:lnTo>
                      <a:pt x="104" y="154"/>
                    </a:lnTo>
                    <a:lnTo>
                      <a:pt x="102" y="157"/>
                    </a:lnTo>
                    <a:lnTo>
                      <a:pt x="104" y="146"/>
                    </a:lnTo>
                    <a:lnTo>
                      <a:pt x="110" y="136"/>
                    </a:lnTo>
                    <a:lnTo>
                      <a:pt x="115" y="126"/>
                    </a:lnTo>
                    <a:lnTo>
                      <a:pt x="123" y="115"/>
                    </a:lnTo>
                    <a:lnTo>
                      <a:pt x="131" y="105"/>
                    </a:lnTo>
                    <a:lnTo>
                      <a:pt x="137" y="97"/>
                    </a:lnTo>
                    <a:lnTo>
                      <a:pt x="145" y="86"/>
                    </a:lnTo>
                    <a:lnTo>
                      <a:pt x="153" y="78"/>
                    </a:lnTo>
                    <a:lnTo>
                      <a:pt x="139" y="84"/>
                    </a:lnTo>
                    <a:lnTo>
                      <a:pt x="131" y="89"/>
                    </a:lnTo>
                    <a:lnTo>
                      <a:pt x="120" y="97"/>
                    </a:lnTo>
                    <a:lnTo>
                      <a:pt x="112" y="105"/>
                    </a:lnTo>
                    <a:lnTo>
                      <a:pt x="107" y="115"/>
                    </a:lnTo>
                    <a:lnTo>
                      <a:pt x="99" y="123"/>
                    </a:lnTo>
                    <a:lnTo>
                      <a:pt x="94" y="133"/>
                    </a:lnTo>
                    <a:lnTo>
                      <a:pt x="86" y="144"/>
                    </a:lnTo>
                    <a:lnTo>
                      <a:pt x="88" y="136"/>
                    </a:lnTo>
                    <a:lnTo>
                      <a:pt x="94" y="123"/>
                    </a:lnTo>
                    <a:lnTo>
                      <a:pt x="96" y="112"/>
                    </a:lnTo>
                    <a:lnTo>
                      <a:pt x="99" y="99"/>
                    </a:lnTo>
                    <a:lnTo>
                      <a:pt x="102" y="89"/>
                    </a:lnTo>
                    <a:lnTo>
                      <a:pt x="104" y="78"/>
                    </a:lnTo>
                    <a:lnTo>
                      <a:pt x="104" y="65"/>
                    </a:lnTo>
                    <a:lnTo>
                      <a:pt x="104" y="55"/>
                    </a:lnTo>
                    <a:lnTo>
                      <a:pt x="96" y="68"/>
                    </a:lnTo>
                    <a:lnTo>
                      <a:pt x="88" y="81"/>
                    </a:lnTo>
                    <a:lnTo>
                      <a:pt x="83" y="94"/>
                    </a:lnTo>
                    <a:lnTo>
                      <a:pt x="78" y="107"/>
                    </a:lnTo>
                    <a:lnTo>
                      <a:pt x="75" y="123"/>
                    </a:lnTo>
                    <a:lnTo>
                      <a:pt x="69" y="136"/>
                    </a:lnTo>
                    <a:lnTo>
                      <a:pt x="67" y="152"/>
                    </a:lnTo>
                    <a:lnTo>
                      <a:pt x="64" y="165"/>
                    </a:lnTo>
                    <a:lnTo>
                      <a:pt x="64" y="162"/>
                    </a:lnTo>
                    <a:lnTo>
                      <a:pt x="61" y="157"/>
                    </a:lnTo>
                    <a:lnTo>
                      <a:pt x="61" y="149"/>
                    </a:lnTo>
                    <a:lnTo>
                      <a:pt x="61" y="139"/>
                    </a:lnTo>
                    <a:lnTo>
                      <a:pt x="59" y="128"/>
                    </a:lnTo>
                    <a:lnTo>
                      <a:pt x="59" y="118"/>
                    </a:lnTo>
                    <a:lnTo>
                      <a:pt x="59" y="107"/>
                    </a:lnTo>
                    <a:lnTo>
                      <a:pt x="59" y="99"/>
                    </a:lnTo>
                    <a:lnTo>
                      <a:pt x="61" y="94"/>
                    </a:lnTo>
                    <a:lnTo>
                      <a:pt x="64" y="86"/>
                    </a:lnTo>
                    <a:lnTo>
                      <a:pt x="67" y="76"/>
                    </a:lnTo>
                    <a:lnTo>
                      <a:pt x="69" y="68"/>
                    </a:lnTo>
                    <a:lnTo>
                      <a:pt x="75" y="60"/>
                    </a:lnTo>
                    <a:lnTo>
                      <a:pt x="78" y="52"/>
                    </a:lnTo>
                    <a:lnTo>
                      <a:pt x="80" y="47"/>
                    </a:lnTo>
                    <a:lnTo>
                      <a:pt x="75" y="52"/>
                    </a:lnTo>
                    <a:lnTo>
                      <a:pt x="69" y="57"/>
                    </a:lnTo>
                    <a:lnTo>
                      <a:pt x="64" y="63"/>
                    </a:lnTo>
                    <a:lnTo>
                      <a:pt x="61" y="68"/>
                    </a:lnTo>
                    <a:lnTo>
                      <a:pt x="56" y="76"/>
                    </a:lnTo>
                    <a:lnTo>
                      <a:pt x="53" y="81"/>
                    </a:lnTo>
                    <a:lnTo>
                      <a:pt x="48" y="89"/>
                    </a:lnTo>
                    <a:lnTo>
                      <a:pt x="45" y="94"/>
                    </a:lnTo>
                    <a:lnTo>
                      <a:pt x="45" y="86"/>
                    </a:lnTo>
                    <a:lnTo>
                      <a:pt x="48" y="76"/>
                    </a:lnTo>
                    <a:lnTo>
                      <a:pt x="51" y="68"/>
                    </a:lnTo>
                    <a:lnTo>
                      <a:pt x="53" y="60"/>
                    </a:lnTo>
                    <a:lnTo>
                      <a:pt x="56" y="52"/>
                    </a:lnTo>
                    <a:lnTo>
                      <a:pt x="59" y="44"/>
                    </a:lnTo>
                    <a:lnTo>
                      <a:pt x="59" y="37"/>
                    </a:lnTo>
                    <a:lnTo>
                      <a:pt x="61" y="29"/>
                    </a:lnTo>
                    <a:lnTo>
                      <a:pt x="56" y="34"/>
                    </a:lnTo>
                    <a:lnTo>
                      <a:pt x="51" y="39"/>
                    </a:lnTo>
                    <a:lnTo>
                      <a:pt x="48" y="44"/>
                    </a:lnTo>
                    <a:lnTo>
                      <a:pt x="43" y="50"/>
                    </a:lnTo>
                    <a:lnTo>
                      <a:pt x="40" y="57"/>
                    </a:lnTo>
                    <a:lnTo>
                      <a:pt x="40" y="63"/>
                    </a:lnTo>
                    <a:lnTo>
                      <a:pt x="37" y="68"/>
                    </a:lnTo>
                    <a:lnTo>
                      <a:pt x="35" y="76"/>
                    </a:lnTo>
                    <a:lnTo>
                      <a:pt x="32" y="68"/>
                    </a:lnTo>
                    <a:lnTo>
                      <a:pt x="32" y="60"/>
                    </a:lnTo>
                    <a:lnTo>
                      <a:pt x="32" y="55"/>
                    </a:lnTo>
                    <a:lnTo>
                      <a:pt x="32" y="47"/>
                    </a:lnTo>
                    <a:lnTo>
                      <a:pt x="35" y="42"/>
                    </a:lnTo>
                    <a:lnTo>
                      <a:pt x="35" y="34"/>
                    </a:lnTo>
                    <a:lnTo>
                      <a:pt x="37" y="29"/>
                    </a:lnTo>
                    <a:lnTo>
                      <a:pt x="40" y="21"/>
                    </a:lnTo>
                    <a:lnTo>
                      <a:pt x="37" y="23"/>
                    </a:lnTo>
                    <a:lnTo>
                      <a:pt x="37" y="26"/>
                    </a:lnTo>
                    <a:lnTo>
                      <a:pt x="35" y="29"/>
                    </a:lnTo>
                    <a:lnTo>
                      <a:pt x="32" y="29"/>
                    </a:lnTo>
                    <a:lnTo>
                      <a:pt x="29" y="31"/>
                    </a:lnTo>
                    <a:lnTo>
                      <a:pt x="29" y="34"/>
                    </a:lnTo>
                    <a:lnTo>
                      <a:pt x="27" y="37"/>
                    </a:lnTo>
                    <a:lnTo>
                      <a:pt x="24" y="37"/>
                    </a:lnTo>
                    <a:lnTo>
                      <a:pt x="24" y="34"/>
                    </a:lnTo>
                    <a:lnTo>
                      <a:pt x="24" y="31"/>
                    </a:lnTo>
                    <a:lnTo>
                      <a:pt x="27" y="29"/>
                    </a:lnTo>
                    <a:lnTo>
                      <a:pt x="27" y="26"/>
                    </a:lnTo>
                    <a:lnTo>
                      <a:pt x="27" y="23"/>
                    </a:lnTo>
                    <a:lnTo>
                      <a:pt x="27" y="21"/>
                    </a:lnTo>
                    <a:lnTo>
                      <a:pt x="27" y="18"/>
                    </a:lnTo>
                    <a:lnTo>
                      <a:pt x="27" y="13"/>
                    </a:lnTo>
                    <a:lnTo>
                      <a:pt x="27" y="16"/>
                    </a:lnTo>
                    <a:lnTo>
                      <a:pt x="24" y="18"/>
                    </a:lnTo>
                    <a:lnTo>
                      <a:pt x="21" y="18"/>
                    </a:lnTo>
                    <a:lnTo>
                      <a:pt x="19" y="21"/>
                    </a:lnTo>
                    <a:lnTo>
                      <a:pt x="19" y="23"/>
                    </a:lnTo>
                    <a:lnTo>
                      <a:pt x="16" y="23"/>
                    </a:lnTo>
                    <a:lnTo>
                      <a:pt x="13" y="26"/>
                    </a:lnTo>
                    <a:lnTo>
                      <a:pt x="10" y="29"/>
                    </a:lnTo>
                    <a:lnTo>
                      <a:pt x="10" y="26"/>
                    </a:lnTo>
                    <a:lnTo>
                      <a:pt x="10" y="23"/>
                    </a:lnTo>
                    <a:lnTo>
                      <a:pt x="10" y="21"/>
                    </a:lnTo>
                    <a:lnTo>
                      <a:pt x="10" y="18"/>
                    </a:lnTo>
                    <a:lnTo>
                      <a:pt x="13" y="16"/>
                    </a:lnTo>
                    <a:lnTo>
                      <a:pt x="13" y="13"/>
                    </a:lnTo>
                    <a:lnTo>
                      <a:pt x="13" y="10"/>
                    </a:lnTo>
                    <a:lnTo>
                      <a:pt x="10" y="10"/>
                    </a:lnTo>
                    <a:lnTo>
                      <a:pt x="10" y="13"/>
                    </a:lnTo>
                    <a:lnTo>
                      <a:pt x="8" y="13"/>
                    </a:lnTo>
                    <a:lnTo>
                      <a:pt x="5" y="13"/>
                    </a:lnTo>
                    <a:lnTo>
                      <a:pt x="2" y="16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3" name="Freeform 584"/>
              <p:cNvSpPr>
                <a:spLocks/>
              </p:cNvSpPr>
              <p:nvPr/>
            </p:nvSpPr>
            <p:spPr bwMode="auto">
              <a:xfrm>
                <a:off x="4665" y="1891"/>
                <a:ext cx="89" cy="115"/>
              </a:xfrm>
              <a:custGeom>
                <a:avLst/>
                <a:gdLst>
                  <a:gd name="T0" fmla="*/ 81 w 89"/>
                  <a:gd name="T1" fmla="*/ 58 h 115"/>
                  <a:gd name="T2" fmla="*/ 62 w 89"/>
                  <a:gd name="T3" fmla="*/ 76 h 115"/>
                  <a:gd name="T4" fmla="*/ 43 w 89"/>
                  <a:gd name="T5" fmla="*/ 92 h 115"/>
                  <a:gd name="T6" fmla="*/ 24 w 89"/>
                  <a:gd name="T7" fmla="*/ 108 h 115"/>
                  <a:gd name="T8" fmla="*/ 16 w 89"/>
                  <a:gd name="T9" fmla="*/ 110 h 115"/>
                  <a:gd name="T10" fmla="*/ 22 w 89"/>
                  <a:gd name="T11" fmla="*/ 100 h 115"/>
                  <a:gd name="T12" fmla="*/ 30 w 89"/>
                  <a:gd name="T13" fmla="*/ 89 h 115"/>
                  <a:gd name="T14" fmla="*/ 35 w 89"/>
                  <a:gd name="T15" fmla="*/ 79 h 115"/>
                  <a:gd name="T16" fmla="*/ 35 w 89"/>
                  <a:gd name="T17" fmla="*/ 79 h 115"/>
                  <a:gd name="T18" fmla="*/ 24 w 89"/>
                  <a:gd name="T19" fmla="*/ 87 h 115"/>
                  <a:gd name="T20" fmla="*/ 16 w 89"/>
                  <a:gd name="T21" fmla="*/ 94 h 115"/>
                  <a:gd name="T22" fmla="*/ 6 w 89"/>
                  <a:gd name="T23" fmla="*/ 102 h 115"/>
                  <a:gd name="T24" fmla="*/ 6 w 89"/>
                  <a:gd name="T25" fmla="*/ 100 h 115"/>
                  <a:gd name="T26" fmla="*/ 11 w 89"/>
                  <a:gd name="T27" fmla="*/ 84 h 115"/>
                  <a:gd name="T28" fmla="*/ 19 w 89"/>
                  <a:gd name="T29" fmla="*/ 71 h 115"/>
                  <a:gd name="T30" fmla="*/ 27 w 89"/>
                  <a:gd name="T31" fmla="*/ 55 h 115"/>
                  <a:gd name="T32" fmla="*/ 27 w 89"/>
                  <a:gd name="T33" fmla="*/ 50 h 115"/>
                  <a:gd name="T34" fmla="*/ 19 w 89"/>
                  <a:gd name="T35" fmla="*/ 58 h 115"/>
                  <a:gd name="T36" fmla="*/ 11 w 89"/>
                  <a:gd name="T37" fmla="*/ 66 h 115"/>
                  <a:gd name="T38" fmla="*/ 6 w 89"/>
                  <a:gd name="T39" fmla="*/ 71 h 115"/>
                  <a:gd name="T40" fmla="*/ 8 w 89"/>
                  <a:gd name="T41" fmla="*/ 63 h 115"/>
                  <a:gd name="T42" fmla="*/ 22 w 89"/>
                  <a:gd name="T43" fmla="*/ 42 h 115"/>
                  <a:gd name="T44" fmla="*/ 38 w 89"/>
                  <a:gd name="T45" fmla="*/ 26 h 115"/>
                  <a:gd name="T46" fmla="*/ 57 w 89"/>
                  <a:gd name="T47" fmla="*/ 11 h 115"/>
                  <a:gd name="T48" fmla="*/ 62 w 89"/>
                  <a:gd name="T49" fmla="*/ 8 h 115"/>
                  <a:gd name="T50" fmla="*/ 54 w 89"/>
                  <a:gd name="T51" fmla="*/ 24 h 115"/>
                  <a:gd name="T52" fmla="*/ 46 w 89"/>
                  <a:gd name="T53" fmla="*/ 37 h 115"/>
                  <a:gd name="T54" fmla="*/ 38 w 89"/>
                  <a:gd name="T55" fmla="*/ 53 h 115"/>
                  <a:gd name="T56" fmla="*/ 35 w 89"/>
                  <a:gd name="T57" fmla="*/ 58 h 115"/>
                  <a:gd name="T58" fmla="*/ 43 w 89"/>
                  <a:gd name="T59" fmla="*/ 53 h 115"/>
                  <a:gd name="T60" fmla="*/ 51 w 89"/>
                  <a:gd name="T61" fmla="*/ 45 h 115"/>
                  <a:gd name="T62" fmla="*/ 59 w 89"/>
                  <a:gd name="T63" fmla="*/ 39 h 115"/>
                  <a:gd name="T64" fmla="*/ 62 w 89"/>
                  <a:gd name="T65" fmla="*/ 42 h 115"/>
                  <a:gd name="T66" fmla="*/ 57 w 89"/>
                  <a:gd name="T67" fmla="*/ 53 h 115"/>
                  <a:gd name="T68" fmla="*/ 54 w 89"/>
                  <a:gd name="T69" fmla="*/ 63 h 115"/>
                  <a:gd name="T70" fmla="*/ 49 w 89"/>
                  <a:gd name="T71" fmla="*/ 71 h 115"/>
                  <a:gd name="T72" fmla="*/ 51 w 89"/>
                  <a:gd name="T73" fmla="*/ 74 h 115"/>
                  <a:gd name="T74" fmla="*/ 62 w 89"/>
                  <a:gd name="T75" fmla="*/ 66 h 115"/>
                  <a:gd name="T76" fmla="*/ 73 w 89"/>
                  <a:gd name="T77" fmla="*/ 58 h 115"/>
                  <a:gd name="T78" fmla="*/ 83 w 89"/>
                  <a:gd name="T79" fmla="*/ 50 h 115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w 89"/>
                  <a:gd name="T121" fmla="*/ 0 h 115"/>
                  <a:gd name="T122" fmla="*/ 89 w 89"/>
                  <a:gd name="T123" fmla="*/ 115 h 115"/>
                </a:gdLst>
                <a:ahLst/>
                <a:cxnLst>
                  <a:cxn ang="T80">
                    <a:pos x="T0" y="T1"/>
                  </a:cxn>
                  <a:cxn ang="T81">
                    <a:pos x="T2" y="T3"/>
                  </a:cxn>
                  <a:cxn ang="T82">
                    <a:pos x="T4" y="T5"/>
                  </a:cxn>
                  <a:cxn ang="T83">
                    <a:pos x="T6" y="T7"/>
                  </a:cxn>
                  <a:cxn ang="T84">
                    <a:pos x="T8" y="T9"/>
                  </a:cxn>
                  <a:cxn ang="T85">
                    <a:pos x="T10" y="T11"/>
                  </a:cxn>
                  <a:cxn ang="T86">
                    <a:pos x="T12" y="T13"/>
                  </a:cxn>
                  <a:cxn ang="T87">
                    <a:pos x="T14" y="T15"/>
                  </a:cxn>
                  <a:cxn ang="T88">
                    <a:pos x="T16" y="T17"/>
                  </a:cxn>
                  <a:cxn ang="T89">
                    <a:pos x="T18" y="T19"/>
                  </a:cxn>
                  <a:cxn ang="T90">
                    <a:pos x="T20" y="T21"/>
                  </a:cxn>
                  <a:cxn ang="T91">
                    <a:pos x="T22" y="T23"/>
                  </a:cxn>
                  <a:cxn ang="T92">
                    <a:pos x="T24" y="T25"/>
                  </a:cxn>
                  <a:cxn ang="T93">
                    <a:pos x="T26" y="T27"/>
                  </a:cxn>
                  <a:cxn ang="T94">
                    <a:pos x="T28" y="T29"/>
                  </a:cxn>
                  <a:cxn ang="T95">
                    <a:pos x="T30" y="T31"/>
                  </a:cxn>
                  <a:cxn ang="T96">
                    <a:pos x="T32" y="T33"/>
                  </a:cxn>
                  <a:cxn ang="T97">
                    <a:pos x="T34" y="T35"/>
                  </a:cxn>
                  <a:cxn ang="T98">
                    <a:pos x="T36" y="T37"/>
                  </a:cxn>
                  <a:cxn ang="T99">
                    <a:pos x="T38" y="T39"/>
                  </a:cxn>
                  <a:cxn ang="T100">
                    <a:pos x="T40" y="T41"/>
                  </a:cxn>
                  <a:cxn ang="T101">
                    <a:pos x="T42" y="T43"/>
                  </a:cxn>
                  <a:cxn ang="T102">
                    <a:pos x="T44" y="T45"/>
                  </a:cxn>
                  <a:cxn ang="T103">
                    <a:pos x="T46" y="T47"/>
                  </a:cxn>
                  <a:cxn ang="T104">
                    <a:pos x="T48" y="T49"/>
                  </a:cxn>
                  <a:cxn ang="T105">
                    <a:pos x="T50" y="T51"/>
                  </a:cxn>
                  <a:cxn ang="T106">
                    <a:pos x="T52" y="T53"/>
                  </a:cxn>
                  <a:cxn ang="T107">
                    <a:pos x="T54" y="T55"/>
                  </a:cxn>
                  <a:cxn ang="T108">
                    <a:pos x="T56" y="T57"/>
                  </a:cxn>
                  <a:cxn ang="T109">
                    <a:pos x="T58" y="T59"/>
                  </a:cxn>
                  <a:cxn ang="T110">
                    <a:pos x="T60" y="T61"/>
                  </a:cxn>
                  <a:cxn ang="T111">
                    <a:pos x="T62" y="T63"/>
                  </a:cxn>
                  <a:cxn ang="T112">
                    <a:pos x="T64" y="T65"/>
                  </a:cxn>
                  <a:cxn ang="T113">
                    <a:pos x="T66" y="T67"/>
                  </a:cxn>
                  <a:cxn ang="T114">
                    <a:pos x="T68" y="T69"/>
                  </a:cxn>
                  <a:cxn ang="T115">
                    <a:pos x="T70" y="T71"/>
                  </a:cxn>
                  <a:cxn ang="T116">
                    <a:pos x="T72" y="T73"/>
                  </a:cxn>
                  <a:cxn ang="T117">
                    <a:pos x="T74" y="T75"/>
                  </a:cxn>
                  <a:cxn ang="T118">
                    <a:pos x="T76" y="T77"/>
                  </a:cxn>
                  <a:cxn ang="T119">
                    <a:pos x="T78" y="T79"/>
                  </a:cxn>
                </a:cxnLst>
                <a:rect l="T120" t="T121" r="T122" b="T123"/>
                <a:pathLst>
                  <a:path w="89" h="115">
                    <a:moveTo>
                      <a:pt x="89" y="47"/>
                    </a:moveTo>
                    <a:lnTo>
                      <a:pt x="81" y="58"/>
                    </a:lnTo>
                    <a:lnTo>
                      <a:pt x="70" y="66"/>
                    </a:lnTo>
                    <a:lnTo>
                      <a:pt x="62" y="76"/>
                    </a:lnTo>
                    <a:lnTo>
                      <a:pt x="54" y="84"/>
                    </a:lnTo>
                    <a:lnTo>
                      <a:pt x="43" y="92"/>
                    </a:lnTo>
                    <a:lnTo>
                      <a:pt x="35" y="100"/>
                    </a:lnTo>
                    <a:lnTo>
                      <a:pt x="24" y="108"/>
                    </a:lnTo>
                    <a:lnTo>
                      <a:pt x="14" y="115"/>
                    </a:lnTo>
                    <a:lnTo>
                      <a:pt x="16" y="110"/>
                    </a:lnTo>
                    <a:lnTo>
                      <a:pt x="19" y="105"/>
                    </a:lnTo>
                    <a:lnTo>
                      <a:pt x="22" y="100"/>
                    </a:lnTo>
                    <a:lnTo>
                      <a:pt x="24" y="94"/>
                    </a:lnTo>
                    <a:lnTo>
                      <a:pt x="30" y="89"/>
                    </a:lnTo>
                    <a:lnTo>
                      <a:pt x="32" y="84"/>
                    </a:lnTo>
                    <a:lnTo>
                      <a:pt x="35" y="79"/>
                    </a:lnTo>
                    <a:lnTo>
                      <a:pt x="38" y="74"/>
                    </a:lnTo>
                    <a:lnTo>
                      <a:pt x="35" y="79"/>
                    </a:lnTo>
                    <a:lnTo>
                      <a:pt x="30" y="84"/>
                    </a:lnTo>
                    <a:lnTo>
                      <a:pt x="24" y="87"/>
                    </a:lnTo>
                    <a:lnTo>
                      <a:pt x="19" y="92"/>
                    </a:lnTo>
                    <a:lnTo>
                      <a:pt x="16" y="94"/>
                    </a:lnTo>
                    <a:lnTo>
                      <a:pt x="11" y="100"/>
                    </a:lnTo>
                    <a:lnTo>
                      <a:pt x="6" y="102"/>
                    </a:lnTo>
                    <a:lnTo>
                      <a:pt x="0" y="108"/>
                    </a:lnTo>
                    <a:lnTo>
                      <a:pt x="6" y="100"/>
                    </a:lnTo>
                    <a:lnTo>
                      <a:pt x="8" y="92"/>
                    </a:lnTo>
                    <a:lnTo>
                      <a:pt x="11" y="84"/>
                    </a:lnTo>
                    <a:lnTo>
                      <a:pt x="16" y="76"/>
                    </a:lnTo>
                    <a:lnTo>
                      <a:pt x="19" y="71"/>
                    </a:lnTo>
                    <a:lnTo>
                      <a:pt x="22" y="63"/>
                    </a:lnTo>
                    <a:lnTo>
                      <a:pt x="27" y="55"/>
                    </a:lnTo>
                    <a:lnTo>
                      <a:pt x="30" y="47"/>
                    </a:lnTo>
                    <a:lnTo>
                      <a:pt x="27" y="50"/>
                    </a:lnTo>
                    <a:lnTo>
                      <a:pt x="22" y="55"/>
                    </a:lnTo>
                    <a:lnTo>
                      <a:pt x="19" y="58"/>
                    </a:lnTo>
                    <a:lnTo>
                      <a:pt x="16" y="60"/>
                    </a:lnTo>
                    <a:lnTo>
                      <a:pt x="11" y="66"/>
                    </a:lnTo>
                    <a:lnTo>
                      <a:pt x="8" y="68"/>
                    </a:lnTo>
                    <a:lnTo>
                      <a:pt x="6" y="71"/>
                    </a:lnTo>
                    <a:lnTo>
                      <a:pt x="3" y="76"/>
                    </a:lnTo>
                    <a:lnTo>
                      <a:pt x="8" y="63"/>
                    </a:lnTo>
                    <a:lnTo>
                      <a:pt x="14" y="53"/>
                    </a:lnTo>
                    <a:lnTo>
                      <a:pt x="22" y="42"/>
                    </a:lnTo>
                    <a:lnTo>
                      <a:pt x="30" y="34"/>
                    </a:lnTo>
                    <a:lnTo>
                      <a:pt x="38" y="26"/>
                    </a:lnTo>
                    <a:lnTo>
                      <a:pt x="46" y="19"/>
                    </a:lnTo>
                    <a:lnTo>
                      <a:pt x="57" y="11"/>
                    </a:lnTo>
                    <a:lnTo>
                      <a:pt x="67" y="0"/>
                    </a:lnTo>
                    <a:lnTo>
                      <a:pt x="62" y="8"/>
                    </a:lnTo>
                    <a:lnTo>
                      <a:pt x="57" y="16"/>
                    </a:lnTo>
                    <a:lnTo>
                      <a:pt x="54" y="24"/>
                    </a:lnTo>
                    <a:lnTo>
                      <a:pt x="49" y="32"/>
                    </a:lnTo>
                    <a:lnTo>
                      <a:pt x="46" y="37"/>
                    </a:lnTo>
                    <a:lnTo>
                      <a:pt x="40" y="45"/>
                    </a:lnTo>
                    <a:lnTo>
                      <a:pt x="38" y="53"/>
                    </a:lnTo>
                    <a:lnTo>
                      <a:pt x="32" y="60"/>
                    </a:lnTo>
                    <a:lnTo>
                      <a:pt x="35" y="58"/>
                    </a:lnTo>
                    <a:lnTo>
                      <a:pt x="40" y="55"/>
                    </a:lnTo>
                    <a:lnTo>
                      <a:pt x="43" y="53"/>
                    </a:lnTo>
                    <a:lnTo>
                      <a:pt x="49" y="50"/>
                    </a:lnTo>
                    <a:lnTo>
                      <a:pt x="51" y="45"/>
                    </a:lnTo>
                    <a:lnTo>
                      <a:pt x="57" y="42"/>
                    </a:lnTo>
                    <a:lnTo>
                      <a:pt x="59" y="39"/>
                    </a:lnTo>
                    <a:lnTo>
                      <a:pt x="65" y="37"/>
                    </a:lnTo>
                    <a:lnTo>
                      <a:pt x="62" y="42"/>
                    </a:lnTo>
                    <a:lnTo>
                      <a:pt x="59" y="47"/>
                    </a:lnTo>
                    <a:lnTo>
                      <a:pt x="57" y="53"/>
                    </a:lnTo>
                    <a:lnTo>
                      <a:pt x="54" y="58"/>
                    </a:lnTo>
                    <a:lnTo>
                      <a:pt x="54" y="63"/>
                    </a:lnTo>
                    <a:lnTo>
                      <a:pt x="51" y="66"/>
                    </a:lnTo>
                    <a:lnTo>
                      <a:pt x="49" y="71"/>
                    </a:lnTo>
                    <a:lnTo>
                      <a:pt x="46" y="76"/>
                    </a:lnTo>
                    <a:lnTo>
                      <a:pt x="51" y="74"/>
                    </a:lnTo>
                    <a:lnTo>
                      <a:pt x="57" y="68"/>
                    </a:lnTo>
                    <a:lnTo>
                      <a:pt x="62" y="66"/>
                    </a:lnTo>
                    <a:lnTo>
                      <a:pt x="67" y="63"/>
                    </a:lnTo>
                    <a:lnTo>
                      <a:pt x="73" y="58"/>
                    </a:lnTo>
                    <a:lnTo>
                      <a:pt x="78" y="55"/>
                    </a:lnTo>
                    <a:lnTo>
                      <a:pt x="83" y="50"/>
                    </a:lnTo>
                    <a:lnTo>
                      <a:pt x="89" y="47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4" name="Freeform 585"/>
              <p:cNvSpPr>
                <a:spLocks/>
              </p:cNvSpPr>
              <p:nvPr/>
            </p:nvSpPr>
            <p:spPr bwMode="auto">
              <a:xfrm>
                <a:off x="4201" y="2012"/>
                <a:ext cx="223" cy="330"/>
              </a:xfrm>
              <a:custGeom>
                <a:avLst/>
                <a:gdLst>
                  <a:gd name="T0" fmla="*/ 94 w 223"/>
                  <a:gd name="T1" fmla="*/ 314 h 330"/>
                  <a:gd name="T2" fmla="*/ 27 w 223"/>
                  <a:gd name="T3" fmla="*/ 235 h 330"/>
                  <a:gd name="T4" fmla="*/ 6 w 223"/>
                  <a:gd name="T5" fmla="*/ 178 h 330"/>
                  <a:gd name="T6" fmla="*/ 0 w 223"/>
                  <a:gd name="T7" fmla="*/ 112 h 330"/>
                  <a:gd name="T8" fmla="*/ 6 w 223"/>
                  <a:gd name="T9" fmla="*/ 42 h 330"/>
                  <a:gd name="T10" fmla="*/ 11 w 223"/>
                  <a:gd name="T11" fmla="*/ 7 h 330"/>
                  <a:gd name="T12" fmla="*/ 16 w 223"/>
                  <a:gd name="T13" fmla="*/ 0 h 330"/>
                  <a:gd name="T14" fmla="*/ 30 w 223"/>
                  <a:gd name="T15" fmla="*/ 2 h 330"/>
                  <a:gd name="T16" fmla="*/ 27 w 223"/>
                  <a:gd name="T17" fmla="*/ 5 h 330"/>
                  <a:gd name="T18" fmla="*/ 25 w 223"/>
                  <a:gd name="T19" fmla="*/ 10 h 330"/>
                  <a:gd name="T20" fmla="*/ 38 w 223"/>
                  <a:gd name="T21" fmla="*/ 15 h 330"/>
                  <a:gd name="T22" fmla="*/ 35 w 223"/>
                  <a:gd name="T23" fmla="*/ 18 h 330"/>
                  <a:gd name="T24" fmla="*/ 22 w 223"/>
                  <a:gd name="T25" fmla="*/ 23 h 330"/>
                  <a:gd name="T26" fmla="*/ 38 w 223"/>
                  <a:gd name="T27" fmla="*/ 28 h 330"/>
                  <a:gd name="T28" fmla="*/ 41 w 223"/>
                  <a:gd name="T29" fmla="*/ 31 h 330"/>
                  <a:gd name="T30" fmla="*/ 22 w 223"/>
                  <a:gd name="T31" fmla="*/ 34 h 330"/>
                  <a:gd name="T32" fmla="*/ 33 w 223"/>
                  <a:gd name="T33" fmla="*/ 39 h 330"/>
                  <a:gd name="T34" fmla="*/ 43 w 223"/>
                  <a:gd name="T35" fmla="*/ 47 h 330"/>
                  <a:gd name="T36" fmla="*/ 22 w 223"/>
                  <a:gd name="T37" fmla="*/ 52 h 330"/>
                  <a:gd name="T38" fmla="*/ 27 w 223"/>
                  <a:gd name="T39" fmla="*/ 57 h 330"/>
                  <a:gd name="T40" fmla="*/ 51 w 223"/>
                  <a:gd name="T41" fmla="*/ 65 h 330"/>
                  <a:gd name="T42" fmla="*/ 30 w 223"/>
                  <a:gd name="T43" fmla="*/ 70 h 330"/>
                  <a:gd name="T44" fmla="*/ 25 w 223"/>
                  <a:gd name="T45" fmla="*/ 81 h 330"/>
                  <a:gd name="T46" fmla="*/ 54 w 223"/>
                  <a:gd name="T47" fmla="*/ 89 h 330"/>
                  <a:gd name="T48" fmla="*/ 35 w 223"/>
                  <a:gd name="T49" fmla="*/ 94 h 330"/>
                  <a:gd name="T50" fmla="*/ 19 w 223"/>
                  <a:gd name="T51" fmla="*/ 102 h 330"/>
                  <a:gd name="T52" fmla="*/ 46 w 223"/>
                  <a:gd name="T53" fmla="*/ 112 h 330"/>
                  <a:gd name="T54" fmla="*/ 38 w 223"/>
                  <a:gd name="T55" fmla="*/ 120 h 330"/>
                  <a:gd name="T56" fmla="*/ 11 w 223"/>
                  <a:gd name="T57" fmla="*/ 138 h 330"/>
                  <a:gd name="T58" fmla="*/ 51 w 223"/>
                  <a:gd name="T59" fmla="*/ 133 h 330"/>
                  <a:gd name="T60" fmla="*/ 65 w 223"/>
                  <a:gd name="T61" fmla="*/ 136 h 330"/>
                  <a:gd name="T62" fmla="*/ 41 w 223"/>
                  <a:gd name="T63" fmla="*/ 144 h 330"/>
                  <a:gd name="T64" fmla="*/ 62 w 223"/>
                  <a:gd name="T65" fmla="*/ 146 h 330"/>
                  <a:gd name="T66" fmla="*/ 75 w 223"/>
                  <a:gd name="T67" fmla="*/ 149 h 330"/>
                  <a:gd name="T68" fmla="*/ 35 w 223"/>
                  <a:gd name="T69" fmla="*/ 167 h 330"/>
                  <a:gd name="T70" fmla="*/ 49 w 223"/>
                  <a:gd name="T71" fmla="*/ 175 h 330"/>
                  <a:gd name="T72" fmla="*/ 92 w 223"/>
                  <a:gd name="T73" fmla="*/ 162 h 330"/>
                  <a:gd name="T74" fmla="*/ 70 w 223"/>
                  <a:gd name="T75" fmla="*/ 180 h 330"/>
                  <a:gd name="T76" fmla="*/ 67 w 223"/>
                  <a:gd name="T77" fmla="*/ 186 h 330"/>
                  <a:gd name="T78" fmla="*/ 97 w 223"/>
                  <a:gd name="T79" fmla="*/ 178 h 330"/>
                  <a:gd name="T80" fmla="*/ 70 w 223"/>
                  <a:gd name="T81" fmla="*/ 196 h 330"/>
                  <a:gd name="T82" fmla="*/ 51 w 223"/>
                  <a:gd name="T83" fmla="*/ 217 h 330"/>
                  <a:gd name="T84" fmla="*/ 108 w 223"/>
                  <a:gd name="T85" fmla="*/ 193 h 330"/>
                  <a:gd name="T86" fmla="*/ 108 w 223"/>
                  <a:gd name="T87" fmla="*/ 204 h 330"/>
                  <a:gd name="T88" fmla="*/ 59 w 223"/>
                  <a:gd name="T89" fmla="*/ 235 h 330"/>
                  <a:gd name="T90" fmla="*/ 140 w 223"/>
                  <a:gd name="T91" fmla="*/ 214 h 330"/>
                  <a:gd name="T92" fmla="*/ 159 w 223"/>
                  <a:gd name="T93" fmla="*/ 209 h 330"/>
                  <a:gd name="T94" fmla="*/ 100 w 223"/>
                  <a:gd name="T95" fmla="*/ 251 h 330"/>
                  <a:gd name="T96" fmla="*/ 151 w 223"/>
                  <a:gd name="T97" fmla="*/ 241 h 330"/>
                  <a:gd name="T98" fmla="*/ 196 w 223"/>
                  <a:gd name="T99" fmla="*/ 222 h 330"/>
                  <a:gd name="T100" fmla="*/ 134 w 223"/>
                  <a:gd name="T101" fmla="*/ 269 h 330"/>
                  <a:gd name="T102" fmla="*/ 116 w 223"/>
                  <a:gd name="T103" fmla="*/ 280 h 330"/>
                  <a:gd name="T104" fmla="*/ 169 w 223"/>
                  <a:gd name="T105" fmla="*/ 269 h 330"/>
                  <a:gd name="T106" fmla="*/ 207 w 223"/>
                  <a:gd name="T107" fmla="*/ 246 h 330"/>
                  <a:gd name="T108" fmla="*/ 199 w 223"/>
                  <a:gd name="T109" fmla="*/ 259 h 330"/>
                  <a:gd name="T110" fmla="*/ 151 w 223"/>
                  <a:gd name="T111" fmla="*/ 295 h 330"/>
                  <a:gd name="T112" fmla="*/ 185 w 223"/>
                  <a:gd name="T113" fmla="*/ 301 h 330"/>
                  <a:gd name="T114" fmla="*/ 218 w 223"/>
                  <a:gd name="T115" fmla="*/ 277 h 330"/>
                  <a:gd name="T116" fmla="*/ 193 w 223"/>
                  <a:gd name="T117" fmla="*/ 311 h 33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w 223"/>
                  <a:gd name="T178" fmla="*/ 0 h 330"/>
                  <a:gd name="T179" fmla="*/ 223 w 223"/>
                  <a:gd name="T180" fmla="*/ 330 h 330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T177" t="T178" r="T179" b="T180"/>
                <a:pathLst>
                  <a:path w="223" h="330">
                    <a:moveTo>
                      <a:pt x="183" y="327"/>
                    </a:moveTo>
                    <a:lnTo>
                      <a:pt x="159" y="330"/>
                    </a:lnTo>
                    <a:lnTo>
                      <a:pt x="137" y="327"/>
                    </a:lnTo>
                    <a:lnTo>
                      <a:pt x="116" y="322"/>
                    </a:lnTo>
                    <a:lnTo>
                      <a:pt x="94" y="314"/>
                    </a:lnTo>
                    <a:lnTo>
                      <a:pt x="75" y="301"/>
                    </a:lnTo>
                    <a:lnTo>
                      <a:pt x="59" y="285"/>
                    </a:lnTo>
                    <a:lnTo>
                      <a:pt x="46" y="267"/>
                    </a:lnTo>
                    <a:lnTo>
                      <a:pt x="35" y="248"/>
                    </a:lnTo>
                    <a:lnTo>
                      <a:pt x="27" y="235"/>
                    </a:lnTo>
                    <a:lnTo>
                      <a:pt x="22" y="222"/>
                    </a:lnTo>
                    <a:lnTo>
                      <a:pt x="16" y="212"/>
                    </a:lnTo>
                    <a:lnTo>
                      <a:pt x="11" y="199"/>
                    </a:lnTo>
                    <a:lnTo>
                      <a:pt x="8" y="188"/>
                    </a:lnTo>
                    <a:lnTo>
                      <a:pt x="6" y="178"/>
                    </a:lnTo>
                    <a:lnTo>
                      <a:pt x="3" y="167"/>
                    </a:lnTo>
                    <a:lnTo>
                      <a:pt x="3" y="157"/>
                    </a:lnTo>
                    <a:lnTo>
                      <a:pt x="0" y="144"/>
                    </a:lnTo>
                    <a:lnTo>
                      <a:pt x="0" y="131"/>
                    </a:lnTo>
                    <a:lnTo>
                      <a:pt x="0" y="112"/>
                    </a:lnTo>
                    <a:lnTo>
                      <a:pt x="0" y="97"/>
                    </a:lnTo>
                    <a:lnTo>
                      <a:pt x="0" y="81"/>
                    </a:lnTo>
                    <a:lnTo>
                      <a:pt x="0" y="65"/>
                    </a:lnTo>
                    <a:lnTo>
                      <a:pt x="3" y="52"/>
                    </a:lnTo>
                    <a:lnTo>
                      <a:pt x="6" y="42"/>
                    </a:lnTo>
                    <a:lnTo>
                      <a:pt x="6" y="34"/>
                    </a:lnTo>
                    <a:lnTo>
                      <a:pt x="8" y="26"/>
                    </a:lnTo>
                    <a:lnTo>
                      <a:pt x="8" y="18"/>
                    </a:lnTo>
                    <a:lnTo>
                      <a:pt x="11" y="13"/>
                    </a:lnTo>
                    <a:lnTo>
                      <a:pt x="11" y="7"/>
                    </a:lnTo>
                    <a:lnTo>
                      <a:pt x="11" y="2"/>
                    </a:lnTo>
                    <a:lnTo>
                      <a:pt x="11" y="0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22" y="0"/>
                    </a:lnTo>
                    <a:lnTo>
                      <a:pt x="25" y="2"/>
                    </a:lnTo>
                    <a:lnTo>
                      <a:pt x="27" y="2"/>
                    </a:lnTo>
                    <a:lnTo>
                      <a:pt x="30" y="2"/>
                    </a:lnTo>
                    <a:lnTo>
                      <a:pt x="33" y="2"/>
                    </a:lnTo>
                    <a:lnTo>
                      <a:pt x="30" y="2"/>
                    </a:lnTo>
                    <a:lnTo>
                      <a:pt x="30" y="5"/>
                    </a:lnTo>
                    <a:lnTo>
                      <a:pt x="27" y="5"/>
                    </a:lnTo>
                    <a:lnTo>
                      <a:pt x="25" y="7"/>
                    </a:lnTo>
                    <a:lnTo>
                      <a:pt x="22" y="7"/>
                    </a:lnTo>
                    <a:lnTo>
                      <a:pt x="25" y="10"/>
                    </a:lnTo>
                    <a:lnTo>
                      <a:pt x="27" y="10"/>
                    </a:lnTo>
                    <a:lnTo>
                      <a:pt x="30" y="10"/>
                    </a:lnTo>
                    <a:lnTo>
                      <a:pt x="33" y="13"/>
                    </a:lnTo>
                    <a:lnTo>
                      <a:pt x="35" y="13"/>
                    </a:lnTo>
                    <a:lnTo>
                      <a:pt x="38" y="15"/>
                    </a:lnTo>
                    <a:lnTo>
                      <a:pt x="41" y="15"/>
                    </a:lnTo>
                    <a:lnTo>
                      <a:pt x="43" y="15"/>
                    </a:lnTo>
                    <a:lnTo>
                      <a:pt x="41" y="18"/>
                    </a:lnTo>
                    <a:lnTo>
                      <a:pt x="38" y="18"/>
                    </a:lnTo>
                    <a:lnTo>
                      <a:pt x="35" y="18"/>
                    </a:lnTo>
                    <a:lnTo>
                      <a:pt x="33" y="21"/>
                    </a:lnTo>
                    <a:lnTo>
                      <a:pt x="30" y="21"/>
                    </a:lnTo>
                    <a:lnTo>
                      <a:pt x="27" y="21"/>
                    </a:lnTo>
                    <a:lnTo>
                      <a:pt x="25" y="23"/>
                    </a:lnTo>
                    <a:lnTo>
                      <a:pt x="22" y="23"/>
                    </a:lnTo>
                    <a:lnTo>
                      <a:pt x="25" y="23"/>
                    </a:lnTo>
                    <a:lnTo>
                      <a:pt x="30" y="26"/>
                    </a:lnTo>
                    <a:lnTo>
                      <a:pt x="33" y="26"/>
                    </a:lnTo>
                    <a:lnTo>
                      <a:pt x="35" y="26"/>
                    </a:lnTo>
                    <a:lnTo>
                      <a:pt x="38" y="28"/>
                    </a:lnTo>
                    <a:lnTo>
                      <a:pt x="43" y="28"/>
                    </a:lnTo>
                    <a:lnTo>
                      <a:pt x="46" y="28"/>
                    </a:lnTo>
                    <a:lnTo>
                      <a:pt x="49" y="28"/>
                    </a:lnTo>
                    <a:lnTo>
                      <a:pt x="46" y="31"/>
                    </a:lnTo>
                    <a:lnTo>
                      <a:pt x="41" y="31"/>
                    </a:lnTo>
                    <a:lnTo>
                      <a:pt x="38" y="31"/>
                    </a:lnTo>
                    <a:lnTo>
                      <a:pt x="33" y="31"/>
                    </a:lnTo>
                    <a:lnTo>
                      <a:pt x="30" y="34"/>
                    </a:lnTo>
                    <a:lnTo>
                      <a:pt x="25" y="34"/>
                    </a:lnTo>
                    <a:lnTo>
                      <a:pt x="22" y="34"/>
                    </a:lnTo>
                    <a:lnTo>
                      <a:pt x="16" y="36"/>
                    </a:lnTo>
                    <a:lnTo>
                      <a:pt x="22" y="36"/>
                    </a:lnTo>
                    <a:lnTo>
                      <a:pt x="25" y="36"/>
                    </a:lnTo>
                    <a:lnTo>
                      <a:pt x="27" y="39"/>
                    </a:lnTo>
                    <a:lnTo>
                      <a:pt x="33" y="39"/>
                    </a:lnTo>
                    <a:lnTo>
                      <a:pt x="35" y="42"/>
                    </a:lnTo>
                    <a:lnTo>
                      <a:pt x="41" y="42"/>
                    </a:lnTo>
                    <a:lnTo>
                      <a:pt x="43" y="44"/>
                    </a:lnTo>
                    <a:lnTo>
                      <a:pt x="49" y="44"/>
                    </a:lnTo>
                    <a:lnTo>
                      <a:pt x="43" y="47"/>
                    </a:lnTo>
                    <a:lnTo>
                      <a:pt x="38" y="47"/>
                    </a:lnTo>
                    <a:lnTo>
                      <a:pt x="35" y="49"/>
                    </a:lnTo>
                    <a:lnTo>
                      <a:pt x="30" y="49"/>
                    </a:lnTo>
                    <a:lnTo>
                      <a:pt x="25" y="49"/>
                    </a:lnTo>
                    <a:lnTo>
                      <a:pt x="22" y="52"/>
                    </a:lnTo>
                    <a:lnTo>
                      <a:pt x="16" y="52"/>
                    </a:lnTo>
                    <a:lnTo>
                      <a:pt x="11" y="55"/>
                    </a:lnTo>
                    <a:lnTo>
                      <a:pt x="16" y="55"/>
                    </a:lnTo>
                    <a:lnTo>
                      <a:pt x="22" y="57"/>
                    </a:lnTo>
                    <a:lnTo>
                      <a:pt x="27" y="57"/>
                    </a:lnTo>
                    <a:lnTo>
                      <a:pt x="33" y="60"/>
                    </a:lnTo>
                    <a:lnTo>
                      <a:pt x="35" y="60"/>
                    </a:lnTo>
                    <a:lnTo>
                      <a:pt x="41" y="62"/>
                    </a:lnTo>
                    <a:lnTo>
                      <a:pt x="46" y="65"/>
                    </a:lnTo>
                    <a:lnTo>
                      <a:pt x="51" y="65"/>
                    </a:lnTo>
                    <a:lnTo>
                      <a:pt x="46" y="68"/>
                    </a:lnTo>
                    <a:lnTo>
                      <a:pt x="43" y="68"/>
                    </a:lnTo>
                    <a:lnTo>
                      <a:pt x="38" y="68"/>
                    </a:lnTo>
                    <a:lnTo>
                      <a:pt x="35" y="70"/>
                    </a:lnTo>
                    <a:lnTo>
                      <a:pt x="30" y="70"/>
                    </a:lnTo>
                    <a:lnTo>
                      <a:pt x="25" y="70"/>
                    </a:lnTo>
                    <a:lnTo>
                      <a:pt x="22" y="73"/>
                    </a:lnTo>
                    <a:lnTo>
                      <a:pt x="16" y="73"/>
                    </a:lnTo>
                    <a:lnTo>
                      <a:pt x="19" y="78"/>
                    </a:lnTo>
                    <a:lnTo>
                      <a:pt x="25" y="81"/>
                    </a:lnTo>
                    <a:lnTo>
                      <a:pt x="30" y="83"/>
                    </a:lnTo>
                    <a:lnTo>
                      <a:pt x="38" y="83"/>
                    </a:lnTo>
                    <a:lnTo>
                      <a:pt x="43" y="86"/>
                    </a:lnTo>
                    <a:lnTo>
                      <a:pt x="51" y="86"/>
                    </a:lnTo>
                    <a:lnTo>
                      <a:pt x="54" y="89"/>
                    </a:lnTo>
                    <a:lnTo>
                      <a:pt x="57" y="89"/>
                    </a:lnTo>
                    <a:lnTo>
                      <a:pt x="51" y="91"/>
                    </a:lnTo>
                    <a:lnTo>
                      <a:pt x="46" y="91"/>
                    </a:lnTo>
                    <a:lnTo>
                      <a:pt x="41" y="91"/>
                    </a:lnTo>
                    <a:lnTo>
                      <a:pt x="35" y="94"/>
                    </a:lnTo>
                    <a:lnTo>
                      <a:pt x="30" y="94"/>
                    </a:lnTo>
                    <a:lnTo>
                      <a:pt x="25" y="94"/>
                    </a:lnTo>
                    <a:lnTo>
                      <a:pt x="19" y="97"/>
                    </a:lnTo>
                    <a:lnTo>
                      <a:pt x="14" y="97"/>
                    </a:lnTo>
                    <a:lnTo>
                      <a:pt x="19" y="102"/>
                    </a:lnTo>
                    <a:lnTo>
                      <a:pt x="25" y="104"/>
                    </a:lnTo>
                    <a:lnTo>
                      <a:pt x="30" y="107"/>
                    </a:lnTo>
                    <a:lnTo>
                      <a:pt x="35" y="110"/>
                    </a:lnTo>
                    <a:lnTo>
                      <a:pt x="41" y="110"/>
                    </a:lnTo>
                    <a:lnTo>
                      <a:pt x="46" y="112"/>
                    </a:lnTo>
                    <a:lnTo>
                      <a:pt x="54" y="112"/>
                    </a:lnTo>
                    <a:lnTo>
                      <a:pt x="59" y="112"/>
                    </a:lnTo>
                    <a:lnTo>
                      <a:pt x="51" y="115"/>
                    </a:lnTo>
                    <a:lnTo>
                      <a:pt x="46" y="117"/>
                    </a:lnTo>
                    <a:lnTo>
                      <a:pt x="38" y="120"/>
                    </a:lnTo>
                    <a:lnTo>
                      <a:pt x="33" y="123"/>
                    </a:lnTo>
                    <a:lnTo>
                      <a:pt x="27" y="125"/>
                    </a:lnTo>
                    <a:lnTo>
                      <a:pt x="22" y="128"/>
                    </a:lnTo>
                    <a:lnTo>
                      <a:pt x="16" y="133"/>
                    </a:lnTo>
                    <a:lnTo>
                      <a:pt x="11" y="138"/>
                    </a:lnTo>
                    <a:lnTo>
                      <a:pt x="19" y="138"/>
                    </a:lnTo>
                    <a:lnTo>
                      <a:pt x="27" y="136"/>
                    </a:lnTo>
                    <a:lnTo>
                      <a:pt x="35" y="133"/>
                    </a:lnTo>
                    <a:lnTo>
                      <a:pt x="43" y="133"/>
                    </a:lnTo>
                    <a:lnTo>
                      <a:pt x="51" y="133"/>
                    </a:lnTo>
                    <a:lnTo>
                      <a:pt x="59" y="131"/>
                    </a:lnTo>
                    <a:lnTo>
                      <a:pt x="67" y="133"/>
                    </a:lnTo>
                    <a:lnTo>
                      <a:pt x="75" y="133"/>
                    </a:lnTo>
                    <a:lnTo>
                      <a:pt x="70" y="133"/>
                    </a:lnTo>
                    <a:lnTo>
                      <a:pt x="65" y="136"/>
                    </a:lnTo>
                    <a:lnTo>
                      <a:pt x="59" y="138"/>
                    </a:lnTo>
                    <a:lnTo>
                      <a:pt x="54" y="138"/>
                    </a:lnTo>
                    <a:lnTo>
                      <a:pt x="51" y="141"/>
                    </a:lnTo>
                    <a:lnTo>
                      <a:pt x="46" y="144"/>
                    </a:lnTo>
                    <a:lnTo>
                      <a:pt x="41" y="144"/>
                    </a:lnTo>
                    <a:lnTo>
                      <a:pt x="35" y="146"/>
                    </a:lnTo>
                    <a:lnTo>
                      <a:pt x="43" y="146"/>
                    </a:lnTo>
                    <a:lnTo>
                      <a:pt x="49" y="146"/>
                    </a:lnTo>
                    <a:lnTo>
                      <a:pt x="54" y="146"/>
                    </a:lnTo>
                    <a:lnTo>
                      <a:pt x="62" y="146"/>
                    </a:lnTo>
                    <a:lnTo>
                      <a:pt x="67" y="146"/>
                    </a:lnTo>
                    <a:lnTo>
                      <a:pt x="73" y="146"/>
                    </a:lnTo>
                    <a:lnTo>
                      <a:pt x="78" y="144"/>
                    </a:lnTo>
                    <a:lnTo>
                      <a:pt x="86" y="144"/>
                    </a:lnTo>
                    <a:lnTo>
                      <a:pt x="75" y="149"/>
                    </a:lnTo>
                    <a:lnTo>
                      <a:pt x="67" y="151"/>
                    </a:lnTo>
                    <a:lnTo>
                      <a:pt x="59" y="154"/>
                    </a:lnTo>
                    <a:lnTo>
                      <a:pt x="51" y="159"/>
                    </a:lnTo>
                    <a:lnTo>
                      <a:pt x="43" y="162"/>
                    </a:lnTo>
                    <a:lnTo>
                      <a:pt x="35" y="167"/>
                    </a:lnTo>
                    <a:lnTo>
                      <a:pt x="27" y="175"/>
                    </a:lnTo>
                    <a:lnTo>
                      <a:pt x="22" y="180"/>
                    </a:lnTo>
                    <a:lnTo>
                      <a:pt x="30" y="178"/>
                    </a:lnTo>
                    <a:lnTo>
                      <a:pt x="41" y="175"/>
                    </a:lnTo>
                    <a:lnTo>
                      <a:pt x="49" y="175"/>
                    </a:lnTo>
                    <a:lnTo>
                      <a:pt x="57" y="172"/>
                    </a:lnTo>
                    <a:lnTo>
                      <a:pt x="65" y="170"/>
                    </a:lnTo>
                    <a:lnTo>
                      <a:pt x="73" y="167"/>
                    </a:lnTo>
                    <a:lnTo>
                      <a:pt x="81" y="165"/>
                    </a:lnTo>
                    <a:lnTo>
                      <a:pt x="92" y="162"/>
                    </a:lnTo>
                    <a:lnTo>
                      <a:pt x="86" y="165"/>
                    </a:lnTo>
                    <a:lnTo>
                      <a:pt x="84" y="167"/>
                    </a:lnTo>
                    <a:lnTo>
                      <a:pt x="78" y="172"/>
                    </a:lnTo>
                    <a:lnTo>
                      <a:pt x="73" y="175"/>
                    </a:lnTo>
                    <a:lnTo>
                      <a:pt x="70" y="180"/>
                    </a:lnTo>
                    <a:lnTo>
                      <a:pt x="65" y="183"/>
                    </a:lnTo>
                    <a:lnTo>
                      <a:pt x="62" y="186"/>
                    </a:lnTo>
                    <a:lnTo>
                      <a:pt x="57" y="191"/>
                    </a:lnTo>
                    <a:lnTo>
                      <a:pt x="62" y="188"/>
                    </a:lnTo>
                    <a:lnTo>
                      <a:pt x="67" y="186"/>
                    </a:lnTo>
                    <a:lnTo>
                      <a:pt x="73" y="183"/>
                    </a:lnTo>
                    <a:lnTo>
                      <a:pt x="81" y="183"/>
                    </a:lnTo>
                    <a:lnTo>
                      <a:pt x="86" y="180"/>
                    </a:lnTo>
                    <a:lnTo>
                      <a:pt x="92" y="178"/>
                    </a:lnTo>
                    <a:lnTo>
                      <a:pt x="97" y="178"/>
                    </a:lnTo>
                    <a:lnTo>
                      <a:pt x="102" y="175"/>
                    </a:lnTo>
                    <a:lnTo>
                      <a:pt x="94" y="180"/>
                    </a:lnTo>
                    <a:lnTo>
                      <a:pt x="86" y="186"/>
                    </a:lnTo>
                    <a:lnTo>
                      <a:pt x="78" y="191"/>
                    </a:lnTo>
                    <a:lnTo>
                      <a:pt x="70" y="196"/>
                    </a:lnTo>
                    <a:lnTo>
                      <a:pt x="59" y="201"/>
                    </a:lnTo>
                    <a:lnTo>
                      <a:pt x="51" y="206"/>
                    </a:lnTo>
                    <a:lnTo>
                      <a:pt x="43" y="214"/>
                    </a:lnTo>
                    <a:lnTo>
                      <a:pt x="35" y="220"/>
                    </a:lnTo>
                    <a:lnTo>
                      <a:pt x="51" y="217"/>
                    </a:lnTo>
                    <a:lnTo>
                      <a:pt x="65" y="214"/>
                    </a:lnTo>
                    <a:lnTo>
                      <a:pt x="75" y="209"/>
                    </a:lnTo>
                    <a:lnTo>
                      <a:pt x="86" y="204"/>
                    </a:lnTo>
                    <a:lnTo>
                      <a:pt x="97" y="199"/>
                    </a:lnTo>
                    <a:lnTo>
                      <a:pt x="108" y="193"/>
                    </a:lnTo>
                    <a:lnTo>
                      <a:pt x="118" y="186"/>
                    </a:lnTo>
                    <a:lnTo>
                      <a:pt x="132" y="178"/>
                    </a:lnTo>
                    <a:lnTo>
                      <a:pt x="124" y="188"/>
                    </a:lnTo>
                    <a:lnTo>
                      <a:pt x="116" y="196"/>
                    </a:lnTo>
                    <a:lnTo>
                      <a:pt x="108" y="204"/>
                    </a:lnTo>
                    <a:lnTo>
                      <a:pt x="100" y="212"/>
                    </a:lnTo>
                    <a:lnTo>
                      <a:pt x="92" y="217"/>
                    </a:lnTo>
                    <a:lnTo>
                      <a:pt x="81" y="225"/>
                    </a:lnTo>
                    <a:lnTo>
                      <a:pt x="70" y="230"/>
                    </a:lnTo>
                    <a:lnTo>
                      <a:pt x="59" y="235"/>
                    </a:lnTo>
                    <a:lnTo>
                      <a:pt x="75" y="238"/>
                    </a:lnTo>
                    <a:lnTo>
                      <a:pt x="92" y="235"/>
                    </a:lnTo>
                    <a:lnTo>
                      <a:pt x="108" y="230"/>
                    </a:lnTo>
                    <a:lnTo>
                      <a:pt x="124" y="222"/>
                    </a:lnTo>
                    <a:lnTo>
                      <a:pt x="140" y="214"/>
                    </a:lnTo>
                    <a:lnTo>
                      <a:pt x="156" y="204"/>
                    </a:lnTo>
                    <a:lnTo>
                      <a:pt x="169" y="196"/>
                    </a:lnTo>
                    <a:lnTo>
                      <a:pt x="183" y="188"/>
                    </a:lnTo>
                    <a:lnTo>
                      <a:pt x="172" y="199"/>
                    </a:lnTo>
                    <a:lnTo>
                      <a:pt x="159" y="209"/>
                    </a:lnTo>
                    <a:lnTo>
                      <a:pt x="148" y="217"/>
                    </a:lnTo>
                    <a:lnTo>
                      <a:pt x="137" y="227"/>
                    </a:lnTo>
                    <a:lnTo>
                      <a:pt x="124" y="235"/>
                    </a:lnTo>
                    <a:lnTo>
                      <a:pt x="113" y="243"/>
                    </a:lnTo>
                    <a:lnTo>
                      <a:pt x="100" y="251"/>
                    </a:lnTo>
                    <a:lnTo>
                      <a:pt x="84" y="256"/>
                    </a:lnTo>
                    <a:lnTo>
                      <a:pt x="102" y="254"/>
                    </a:lnTo>
                    <a:lnTo>
                      <a:pt x="118" y="251"/>
                    </a:lnTo>
                    <a:lnTo>
                      <a:pt x="134" y="246"/>
                    </a:lnTo>
                    <a:lnTo>
                      <a:pt x="151" y="241"/>
                    </a:lnTo>
                    <a:lnTo>
                      <a:pt x="164" y="233"/>
                    </a:lnTo>
                    <a:lnTo>
                      <a:pt x="180" y="227"/>
                    </a:lnTo>
                    <a:lnTo>
                      <a:pt x="193" y="217"/>
                    </a:lnTo>
                    <a:lnTo>
                      <a:pt x="210" y="206"/>
                    </a:lnTo>
                    <a:lnTo>
                      <a:pt x="196" y="222"/>
                    </a:lnTo>
                    <a:lnTo>
                      <a:pt x="185" y="235"/>
                    </a:lnTo>
                    <a:lnTo>
                      <a:pt x="175" y="246"/>
                    </a:lnTo>
                    <a:lnTo>
                      <a:pt x="161" y="256"/>
                    </a:lnTo>
                    <a:lnTo>
                      <a:pt x="148" y="261"/>
                    </a:lnTo>
                    <a:lnTo>
                      <a:pt x="134" y="269"/>
                    </a:lnTo>
                    <a:lnTo>
                      <a:pt x="116" y="275"/>
                    </a:lnTo>
                    <a:lnTo>
                      <a:pt x="100" y="280"/>
                    </a:lnTo>
                    <a:lnTo>
                      <a:pt x="108" y="280"/>
                    </a:lnTo>
                    <a:lnTo>
                      <a:pt x="116" y="280"/>
                    </a:lnTo>
                    <a:lnTo>
                      <a:pt x="129" y="280"/>
                    </a:lnTo>
                    <a:lnTo>
                      <a:pt x="140" y="277"/>
                    </a:lnTo>
                    <a:lnTo>
                      <a:pt x="153" y="277"/>
                    </a:lnTo>
                    <a:lnTo>
                      <a:pt x="161" y="275"/>
                    </a:lnTo>
                    <a:lnTo>
                      <a:pt x="169" y="269"/>
                    </a:lnTo>
                    <a:lnTo>
                      <a:pt x="177" y="267"/>
                    </a:lnTo>
                    <a:lnTo>
                      <a:pt x="185" y="261"/>
                    </a:lnTo>
                    <a:lnTo>
                      <a:pt x="193" y="256"/>
                    </a:lnTo>
                    <a:lnTo>
                      <a:pt x="199" y="248"/>
                    </a:lnTo>
                    <a:lnTo>
                      <a:pt x="207" y="246"/>
                    </a:lnTo>
                    <a:lnTo>
                      <a:pt x="212" y="241"/>
                    </a:lnTo>
                    <a:lnTo>
                      <a:pt x="215" y="238"/>
                    </a:lnTo>
                    <a:lnTo>
                      <a:pt x="207" y="248"/>
                    </a:lnTo>
                    <a:lnTo>
                      <a:pt x="199" y="259"/>
                    </a:lnTo>
                    <a:lnTo>
                      <a:pt x="191" y="267"/>
                    </a:lnTo>
                    <a:lnTo>
                      <a:pt x="183" y="275"/>
                    </a:lnTo>
                    <a:lnTo>
                      <a:pt x="175" y="282"/>
                    </a:lnTo>
                    <a:lnTo>
                      <a:pt x="164" y="290"/>
                    </a:lnTo>
                    <a:lnTo>
                      <a:pt x="151" y="295"/>
                    </a:lnTo>
                    <a:lnTo>
                      <a:pt x="140" y="301"/>
                    </a:lnTo>
                    <a:lnTo>
                      <a:pt x="153" y="303"/>
                    </a:lnTo>
                    <a:lnTo>
                      <a:pt x="167" y="303"/>
                    </a:lnTo>
                    <a:lnTo>
                      <a:pt x="177" y="303"/>
                    </a:lnTo>
                    <a:lnTo>
                      <a:pt x="185" y="301"/>
                    </a:lnTo>
                    <a:lnTo>
                      <a:pt x="196" y="295"/>
                    </a:lnTo>
                    <a:lnTo>
                      <a:pt x="204" y="288"/>
                    </a:lnTo>
                    <a:lnTo>
                      <a:pt x="212" y="280"/>
                    </a:lnTo>
                    <a:lnTo>
                      <a:pt x="223" y="269"/>
                    </a:lnTo>
                    <a:lnTo>
                      <a:pt x="218" y="277"/>
                    </a:lnTo>
                    <a:lnTo>
                      <a:pt x="212" y="285"/>
                    </a:lnTo>
                    <a:lnTo>
                      <a:pt x="207" y="290"/>
                    </a:lnTo>
                    <a:lnTo>
                      <a:pt x="201" y="298"/>
                    </a:lnTo>
                    <a:lnTo>
                      <a:pt x="199" y="306"/>
                    </a:lnTo>
                    <a:lnTo>
                      <a:pt x="193" y="311"/>
                    </a:lnTo>
                    <a:lnTo>
                      <a:pt x="188" y="319"/>
                    </a:lnTo>
                    <a:lnTo>
                      <a:pt x="183" y="327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5" name="Freeform 586"/>
              <p:cNvSpPr>
                <a:spLocks/>
              </p:cNvSpPr>
              <p:nvPr/>
            </p:nvSpPr>
            <p:spPr bwMode="auto">
              <a:xfrm>
                <a:off x="4899" y="2095"/>
                <a:ext cx="139" cy="404"/>
              </a:xfrm>
              <a:custGeom>
                <a:avLst/>
                <a:gdLst>
                  <a:gd name="T0" fmla="*/ 96 w 139"/>
                  <a:gd name="T1" fmla="*/ 34 h 404"/>
                  <a:gd name="T2" fmla="*/ 101 w 139"/>
                  <a:gd name="T3" fmla="*/ 74 h 404"/>
                  <a:gd name="T4" fmla="*/ 112 w 139"/>
                  <a:gd name="T5" fmla="*/ 103 h 404"/>
                  <a:gd name="T6" fmla="*/ 123 w 139"/>
                  <a:gd name="T7" fmla="*/ 131 h 404"/>
                  <a:gd name="T8" fmla="*/ 120 w 139"/>
                  <a:gd name="T9" fmla="*/ 171 h 404"/>
                  <a:gd name="T10" fmla="*/ 131 w 139"/>
                  <a:gd name="T11" fmla="*/ 178 h 404"/>
                  <a:gd name="T12" fmla="*/ 120 w 139"/>
                  <a:gd name="T13" fmla="*/ 186 h 404"/>
                  <a:gd name="T14" fmla="*/ 77 w 139"/>
                  <a:gd name="T15" fmla="*/ 186 h 404"/>
                  <a:gd name="T16" fmla="*/ 104 w 139"/>
                  <a:gd name="T17" fmla="*/ 197 h 404"/>
                  <a:gd name="T18" fmla="*/ 139 w 139"/>
                  <a:gd name="T19" fmla="*/ 207 h 404"/>
                  <a:gd name="T20" fmla="*/ 136 w 139"/>
                  <a:gd name="T21" fmla="*/ 223 h 404"/>
                  <a:gd name="T22" fmla="*/ 120 w 139"/>
                  <a:gd name="T23" fmla="*/ 231 h 404"/>
                  <a:gd name="T24" fmla="*/ 96 w 139"/>
                  <a:gd name="T25" fmla="*/ 236 h 404"/>
                  <a:gd name="T26" fmla="*/ 120 w 139"/>
                  <a:gd name="T27" fmla="*/ 244 h 404"/>
                  <a:gd name="T28" fmla="*/ 134 w 139"/>
                  <a:gd name="T29" fmla="*/ 267 h 404"/>
                  <a:gd name="T30" fmla="*/ 126 w 139"/>
                  <a:gd name="T31" fmla="*/ 320 h 404"/>
                  <a:gd name="T32" fmla="*/ 120 w 139"/>
                  <a:gd name="T33" fmla="*/ 367 h 404"/>
                  <a:gd name="T34" fmla="*/ 104 w 139"/>
                  <a:gd name="T35" fmla="*/ 393 h 404"/>
                  <a:gd name="T36" fmla="*/ 42 w 139"/>
                  <a:gd name="T37" fmla="*/ 359 h 404"/>
                  <a:gd name="T38" fmla="*/ 48 w 139"/>
                  <a:gd name="T39" fmla="*/ 349 h 404"/>
                  <a:gd name="T40" fmla="*/ 101 w 139"/>
                  <a:gd name="T41" fmla="*/ 370 h 404"/>
                  <a:gd name="T42" fmla="*/ 88 w 139"/>
                  <a:gd name="T43" fmla="*/ 330 h 404"/>
                  <a:gd name="T44" fmla="*/ 75 w 139"/>
                  <a:gd name="T45" fmla="*/ 320 h 404"/>
                  <a:gd name="T46" fmla="*/ 104 w 139"/>
                  <a:gd name="T47" fmla="*/ 320 h 404"/>
                  <a:gd name="T48" fmla="*/ 85 w 139"/>
                  <a:gd name="T49" fmla="*/ 312 h 404"/>
                  <a:gd name="T50" fmla="*/ 69 w 139"/>
                  <a:gd name="T51" fmla="*/ 302 h 404"/>
                  <a:gd name="T52" fmla="*/ 101 w 139"/>
                  <a:gd name="T53" fmla="*/ 302 h 404"/>
                  <a:gd name="T54" fmla="*/ 99 w 139"/>
                  <a:gd name="T55" fmla="*/ 294 h 404"/>
                  <a:gd name="T56" fmla="*/ 72 w 139"/>
                  <a:gd name="T57" fmla="*/ 281 h 404"/>
                  <a:gd name="T58" fmla="*/ 101 w 139"/>
                  <a:gd name="T59" fmla="*/ 283 h 404"/>
                  <a:gd name="T60" fmla="*/ 101 w 139"/>
                  <a:gd name="T61" fmla="*/ 275 h 404"/>
                  <a:gd name="T62" fmla="*/ 59 w 139"/>
                  <a:gd name="T63" fmla="*/ 260 h 404"/>
                  <a:gd name="T64" fmla="*/ 88 w 139"/>
                  <a:gd name="T65" fmla="*/ 260 h 404"/>
                  <a:gd name="T66" fmla="*/ 118 w 139"/>
                  <a:gd name="T67" fmla="*/ 257 h 404"/>
                  <a:gd name="T68" fmla="*/ 64 w 139"/>
                  <a:gd name="T69" fmla="*/ 236 h 404"/>
                  <a:gd name="T70" fmla="*/ 69 w 139"/>
                  <a:gd name="T71" fmla="*/ 228 h 404"/>
                  <a:gd name="T72" fmla="*/ 115 w 139"/>
                  <a:gd name="T73" fmla="*/ 223 h 404"/>
                  <a:gd name="T74" fmla="*/ 56 w 139"/>
                  <a:gd name="T75" fmla="*/ 207 h 404"/>
                  <a:gd name="T76" fmla="*/ 40 w 139"/>
                  <a:gd name="T77" fmla="*/ 199 h 404"/>
                  <a:gd name="T78" fmla="*/ 85 w 139"/>
                  <a:gd name="T79" fmla="*/ 205 h 404"/>
                  <a:gd name="T80" fmla="*/ 48 w 139"/>
                  <a:gd name="T81" fmla="*/ 189 h 404"/>
                  <a:gd name="T82" fmla="*/ 13 w 139"/>
                  <a:gd name="T83" fmla="*/ 181 h 404"/>
                  <a:gd name="T84" fmla="*/ 83 w 139"/>
                  <a:gd name="T85" fmla="*/ 171 h 404"/>
                  <a:gd name="T86" fmla="*/ 69 w 139"/>
                  <a:gd name="T87" fmla="*/ 165 h 404"/>
                  <a:gd name="T88" fmla="*/ 0 w 139"/>
                  <a:gd name="T89" fmla="*/ 168 h 404"/>
                  <a:gd name="T90" fmla="*/ 59 w 139"/>
                  <a:gd name="T91" fmla="*/ 150 h 404"/>
                  <a:gd name="T92" fmla="*/ 85 w 139"/>
                  <a:gd name="T93" fmla="*/ 137 h 404"/>
                  <a:gd name="T94" fmla="*/ 50 w 139"/>
                  <a:gd name="T95" fmla="*/ 134 h 404"/>
                  <a:gd name="T96" fmla="*/ 69 w 139"/>
                  <a:gd name="T97" fmla="*/ 118 h 404"/>
                  <a:gd name="T98" fmla="*/ 88 w 139"/>
                  <a:gd name="T99" fmla="*/ 100 h 404"/>
                  <a:gd name="T100" fmla="*/ 77 w 139"/>
                  <a:gd name="T101" fmla="*/ 97 h 404"/>
                  <a:gd name="T102" fmla="*/ 83 w 139"/>
                  <a:gd name="T103" fmla="*/ 92 h 404"/>
                  <a:gd name="T104" fmla="*/ 99 w 139"/>
                  <a:gd name="T105" fmla="*/ 87 h 404"/>
                  <a:gd name="T106" fmla="*/ 83 w 139"/>
                  <a:gd name="T107" fmla="*/ 84 h 404"/>
                  <a:gd name="T108" fmla="*/ 75 w 139"/>
                  <a:gd name="T109" fmla="*/ 79 h 404"/>
                  <a:gd name="T110" fmla="*/ 80 w 139"/>
                  <a:gd name="T111" fmla="*/ 68 h 404"/>
                  <a:gd name="T112" fmla="*/ 77 w 139"/>
                  <a:gd name="T113" fmla="*/ 48 h 404"/>
                  <a:gd name="T114" fmla="*/ 83 w 139"/>
                  <a:gd name="T115" fmla="*/ 27 h 404"/>
                  <a:gd name="T116" fmla="*/ 77 w 139"/>
                  <a:gd name="T117" fmla="*/ 19 h 404"/>
                  <a:gd name="T118" fmla="*/ 77 w 139"/>
                  <a:gd name="T119" fmla="*/ 11 h 404"/>
                  <a:gd name="T120" fmla="*/ 80 w 139"/>
                  <a:gd name="T121" fmla="*/ 0 h 40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w 139"/>
                  <a:gd name="T184" fmla="*/ 0 h 404"/>
                  <a:gd name="T185" fmla="*/ 139 w 139"/>
                  <a:gd name="T186" fmla="*/ 404 h 404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T183" t="T184" r="T185" b="T186"/>
                <a:pathLst>
                  <a:path w="139" h="404">
                    <a:moveTo>
                      <a:pt x="80" y="0"/>
                    </a:moveTo>
                    <a:lnTo>
                      <a:pt x="88" y="11"/>
                    </a:lnTo>
                    <a:lnTo>
                      <a:pt x="91" y="19"/>
                    </a:lnTo>
                    <a:lnTo>
                      <a:pt x="93" y="27"/>
                    </a:lnTo>
                    <a:lnTo>
                      <a:pt x="96" y="34"/>
                    </a:lnTo>
                    <a:lnTo>
                      <a:pt x="96" y="40"/>
                    </a:lnTo>
                    <a:lnTo>
                      <a:pt x="96" y="48"/>
                    </a:lnTo>
                    <a:lnTo>
                      <a:pt x="96" y="58"/>
                    </a:lnTo>
                    <a:lnTo>
                      <a:pt x="96" y="68"/>
                    </a:lnTo>
                    <a:lnTo>
                      <a:pt x="101" y="74"/>
                    </a:lnTo>
                    <a:lnTo>
                      <a:pt x="107" y="79"/>
                    </a:lnTo>
                    <a:lnTo>
                      <a:pt x="109" y="84"/>
                    </a:lnTo>
                    <a:lnTo>
                      <a:pt x="112" y="89"/>
                    </a:lnTo>
                    <a:lnTo>
                      <a:pt x="112" y="95"/>
                    </a:lnTo>
                    <a:lnTo>
                      <a:pt x="112" y="103"/>
                    </a:lnTo>
                    <a:lnTo>
                      <a:pt x="109" y="108"/>
                    </a:lnTo>
                    <a:lnTo>
                      <a:pt x="107" y="116"/>
                    </a:lnTo>
                    <a:lnTo>
                      <a:pt x="115" y="121"/>
                    </a:lnTo>
                    <a:lnTo>
                      <a:pt x="120" y="126"/>
                    </a:lnTo>
                    <a:lnTo>
                      <a:pt x="123" y="131"/>
                    </a:lnTo>
                    <a:lnTo>
                      <a:pt x="123" y="139"/>
                    </a:lnTo>
                    <a:lnTo>
                      <a:pt x="123" y="147"/>
                    </a:lnTo>
                    <a:lnTo>
                      <a:pt x="123" y="155"/>
                    </a:lnTo>
                    <a:lnTo>
                      <a:pt x="120" y="163"/>
                    </a:lnTo>
                    <a:lnTo>
                      <a:pt x="120" y="171"/>
                    </a:lnTo>
                    <a:lnTo>
                      <a:pt x="123" y="173"/>
                    </a:lnTo>
                    <a:lnTo>
                      <a:pt x="126" y="176"/>
                    </a:lnTo>
                    <a:lnTo>
                      <a:pt x="128" y="178"/>
                    </a:lnTo>
                    <a:lnTo>
                      <a:pt x="131" y="178"/>
                    </a:lnTo>
                    <a:lnTo>
                      <a:pt x="134" y="181"/>
                    </a:lnTo>
                    <a:lnTo>
                      <a:pt x="134" y="184"/>
                    </a:lnTo>
                    <a:lnTo>
                      <a:pt x="136" y="184"/>
                    </a:lnTo>
                    <a:lnTo>
                      <a:pt x="128" y="184"/>
                    </a:lnTo>
                    <a:lnTo>
                      <a:pt x="120" y="186"/>
                    </a:lnTo>
                    <a:lnTo>
                      <a:pt x="112" y="186"/>
                    </a:lnTo>
                    <a:lnTo>
                      <a:pt x="104" y="186"/>
                    </a:lnTo>
                    <a:lnTo>
                      <a:pt x="96" y="186"/>
                    </a:lnTo>
                    <a:lnTo>
                      <a:pt x="85" y="186"/>
                    </a:lnTo>
                    <a:lnTo>
                      <a:pt x="77" y="186"/>
                    </a:lnTo>
                    <a:lnTo>
                      <a:pt x="69" y="186"/>
                    </a:lnTo>
                    <a:lnTo>
                      <a:pt x="77" y="189"/>
                    </a:lnTo>
                    <a:lnTo>
                      <a:pt x="88" y="192"/>
                    </a:lnTo>
                    <a:lnTo>
                      <a:pt x="96" y="194"/>
                    </a:lnTo>
                    <a:lnTo>
                      <a:pt x="104" y="197"/>
                    </a:lnTo>
                    <a:lnTo>
                      <a:pt x="112" y="199"/>
                    </a:lnTo>
                    <a:lnTo>
                      <a:pt x="120" y="202"/>
                    </a:lnTo>
                    <a:lnTo>
                      <a:pt x="131" y="202"/>
                    </a:lnTo>
                    <a:lnTo>
                      <a:pt x="139" y="205"/>
                    </a:lnTo>
                    <a:lnTo>
                      <a:pt x="139" y="207"/>
                    </a:lnTo>
                    <a:lnTo>
                      <a:pt x="139" y="212"/>
                    </a:lnTo>
                    <a:lnTo>
                      <a:pt x="136" y="215"/>
                    </a:lnTo>
                    <a:lnTo>
                      <a:pt x="136" y="218"/>
                    </a:lnTo>
                    <a:lnTo>
                      <a:pt x="136" y="220"/>
                    </a:lnTo>
                    <a:lnTo>
                      <a:pt x="136" y="223"/>
                    </a:lnTo>
                    <a:lnTo>
                      <a:pt x="136" y="226"/>
                    </a:lnTo>
                    <a:lnTo>
                      <a:pt x="136" y="228"/>
                    </a:lnTo>
                    <a:lnTo>
                      <a:pt x="131" y="231"/>
                    </a:lnTo>
                    <a:lnTo>
                      <a:pt x="126" y="231"/>
                    </a:lnTo>
                    <a:lnTo>
                      <a:pt x="120" y="231"/>
                    </a:lnTo>
                    <a:lnTo>
                      <a:pt x="115" y="233"/>
                    </a:lnTo>
                    <a:lnTo>
                      <a:pt x="112" y="233"/>
                    </a:lnTo>
                    <a:lnTo>
                      <a:pt x="107" y="236"/>
                    </a:lnTo>
                    <a:lnTo>
                      <a:pt x="101" y="236"/>
                    </a:lnTo>
                    <a:lnTo>
                      <a:pt x="96" y="236"/>
                    </a:lnTo>
                    <a:lnTo>
                      <a:pt x="101" y="239"/>
                    </a:lnTo>
                    <a:lnTo>
                      <a:pt x="104" y="239"/>
                    </a:lnTo>
                    <a:lnTo>
                      <a:pt x="109" y="241"/>
                    </a:lnTo>
                    <a:lnTo>
                      <a:pt x="115" y="241"/>
                    </a:lnTo>
                    <a:lnTo>
                      <a:pt x="120" y="244"/>
                    </a:lnTo>
                    <a:lnTo>
                      <a:pt x="126" y="244"/>
                    </a:lnTo>
                    <a:lnTo>
                      <a:pt x="131" y="247"/>
                    </a:lnTo>
                    <a:lnTo>
                      <a:pt x="136" y="247"/>
                    </a:lnTo>
                    <a:lnTo>
                      <a:pt x="136" y="257"/>
                    </a:lnTo>
                    <a:lnTo>
                      <a:pt x="134" y="267"/>
                    </a:lnTo>
                    <a:lnTo>
                      <a:pt x="134" y="278"/>
                    </a:lnTo>
                    <a:lnTo>
                      <a:pt x="131" y="288"/>
                    </a:lnTo>
                    <a:lnTo>
                      <a:pt x="128" y="299"/>
                    </a:lnTo>
                    <a:lnTo>
                      <a:pt x="128" y="309"/>
                    </a:lnTo>
                    <a:lnTo>
                      <a:pt x="126" y="320"/>
                    </a:lnTo>
                    <a:lnTo>
                      <a:pt x="123" y="330"/>
                    </a:lnTo>
                    <a:lnTo>
                      <a:pt x="123" y="338"/>
                    </a:lnTo>
                    <a:lnTo>
                      <a:pt x="123" y="349"/>
                    </a:lnTo>
                    <a:lnTo>
                      <a:pt x="120" y="356"/>
                    </a:lnTo>
                    <a:lnTo>
                      <a:pt x="120" y="367"/>
                    </a:lnTo>
                    <a:lnTo>
                      <a:pt x="120" y="375"/>
                    </a:lnTo>
                    <a:lnTo>
                      <a:pt x="118" y="385"/>
                    </a:lnTo>
                    <a:lnTo>
                      <a:pt x="118" y="393"/>
                    </a:lnTo>
                    <a:lnTo>
                      <a:pt x="118" y="404"/>
                    </a:lnTo>
                    <a:lnTo>
                      <a:pt x="104" y="393"/>
                    </a:lnTo>
                    <a:lnTo>
                      <a:pt x="93" y="383"/>
                    </a:lnTo>
                    <a:lnTo>
                      <a:pt x="80" y="375"/>
                    </a:lnTo>
                    <a:lnTo>
                      <a:pt x="69" y="370"/>
                    </a:lnTo>
                    <a:lnTo>
                      <a:pt x="56" y="364"/>
                    </a:lnTo>
                    <a:lnTo>
                      <a:pt x="42" y="359"/>
                    </a:lnTo>
                    <a:lnTo>
                      <a:pt x="26" y="354"/>
                    </a:lnTo>
                    <a:lnTo>
                      <a:pt x="10" y="351"/>
                    </a:lnTo>
                    <a:lnTo>
                      <a:pt x="21" y="351"/>
                    </a:lnTo>
                    <a:lnTo>
                      <a:pt x="34" y="349"/>
                    </a:lnTo>
                    <a:lnTo>
                      <a:pt x="48" y="349"/>
                    </a:lnTo>
                    <a:lnTo>
                      <a:pt x="59" y="351"/>
                    </a:lnTo>
                    <a:lnTo>
                      <a:pt x="72" y="351"/>
                    </a:lnTo>
                    <a:lnTo>
                      <a:pt x="85" y="356"/>
                    </a:lnTo>
                    <a:lnTo>
                      <a:pt x="93" y="362"/>
                    </a:lnTo>
                    <a:lnTo>
                      <a:pt x="101" y="370"/>
                    </a:lnTo>
                    <a:lnTo>
                      <a:pt x="107" y="359"/>
                    </a:lnTo>
                    <a:lnTo>
                      <a:pt x="107" y="349"/>
                    </a:lnTo>
                    <a:lnTo>
                      <a:pt x="101" y="341"/>
                    </a:lnTo>
                    <a:lnTo>
                      <a:pt x="96" y="336"/>
                    </a:lnTo>
                    <a:lnTo>
                      <a:pt x="88" y="330"/>
                    </a:lnTo>
                    <a:lnTo>
                      <a:pt x="80" y="325"/>
                    </a:lnTo>
                    <a:lnTo>
                      <a:pt x="72" y="322"/>
                    </a:lnTo>
                    <a:lnTo>
                      <a:pt x="61" y="320"/>
                    </a:lnTo>
                    <a:lnTo>
                      <a:pt x="67" y="320"/>
                    </a:lnTo>
                    <a:lnTo>
                      <a:pt x="75" y="320"/>
                    </a:lnTo>
                    <a:lnTo>
                      <a:pt x="80" y="320"/>
                    </a:lnTo>
                    <a:lnTo>
                      <a:pt x="85" y="320"/>
                    </a:lnTo>
                    <a:lnTo>
                      <a:pt x="91" y="320"/>
                    </a:lnTo>
                    <a:lnTo>
                      <a:pt x="99" y="320"/>
                    </a:lnTo>
                    <a:lnTo>
                      <a:pt x="104" y="320"/>
                    </a:lnTo>
                    <a:lnTo>
                      <a:pt x="109" y="320"/>
                    </a:lnTo>
                    <a:lnTo>
                      <a:pt x="104" y="317"/>
                    </a:lnTo>
                    <a:lnTo>
                      <a:pt x="99" y="315"/>
                    </a:lnTo>
                    <a:lnTo>
                      <a:pt x="93" y="312"/>
                    </a:lnTo>
                    <a:lnTo>
                      <a:pt x="85" y="312"/>
                    </a:lnTo>
                    <a:lnTo>
                      <a:pt x="80" y="309"/>
                    </a:lnTo>
                    <a:lnTo>
                      <a:pt x="75" y="307"/>
                    </a:lnTo>
                    <a:lnTo>
                      <a:pt x="69" y="304"/>
                    </a:lnTo>
                    <a:lnTo>
                      <a:pt x="64" y="302"/>
                    </a:lnTo>
                    <a:lnTo>
                      <a:pt x="69" y="302"/>
                    </a:lnTo>
                    <a:lnTo>
                      <a:pt x="75" y="302"/>
                    </a:lnTo>
                    <a:lnTo>
                      <a:pt x="83" y="302"/>
                    </a:lnTo>
                    <a:lnTo>
                      <a:pt x="88" y="302"/>
                    </a:lnTo>
                    <a:lnTo>
                      <a:pt x="96" y="302"/>
                    </a:lnTo>
                    <a:lnTo>
                      <a:pt x="101" y="302"/>
                    </a:lnTo>
                    <a:lnTo>
                      <a:pt x="107" y="302"/>
                    </a:lnTo>
                    <a:lnTo>
                      <a:pt x="115" y="302"/>
                    </a:lnTo>
                    <a:lnTo>
                      <a:pt x="109" y="299"/>
                    </a:lnTo>
                    <a:lnTo>
                      <a:pt x="104" y="296"/>
                    </a:lnTo>
                    <a:lnTo>
                      <a:pt x="99" y="294"/>
                    </a:lnTo>
                    <a:lnTo>
                      <a:pt x="93" y="291"/>
                    </a:lnTo>
                    <a:lnTo>
                      <a:pt x="88" y="288"/>
                    </a:lnTo>
                    <a:lnTo>
                      <a:pt x="83" y="286"/>
                    </a:lnTo>
                    <a:lnTo>
                      <a:pt x="77" y="283"/>
                    </a:lnTo>
                    <a:lnTo>
                      <a:pt x="72" y="281"/>
                    </a:lnTo>
                    <a:lnTo>
                      <a:pt x="77" y="281"/>
                    </a:lnTo>
                    <a:lnTo>
                      <a:pt x="85" y="281"/>
                    </a:lnTo>
                    <a:lnTo>
                      <a:pt x="91" y="283"/>
                    </a:lnTo>
                    <a:lnTo>
                      <a:pt x="96" y="283"/>
                    </a:lnTo>
                    <a:lnTo>
                      <a:pt x="101" y="283"/>
                    </a:lnTo>
                    <a:lnTo>
                      <a:pt x="107" y="283"/>
                    </a:lnTo>
                    <a:lnTo>
                      <a:pt x="115" y="283"/>
                    </a:lnTo>
                    <a:lnTo>
                      <a:pt x="120" y="283"/>
                    </a:lnTo>
                    <a:lnTo>
                      <a:pt x="112" y="281"/>
                    </a:lnTo>
                    <a:lnTo>
                      <a:pt x="101" y="275"/>
                    </a:lnTo>
                    <a:lnTo>
                      <a:pt x="93" y="273"/>
                    </a:lnTo>
                    <a:lnTo>
                      <a:pt x="85" y="270"/>
                    </a:lnTo>
                    <a:lnTo>
                      <a:pt x="75" y="267"/>
                    </a:lnTo>
                    <a:lnTo>
                      <a:pt x="67" y="262"/>
                    </a:lnTo>
                    <a:lnTo>
                      <a:pt x="59" y="260"/>
                    </a:lnTo>
                    <a:lnTo>
                      <a:pt x="48" y="257"/>
                    </a:lnTo>
                    <a:lnTo>
                      <a:pt x="59" y="257"/>
                    </a:lnTo>
                    <a:lnTo>
                      <a:pt x="69" y="257"/>
                    </a:lnTo>
                    <a:lnTo>
                      <a:pt x="77" y="257"/>
                    </a:lnTo>
                    <a:lnTo>
                      <a:pt x="88" y="260"/>
                    </a:lnTo>
                    <a:lnTo>
                      <a:pt x="99" y="260"/>
                    </a:lnTo>
                    <a:lnTo>
                      <a:pt x="107" y="262"/>
                    </a:lnTo>
                    <a:lnTo>
                      <a:pt x="118" y="262"/>
                    </a:lnTo>
                    <a:lnTo>
                      <a:pt x="126" y="262"/>
                    </a:lnTo>
                    <a:lnTo>
                      <a:pt x="118" y="257"/>
                    </a:lnTo>
                    <a:lnTo>
                      <a:pt x="107" y="252"/>
                    </a:lnTo>
                    <a:lnTo>
                      <a:pt x="96" y="247"/>
                    </a:lnTo>
                    <a:lnTo>
                      <a:pt x="85" y="244"/>
                    </a:lnTo>
                    <a:lnTo>
                      <a:pt x="75" y="239"/>
                    </a:lnTo>
                    <a:lnTo>
                      <a:pt x="64" y="236"/>
                    </a:lnTo>
                    <a:lnTo>
                      <a:pt x="53" y="233"/>
                    </a:lnTo>
                    <a:lnTo>
                      <a:pt x="42" y="228"/>
                    </a:lnTo>
                    <a:lnTo>
                      <a:pt x="50" y="228"/>
                    </a:lnTo>
                    <a:lnTo>
                      <a:pt x="59" y="228"/>
                    </a:lnTo>
                    <a:lnTo>
                      <a:pt x="69" y="228"/>
                    </a:lnTo>
                    <a:lnTo>
                      <a:pt x="77" y="226"/>
                    </a:lnTo>
                    <a:lnTo>
                      <a:pt x="85" y="226"/>
                    </a:lnTo>
                    <a:lnTo>
                      <a:pt x="96" y="226"/>
                    </a:lnTo>
                    <a:lnTo>
                      <a:pt x="104" y="226"/>
                    </a:lnTo>
                    <a:lnTo>
                      <a:pt x="115" y="223"/>
                    </a:lnTo>
                    <a:lnTo>
                      <a:pt x="104" y="218"/>
                    </a:lnTo>
                    <a:lnTo>
                      <a:pt x="93" y="215"/>
                    </a:lnTo>
                    <a:lnTo>
                      <a:pt x="80" y="212"/>
                    </a:lnTo>
                    <a:lnTo>
                      <a:pt x="69" y="210"/>
                    </a:lnTo>
                    <a:lnTo>
                      <a:pt x="56" y="207"/>
                    </a:lnTo>
                    <a:lnTo>
                      <a:pt x="45" y="207"/>
                    </a:lnTo>
                    <a:lnTo>
                      <a:pt x="32" y="205"/>
                    </a:lnTo>
                    <a:lnTo>
                      <a:pt x="21" y="205"/>
                    </a:lnTo>
                    <a:lnTo>
                      <a:pt x="32" y="202"/>
                    </a:lnTo>
                    <a:lnTo>
                      <a:pt x="40" y="199"/>
                    </a:lnTo>
                    <a:lnTo>
                      <a:pt x="50" y="199"/>
                    </a:lnTo>
                    <a:lnTo>
                      <a:pt x="59" y="199"/>
                    </a:lnTo>
                    <a:lnTo>
                      <a:pt x="67" y="199"/>
                    </a:lnTo>
                    <a:lnTo>
                      <a:pt x="75" y="202"/>
                    </a:lnTo>
                    <a:lnTo>
                      <a:pt x="85" y="205"/>
                    </a:lnTo>
                    <a:lnTo>
                      <a:pt x="93" y="207"/>
                    </a:lnTo>
                    <a:lnTo>
                      <a:pt x="83" y="199"/>
                    </a:lnTo>
                    <a:lnTo>
                      <a:pt x="72" y="194"/>
                    </a:lnTo>
                    <a:lnTo>
                      <a:pt x="61" y="192"/>
                    </a:lnTo>
                    <a:lnTo>
                      <a:pt x="48" y="189"/>
                    </a:lnTo>
                    <a:lnTo>
                      <a:pt x="37" y="186"/>
                    </a:lnTo>
                    <a:lnTo>
                      <a:pt x="24" y="184"/>
                    </a:lnTo>
                    <a:lnTo>
                      <a:pt x="13" y="184"/>
                    </a:lnTo>
                    <a:lnTo>
                      <a:pt x="0" y="181"/>
                    </a:lnTo>
                    <a:lnTo>
                      <a:pt x="13" y="181"/>
                    </a:lnTo>
                    <a:lnTo>
                      <a:pt x="26" y="178"/>
                    </a:lnTo>
                    <a:lnTo>
                      <a:pt x="42" y="178"/>
                    </a:lnTo>
                    <a:lnTo>
                      <a:pt x="56" y="176"/>
                    </a:lnTo>
                    <a:lnTo>
                      <a:pt x="69" y="173"/>
                    </a:lnTo>
                    <a:lnTo>
                      <a:pt x="83" y="171"/>
                    </a:lnTo>
                    <a:lnTo>
                      <a:pt x="99" y="168"/>
                    </a:lnTo>
                    <a:lnTo>
                      <a:pt x="109" y="163"/>
                    </a:lnTo>
                    <a:lnTo>
                      <a:pt x="96" y="163"/>
                    </a:lnTo>
                    <a:lnTo>
                      <a:pt x="83" y="163"/>
                    </a:lnTo>
                    <a:lnTo>
                      <a:pt x="69" y="165"/>
                    </a:lnTo>
                    <a:lnTo>
                      <a:pt x="56" y="165"/>
                    </a:lnTo>
                    <a:lnTo>
                      <a:pt x="42" y="165"/>
                    </a:lnTo>
                    <a:lnTo>
                      <a:pt x="26" y="165"/>
                    </a:lnTo>
                    <a:lnTo>
                      <a:pt x="13" y="165"/>
                    </a:lnTo>
                    <a:lnTo>
                      <a:pt x="0" y="168"/>
                    </a:lnTo>
                    <a:lnTo>
                      <a:pt x="10" y="163"/>
                    </a:lnTo>
                    <a:lnTo>
                      <a:pt x="24" y="160"/>
                    </a:lnTo>
                    <a:lnTo>
                      <a:pt x="34" y="155"/>
                    </a:lnTo>
                    <a:lnTo>
                      <a:pt x="48" y="152"/>
                    </a:lnTo>
                    <a:lnTo>
                      <a:pt x="59" y="150"/>
                    </a:lnTo>
                    <a:lnTo>
                      <a:pt x="72" y="147"/>
                    </a:lnTo>
                    <a:lnTo>
                      <a:pt x="83" y="144"/>
                    </a:lnTo>
                    <a:lnTo>
                      <a:pt x="96" y="142"/>
                    </a:lnTo>
                    <a:lnTo>
                      <a:pt x="91" y="139"/>
                    </a:lnTo>
                    <a:lnTo>
                      <a:pt x="85" y="137"/>
                    </a:lnTo>
                    <a:lnTo>
                      <a:pt x="80" y="134"/>
                    </a:lnTo>
                    <a:lnTo>
                      <a:pt x="72" y="134"/>
                    </a:lnTo>
                    <a:lnTo>
                      <a:pt x="64" y="131"/>
                    </a:lnTo>
                    <a:lnTo>
                      <a:pt x="59" y="134"/>
                    </a:lnTo>
                    <a:lnTo>
                      <a:pt x="50" y="134"/>
                    </a:lnTo>
                    <a:lnTo>
                      <a:pt x="45" y="134"/>
                    </a:lnTo>
                    <a:lnTo>
                      <a:pt x="50" y="131"/>
                    </a:lnTo>
                    <a:lnTo>
                      <a:pt x="56" y="126"/>
                    </a:lnTo>
                    <a:lnTo>
                      <a:pt x="64" y="123"/>
                    </a:lnTo>
                    <a:lnTo>
                      <a:pt x="69" y="118"/>
                    </a:lnTo>
                    <a:lnTo>
                      <a:pt x="75" y="116"/>
                    </a:lnTo>
                    <a:lnTo>
                      <a:pt x="80" y="110"/>
                    </a:lnTo>
                    <a:lnTo>
                      <a:pt x="85" y="108"/>
                    </a:lnTo>
                    <a:lnTo>
                      <a:pt x="91" y="103"/>
                    </a:lnTo>
                    <a:lnTo>
                      <a:pt x="88" y="100"/>
                    </a:lnTo>
                    <a:lnTo>
                      <a:pt x="85" y="100"/>
                    </a:lnTo>
                    <a:lnTo>
                      <a:pt x="83" y="97"/>
                    </a:lnTo>
                    <a:lnTo>
                      <a:pt x="80" y="97"/>
                    </a:lnTo>
                    <a:lnTo>
                      <a:pt x="77" y="97"/>
                    </a:lnTo>
                    <a:lnTo>
                      <a:pt x="75" y="95"/>
                    </a:lnTo>
                    <a:lnTo>
                      <a:pt x="77" y="95"/>
                    </a:lnTo>
                    <a:lnTo>
                      <a:pt x="80" y="92"/>
                    </a:lnTo>
                    <a:lnTo>
                      <a:pt x="83" y="92"/>
                    </a:lnTo>
                    <a:lnTo>
                      <a:pt x="85" y="89"/>
                    </a:lnTo>
                    <a:lnTo>
                      <a:pt x="88" y="89"/>
                    </a:lnTo>
                    <a:lnTo>
                      <a:pt x="91" y="89"/>
                    </a:lnTo>
                    <a:lnTo>
                      <a:pt x="96" y="87"/>
                    </a:lnTo>
                    <a:lnTo>
                      <a:pt x="99" y="87"/>
                    </a:lnTo>
                    <a:lnTo>
                      <a:pt x="96" y="84"/>
                    </a:lnTo>
                    <a:lnTo>
                      <a:pt x="91" y="84"/>
                    </a:lnTo>
                    <a:lnTo>
                      <a:pt x="88" y="84"/>
                    </a:lnTo>
                    <a:lnTo>
                      <a:pt x="85" y="84"/>
                    </a:lnTo>
                    <a:lnTo>
                      <a:pt x="83" y="84"/>
                    </a:lnTo>
                    <a:lnTo>
                      <a:pt x="80" y="82"/>
                    </a:lnTo>
                    <a:lnTo>
                      <a:pt x="77" y="82"/>
                    </a:lnTo>
                    <a:lnTo>
                      <a:pt x="75" y="82"/>
                    </a:lnTo>
                    <a:lnTo>
                      <a:pt x="75" y="79"/>
                    </a:lnTo>
                    <a:lnTo>
                      <a:pt x="77" y="76"/>
                    </a:lnTo>
                    <a:lnTo>
                      <a:pt x="77" y="74"/>
                    </a:lnTo>
                    <a:lnTo>
                      <a:pt x="80" y="74"/>
                    </a:lnTo>
                    <a:lnTo>
                      <a:pt x="80" y="71"/>
                    </a:lnTo>
                    <a:lnTo>
                      <a:pt x="80" y="68"/>
                    </a:lnTo>
                    <a:lnTo>
                      <a:pt x="83" y="68"/>
                    </a:lnTo>
                    <a:lnTo>
                      <a:pt x="80" y="61"/>
                    </a:lnTo>
                    <a:lnTo>
                      <a:pt x="80" y="55"/>
                    </a:lnTo>
                    <a:lnTo>
                      <a:pt x="80" y="53"/>
                    </a:lnTo>
                    <a:lnTo>
                      <a:pt x="77" y="48"/>
                    </a:lnTo>
                    <a:lnTo>
                      <a:pt x="80" y="42"/>
                    </a:lnTo>
                    <a:lnTo>
                      <a:pt x="80" y="37"/>
                    </a:lnTo>
                    <a:lnTo>
                      <a:pt x="80" y="32"/>
                    </a:lnTo>
                    <a:lnTo>
                      <a:pt x="83" y="27"/>
                    </a:lnTo>
                    <a:lnTo>
                      <a:pt x="83" y="24"/>
                    </a:lnTo>
                    <a:lnTo>
                      <a:pt x="80" y="24"/>
                    </a:lnTo>
                    <a:lnTo>
                      <a:pt x="80" y="21"/>
                    </a:lnTo>
                    <a:lnTo>
                      <a:pt x="77" y="19"/>
                    </a:lnTo>
                    <a:lnTo>
                      <a:pt x="75" y="16"/>
                    </a:lnTo>
                    <a:lnTo>
                      <a:pt x="75" y="14"/>
                    </a:lnTo>
                    <a:lnTo>
                      <a:pt x="77" y="11"/>
                    </a:lnTo>
                    <a:lnTo>
                      <a:pt x="77" y="8"/>
                    </a:lnTo>
                    <a:lnTo>
                      <a:pt x="77" y="6"/>
                    </a:lnTo>
                    <a:lnTo>
                      <a:pt x="80" y="6"/>
                    </a:lnTo>
                    <a:lnTo>
                      <a:pt x="80" y="3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6" name="Freeform 587"/>
              <p:cNvSpPr>
                <a:spLocks/>
              </p:cNvSpPr>
              <p:nvPr/>
            </p:nvSpPr>
            <p:spPr bwMode="auto">
              <a:xfrm>
                <a:off x="4904" y="2619"/>
                <a:ext cx="131" cy="168"/>
              </a:xfrm>
              <a:custGeom>
                <a:avLst/>
                <a:gdLst>
                  <a:gd name="T0" fmla="*/ 107 w 131"/>
                  <a:gd name="T1" fmla="*/ 13 h 168"/>
                  <a:gd name="T2" fmla="*/ 83 w 131"/>
                  <a:gd name="T3" fmla="*/ 21 h 168"/>
                  <a:gd name="T4" fmla="*/ 86 w 131"/>
                  <a:gd name="T5" fmla="*/ 26 h 168"/>
                  <a:gd name="T6" fmla="*/ 99 w 131"/>
                  <a:gd name="T7" fmla="*/ 31 h 168"/>
                  <a:gd name="T8" fmla="*/ 91 w 131"/>
                  <a:gd name="T9" fmla="*/ 34 h 168"/>
                  <a:gd name="T10" fmla="*/ 78 w 131"/>
                  <a:gd name="T11" fmla="*/ 37 h 168"/>
                  <a:gd name="T12" fmla="*/ 86 w 131"/>
                  <a:gd name="T13" fmla="*/ 42 h 168"/>
                  <a:gd name="T14" fmla="*/ 102 w 131"/>
                  <a:gd name="T15" fmla="*/ 52 h 168"/>
                  <a:gd name="T16" fmla="*/ 75 w 131"/>
                  <a:gd name="T17" fmla="*/ 50 h 168"/>
                  <a:gd name="T18" fmla="*/ 32 w 131"/>
                  <a:gd name="T19" fmla="*/ 42 h 168"/>
                  <a:gd name="T20" fmla="*/ 54 w 131"/>
                  <a:gd name="T21" fmla="*/ 58 h 168"/>
                  <a:gd name="T22" fmla="*/ 94 w 131"/>
                  <a:gd name="T23" fmla="*/ 76 h 168"/>
                  <a:gd name="T24" fmla="*/ 96 w 131"/>
                  <a:gd name="T25" fmla="*/ 81 h 168"/>
                  <a:gd name="T26" fmla="*/ 70 w 131"/>
                  <a:gd name="T27" fmla="*/ 76 h 168"/>
                  <a:gd name="T28" fmla="*/ 29 w 131"/>
                  <a:gd name="T29" fmla="*/ 63 h 168"/>
                  <a:gd name="T30" fmla="*/ 0 w 131"/>
                  <a:gd name="T31" fmla="*/ 52 h 168"/>
                  <a:gd name="T32" fmla="*/ 21 w 131"/>
                  <a:gd name="T33" fmla="*/ 68 h 168"/>
                  <a:gd name="T34" fmla="*/ 67 w 131"/>
                  <a:gd name="T35" fmla="*/ 94 h 168"/>
                  <a:gd name="T36" fmla="*/ 94 w 131"/>
                  <a:gd name="T37" fmla="*/ 107 h 168"/>
                  <a:gd name="T38" fmla="*/ 104 w 131"/>
                  <a:gd name="T39" fmla="*/ 113 h 168"/>
                  <a:gd name="T40" fmla="*/ 78 w 131"/>
                  <a:gd name="T41" fmla="*/ 107 h 168"/>
                  <a:gd name="T42" fmla="*/ 40 w 131"/>
                  <a:gd name="T43" fmla="*/ 97 h 168"/>
                  <a:gd name="T44" fmla="*/ 62 w 131"/>
                  <a:gd name="T45" fmla="*/ 115 h 168"/>
                  <a:gd name="T46" fmla="*/ 104 w 131"/>
                  <a:gd name="T47" fmla="*/ 134 h 168"/>
                  <a:gd name="T48" fmla="*/ 104 w 131"/>
                  <a:gd name="T49" fmla="*/ 139 h 168"/>
                  <a:gd name="T50" fmla="*/ 88 w 131"/>
                  <a:gd name="T51" fmla="*/ 139 h 168"/>
                  <a:gd name="T52" fmla="*/ 99 w 131"/>
                  <a:gd name="T53" fmla="*/ 149 h 168"/>
                  <a:gd name="T54" fmla="*/ 121 w 131"/>
                  <a:gd name="T55" fmla="*/ 162 h 168"/>
                  <a:gd name="T56" fmla="*/ 129 w 131"/>
                  <a:gd name="T57" fmla="*/ 155 h 168"/>
                  <a:gd name="T58" fmla="*/ 131 w 131"/>
                  <a:gd name="T59" fmla="*/ 139 h 168"/>
                  <a:gd name="T60" fmla="*/ 123 w 131"/>
                  <a:gd name="T61" fmla="*/ 131 h 168"/>
                  <a:gd name="T62" fmla="*/ 115 w 131"/>
                  <a:gd name="T63" fmla="*/ 128 h 168"/>
                  <a:gd name="T64" fmla="*/ 121 w 131"/>
                  <a:gd name="T65" fmla="*/ 123 h 168"/>
                  <a:gd name="T66" fmla="*/ 131 w 131"/>
                  <a:gd name="T67" fmla="*/ 118 h 168"/>
                  <a:gd name="T68" fmla="*/ 126 w 131"/>
                  <a:gd name="T69" fmla="*/ 107 h 168"/>
                  <a:gd name="T70" fmla="*/ 115 w 131"/>
                  <a:gd name="T71" fmla="*/ 100 h 168"/>
                  <a:gd name="T72" fmla="*/ 118 w 131"/>
                  <a:gd name="T73" fmla="*/ 94 h 168"/>
                  <a:gd name="T74" fmla="*/ 126 w 131"/>
                  <a:gd name="T75" fmla="*/ 92 h 168"/>
                  <a:gd name="T76" fmla="*/ 121 w 131"/>
                  <a:gd name="T77" fmla="*/ 84 h 168"/>
                  <a:gd name="T78" fmla="*/ 113 w 131"/>
                  <a:gd name="T79" fmla="*/ 73 h 168"/>
                  <a:gd name="T80" fmla="*/ 118 w 131"/>
                  <a:gd name="T81" fmla="*/ 66 h 168"/>
                  <a:gd name="T82" fmla="*/ 129 w 131"/>
                  <a:gd name="T83" fmla="*/ 58 h 168"/>
                  <a:gd name="T84" fmla="*/ 129 w 131"/>
                  <a:gd name="T85" fmla="*/ 50 h 168"/>
                  <a:gd name="T86" fmla="*/ 121 w 131"/>
                  <a:gd name="T87" fmla="*/ 39 h 168"/>
                  <a:gd name="T88" fmla="*/ 123 w 131"/>
                  <a:gd name="T89" fmla="*/ 31 h 168"/>
                  <a:gd name="T90" fmla="*/ 129 w 131"/>
                  <a:gd name="T91" fmla="*/ 24 h 168"/>
                  <a:gd name="T92" fmla="*/ 123 w 131"/>
                  <a:gd name="T93" fmla="*/ 21 h 168"/>
                  <a:gd name="T94" fmla="*/ 118 w 131"/>
                  <a:gd name="T95" fmla="*/ 18 h 168"/>
                  <a:gd name="T96" fmla="*/ 118 w 131"/>
                  <a:gd name="T97" fmla="*/ 13 h 168"/>
                  <a:gd name="T98" fmla="*/ 121 w 131"/>
                  <a:gd name="T99" fmla="*/ 3 h 168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31"/>
                  <a:gd name="T151" fmla="*/ 0 h 168"/>
                  <a:gd name="T152" fmla="*/ 131 w 131"/>
                  <a:gd name="T153" fmla="*/ 168 h 168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31" h="168">
                    <a:moveTo>
                      <a:pt x="123" y="0"/>
                    </a:moveTo>
                    <a:lnTo>
                      <a:pt x="118" y="5"/>
                    </a:lnTo>
                    <a:lnTo>
                      <a:pt x="113" y="11"/>
                    </a:lnTo>
                    <a:lnTo>
                      <a:pt x="107" y="13"/>
                    </a:lnTo>
                    <a:lnTo>
                      <a:pt x="102" y="16"/>
                    </a:lnTo>
                    <a:lnTo>
                      <a:pt x="96" y="18"/>
                    </a:lnTo>
                    <a:lnTo>
                      <a:pt x="91" y="21"/>
                    </a:lnTo>
                    <a:lnTo>
                      <a:pt x="83" y="21"/>
                    </a:lnTo>
                    <a:lnTo>
                      <a:pt x="75" y="21"/>
                    </a:lnTo>
                    <a:lnTo>
                      <a:pt x="80" y="24"/>
                    </a:lnTo>
                    <a:lnTo>
                      <a:pt x="83" y="26"/>
                    </a:lnTo>
                    <a:lnTo>
                      <a:pt x="86" y="26"/>
                    </a:lnTo>
                    <a:lnTo>
                      <a:pt x="91" y="29"/>
                    </a:lnTo>
                    <a:lnTo>
                      <a:pt x="94" y="29"/>
                    </a:lnTo>
                    <a:lnTo>
                      <a:pt x="96" y="31"/>
                    </a:lnTo>
                    <a:lnTo>
                      <a:pt x="99" y="31"/>
                    </a:lnTo>
                    <a:lnTo>
                      <a:pt x="104" y="34"/>
                    </a:lnTo>
                    <a:lnTo>
                      <a:pt x="99" y="34"/>
                    </a:lnTo>
                    <a:lnTo>
                      <a:pt x="96" y="34"/>
                    </a:lnTo>
                    <a:lnTo>
                      <a:pt x="91" y="34"/>
                    </a:lnTo>
                    <a:lnTo>
                      <a:pt x="88" y="34"/>
                    </a:lnTo>
                    <a:lnTo>
                      <a:pt x="86" y="34"/>
                    </a:lnTo>
                    <a:lnTo>
                      <a:pt x="80" y="37"/>
                    </a:lnTo>
                    <a:lnTo>
                      <a:pt x="78" y="37"/>
                    </a:lnTo>
                    <a:lnTo>
                      <a:pt x="72" y="37"/>
                    </a:lnTo>
                    <a:lnTo>
                      <a:pt x="78" y="39"/>
                    </a:lnTo>
                    <a:lnTo>
                      <a:pt x="80" y="39"/>
                    </a:lnTo>
                    <a:lnTo>
                      <a:pt x="86" y="42"/>
                    </a:lnTo>
                    <a:lnTo>
                      <a:pt x="88" y="45"/>
                    </a:lnTo>
                    <a:lnTo>
                      <a:pt x="94" y="47"/>
                    </a:lnTo>
                    <a:lnTo>
                      <a:pt x="96" y="50"/>
                    </a:lnTo>
                    <a:lnTo>
                      <a:pt x="102" y="52"/>
                    </a:lnTo>
                    <a:lnTo>
                      <a:pt x="107" y="52"/>
                    </a:lnTo>
                    <a:lnTo>
                      <a:pt x="96" y="52"/>
                    </a:lnTo>
                    <a:lnTo>
                      <a:pt x="86" y="50"/>
                    </a:lnTo>
                    <a:lnTo>
                      <a:pt x="75" y="50"/>
                    </a:lnTo>
                    <a:lnTo>
                      <a:pt x="64" y="47"/>
                    </a:lnTo>
                    <a:lnTo>
                      <a:pt x="54" y="47"/>
                    </a:lnTo>
                    <a:lnTo>
                      <a:pt x="43" y="45"/>
                    </a:lnTo>
                    <a:lnTo>
                      <a:pt x="32" y="42"/>
                    </a:lnTo>
                    <a:lnTo>
                      <a:pt x="21" y="42"/>
                    </a:lnTo>
                    <a:lnTo>
                      <a:pt x="32" y="47"/>
                    </a:lnTo>
                    <a:lnTo>
                      <a:pt x="43" y="52"/>
                    </a:lnTo>
                    <a:lnTo>
                      <a:pt x="54" y="58"/>
                    </a:lnTo>
                    <a:lnTo>
                      <a:pt x="62" y="60"/>
                    </a:lnTo>
                    <a:lnTo>
                      <a:pt x="72" y="66"/>
                    </a:lnTo>
                    <a:lnTo>
                      <a:pt x="83" y="71"/>
                    </a:lnTo>
                    <a:lnTo>
                      <a:pt x="94" y="76"/>
                    </a:lnTo>
                    <a:lnTo>
                      <a:pt x="104" y="81"/>
                    </a:lnTo>
                    <a:lnTo>
                      <a:pt x="102" y="81"/>
                    </a:lnTo>
                    <a:lnTo>
                      <a:pt x="99" y="81"/>
                    </a:lnTo>
                    <a:lnTo>
                      <a:pt x="96" y="81"/>
                    </a:lnTo>
                    <a:lnTo>
                      <a:pt x="91" y="81"/>
                    </a:lnTo>
                    <a:lnTo>
                      <a:pt x="83" y="79"/>
                    </a:lnTo>
                    <a:lnTo>
                      <a:pt x="75" y="79"/>
                    </a:lnTo>
                    <a:lnTo>
                      <a:pt x="70" y="76"/>
                    </a:lnTo>
                    <a:lnTo>
                      <a:pt x="62" y="73"/>
                    </a:lnTo>
                    <a:lnTo>
                      <a:pt x="51" y="71"/>
                    </a:lnTo>
                    <a:lnTo>
                      <a:pt x="40" y="66"/>
                    </a:lnTo>
                    <a:lnTo>
                      <a:pt x="29" y="63"/>
                    </a:lnTo>
                    <a:lnTo>
                      <a:pt x="19" y="58"/>
                    </a:lnTo>
                    <a:lnTo>
                      <a:pt x="11" y="55"/>
                    </a:lnTo>
                    <a:lnTo>
                      <a:pt x="3" y="52"/>
                    </a:lnTo>
                    <a:lnTo>
                      <a:pt x="0" y="52"/>
                    </a:lnTo>
                    <a:lnTo>
                      <a:pt x="3" y="55"/>
                    </a:lnTo>
                    <a:lnTo>
                      <a:pt x="11" y="60"/>
                    </a:lnTo>
                    <a:lnTo>
                      <a:pt x="21" y="68"/>
                    </a:lnTo>
                    <a:lnTo>
                      <a:pt x="32" y="76"/>
                    </a:lnTo>
                    <a:lnTo>
                      <a:pt x="45" y="81"/>
                    </a:lnTo>
                    <a:lnTo>
                      <a:pt x="56" y="89"/>
                    </a:lnTo>
                    <a:lnTo>
                      <a:pt x="67" y="94"/>
                    </a:lnTo>
                    <a:lnTo>
                      <a:pt x="78" y="100"/>
                    </a:lnTo>
                    <a:lnTo>
                      <a:pt x="83" y="102"/>
                    </a:lnTo>
                    <a:lnTo>
                      <a:pt x="88" y="105"/>
                    </a:lnTo>
                    <a:lnTo>
                      <a:pt x="94" y="107"/>
                    </a:lnTo>
                    <a:lnTo>
                      <a:pt x="99" y="110"/>
                    </a:lnTo>
                    <a:lnTo>
                      <a:pt x="102" y="110"/>
                    </a:lnTo>
                    <a:lnTo>
                      <a:pt x="104" y="113"/>
                    </a:lnTo>
                    <a:lnTo>
                      <a:pt x="96" y="113"/>
                    </a:lnTo>
                    <a:lnTo>
                      <a:pt x="86" y="110"/>
                    </a:lnTo>
                    <a:lnTo>
                      <a:pt x="78" y="107"/>
                    </a:lnTo>
                    <a:lnTo>
                      <a:pt x="67" y="105"/>
                    </a:lnTo>
                    <a:lnTo>
                      <a:pt x="59" y="105"/>
                    </a:lnTo>
                    <a:lnTo>
                      <a:pt x="51" y="100"/>
                    </a:lnTo>
                    <a:lnTo>
                      <a:pt x="40" y="97"/>
                    </a:lnTo>
                    <a:lnTo>
                      <a:pt x="32" y="94"/>
                    </a:lnTo>
                    <a:lnTo>
                      <a:pt x="43" y="102"/>
                    </a:lnTo>
                    <a:lnTo>
                      <a:pt x="51" y="107"/>
                    </a:lnTo>
                    <a:lnTo>
                      <a:pt x="62" y="115"/>
                    </a:lnTo>
                    <a:lnTo>
                      <a:pt x="72" y="120"/>
                    </a:lnTo>
                    <a:lnTo>
                      <a:pt x="83" y="123"/>
                    </a:lnTo>
                    <a:lnTo>
                      <a:pt x="94" y="128"/>
                    </a:lnTo>
                    <a:lnTo>
                      <a:pt x="104" y="134"/>
                    </a:lnTo>
                    <a:lnTo>
                      <a:pt x="115" y="141"/>
                    </a:lnTo>
                    <a:lnTo>
                      <a:pt x="110" y="141"/>
                    </a:lnTo>
                    <a:lnTo>
                      <a:pt x="107" y="139"/>
                    </a:lnTo>
                    <a:lnTo>
                      <a:pt x="104" y="139"/>
                    </a:lnTo>
                    <a:lnTo>
                      <a:pt x="99" y="139"/>
                    </a:lnTo>
                    <a:lnTo>
                      <a:pt x="96" y="139"/>
                    </a:lnTo>
                    <a:lnTo>
                      <a:pt x="94" y="139"/>
                    </a:lnTo>
                    <a:lnTo>
                      <a:pt x="88" y="139"/>
                    </a:lnTo>
                    <a:lnTo>
                      <a:pt x="86" y="139"/>
                    </a:lnTo>
                    <a:lnTo>
                      <a:pt x="91" y="141"/>
                    </a:lnTo>
                    <a:lnTo>
                      <a:pt x="96" y="147"/>
                    </a:lnTo>
                    <a:lnTo>
                      <a:pt x="99" y="149"/>
                    </a:lnTo>
                    <a:lnTo>
                      <a:pt x="104" y="152"/>
                    </a:lnTo>
                    <a:lnTo>
                      <a:pt x="110" y="157"/>
                    </a:lnTo>
                    <a:lnTo>
                      <a:pt x="115" y="160"/>
                    </a:lnTo>
                    <a:lnTo>
                      <a:pt x="121" y="162"/>
                    </a:lnTo>
                    <a:lnTo>
                      <a:pt x="126" y="168"/>
                    </a:lnTo>
                    <a:lnTo>
                      <a:pt x="126" y="162"/>
                    </a:lnTo>
                    <a:lnTo>
                      <a:pt x="126" y="160"/>
                    </a:lnTo>
                    <a:lnTo>
                      <a:pt x="129" y="155"/>
                    </a:lnTo>
                    <a:lnTo>
                      <a:pt x="129" y="149"/>
                    </a:lnTo>
                    <a:lnTo>
                      <a:pt x="129" y="147"/>
                    </a:lnTo>
                    <a:lnTo>
                      <a:pt x="129" y="141"/>
                    </a:lnTo>
                    <a:lnTo>
                      <a:pt x="131" y="139"/>
                    </a:lnTo>
                    <a:lnTo>
                      <a:pt x="131" y="134"/>
                    </a:lnTo>
                    <a:lnTo>
                      <a:pt x="129" y="134"/>
                    </a:lnTo>
                    <a:lnTo>
                      <a:pt x="126" y="131"/>
                    </a:lnTo>
                    <a:lnTo>
                      <a:pt x="123" y="131"/>
                    </a:lnTo>
                    <a:lnTo>
                      <a:pt x="121" y="128"/>
                    </a:lnTo>
                    <a:lnTo>
                      <a:pt x="118" y="128"/>
                    </a:lnTo>
                    <a:lnTo>
                      <a:pt x="115" y="128"/>
                    </a:lnTo>
                    <a:lnTo>
                      <a:pt x="115" y="126"/>
                    </a:lnTo>
                    <a:lnTo>
                      <a:pt x="118" y="123"/>
                    </a:lnTo>
                    <a:lnTo>
                      <a:pt x="121" y="123"/>
                    </a:lnTo>
                    <a:lnTo>
                      <a:pt x="123" y="120"/>
                    </a:lnTo>
                    <a:lnTo>
                      <a:pt x="126" y="120"/>
                    </a:lnTo>
                    <a:lnTo>
                      <a:pt x="129" y="118"/>
                    </a:lnTo>
                    <a:lnTo>
                      <a:pt x="131" y="118"/>
                    </a:lnTo>
                    <a:lnTo>
                      <a:pt x="131" y="115"/>
                    </a:lnTo>
                    <a:lnTo>
                      <a:pt x="129" y="113"/>
                    </a:lnTo>
                    <a:lnTo>
                      <a:pt x="129" y="110"/>
                    </a:lnTo>
                    <a:lnTo>
                      <a:pt x="126" y="107"/>
                    </a:lnTo>
                    <a:lnTo>
                      <a:pt x="123" y="107"/>
                    </a:lnTo>
                    <a:lnTo>
                      <a:pt x="121" y="105"/>
                    </a:lnTo>
                    <a:lnTo>
                      <a:pt x="118" y="102"/>
                    </a:lnTo>
                    <a:lnTo>
                      <a:pt x="115" y="100"/>
                    </a:lnTo>
                    <a:lnTo>
                      <a:pt x="113" y="97"/>
                    </a:lnTo>
                    <a:lnTo>
                      <a:pt x="115" y="94"/>
                    </a:lnTo>
                    <a:lnTo>
                      <a:pt x="118" y="94"/>
                    </a:lnTo>
                    <a:lnTo>
                      <a:pt x="121" y="94"/>
                    </a:lnTo>
                    <a:lnTo>
                      <a:pt x="121" y="92"/>
                    </a:lnTo>
                    <a:lnTo>
                      <a:pt x="123" y="92"/>
                    </a:lnTo>
                    <a:lnTo>
                      <a:pt x="126" y="92"/>
                    </a:lnTo>
                    <a:lnTo>
                      <a:pt x="126" y="89"/>
                    </a:lnTo>
                    <a:lnTo>
                      <a:pt x="123" y="86"/>
                    </a:lnTo>
                    <a:lnTo>
                      <a:pt x="121" y="84"/>
                    </a:lnTo>
                    <a:lnTo>
                      <a:pt x="118" y="81"/>
                    </a:lnTo>
                    <a:lnTo>
                      <a:pt x="118" y="79"/>
                    </a:lnTo>
                    <a:lnTo>
                      <a:pt x="115" y="76"/>
                    </a:lnTo>
                    <a:lnTo>
                      <a:pt x="113" y="73"/>
                    </a:lnTo>
                    <a:lnTo>
                      <a:pt x="110" y="71"/>
                    </a:lnTo>
                    <a:lnTo>
                      <a:pt x="113" y="71"/>
                    </a:lnTo>
                    <a:lnTo>
                      <a:pt x="115" y="68"/>
                    </a:lnTo>
                    <a:lnTo>
                      <a:pt x="118" y="66"/>
                    </a:lnTo>
                    <a:lnTo>
                      <a:pt x="121" y="63"/>
                    </a:lnTo>
                    <a:lnTo>
                      <a:pt x="123" y="63"/>
                    </a:lnTo>
                    <a:lnTo>
                      <a:pt x="126" y="60"/>
                    </a:lnTo>
                    <a:lnTo>
                      <a:pt x="129" y="58"/>
                    </a:lnTo>
                    <a:lnTo>
                      <a:pt x="131" y="55"/>
                    </a:lnTo>
                    <a:lnTo>
                      <a:pt x="131" y="52"/>
                    </a:lnTo>
                    <a:lnTo>
                      <a:pt x="129" y="52"/>
                    </a:lnTo>
                    <a:lnTo>
                      <a:pt x="129" y="50"/>
                    </a:lnTo>
                    <a:lnTo>
                      <a:pt x="126" y="47"/>
                    </a:lnTo>
                    <a:lnTo>
                      <a:pt x="123" y="45"/>
                    </a:lnTo>
                    <a:lnTo>
                      <a:pt x="123" y="42"/>
                    </a:lnTo>
                    <a:lnTo>
                      <a:pt x="121" y="39"/>
                    </a:lnTo>
                    <a:lnTo>
                      <a:pt x="121" y="37"/>
                    </a:lnTo>
                    <a:lnTo>
                      <a:pt x="121" y="34"/>
                    </a:lnTo>
                    <a:lnTo>
                      <a:pt x="123" y="31"/>
                    </a:lnTo>
                    <a:lnTo>
                      <a:pt x="123" y="29"/>
                    </a:lnTo>
                    <a:lnTo>
                      <a:pt x="126" y="26"/>
                    </a:lnTo>
                    <a:lnTo>
                      <a:pt x="126" y="24"/>
                    </a:lnTo>
                    <a:lnTo>
                      <a:pt x="129" y="24"/>
                    </a:lnTo>
                    <a:lnTo>
                      <a:pt x="129" y="21"/>
                    </a:lnTo>
                    <a:lnTo>
                      <a:pt x="126" y="21"/>
                    </a:lnTo>
                    <a:lnTo>
                      <a:pt x="123" y="21"/>
                    </a:lnTo>
                    <a:lnTo>
                      <a:pt x="121" y="21"/>
                    </a:lnTo>
                    <a:lnTo>
                      <a:pt x="121" y="18"/>
                    </a:lnTo>
                    <a:lnTo>
                      <a:pt x="118" y="18"/>
                    </a:lnTo>
                    <a:lnTo>
                      <a:pt x="115" y="18"/>
                    </a:lnTo>
                    <a:lnTo>
                      <a:pt x="115" y="16"/>
                    </a:lnTo>
                    <a:lnTo>
                      <a:pt x="118" y="13"/>
                    </a:lnTo>
                    <a:lnTo>
                      <a:pt x="118" y="11"/>
                    </a:lnTo>
                    <a:lnTo>
                      <a:pt x="121" y="8"/>
                    </a:lnTo>
                    <a:lnTo>
                      <a:pt x="121" y="5"/>
                    </a:lnTo>
                    <a:lnTo>
                      <a:pt x="121" y="3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7" name="Freeform 588"/>
              <p:cNvSpPr>
                <a:spLocks/>
              </p:cNvSpPr>
              <p:nvPr/>
            </p:nvSpPr>
            <p:spPr bwMode="auto">
              <a:xfrm>
                <a:off x="4518" y="2870"/>
                <a:ext cx="512" cy="414"/>
              </a:xfrm>
              <a:custGeom>
                <a:avLst/>
                <a:gdLst>
                  <a:gd name="T0" fmla="*/ 448 w 512"/>
                  <a:gd name="T1" fmla="*/ 215 h 414"/>
                  <a:gd name="T2" fmla="*/ 348 w 512"/>
                  <a:gd name="T3" fmla="*/ 320 h 414"/>
                  <a:gd name="T4" fmla="*/ 327 w 512"/>
                  <a:gd name="T5" fmla="*/ 312 h 414"/>
                  <a:gd name="T6" fmla="*/ 324 w 512"/>
                  <a:gd name="T7" fmla="*/ 341 h 414"/>
                  <a:gd name="T8" fmla="*/ 287 w 512"/>
                  <a:gd name="T9" fmla="*/ 362 h 414"/>
                  <a:gd name="T10" fmla="*/ 276 w 512"/>
                  <a:gd name="T11" fmla="*/ 349 h 414"/>
                  <a:gd name="T12" fmla="*/ 268 w 512"/>
                  <a:gd name="T13" fmla="*/ 367 h 414"/>
                  <a:gd name="T14" fmla="*/ 198 w 512"/>
                  <a:gd name="T15" fmla="*/ 393 h 414"/>
                  <a:gd name="T16" fmla="*/ 163 w 512"/>
                  <a:gd name="T17" fmla="*/ 393 h 414"/>
                  <a:gd name="T18" fmla="*/ 142 w 512"/>
                  <a:gd name="T19" fmla="*/ 411 h 414"/>
                  <a:gd name="T20" fmla="*/ 48 w 512"/>
                  <a:gd name="T21" fmla="*/ 409 h 414"/>
                  <a:gd name="T22" fmla="*/ 2 w 512"/>
                  <a:gd name="T23" fmla="*/ 396 h 414"/>
                  <a:gd name="T24" fmla="*/ 83 w 512"/>
                  <a:gd name="T25" fmla="*/ 328 h 414"/>
                  <a:gd name="T26" fmla="*/ 88 w 512"/>
                  <a:gd name="T27" fmla="*/ 380 h 414"/>
                  <a:gd name="T28" fmla="*/ 107 w 512"/>
                  <a:gd name="T29" fmla="*/ 351 h 414"/>
                  <a:gd name="T30" fmla="*/ 110 w 512"/>
                  <a:gd name="T31" fmla="*/ 391 h 414"/>
                  <a:gd name="T32" fmla="*/ 131 w 512"/>
                  <a:gd name="T33" fmla="*/ 343 h 414"/>
                  <a:gd name="T34" fmla="*/ 137 w 512"/>
                  <a:gd name="T35" fmla="*/ 375 h 414"/>
                  <a:gd name="T36" fmla="*/ 150 w 512"/>
                  <a:gd name="T37" fmla="*/ 351 h 414"/>
                  <a:gd name="T38" fmla="*/ 161 w 512"/>
                  <a:gd name="T39" fmla="*/ 372 h 414"/>
                  <a:gd name="T40" fmla="*/ 169 w 512"/>
                  <a:gd name="T41" fmla="*/ 336 h 414"/>
                  <a:gd name="T42" fmla="*/ 179 w 512"/>
                  <a:gd name="T43" fmla="*/ 377 h 414"/>
                  <a:gd name="T44" fmla="*/ 193 w 512"/>
                  <a:gd name="T45" fmla="*/ 333 h 414"/>
                  <a:gd name="T46" fmla="*/ 209 w 512"/>
                  <a:gd name="T47" fmla="*/ 359 h 414"/>
                  <a:gd name="T48" fmla="*/ 214 w 512"/>
                  <a:gd name="T49" fmla="*/ 341 h 414"/>
                  <a:gd name="T50" fmla="*/ 236 w 512"/>
                  <a:gd name="T51" fmla="*/ 367 h 414"/>
                  <a:gd name="T52" fmla="*/ 238 w 512"/>
                  <a:gd name="T53" fmla="*/ 330 h 414"/>
                  <a:gd name="T54" fmla="*/ 252 w 512"/>
                  <a:gd name="T55" fmla="*/ 351 h 414"/>
                  <a:gd name="T56" fmla="*/ 257 w 512"/>
                  <a:gd name="T57" fmla="*/ 322 h 414"/>
                  <a:gd name="T58" fmla="*/ 281 w 512"/>
                  <a:gd name="T59" fmla="*/ 338 h 414"/>
                  <a:gd name="T60" fmla="*/ 287 w 512"/>
                  <a:gd name="T61" fmla="*/ 312 h 414"/>
                  <a:gd name="T62" fmla="*/ 303 w 512"/>
                  <a:gd name="T63" fmla="*/ 333 h 414"/>
                  <a:gd name="T64" fmla="*/ 308 w 512"/>
                  <a:gd name="T65" fmla="*/ 299 h 414"/>
                  <a:gd name="T66" fmla="*/ 330 w 512"/>
                  <a:gd name="T67" fmla="*/ 296 h 414"/>
                  <a:gd name="T68" fmla="*/ 319 w 512"/>
                  <a:gd name="T69" fmla="*/ 247 h 414"/>
                  <a:gd name="T70" fmla="*/ 346 w 512"/>
                  <a:gd name="T71" fmla="*/ 288 h 414"/>
                  <a:gd name="T72" fmla="*/ 354 w 512"/>
                  <a:gd name="T73" fmla="*/ 273 h 414"/>
                  <a:gd name="T74" fmla="*/ 330 w 512"/>
                  <a:gd name="T75" fmla="*/ 218 h 414"/>
                  <a:gd name="T76" fmla="*/ 375 w 512"/>
                  <a:gd name="T77" fmla="*/ 262 h 414"/>
                  <a:gd name="T78" fmla="*/ 364 w 512"/>
                  <a:gd name="T79" fmla="*/ 220 h 414"/>
                  <a:gd name="T80" fmla="*/ 399 w 512"/>
                  <a:gd name="T81" fmla="*/ 244 h 414"/>
                  <a:gd name="T82" fmla="*/ 407 w 512"/>
                  <a:gd name="T83" fmla="*/ 223 h 414"/>
                  <a:gd name="T84" fmla="*/ 383 w 512"/>
                  <a:gd name="T85" fmla="*/ 184 h 414"/>
                  <a:gd name="T86" fmla="*/ 421 w 512"/>
                  <a:gd name="T87" fmla="*/ 205 h 414"/>
                  <a:gd name="T88" fmla="*/ 402 w 512"/>
                  <a:gd name="T89" fmla="*/ 171 h 414"/>
                  <a:gd name="T90" fmla="*/ 434 w 512"/>
                  <a:gd name="T91" fmla="*/ 178 h 414"/>
                  <a:gd name="T92" fmla="*/ 415 w 512"/>
                  <a:gd name="T93" fmla="*/ 152 h 414"/>
                  <a:gd name="T94" fmla="*/ 445 w 512"/>
                  <a:gd name="T95" fmla="*/ 150 h 414"/>
                  <a:gd name="T96" fmla="*/ 437 w 512"/>
                  <a:gd name="T97" fmla="*/ 137 h 414"/>
                  <a:gd name="T98" fmla="*/ 461 w 512"/>
                  <a:gd name="T99" fmla="*/ 131 h 414"/>
                  <a:gd name="T100" fmla="*/ 456 w 512"/>
                  <a:gd name="T101" fmla="*/ 118 h 414"/>
                  <a:gd name="T102" fmla="*/ 469 w 512"/>
                  <a:gd name="T103" fmla="*/ 118 h 414"/>
                  <a:gd name="T104" fmla="*/ 466 w 512"/>
                  <a:gd name="T105" fmla="*/ 103 h 414"/>
                  <a:gd name="T106" fmla="*/ 485 w 512"/>
                  <a:gd name="T107" fmla="*/ 97 h 414"/>
                  <a:gd name="T108" fmla="*/ 485 w 512"/>
                  <a:gd name="T109" fmla="*/ 79 h 414"/>
                  <a:gd name="T110" fmla="*/ 496 w 512"/>
                  <a:gd name="T111" fmla="*/ 63 h 414"/>
                  <a:gd name="T112" fmla="*/ 509 w 512"/>
                  <a:gd name="T113" fmla="*/ 8 h 41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512"/>
                  <a:gd name="T172" fmla="*/ 0 h 414"/>
                  <a:gd name="T173" fmla="*/ 512 w 512"/>
                  <a:gd name="T174" fmla="*/ 414 h 41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512" h="414">
                    <a:moveTo>
                      <a:pt x="512" y="0"/>
                    </a:moveTo>
                    <a:lnTo>
                      <a:pt x="509" y="32"/>
                    </a:lnTo>
                    <a:lnTo>
                      <a:pt x="504" y="63"/>
                    </a:lnTo>
                    <a:lnTo>
                      <a:pt x="499" y="95"/>
                    </a:lnTo>
                    <a:lnTo>
                      <a:pt x="488" y="126"/>
                    </a:lnTo>
                    <a:lnTo>
                      <a:pt x="477" y="157"/>
                    </a:lnTo>
                    <a:lnTo>
                      <a:pt x="464" y="186"/>
                    </a:lnTo>
                    <a:lnTo>
                      <a:pt x="448" y="215"/>
                    </a:lnTo>
                    <a:lnTo>
                      <a:pt x="431" y="239"/>
                    </a:lnTo>
                    <a:lnTo>
                      <a:pt x="418" y="252"/>
                    </a:lnTo>
                    <a:lnTo>
                      <a:pt x="405" y="265"/>
                    </a:lnTo>
                    <a:lnTo>
                      <a:pt x="391" y="278"/>
                    </a:lnTo>
                    <a:lnTo>
                      <a:pt x="378" y="291"/>
                    </a:lnTo>
                    <a:lnTo>
                      <a:pt x="367" y="304"/>
                    </a:lnTo>
                    <a:lnTo>
                      <a:pt x="356" y="312"/>
                    </a:lnTo>
                    <a:lnTo>
                      <a:pt x="348" y="320"/>
                    </a:lnTo>
                    <a:lnTo>
                      <a:pt x="346" y="322"/>
                    </a:lnTo>
                    <a:lnTo>
                      <a:pt x="343" y="320"/>
                    </a:lnTo>
                    <a:lnTo>
                      <a:pt x="340" y="320"/>
                    </a:lnTo>
                    <a:lnTo>
                      <a:pt x="338" y="317"/>
                    </a:lnTo>
                    <a:lnTo>
                      <a:pt x="335" y="317"/>
                    </a:lnTo>
                    <a:lnTo>
                      <a:pt x="332" y="315"/>
                    </a:lnTo>
                    <a:lnTo>
                      <a:pt x="330" y="312"/>
                    </a:lnTo>
                    <a:lnTo>
                      <a:pt x="327" y="312"/>
                    </a:lnTo>
                    <a:lnTo>
                      <a:pt x="327" y="309"/>
                    </a:lnTo>
                    <a:lnTo>
                      <a:pt x="324" y="315"/>
                    </a:lnTo>
                    <a:lnTo>
                      <a:pt x="324" y="320"/>
                    </a:lnTo>
                    <a:lnTo>
                      <a:pt x="324" y="322"/>
                    </a:lnTo>
                    <a:lnTo>
                      <a:pt x="324" y="328"/>
                    </a:lnTo>
                    <a:lnTo>
                      <a:pt x="324" y="333"/>
                    </a:lnTo>
                    <a:lnTo>
                      <a:pt x="324" y="336"/>
                    </a:lnTo>
                    <a:lnTo>
                      <a:pt x="324" y="341"/>
                    </a:lnTo>
                    <a:lnTo>
                      <a:pt x="324" y="343"/>
                    </a:lnTo>
                    <a:lnTo>
                      <a:pt x="319" y="346"/>
                    </a:lnTo>
                    <a:lnTo>
                      <a:pt x="314" y="349"/>
                    </a:lnTo>
                    <a:lnTo>
                      <a:pt x="308" y="351"/>
                    </a:lnTo>
                    <a:lnTo>
                      <a:pt x="303" y="354"/>
                    </a:lnTo>
                    <a:lnTo>
                      <a:pt x="297" y="356"/>
                    </a:lnTo>
                    <a:lnTo>
                      <a:pt x="292" y="359"/>
                    </a:lnTo>
                    <a:lnTo>
                      <a:pt x="287" y="362"/>
                    </a:lnTo>
                    <a:lnTo>
                      <a:pt x="281" y="364"/>
                    </a:lnTo>
                    <a:lnTo>
                      <a:pt x="281" y="362"/>
                    </a:lnTo>
                    <a:lnTo>
                      <a:pt x="281" y="359"/>
                    </a:lnTo>
                    <a:lnTo>
                      <a:pt x="279" y="356"/>
                    </a:lnTo>
                    <a:lnTo>
                      <a:pt x="279" y="354"/>
                    </a:lnTo>
                    <a:lnTo>
                      <a:pt x="276" y="351"/>
                    </a:lnTo>
                    <a:lnTo>
                      <a:pt x="276" y="349"/>
                    </a:lnTo>
                    <a:lnTo>
                      <a:pt x="276" y="346"/>
                    </a:lnTo>
                    <a:lnTo>
                      <a:pt x="273" y="349"/>
                    </a:lnTo>
                    <a:lnTo>
                      <a:pt x="273" y="351"/>
                    </a:lnTo>
                    <a:lnTo>
                      <a:pt x="273" y="356"/>
                    </a:lnTo>
                    <a:lnTo>
                      <a:pt x="271" y="359"/>
                    </a:lnTo>
                    <a:lnTo>
                      <a:pt x="271" y="362"/>
                    </a:lnTo>
                    <a:lnTo>
                      <a:pt x="271" y="364"/>
                    </a:lnTo>
                    <a:lnTo>
                      <a:pt x="268" y="367"/>
                    </a:lnTo>
                    <a:lnTo>
                      <a:pt x="268" y="372"/>
                    </a:lnTo>
                    <a:lnTo>
                      <a:pt x="257" y="375"/>
                    </a:lnTo>
                    <a:lnTo>
                      <a:pt x="249" y="377"/>
                    </a:lnTo>
                    <a:lnTo>
                      <a:pt x="238" y="380"/>
                    </a:lnTo>
                    <a:lnTo>
                      <a:pt x="228" y="383"/>
                    </a:lnTo>
                    <a:lnTo>
                      <a:pt x="220" y="388"/>
                    </a:lnTo>
                    <a:lnTo>
                      <a:pt x="209" y="391"/>
                    </a:lnTo>
                    <a:lnTo>
                      <a:pt x="198" y="393"/>
                    </a:lnTo>
                    <a:lnTo>
                      <a:pt x="190" y="396"/>
                    </a:lnTo>
                    <a:lnTo>
                      <a:pt x="185" y="396"/>
                    </a:lnTo>
                    <a:lnTo>
                      <a:pt x="182" y="396"/>
                    </a:lnTo>
                    <a:lnTo>
                      <a:pt x="179" y="396"/>
                    </a:lnTo>
                    <a:lnTo>
                      <a:pt x="174" y="393"/>
                    </a:lnTo>
                    <a:lnTo>
                      <a:pt x="171" y="393"/>
                    </a:lnTo>
                    <a:lnTo>
                      <a:pt x="169" y="393"/>
                    </a:lnTo>
                    <a:lnTo>
                      <a:pt x="163" y="393"/>
                    </a:lnTo>
                    <a:lnTo>
                      <a:pt x="161" y="393"/>
                    </a:lnTo>
                    <a:lnTo>
                      <a:pt x="158" y="396"/>
                    </a:lnTo>
                    <a:lnTo>
                      <a:pt x="155" y="398"/>
                    </a:lnTo>
                    <a:lnTo>
                      <a:pt x="153" y="401"/>
                    </a:lnTo>
                    <a:lnTo>
                      <a:pt x="150" y="404"/>
                    </a:lnTo>
                    <a:lnTo>
                      <a:pt x="147" y="406"/>
                    </a:lnTo>
                    <a:lnTo>
                      <a:pt x="145" y="409"/>
                    </a:lnTo>
                    <a:lnTo>
                      <a:pt x="142" y="411"/>
                    </a:lnTo>
                    <a:lnTo>
                      <a:pt x="139" y="414"/>
                    </a:lnTo>
                    <a:lnTo>
                      <a:pt x="126" y="414"/>
                    </a:lnTo>
                    <a:lnTo>
                      <a:pt x="112" y="414"/>
                    </a:lnTo>
                    <a:lnTo>
                      <a:pt x="99" y="414"/>
                    </a:lnTo>
                    <a:lnTo>
                      <a:pt x="86" y="414"/>
                    </a:lnTo>
                    <a:lnTo>
                      <a:pt x="72" y="411"/>
                    </a:lnTo>
                    <a:lnTo>
                      <a:pt x="59" y="411"/>
                    </a:lnTo>
                    <a:lnTo>
                      <a:pt x="48" y="409"/>
                    </a:lnTo>
                    <a:lnTo>
                      <a:pt x="35" y="406"/>
                    </a:lnTo>
                    <a:lnTo>
                      <a:pt x="29" y="404"/>
                    </a:lnTo>
                    <a:lnTo>
                      <a:pt x="27" y="404"/>
                    </a:lnTo>
                    <a:lnTo>
                      <a:pt x="21" y="401"/>
                    </a:lnTo>
                    <a:lnTo>
                      <a:pt x="16" y="401"/>
                    </a:lnTo>
                    <a:lnTo>
                      <a:pt x="13" y="398"/>
                    </a:lnTo>
                    <a:lnTo>
                      <a:pt x="8" y="398"/>
                    </a:lnTo>
                    <a:lnTo>
                      <a:pt x="2" y="396"/>
                    </a:lnTo>
                    <a:lnTo>
                      <a:pt x="0" y="396"/>
                    </a:lnTo>
                    <a:lnTo>
                      <a:pt x="19" y="391"/>
                    </a:lnTo>
                    <a:lnTo>
                      <a:pt x="35" y="383"/>
                    </a:lnTo>
                    <a:lnTo>
                      <a:pt x="48" y="375"/>
                    </a:lnTo>
                    <a:lnTo>
                      <a:pt x="59" y="367"/>
                    </a:lnTo>
                    <a:lnTo>
                      <a:pt x="67" y="354"/>
                    </a:lnTo>
                    <a:lnTo>
                      <a:pt x="75" y="343"/>
                    </a:lnTo>
                    <a:lnTo>
                      <a:pt x="83" y="328"/>
                    </a:lnTo>
                    <a:lnTo>
                      <a:pt x="88" y="309"/>
                    </a:lnTo>
                    <a:lnTo>
                      <a:pt x="91" y="320"/>
                    </a:lnTo>
                    <a:lnTo>
                      <a:pt x="91" y="330"/>
                    </a:lnTo>
                    <a:lnTo>
                      <a:pt x="91" y="341"/>
                    </a:lnTo>
                    <a:lnTo>
                      <a:pt x="91" y="351"/>
                    </a:lnTo>
                    <a:lnTo>
                      <a:pt x="91" y="359"/>
                    </a:lnTo>
                    <a:lnTo>
                      <a:pt x="88" y="370"/>
                    </a:lnTo>
                    <a:lnTo>
                      <a:pt x="88" y="380"/>
                    </a:lnTo>
                    <a:lnTo>
                      <a:pt x="88" y="391"/>
                    </a:lnTo>
                    <a:lnTo>
                      <a:pt x="91" y="385"/>
                    </a:lnTo>
                    <a:lnTo>
                      <a:pt x="94" y="380"/>
                    </a:lnTo>
                    <a:lnTo>
                      <a:pt x="96" y="375"/>
                    </a:lnTo>
                    <a:lnTo>
                      <a:pt x="99" y="367"/>
                    </a:lnTo>
                    <a:lnTo>
                      <a:pt x="102" y="362"/>
                    </a:lnTo>
                    <a:lnTo>
                      <a:pt x="104" y="356"/>
                    </a:lnTo>
                    <a:lnTo>
                      <a:pt x="107" y="351"/>
                    </a:lnTo>
                    <a:lnTo>
                      <a:pt x="110" y="346"/>
                    </a:lnTo>
                    <a:lnTo>
                      <a:pt x="110" y="351"/>
                    </a:lnTo>
                    <a:lnTo>
                      <a:pt x="110" y="359"/>
                    </a:lnTo>
                    <a:lnTo>
                      <a:pt x="110" y="364"/>
                    </a:lnTo>
                    <a:lnTo>
                      <a:pt x="110" y="372"/>
                    </a:lnTo>
                    <a:lnTo>
                      <a:pt x="110" y="377"/>
                    </a:lnTo>
                    <a:lnTo>
                      <a:pt x="110" y="385"/>
                    </a:lnTo>
                    <a:lnTo>
                      <a:pt x="110" y="391"/>
                    </a:lnTo>
                    <a:lnTo>
                      <a:pt x="110" y="398"/>
                    </a:lnTo>
                    <a:lnTo>
                      <a:pt x="115" y="391"/>
                    </a:lnTo>
                    <a:lnTo>
                      <a:pt x="118" y="383"/>
                    </a:lnTo>
                    <a:lnTo>
                      <a:pt x="120" y="375"/>
                    </a:lnTo>
                    <a:lnTo>
                      <a:pt x="123" y="367"/>
                    </a:lnTo>
                    <a:lnTo>
                      <a:pt x="126" y="359"/>
                    </a:lnTo>
                    <a:lnTo>
                      <a:pt x="128" y="351"/>
                    </a:lnTo>
                    <a:lnTo>
                      <a:pt x="131" y="343"/>
                    </a:lnTo>
                    <a:lnTo>
                      <a:pt x="131" y="336"/>
                    </a:lnTo>
                    <a:lnTo>
                      <a:pt x="131" y="341"/>
                    </a:lnTo>
                    <a:lnTo>
                      <a:pt x="134" y="346"/>
                    </a:lnTo>
                    <a:lnTo>
                      <a:pt x="134" y="351"/>
                    </a:lnTo>
                    <a:lnTo>
                      <a:pt x="134" y="359"/>
                    </a:lnTo>
                    <a:lnTo>
                      <a:pt x="137" y="364"/>
                    </a:lnTo>
                    <a:lnTo>
                      <a:pt x="137" y="370"/>
                    </a:lnTo>
                    <a:lnTo>
                      <a:pt x="137" y="375"/>
                    </a:lnTo>
                    <a:lnTo>
                      <a:pt x="139" y="383"/>
                    </a:lnTo>
                    <a:lnTo>
                      <a:pt x="139" y="377"/>
                    </a:lnTo>
                    <a:lnTo>
                      <a:pt x="142" y="372"/>
                    </a:lnTo>
                    <a:lnTo>
                      <a:pt x="145" y="370"/>
                    </a:lnTo>
                    <a:lnTo>
                      <a:pt x="145" y="364"/>
                    </a:lnTo>
                    <a:lnTo>
                      <a:pt x="147" y="359"/>
                    </a:lnTo>
                    <a:lnTo>
                      <a:pt x="150" y="356"/>
                    </a:lnTo>
                    <a:lnTo>
                      <a:pt x="150" y="351"/>
                    </a:lnTo>
                    <a:lnTo>
                      <a:pt x="153" y="349"/>
                    </a:lnTo>
                    <a:lnTo>
                      <a:pt x="153" y="351"/>
                    </a:lnTo>
                    <a:lnTo>
                      <a:pt x="155" y="354"/>
                    </a:lnTo>
                    <a:lnTo>
                      <a:pt x="155" y="359"/>
                    </a:lnTo>
                    <a:lnTo>
                      <a:pt x="158" y="362"/>
                    </a:lnTo>
                    <a:lnTo>
                      <a:pt x="158" y="364"/>
                    </a:lnTo>
                    <a:lnTo>
                      <a:pt x="161" y="370"/>
                    </a:lnTo>
                    <a:lnTo>
                      <a:pt x="161" y="372"/>
                    </a:lnTo>
                    <a:lnTo>
                      <a:pt x="163" y="377"/>
                    </a:lnTo>
                    <a:lnTo>
                      <a:pt x="163" y="375"/>
                    </a:lnTo>
                    <a:lnTo>
                      <a:pt x="163" y="370"/>
                    </a:lnTo>
                    <a:lnTo>
                      <a:pt x="166" y="362"/>
                    </a:lnTo>
                    <a:lnTo>
                      <a:pt x="166" y="354"/>
                    </a:lnTo>
                    <a:lnTo>
                      <a:pt x="169" y="346"/>
                    </a:lnTo>
                    <a:lnTo>
                      <a:pt x="169" y="341"/>
                    </a:lnTo>
                    <a:lnTo>
                      <a:pt x="169" y="336"/>
                    </a:lnTo>
                    <a:lnTo>
                      <a:pt x="171" y="338"/>
                    </a:lnTo>
                    <a:lnTo>
                      <a:pt x="171" y="343"/>
                    </a:lnTo>
                    <a:lnTo>
                      <a:pt x="174" y="351"/>
                    </a:lnTo>
                    <a:lnTo>
                      <a:pt x="174" y="359"/>
                    </a:lnTo>
                    <a:lnTo>
                      <a:pt x="177" y="367"/>
                    </a:lnTo>
                    <a:lnTo>
                      <a:pt x="179" y="372"/>
                    </a:lnTo>
                    <a:lnTo>
                      <a:pt x="179" y="377"/>
                    </a:lnTo>
                    <a:lnTo>
                      <a:pt x="182" y="372"/>
                    </a:lnTo>
                    <a:lnTo>
                      <a:pt x="185" y="364"/>
                    </a:lnTo>
                    <a:lnTo>
                      <a:pt x="185" y="359"/>
                    </a:lnTo>
                    <a:lnTo>
                      <a:pt x="187" y="351"/>
                    </a:lnTo>
                    <a:lnTo>
                      <a:pt x="190" y="346"/>
                    </a:lnTo>
                    <a:lnTo>
                      <a:pt x="190" y="338"/>
                    </a:lnTo>
                    <a:lnTo>
                      <a:pt x="193" y="333"/>
                    </a:lnTo>
                    <a:lnTo>
                      <a:pt x="196" y="325"/>
                    </a:lnTo>
                    <a:lnTo>
                      <a:pt x="196" y="330"/>
                    </a:lnTo>
                    <a:lnTo>
                      <a:pt x="198" y="336"/>
                    </a:lnTo>
                    <a:lnTo>
                      <a:pt x="201" y="341"/>
                    </a:lnTo>
                    <a:lnTo>
                      <a:pt x="204" y="346"/>
                    </a:lnTo>
                    <a:lnTo>
                      <a:pt x="206" y="351"/>
                    </a:lnTo>
                    <a:lnTo>
                      <a:pt x="209" y="354"/>
                    </a:lnTo>
                    <a:lnTo>
                      <a:pt x="209" y="359"/>
                    </a:lnTo>
                    <a:lnTo>
                      <a:pt x="212" y="364"/>
                    </a:lnTo>
                    <a:lnTo>
                      <a:pt x="212" y="362"/>
                    </a:lnTo>
                    <a:lnTo>
                      <a:pt x="212" y="359"/>
                    </a:lnTo>
                    <a:lnTo>
                      <a:pt x="212" y="354"/>
                    </a:lnTo>
                    <a:lnTo>
                      <a:pt x="214" y="351"/>
                    </a:lnTo>
                    <a:lnTo>
                      <a:pt x="214" y="349"/>
                    </a:lnTo>
                    <a:lnTo>
                      <a:pt x="214" y="346"/>
                    </a:lnTo>
                    <a:lnTo>
                      <a:pt x="214" y="341"/>
                    </a:lnTo>
                    <a:lnTo>
                      <a:pt x="214" y="338"/>
                    </a:lnTo>
                    <a:lnTo>
                      <a:pt x="217" y="343"/>
                    </a:lnTo>
                    <a:lnTo>
                      <a:pt x="220" y="346"/>
                    </a:lnTo>
                    <a:lnTo>
                      <a:pt x="222" y="351"/>
                    </a:lnTo>
                    <a:lnTo>
                      <a:pt x="225" y="354"/>
                    </a:lnTo>
                    <a:lnTo>
                      <a:pt x="228" y="359"/>
                    </a:lnTo>
                    <a:lnTo>
                      <a:pt x="233" y="362"/>
                    </a:lnTo>
                    <a:lnTo>
                      <a:pt x="236" y="367"/>
                    </a:lnTo>
                    <a:lnTo>
                      <a:pt x="238" y="370"/>
                    </a:lnTo>
                    <a:lnTo>
                      <a:pt x="238" y="364"/>
                    </a:lnTo>
                    <a:lnTo>
                      <a:pt x="238" y="359"/>
                    </a:lnTo>
                    <a:lnTo>
                      <a:pt x="238" y="354"/>
                    </a:lnTo>
                    <a:lnTo>
                      <a:pt x="238" y="349"/>
                    </a:lnTo>
                    <a:lnTo>
                      <a:pt x="238" y="341"/>
                    </a:lnTo>
                    <a:lnTo>
                      <a:pt x="238" y="336"/>
                    </a:lnTo>
                    <a:lnTo>
                      <a:pt x="238" y="330"/>
                    </a:lnTo>
                    <a:lnTo>
                      <a:pt x="238" y="325"/>
                    </a:lnTo>
                    <a:lnTo>
                      <a:pt x="241" y="328"/>
                    </a:lnTo>
                    <a:lnTo>
                      <a:pt x="244" y="333"/>
                    </a:lnTo>
                    <a:lnTo>
                      <a:pt x="244" y="336"/>
                    </a:lnTo>
                    <a:lnTo>
                      <a:pt x="246" y="341"/>
                    </a:lnTo>
                    <a:lnTo>
                      <a:pt x="249" y="343"/>
                    </a:lnTo>
                    <a:lnTo>
                      <a:pt x="249" y="349"/>
                    </a:lnTo>
                    <a:lnTo>
                      <a:pt x="252" y="351"/>
                    </a:lnTo>
                    <a:lnTo>
                      <a:pt x="255" y="356"/>
                    </a:lnTo>
                    <a:lnTo>
                      <a:pt x="255" y="351"/>
                    </a:lnTo>
                    <a:lnTo>
                      <a:pt x="255" y="346"/>
                    </a:lnTo>
                    <a:lnTo>
                      <a:pt x="255" y="341"/>
                    </a:lnTo>
                    <a:lnTo>
                      <a:pt x="255" y="338"/>
                    </a:lnTo>
                    <a:lnTo>
                      <a:pt x="257" y="333"/>
                    </a:lnTo>
                    <a:lnTo>
                      <a:pt x="257" y="328"/>
                    </a:lnTo>
                    <a:lnTo>
                      <a:pt x="257" y="322"/>
                    </a:lnTo>
                    <a:lnTo>
                      <a:pt x="257" y="317"/>
                    </a:lnTo>
                    <a:lnTo>
                      <a:pt x="260" y="320"/>
                    </a:lnTo>
                    <a:lnTo>
                      <a:pt x="265" y="322"/>
                    </a:lnTo>
                    <a:lnTo>
                      <a:pt x="268" y="328"/>
                    </a:lnTo>
                    <a:lnTo>
                      <a:pt x="271" y="330"/>
                    </a:lnTo>
                    <a:lnTo>
                      <a:pt x="273" y="333"/>
                    </a:lnTo>
                    <a:lnTo>
                      <a:pt x="279" y="336"/>
                    </a:lnTo>
                    <a:lnTo>
                      <a:pt x="281" y="338"/>
                    </a:lnTo>
                    <a:lnTo>
                      <a:pt x="284" y="341"/>
                    </a:lnTo>
                    <a:lnTo>
                      <a:pt x="284" y="338"/>
                    </a:lnTo>
                    <a:lnTo>
                      <a:pt x="287" y="333"/>
                    </a:lnTo>
                    <a:lnTo>
                      <a:pt x="287" y="328"/>
                    </a:lnTo>
                    <a:lnTo>
                      <a:pt x="287" y="325"/>
                    </a:lnTo>
                    <a:lnTo>
                      <a:pt x="287" y="320"/>
                    </a:lnTo>
                    <a:lnTo>
                      <a:pt x="287" y="317"/>
                    </a:lnTo>
                    <a:lnTo>
                      <a:pt x="287" y="312"/>
                    </a:lnTo>
                    <a:lnTo>
                      <a:pt x="289" y="307"/>
                    </a:lnTo>
                    <a:lnTo>
                      <a:pt x="289" y="312"/>
                    </a:lnTo>
                    <a:lnTo>
                      <a:pt x="292" y="315"/>
                    </a:lnTo>
                    <a:lnTo>
                      <a:pt x="295" y="317"/>
                    </a:lnTo>
                    <a:lnTo>
                      <a:pt x="297" y="322"/>
                    </a:lnTo>
                    <a:lnTo>
                      <a:pt x="300" y="325"/>
                    </a:lnTo>
                    <a:lnTo>
                      <a:pt x="300" y="330"/>
                    </a:lnTo>
                    <a:lnTo>
                      <a:pt x="303" y="333"/>
                    </a:lnTo>
                    <a:lnTo>
                      <a:pt x="305" y="336"/>
                    </a:lnTo>
                    <a:lnTo>
                      <a:pt x="305" y="330"/>
                    </a:lnTo>
                    <a:lnTo>
                      <a:pt x="305" y="325"/>
                    </a:lnTo>
                    <a:lnTo>
                      <a:pt x="305" y="320"/>
                    </a:lnTo>
                    <a:lnTo>
                      <a:pt x="308" y="315"/>
                    </a:lnTo>
                    <a:lnTo>
                      <a:pt x="308" y="309"/>
                    </a:lnTo>
                    <a:lnTo>
                      <a:pt x="308" y="304"/>
                    </a:lnTo>
                    <a:lnTo>
                      <a:pt x="308" y="299"/>
                    </a:lnTo>
                    <a:lnTo>
                      <a:pt x="308" y="291"/>
                    </a:lnTo>
                    <a:lnTo>
                      <a:pt x="311" y="294"/>
                    </a:lnTo>
                    <a:lnTo>
                      <a:pt x="314" y="294"/>
                    </a:lnTo>
                    <a:lnTo>
                      <a:pt x="316" y="294"/>
                    </a:lnTo>
                    <a:lnTo>
                      <a:pt x="322" y="294"/>
                    </a:lnTo>
                    <a:lnTo>
                      <a:pt x="324" y="294"/>
                    </a:lnTo>
                    <a:lnTo>
                      <a:pt x="327" y="296"/>
                    </a:lnTo>
                    <a:lnTo>
                      <a:pt x="330" y="296"/>
                    </a:lnTo>
                    <a:lnTo>
                      <a:pt x="332" y="296"/>
                    </a:lnTo>
                    <a:lnTo>
                      <a:pt x="330" y="288"/>
                    </a:lnTo>
                    <a:lnTo>
                      <a:pt x="330" y="283"/>
                    </a:lnTo>
                    <a:lnTo>
                      <a:pt x="327" y="275"/>
                    </a:lnTo>
                    <a:lnTo>
                      <a:pt x="324" y="267"/>
                    </a:lnTo>
                    <a:lnTo>
                      <a:pt x="322" y="262"/>
                    </a:lnTo>
                    <a:lnTo>
                      <a:pt x="319" y="254"/>
                    </a:lnTo>
                    <a:lnTo>
                      <a:pt x="319" y="247"/>
                    </a:lnTo>
                    <a:lnTo>
                      <a:pt x="316" y="241"/>
                    </a:lnTo>
                    <a:lnTo>
                      <a:pt x="319" y="247"/>
                    </a:lnTo>
                    <a:lnTo>
                      <a:pt x="324" y="254"/>
                    </a:lnTo>
                    <a:lnTo>
                      <a:pt x="327" y="262"/>
                    </a:lnTo>
                    <a:lnTo>
                      <a:pt x="332" y="267"/>
                    </a:lnTo>
                    <a:lnTo>
                      <a:pt x="338" y="275"/>
                    </a:lnTo>
                    <a:lnTo>
                      <a:pt x="340" y="281"/>
                    </a:lnTo>
                    <a:lnTo>
                      <a:pt x="346" y="288"/>
                    </a:lnTo>
                    <a:lnTo>
                      <a:pt x="348" y="296"/>
                    </a:lnTo>
                    <a:lnTo>
                      <a:pt x="351" y="291"/>
                    </a:lnTo>
                    <a:lnTo>
                      <a:pt x="351" y="288"/>
                    </a:lnTo>
                    <a:lnTo>
                      <a:pt x="351" y="286"/>
                    </a:lnTo>
                    <a:lnTo>
                      <a:pt x="351" y="281"/>
                    </a:lnTo>
                    <a:lnTo>
                      <a:pt x="351" y="278"/>
                    </a:lnTo>
                    <a:lnTo>
                      <a:pt x="351" y="275"/>
                    </a:lnTo>
                    <a:lnTo>
                      <a:pt x="354" y="273"/>
                    </a:lnTo>
                    <a:lnTo>
                      <a:pt x="354" y="267"/>
                    </a:lnTo>
                    <a:lnTo>
                      <a:pt x="348" y="262"/>
                    </a:lnTo>
                    <a:lnTo>
                      <a:pt x="346" y="254"/>
                    </a:lnTo>
                    <a:lnTo>
                      <a:pt x="343" y="247"/>
                    </a:lnTo>
                    <a:lnTo>
                      <a:pt x="340" y="239"/>
                    </a:lnTo>
                    <a:lnTo>
                      <a:pt x="335" y="233"/>
                    </a:lnTo>
                    <a:lnTo>
                      <a:pt x="332" y="226"/>
                    </a:lnTo>
                    <a:lnTo>
                      <a:pt x="330" y="218"/>
                    </a:lnTo>
                    <a:lnTo>
                      <a:pt x="327" y="210"/>
                    </a:lnTo>
                    <a:lnTo>
                      <a:pt x="332" y="218"/>
                    </a:lnTo>
                    <a:lnTo>
                      <a:pt x="340" y="226"/>
                    </a:lnTo>
                    <a:lnTo>
                      <a:pt x="346" y="233"/>
                    </a:lnTo>
                    <a:lnTo>
                      <a:pt x="354" y="241"/>
                    </a:lnTo>
                    <a:lnTo>
                      <a:pt x="359" y="249"/>
                    </a:lnTo>
                    <a:lnTo>
                      <a:pt x="367" y="254"/>
                    </a:lnTo>
                    <a:lnTo>
                      <a:pt x="375" y="262"/>
                    </a:lnTo>
                    <a:lnTo>
                      <a:pt x="383" y="267"/>
                    </a:lnTo>
                    <a:lnTo>
                      <a:pt x="381" y="260"/>
                    </a:lnTo>
                    <a:lnTo>
                      <a:pt x="378" y="254"/>
                    </a:lnTo>
                    <a:lnTo>
                      <a:pt x="375" y="247"/>
                    </a:lnTo>
                    <a:lnTo>
                      <a:pt x="372" y="241"/>
                    </a:lnTo>
                    <a:lnTo>
                      <a:pt x="370" y="233"/>
                    </a:lnTo>
                    <a:lnTo>
                      <a:pt x="367" y="228"/>
                    </a:lnTo>
                    <a:lnTo>
                      <a:pt x="364" y="220"/>
                    </a:lnTo>
                    <a:lnTo>
                      <a:pt x="362" y="215"/>
                    </a:lnTo>
                    <a:lnTo>
                      <a:pt x="367" y="220"/>
                    </a:lnTo>
                    <a:lnTo>
                      <a:pt x="372" y="223"/>
                    </a:lnTo>
                    <a:lnTo>
                      <a:pt x="378" y="228"/>
                    </a:lnTo>
                    <a:lnTo>
                      <a:pt x="383" y="231"/>
                    </a:lnTo>
                    <a:lnTo>
                      <a:pt x="389" y="236"/>
                    </a:lnTo>
                    <a:lnTo>
                      <a:pt x="394" y="239"/>
                    </a:lnTo>
                    <a:lnTo>
                      <a:pt x="399" y="244"/>
                    </a:lnTo>
                    <a:lnTo>
                      <a:pt x="405" y="247"/>
                    </a:lnTo>
                    <a:lnTo>
                      <a:pt x="405" y="244"/>
                    </a:lnTo>
                    <a:lnTo>
                      <a:pt x="405" y="239"/>
                    </a:lnTo>
                    <a:lnTo>
                      <a:pt x="405" y="236"/>
                    </a:lnTo>
                    <a:lnTo>
                      <a:pt x="405" y="233"/>
                    </a:lnTo>
                    <a:lnTo>
                      <a:pt x="407" y="231"/>
                    </a:lnTo>
                    <a:lnTo>
                      <a:pt x="407" y="226"/>
                    </a:lnTo>
                    <a:lnTo>
                      <a:pt x="407" y="223"/>
                    </a:lnTo>
                    <a:lnTo>
                      <a:pt x="407" y="220"/>
                    </a:lnTo>
                    <a:lnTo>
                      <a:pt x="405" y="215"/>
                    </a:lnTo>
                    <a:lnTo>
                      <a:pt x="399" y="210"/>
                    </a:lnTo>
                    <a:lnTo>
                      <a:pt x="397" y="205"/>
                    </a:lnTo>
                    <a:lnTo>
                      <a:pt x="394" y="199"/>
                    </a:lnTo>
                    <a:lnTo>
                      <a:pt x="391" y="194"/>
                    </a:lnTo>
                    <a:lnTo>
                      <a:pt x="386" y="189"/>
                    </a:lnTo>
                    <a:lnTo>
                      <a:pt x="383" y="184"/>
                    </a:lnTo>
                    <a:lnTo>
                      <a:pt x="381" y="178"/>
                    </a:lnTo>
                    <a:lnTo>
                      <a:pt x="386" y="184"/>
                    </a:lnTo>
                    <a:lnTo>
                      <a:pt x="391" y="186"/>
                    </a:lnTo>
                    <a:lnTo>
                      <a:pt x="397" y="192"/>
                    </a:lnTo>
                    <a:lnTo>
                      <a:pt x="402" y="194"/>
                    </a:lnTo>
                    <a:lnTo>
                      <a:pt x="407" y="197"/>
                    </a:lnTo>
                    <a:lnTo>
                      <a:pt x="415" y="202"/>
                    </a:lnTo>
                    <a:lnTo>
                      <a:pt x="421" y="205"/>
                    </a:lnTo>
                    <a:lnTo>
                      <a:pt x="426" y="210"/>
                    </a:lnTo>
                    <a:lnTo>
                      <a:pt x="423" y="205"/>
                    </a:lnTo>
                    <a:lnTo>
                      <a:pt x="418" y="199"/>
                    </a:lnTo>
                    <a:lnTo>
                      <a:pt x="415" y="192"/>
                    </a:lnTo>
                    <a:lnTo>
                      <a:pt x="413" y="186"/>
                    </a:lnTo>
                    <a:lnTo>
                      <a:pt x="407" y="181"/>
                    </a:lnTo>
                    <a:lnTo>
                      <a:pt x="405" y="176"/>
                    </a:lnTo>
                    <a:lnTo>
                      <a:pt x="402" y="171"/>
                    </a:lnTo>
                    <a:lnTo>
                      <a:pt x="397" y="165"/>
                    </a:lnTo>
                    <a:lnTo>
                      <a:pt x="402" y="168"/>
                    </a:lnTo>
                    <a:lnTo>
                      <a:pt x="407" y="171"/>
                    </a:lnTo>
                    <a:lnTo>
                      <a:pt x="413" y="171"/>
                    </a:lnTo>
                    <a:lnTo>
                      <a:pt x="418" y="173"/>
                    </a:lnTo>
                    <a:lnTo>
                      <a:pt x="423" y="176"/>
                    </a:lnTo>
                    <a:lnTo>
                      <a:pt x="429" y="176"/>
                    </a:lnTo>
                    <a:lnTo>
                      <a:pt x="434" y="178"/>
                    </a:lnTo>
                    <a:lnTo>
                      <a:pt x="440" y="181"/>
                    </a:lnTo>
                    <a:lnTo>
                      <a:pt x="434" y="176"/>
                    </a:lnTo>
                    <a:lnTo>
                      <a:pt x="431" y="173"/>
                    </a:lnTo>
                    <a:lnTo>
                      <a:pt x="429" y="168"/>
                    </a:lnTo>
                    <a:lnTo>
                      <a:pt x="426" y="165"/>
                    </a:lnTo>
                    <a:lnTo>
                      <a:pt x="421" y="160"/>
                    </a:lnTo>
                    <a:lnTo>
                      <a:pt x="418" y="157"/>
                    </a:lnTo>
                    <a:lnTo>
                      <a:pt x="415" y="152"/>
                    </a:lnTo>
                    <a:lnTo>
                      <a:pt x="413" y="150"/>
                    </a:lnTo>
                    <a:lnTo>
                      <a:pt x="418" y="150"/>
                    </a:lnTo>
                    <a:lnTo>
                      <a:pt x="421" y="150"/>
                    </a:lnTo>
                    <a:lnTo>
                      <a:pt x="426" y="150"/>
                    </a:lnTo>
                    <a:lnTo>
                      <a:pt x="431" y="150"/>
                    </a:lnTo>
                    <a:lnTo>
                      <a:pt x="437" y="150"/>
                    </a:lnTo>
                    <a:lnTo>
                      <a:pt x="442" y="150"/>
                    </a:lnTo>
                    <a:lnTo>
                      <a:pt x="445" y="150"/>
                    </a:lnTo>
                    <a:lnTo>
                      <a:pt x="450" y="150"/>
                    </a:lnTo>
                    <a:lnTo>
                      <a:pt x="448" y="147"/>
                    </a:lnTo>
                    <a:lnTo>
                      <a:pt x="445" y="144"/>
                    </a:lnTo>
                    <a:lnTo>
                      <a:pt x="445" y="142"/>
                    </a:lnTo>
                    <a:lnTo>
                      <a:pt x="442" y="142"/>
                    </a:lnTo>
                    <a:lnTo>
                      <a:pt x="440" y="139"/>
                    </a:lnTo>
                    <a:lnTo>
                      <a:pt x="437" y="137"/>
                    </a:lnTo>
                    <a:lnTo>
                      <a:pt x="440" y="134"/>
                    </a:lnTo>
                    <a:lnTo>
                      <a:pt x="442" y="134"/>
                    </a:lnTo>
                    <a:lnTo>
                      <a:pt x="448" y="134"/>
                    </a:lnTo>
                    <a:lnTo>
                      <a:pt x="450" y="134"/>
                    </a:lnTo>
                    <a:lnTo>
                      <a:pt x="453" y="131"/>
                    </a:lnTo>
                    <a:lnTo>
                      <a:pt x="458" y="131"/>
                    </a:lnTo>
                    <a:lnTo>
                      <a:pt x="461" y="131"/>
                    </a:lnTo>
                    <a:lnTo>
                      <a:pt x="464" y="131"/>
                    </a:lnTo>
                    <a:lnTo>
                      <a:pt x="464" y="129"/>
                    </a:lnTo>
                    <a:lnTo>
                      <a:pt x="461" y="126"/>
                    </a:lnTo>
                    <a:lnTo>
                      <a:pt x="458" y="123"/>
                    </a:lnTo>
                    <a:lnTo>
                      <a:pt x="458" y="121"/>
                    </a:lnTo>
                    <a:lnTo>
                      <a:pt x="456" y="118"/>
                    </a:lnTo>
                    <a:lnTo>
                      <a:pt x="456" y="116"/>
                    </a:lnTo>
                    <a:lnTo>
                      <a:pt x="458" y="116"/>
                    </a:lnTo>
                    <a:lnTo>
                      <a:pt x="461" y="118"/>
                    </a:lnTo>
                    <a:lnTo>
                      <a:pt x="464" y="118"/>
                    </a:lnTo>
                    <a:lnTo>
                      <a:pt x="466" y="118"/>
                    </a:lnTo>
                    <a:lnTo>
                      <a:pt x="469" y="118"/>
                    </a:lnTo>
                    <a:lnTo>
                      <a:pt x="472" y="118"/>
                    </a:lnTo>
                    <a:lnTo>
                      <a:pt x="472" y="116"/>
                    </a:lnTo>
                    <a:lnTo>
                      <a:pt x="472" y="113"/>
                    </a:lnTo>
                    <a:lnTo>
                      <a:pt x="469" y="110"/>
                    </a:lnTo>
                    <a:lnTo>
                      <a:pt x="469" y="108"/>
                    </a:lnTo>
                    <a:lnTo>
                      <a:pt x="469" y="105"/>
                    </a:lnTo>
                    <a:lnTo>
                      <a:pt x="466" y="103"/>
                    </a:lnTo>
                    <a:lnTo>
                      <a:pt x="466" y="100"/>
                    </a:lnTo>
                    <a:lnTo>
                      <a:pt x="469" y="100"/>
                    </a:lnTo>
                    <a:lnTo>
                      <a:pt x="472" y="97"/>
                    </a:lnTo>
                    <a:lnTo>
                      <a:pt x="474" y="97"/>
                    </a:lnTo>
                    <a:lnTo>
                      <a:pt x="477" y="97"/>
                    </a:lnTo>
                    <a:lnTo>
                      <a:pt x="480" y="97"/>
                    </a:lnTo>
                    <a:lnTo>
                      <a:pt x="482" y="97"/>
                    </a:lnTo>
                    <a:lnTo>
                      <a:pt x="485" y="97"/>
                    </a:lnTo>
                    <a:lnTo>
                      <a:pt x="488" y="97"/>
                    </a:lnTo>
                    <a:lnTo>
                      <a:pt x="488" y="95"/>
                    </a:lnTo>
                    <a:lnTo>
                      <a:pt x="485" y="92"/>
                    </a:lnTo>
                    <a:lnTo>
                      <a:pt x="485" y="89"/>
                    </a:lnTo>
                    <a:lnTo>
                      <a:pt x="485" y="87"/>
                    </a:lnTo>
                    <a:lnTo>
                      <a:pt x="485" y="84"/>
                    </a:lnTo>
                    <a:lnTo>
                      <a:pt x="485" y="82"/>
                    </a:lnTo>
                    <a:lnTo>
                      <a:pt x="485" y="79"/>
                    </a:lnTo>
                    <a:lnTo>
                      <a:pt x="485" y="76"/>
                    </a:lnTo>
                    <a:lnTo>
                      <a:pt x="485" y="74"/>
                    </a:lnTo>
                    <a:lnTo>
                      <a:pt x="488" y="74"/>
                    </a:lnTo>
                    <a:lnTo>
                      <a:pt x="488" y="71"/>
                    </a:lnTo>
                    <a:lnTo>
                      <a:pt x="490" y="68"/>
                    </a:lnTo>
                    <a:lnTo>
                      <a:pt x="493" y="68"/>
                    </a:lnTo>
                    <a:lnTo>
                      <a:pt x="493" y="66"/>
                    </a:lnTo>
                    <a:lnTo>
                      <a:pt x="496" y="63"/>
                    </a:lnTo>
                    <a:lnTo>
                      <a:pt x="499" y="63"/>
                    </a:lnTo>
                    <a:lnTo>
                      <a:pt x="496" y="55"/>
                    </a:lnTo>
                    <a:lnTo>
                      <a:pt x="496" y="48"/>
                    </a:lnTo>
                    <a:lnTo>
                      <a:pt x="499" y="40"/>
                    </a:lnTo>
                    <a:lnTo>
                      <a:pt x="499" y="32"/>
                    </a:lnTo>
                    <a:lnTo>
                      <a:pt x="504" y="24"/>
                    </a:lnTo>
                    <a:lnTo>
                      <a:pt x="507" y="16"/>
                    </a:lnTo>
                    <a:lnTo>
                      <a:pt x="509" y="8"/>
                    </a:lnTo>
                    <a:lnTo>
                      <a:pt x="512" y="0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8" name="Freeform 589"/>
              <p:cNvSpPr>
                <a:spLocks/>
              </p:cNvSpPr>
              <p:nvPr/>
            </p:nvSpPr>
            <p:spPr bwMode="auto">
              <a:xfrm>
                <a:off x="4322" y="2996"/>
                <a:ext cx="121" cy="236"/>
              </a:xfrm>
              <a:custGeom>
                <a:avLst/>
                <a:gdLst>
                  <a:gd name="T0" fmla="*/ 72 w 121"/>
                  <a:gd name="T1" fmla="*/ 110 h 236"/>
                  <a:gd name="T2" fmla="*/ 80 w 121"/>
                  <a:gd name="T3" fmla="*/ 147 h 236"/>
                  <a:gd name="T4" fmla="*/ 94 w 121"/>
                  <a:gd name="T5" fmla="*/ 183 h 236"/>
                  <a:gd name="T6" fmla="*/ 110 w 121"/>
                  <a:gd name="T7" fmla="*/ 217 h 236"/>
                  <a:gd name="T8" fmla="*/ 110 w 121"/>
                  <a:gd name="T9" fmla="*/ 223 h 236"/>
                  <a:gd name="T10" fmla="*/ 80 w 121"/>
                  <a:gd name="T11" fmla="*/ 194 h 236"/>
                  <a:gd name="T12" fmla="*/ 51 w 121"/>
                  <a:gd name="T13" fmla="*/ 160 h 236"/>
                  <a:gd name="T14" fmla="*/ 32 w 121"/>
                  <a:gd name="T15" fmla="*/ 126 h 236"/>
                  <a:gd name="T16" fmla="*/ 24 w 121"/>
                  <a:gd name="T17" fmla="*/ 97 h 236"/>
                  <a:gd name="T18" fmla="*/ 19 w 121"/>
                  <a:gd name="T19" fmla="*/ 71 h 236"/>
                  <a:gd name="T20" fmla="*/ 11 w 121"/>
                  <a:gd name="T21" fmla="*/ 47 h 236"/>
                  <a:gd name="T22" fmla="*/ 5 w 121"/>
                  <a:gd name="T23" fmla="*/ 31 h 236"/>
                  <a:gd name="T24" fmla="*/ 3 w 121"/>
                  <a:gd name="T25" fmla="*/ 24 h 236"/>
                  <a:gd name="T26" fmla="*/ 3 w 121"/>
                  <a:gd name="T27" fmla="*/ 18 h 236"/>
                  <a:gd name="T28" fmla="*/ 0 w 121"/>
                  <a:gd name="T29" fmla="*/ 11 h 236"/>
                  <a:gd name="T30" fmla="*/ 0 w 121"/>
                  <a:gd name="T31" fmla="*/ 5 h 236"/>
                  <a:gd name="T32" fmla="*/ 5 w 121"/>
                  <a:gd name="T33" fmla="*/ 3 h 236"/>
                  <a:gd name="T34" fmla="*/ 16 w 121"/>
                  <a:gd name="T35" fmla="*/ 5 h 236"/>
                  <a:gd name="T36" fmla="*/ 30 w 121"/>
                  <a:gd name="T37" fmla="*/ 11 h 236"/>
                  <a:gd name="T38" fmla="*/ 43 w 121"/>
                  <a:gd name="T39" fmla="*/ 13 h 236"/>
                  <a:gd name="T40" fmla="*/ 46 w 121"/>
                  <a:gd name="T41" fmla="*/ 16 h 236"/>
                  <a:gd name="T42" fmla="*/ 38 w 121"/>
                  <a:gd name="T43" fmla="*/ 18 h 236"/>
                  <a:gd name="T44" fmla="*/ 30 w 121"/>
                  <a:gd name="T45" fmla="*/ 21 h 236"/>
                  <a:gd name="T46" fmla="*/ 24 w 121"/>
                  <a:gd name="T47" fmla="*/ 24 h 236"/>
                  <a:gd name="T48" fmla="*/ 24 w 121"/>
                  <a:gd name="T49" fmla="*/ 26 h 236"/>
                  <a:gd name="T50" fmla="*/ 30 w 121"/>
                  <a:gd name="T51" fmla="*/ 26 h 236"/>
                  <a:gd name="T52" fmla="*/ 38 w 121"/>
                  <a:gd name="T53" fmla="*/ 29 h 236"/>
                  <a:gd name="T54" fmla="*/ 43 w 121"/>
                  <a:gd name="T55" fmla="*/ 29 h 236"/>
                  <a:gd name="T56" fmla="*/ 46 w 121"/>
                  <a:gd name="T57" fmla="*/ 31 h 236"/>
                  <a:gd name="T58" fmla="*/ 40 w 121"/>
                  <a:gd name="T59" fmla="*/ 37 h 236"/>
                  <a:gd name="T60" fmla="*/ 35 w 121"/>
                  <a:gd name="T61" fmla="*/ 42 h 236"/>
                  <a:gd name="T62" fmla="*/ 30 w 121"/>
                  <a:gd name="T63" fmla="*/ 45 h 236"/>
                  <a:gd name="T64" fmla="*/ 30 w 121"/>
                  <a:gd name="T65" fmla="*/ 47 h 236"/>
                  <a:gd name="T66" fmla="*/ 35 w 121"/>
                  <a:gd name="T67" fmla="*/ 50 h 236"/>
                  <a:gd name="T68" fmla="*/ 43 w 121"/>
                  <a:gd name="T69" fmla="*/ 50 h 236"/>
                  <a:gd name="T70" fmla="*/ 48 w 121"/>
                  <a:gd name="T71" fmla="*/ 52 h 236"/>
                  <a:gd name="T72" fmla="*/ 48 w 121"/>
                  <a:gd name="T73" fmla="*/ 55 h 236"/>
                  <a:gd name="T74" fmla="*/ 46 w 121"/>
                  <a:gd name="T75" fmla="*/ 60 h 236"/>
                  <a:gd name="T76" fmla="*/ 43 w 121"/>
                  <a:gd name="T77" fmla="*/ 66 h 236"/>
                  <a:gd name="T78" fmla="*/ 38 w 121"/>
                  <a:gd name="T79" fmla="*/ 71 h 236"/>
                  <a:gd name="T80" fmla="*/ 38 w 121"/>
                  <a:gd name="T81" fmla="*/ 71 h 236"/>
                  <a:gd name="T82" fmla="*/ 43 w 121"/>
                  <a:gd name="T83" fmla="*/ 71 h 236"/>
                  <a:gd name="T84" fmla="*/ 46 w 121"/>
                  <a:gd name="T85" fmla="*/ 71 h 236"/>
                  <a:gd name="T86" fmla="*/ 51 w 121"/>
                  <a:gd name="T87" fmla="*/ 71 h 236"/>
                  <a:gd name="T88" fmla="*/ 51 w 121"/>
                  <a:gd name="T89" fmla="*/ 73 h 236"/>
                  <a:gd name="T90" fmla="*/ 46 w 121"/>
                  <a:gd name="T91" fmla="*/ 79 h 236"/>
                  <a:gd name="T92" fmla="*/ 43 w 121"/>
                  <a:gd name="T93" fmla="*/ 86 h 236"/>
                  <a:gd name="T94" fmla="*/ 40 w 121"/>
                  <a:gd name="T95" fmla="*/ 92 h 236"/>
                  <a:gd name="T96" fmla="*/ 40 w 121"/>
                  <a:gd name="T97" fmla="*/ 94 h 236"/>
                  <a:gd name="T98" fmla="*/ 48 w 121"/>
                  <a:gd name="T99" fmla="*/ 92 h 236"/>
                  <a:gd name="T100" fmla="*/ 56 w 121"/>
                  <a:gd name="T101" fmla="*/ 92 h 236"/>
                  <a:gd name="T102" fmla="*/ 64 w 121"/>
                  <a:gd name="T103" fmla="*/ 89 h 2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w 121"/>
                  <a:gd name="T157" fmla="*/ 0 h 236"/>
                  <a:gd name="T158" fmla="*/ 121 w 121"/>
                  <a:gd name="T159" fmla="*/ 236 h 2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T156" t="T157" r="T158" b="T159"/>
                <a:pathLst>
                  <a:path w="121" h="236">
                    <a:moveTo>
                      <a:pt x="67" y="89"/>
                    </a:moveTo>
                    <a:lnTo>
                      <a:pt x="72" y="110"/>
                    </a:lnTo>
                    <a:lnTo>
                      <a:pt x="75" y="128"/>
                    </a:lnTo>
                    <a:lnTo>
                      <a:pt x="80" y="147"/>
                    </a:lnTo>
                    <a:lnTo>
                      <a:pt x="86" y="165"/>
                    </a:lnTo>
                    <a:lnTo>
                      <a:pt x="94" y="183"/>
                    </a:lnTo>
                    <a:lnTo>
                      <a:pt x="99" y="199"/>
                    </a:lnTo>
                    <a:lnTo>
                      <a:pt x="110" y="217"/>
                    </a:lnTo>
                    <a:lnTo>
                      <a:pt x="121" y="236"/>
                    </a:lnTo>
                    <a:lnTo>
                      <a:pt x="110" y="223"/>
                    </a:lnTo>
                    <a:lnTo>
                      <a:pt x="94" y="210"/>
                    </a:lnTo>
                    <a:lnTo>
                      <a:pt x="80" y="194"/>
                    </a:lnTo>
                    <a:lnTo>
                      <a:pt x="67" y="175"/>
                    </a:lnTo>
                    <a:lnTo>
                      <a:pt x="51" y="160"/>
                    </a:lnTo>
                    <a:lnTo>
                      <a:pt x="40" y="141"/>
                    </a:lnTo>
                    <a:lnTo>
                      <a:pt x="32" y="126"/>
                    </a:lnTo>
                    <a:lnTo>
                      <a:pt x="27" y="110"/>
                    </a:lnTo>
                    <a:lnTo>
                      <a:pt x="24" y="97"/>
                    </a:lnTo>
                    <a:lnTo>
                      <a:pt x="22" y="84"/>
                    </a:lnTo>
                    <a:lnTo>
                      <a:pt x="19" y="71"/>
                    </a:lnTo>
                    <a:lnTo>
                      <a:pt x="13" y="58"/>
                    </a:lnTo>
                    <a:lnTo>
                      <a:pt x="11" y="47"/>
                    </a:lnTo>
                    <a:lnTo>
                      <a:pt x="8" y="37"/>
                    </a:lnTo>
                    <a:lnTo>
                      <a:pt x="5" y="31"/>
                    </a:lnTo>
                    <a:lnTo>
                      <a:pt x="3" y="29"/>
                    </a:lnTo>
                    <a:lnTo>
                      <a:pt x="3" y="24"/>
                    </a:lnTo>
                    <a:lnTo>
                      <a:pt x="3" y="21"/>
                    </a:lnTo>
                    <a:lnTo>
                      <a:pt x="3" y="18"/>
                    </a:lnTo>
                    <a:lnTo>
                      <a:pt x="0" y="13"/>
                    </a:lnTo>
                    <a:lnTo>
                      <a:pt x="0" y="11"/>
                    </a:lnTo>
                    <a:lnTo>
                      <a:pt x="0" y="8"/>
                    </a:lnTo>
                    <a:lnTo>
                      <a:pt x="0" y="5"/>
                    </a:lnTo>
                    <a:lnTo>
                      <a:pt x="0" y="0"/>
                    </a:lnTo>
                    <a:lnTo>
                      <a:pt x="5" y="3"/>
                    </a:lnTo>
                    <a:lnTo>
                      <a:pt x="11" y="5"/>
                    </a:lnTo>
                    <a:lnTo>
                      <a:pt x="16" y="5"/>
                    </a:lnTo>
                    <a:lnTo>
                      <a:pt x="24" y="8"/>
                    </a:lnTo>
                    <a:lnTo>
                      <a:pt x="30" y="11"/>
                    </a:lnTo>
                    <a:lnTo>
                      <a:pt x="35" y="11"/>
                    </a:lnTo>
                    <a:lnTo>
                      <a:pt x="43" y="13"/>
                    </a:lnTo>
                    <a:lnTo>
                      <a:pt x="48" y="16"/>
                    </a:lnTo>
                    <a:lnTo>
                      <a:pt x="46" y="16"/>
                    </a:lnTo>
                    <a:lnTo>
                      <a:pt x="40" y="18"/>
                    </a:lnTo>
                    <a:lnTo>
                      <a:pt x="38" y="18"/>
                    </a:lnTo>
                    <a:lnTo>
                      <a:pt x="35" y="21"/>
                    </a:lnTo>
                    <a:lnTo>
                      <a:pt x="30" y="21"/>
                    </a:lnTo>
                    <a:lnTo>
                      <a:pt x="27" y="24"/>
                    </a:lnTo>
                    <a:lnTo>
                      <a:pt x="24" y="24"/>
                    </a:lnTo>
                    <a:lnTo>
                      <a:pt x="22" y="26"/>
                    </a:lnTo>
                    <a:lnTo>
                      <a:pt x="24" y="26"/>
                    </a:lnTo>
                    <a:lnTo>
                      <a:pt x="27" y="26"/>
                    </a:lnTo>
                    <a:lnTo>
                      <a:pt x="30" y="26"/>
                    </a:lnTo>
                    <a:lnTo>
                      <a:pt x="32" y="29"/>
                    </a:lnTo>
                    <a:lnTo>
                      <a:pt x="38" y="29"/>
                    </a:lnTo>
                    <a:lnTo>
                      <a:pt x="40" y="29"/>
                    </a:lnTo>
                    <a:lnTo>
                      <a:pt x="43" y="29"/>
                    </a:lnTo>
                    <a:lnTo>
                      <a:pt x="48" y="31"/>
                    </a:lnTo>
                    <a:lnTo>
                      <a:pt x="46" y="31"/>
                    </a:lnTo>
                    <a:lnTo>
                      <a:pt x="43" y="34"/>
                    </a:lnTo>
                    <a:lnTo>
                      <a:pt x="40" y="37"/>
                    </a:lnTo>
                    <a:lnTo>
                      <a:pt x="38" y="39"/>
                    </a:lnTo>
                    <a:lnTo>
                      <a:pt x="35" y="42"/>
                    </a:lnTo>
                    <a:lnTo>
                      <a:pt x="32" y="42"/>
                    </a:lnTo>
                    <a:lnTo>
                      <a:pt x="30" y="45"/>
                    </a:lnTo>
                    <a:lnTo>
                      <a:pt x="27" y="47"/>
                    </a:lnTo>
                    <a:lnTo>
                      <a:pt x="30" y="47"/>
                    </a:lnTo>
                    <a:lnTo>
                      <a:pt x="32" y="50"/>
                    </a:lnTo>
                    <a:lnTo>
                      <a:pt x="35" y="50"/>
                    </a:lnTo>
                    <a:lnTo>
                      <a:pt x="40" y="50"/>
                    </a:lnTo>
                    <a:lnTo>
                      <a:pt x="43" y="50"/>
                    </a:lnTo>
                    <a:lnTo>
                      <a:pt x="46" y="52"/>
                    </a:lnTo>
                    <a:lnTo>
                      <a:pt x="48" y="52"/>
                    </a:lnTo>
                    <a:lnTo>
                      <a:pt x="51" y="52"/>
                    </a:lnTo>
                    <a:lnTo>
                      <a:pt x="48" y="55"/>
                    </a:lnTo>
                    <a:lnTo>
                      <a:pt x="48" y="58"/>
                    </a:lnTo>
                    <a:lnTo>
                      <a:pt x="46" y="60"/>
                    </a:lnTo>
                    <a:lnTo>
                      <a:pt x="43" y="63"/>
                    </a:lnTo>
                    <a:lnTo>
                      <a:pt x="43" y="66"/>
                    </a:lnTo>
                    <a:lnTo>
                      <a:pt x="40" y="68"/>
                    </a:lnTo>
                    <a:lnTo>
                      <a:pt x="38" y="71"/>
                    </a:lnTo>
                    <a:lnTo>
                      <a:pt x="38" y="73"/>
                    </a:lnTo>
                    <a:lnTo>
                      <a:pt x="38" y="71"/>
                    </a:lnTo>
                    <a:lnTo>
                      <a:pt x="40" y="71"/>
                    </a:lnTo>
                    <a:lnTo>
                      <a:pt x="43" y="71"/>
                    </a:lnTo>
                    <a:lnTo>
                      <a:pt x="46" y="71"/>
                    </a:lnTo>
                    <a:lnTo>
                      <a:pt x="48" y="71"/>
                    </a:lnTo>
                    <a:lnTo>
                      <a:pt x="51" y="71"/>
                    </a:lnTo>
                    <a:lnTo>
                      <a:pt x="51" y="73"/>
                    </a:lnTo>
                    <a:lnTo>
                      <a:pt x="48" y="76"/>
                    </a:lnTo>
                    <a:lnTo>
                      <a:pt x="46" y="79"/>
                    </a:lnTo>
                    <a:lnTo>
                      <a:pt x="46" y="81"/>
                    </a:lnTo>
                    <a:lnTo>
                      <a:pt x="43" y="86"/>
                    </a:lnTo>
                    <a:lnTo>
                      <a:pt x="40" y="89"/>
                    </a:lnTo>
                    <a:lnTo>
                      <a:pt x="40" y="92"/>
                    </a:lnTo>
                    <a:lnTo>
                      <a:pt x="38" y="94"/>
                    </a:lnTo>
                    <a:lnTo>
                      <a:pt x="40" y="94"/>
                    </a:lnTo>
                    <a:lnTo>
                      <a:pt x="46" y="92"/>
                    </a:lnTo>
                    <a:lnTo>
                      <a:pt x="48" y="92"/>
                    </a:lnTo>
                    <a:lnTo>
                      <a:pt x="54" y="92"/>
                    </a:lnTo>
                    <a:lnTo>
                      <a:pt x="56" y="92"/>
                    </a:lnTo>
                    <a:lnTo>
                      <a:pt x="59" y="89"/>
                    </a:lnTo>
                    <a:lnTo>
                      <a:pt x="64" y="89"/>
                    </a:lnTo>
                    <a:lnTo>
                      <a:pt x="67" y="89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79" name="Freeform 590"/>
              <p:cNvSpPr>
                <a:spLocks/>
              </p:cNvSpPr>
              <p:nvPr/>
            </p:nvSpPr>
            <p:spPr bwMode="auto">
              <a:xfrm>
                <a:off x="4309" y="2700"/>
                <a:ext cx="142" cy="134"/>
              </a:xfrm>
              <a:custGeom>
                <a:avLst/>
                <a:gdLst>
                  <a:gd name="T0" fmla="*/ 139 w 142"/>
                  <a:gd name="T1" fmla="*/ 16 h 134"/>
                  <a:gd name="T2" fmla="*/ 131 w 142"/>
                  <a:gd name="T3" fmla="*/ 11 h 134"/>
                  <a:gd name="T4" fmla="*/ 115 w 142"/>
                  <a:gd name="T5" fmla="*/ 5 h 134"/>
                  <a:gd name="T6" fmla="*/ 96 w 142"/>
                  <a:gd name="T7" fmla="*/ 0 h 134"/>
                  <a:gd name="T8" fmla="*/ 72 w 142"/>
                  <a:gd name="T9" fmla="*/ 0 h 134"/>
                  <a:gd name="T10" fmla="*/ 48 w 142"/>
                  <a:gd name="T11" fmla="*/ 8 h 134"/>
                  <a:gd name="T12" fmla="*/ 26 w 142"/>
                  <a:gd name="T13" fmla="*/ 29 h 134"/>
                  <a:gd name="T14" fmla="*/ 10 w 142"/>
                  <a:gd name="T15" fmla="*/ 68 h 134"/>
                  <a:gd name="T16" fmla="*/ 2 w 142"/>
                  <a:gd name="T17" fmla="*/ 113 h 134"/>
                  <a:gd name="T18" fmla="*/ 8 w 142"/>
                  <a:gd name="T19" fmla="*/ 131 h 134"/>
                  <a:gd name="T20" fmla="*/ 18 w 142"/>
                  <a:gd name="T21" fmla="*/ 123 h 134"/>
                  <a:gd name="T22" fmla="*/ 29 w 142"/>
                  <a:gd name="T23" fmla="*/ 115 h 134"/>
                  <a:gd name="T24" fmla="*/ 40 w 142"/>
                  <a:gd name="T25" fmla="*/ 108 h 134"/>
                  <a:gd name="T26" fmla="*/ 43 w 142"/>
                  <a:gd name="T27" fmla="*/ 105 h 134"/>
                  <a:gd name="T28" fmla="*/ 35 w 142"/>
                  <a:gd name="T29" fmla="*/ 105 h 134"/>
                  <a:gd name="T30" fmla="*/ 26 w 142"/>
                  <a:gd name="T31" fmla="*/ 105 h 134"/>
                  <a:gd name="T32" fmla="*/ 18 w 142"/>
                  <a:gd name="T33" fmla="*/ 105 h 134"/>
                  <a:gd name="T34" fmla="*/ 21 w 142"/>
                  <a:gd name="T35" fmla="*/ 105 h 134"/>
                  <a:gd name="T36" fmla="*/ 26 w 142"/>
                  <a:gd name="T37" fmla="*/ 100 h 134"/>
                  <a:gd name="T38" fmla="*/ 35 w 142"/>
                  <a:gd name="T39" fmla="*/ 94 h 134"/>
                  <a:gd name="T40" fmla="*/ 43 w 142"/>
                  <a:gd name="T41" fmla="*/ 89 h 134"/>
                  <a:gd name="T42" fmla="*/ 43 w 142"/>
                  <a:gd name="T43" fmla="*/ 87 h 134"/>
                  <a:gd name="T44" fmla="*/ 37 w 142"/>
                  <a:gd name="T45" fmla="*/ 87 h 134"/>
                  <a:gd name="T46" fmla="*/ 29 w 142"/>
                  <a:gd name="T47" fmla="*/ 87 h 134"/>
                  <a:gd name="T48" fmla="*/ 24 w 142"/>
                  <a:gd name="T49" fmla="*/ 87 h 134"/>
                  <a:gd name="T50" fmla="*/ 24 w 142"/>
                  <a:gd name="T51" fmla="*/ 84 h 134"/>
                  <a:gd name="T52" fmla="*/ 29 w 142"/>
                  <a:gd name="T53" fmla="*/ 79 h 134"/>
                  <a:gd name="T54" fmla="*/ 37 w 142"/>
                  <a:gd name="T55" fmla="*/ 74 h 134"/>
                  <a:gd name="T56" fmla="*/ 43 w 142"/>
                  <a:gd name="T57" fmla="*/ 71 h 134"/>
                  <a:gd name="T58" fmla="*/ 45 w 142"/>
                  <a:gd name="T59" fmla="*/ 66 h 134"/>
                  <a:gd name="T60" fmla="*/ 40 w 142"/>
                  <a:gd name="T61" fmla="*/ 63 h 134"/>
                  <a:gd name="T62" fmla="*/ 37 w 142"/>
                  <a:gd name="T63" fmla="*/ 60 h 134"/>
                  <a:gd name="T64" fmla="*/ 32 w 142"/>
                  <a:gd name="T65" fmla="*/ 58 h 134"/>
                  <a:gd name="T66" fmla="*/ 32 w 142"/>
                  <a:gd name="T67" fmla="*/ 55 h 134"/>
                  <a:gd name="T68" fmla="*/ 40 w 142"/>
                  <a:gd name="T69" fmla="*/ 53 h 134"/>
                  <a:gd name="T70" fmla="*/ 45 w 142"/>
                  <a:gd name="T71" fmla="*/ 47 h 134"/>
                  <a:gd name="T72" fmla="*/ 51 w 142"/>
                  <a:gd name="T73" fmla="*/ 45 h 134"/>
                  <a:gd name="T74" fmla="*/ 51 w 142"/>
                  <a:gd name="T75" fmla="*/ 42 h 134"/>
                  <a:gd name="T76" fmla="*/ 48 w 142"/>
                  <a:gd name="T77" fmla="*/ 37 h 134"/>
                  <a:gd name="T78" fmla="*/ 45 w 142"/>
                  <a:gd name="T79" fmla="*/ 34 h 134"/>
                  <a:gd name="T80" fmla="*/ 43 w 142"/>
                  <a:gd name="T81" fmla="*/ 29 h 134"/>
                  <a:gd name="T82" fmla="*/ 48 w 142"/>
                  <a:gd name="T83" fmla="*/ 29 h 134"/>
                  <a:gd name="T84" fmla="*/ 56 w 142"/>
                  <a:gd name="T85" fmla="*/ 29 h 134"/>
                  <a:gd name="T86" fmla="*/ 64 w 142"/>
                  <a:gd name="T87" fmla="*/ 29 h 134"/>
                  <a:gd name="T88" fmla="*/ 75 w 142"/>
                  <a:gd name="T89" fmla="*/ 32 h 134"/>
                  <a:gd name="T90" fmla="*/ 77 w 142"/>
                  <a:gd name="T91" fmla="*/ 29 h 134"/>
                  <a:gd name="T92" fmla="*/ 77 w 142"/>
                  <a:gd name="T93" fmla="*/ 26 h 134"/>
                  <a:gd name="T94" fmla="*/ 77 w 142"/>
                  <a:gd name="T95" fmla="*/ 21 h 134"/>
                  <a:gd name="T96" fmla="*/ 75 w 142"/>
                  <a:gd name="T97" fmla="*/ 16 h 134"/>
                  <a:gd name="T98" fmla="*/ 88 w 142"/>
                  <a:gd name="T99" fmla="*/ 19 h 134"/>
                  <a:gd name="T100" fmla="*/ 107 w 142"/>
                  <a:gd name="T101" fmla="*/ 26 h 134"/>
                  <a:gd name="T102" fmla="*/ 118 w 142"/>
                  <a:gd name="T103" fmla="*/ 37 h 134"/>
                  <a:gd name="T104" fmla="*/ 131 w 142"/>
                  <a:gd name="T105" fmla="*/ 55 h 134"/>
                  <a:gd name="T106" fmla="*/ 139 w 142"/>
                  <a:gd name="T107" fmla="*/ 60 h 134"/>
                  <a:gd name="T108" fmla="*/ 142 w 142"/>
                  <a:gd name="T109" fmla="*/ 47 h 134"/>
                  <a:gd name="T110" fmla="*/ 142 w 142"/>
                  <a:gd name="T111" fmla="*/ 37 h 134"/>
                  <a:gd name="T112" fmla="*/ 142 w 142"/>
                  <a:gd name="T113" fmla="*/ 24 h 134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142"/>
                  <a:gd name="T172" fmla="*/ 0 h 134"/>
                  <a:gd name="T173" fmla="*/ 142 w 142"/>
                  <a:gd name="T174" fmla="*/ 134 h 134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142" h="134">
                    <a:moveTo>
                      <a:pt x="139" y="19"/>
                    </a:moveTo>
                    <a:lnTo>
                      <a:pt x="139" y="16"/>
                    </a:lnTo>
                    <a:lnTo>
                      <a:pt x="136" y="16"/>
                    </a:lnTo>
                    <a:lnTo>
                      <a:pt x="131" y="11"/>
                    </a:lnTo>
                    <a:lnTo>
                      <a:pt x="123" y="8"/>
                    </a:lnTo>
                    <a:lnTo>
                      <a:pt x="115" y="5"/>
                    </a:lnTo>
                    <a:lnTo>
                      <a:pt x="104" y="0"/>
                    </a:lnTo>
                    <a:lnTo>
                      <a:pt x="96" y="0"/>
                    </a:lnTo>
                    <a:lnTo>
                      <a:pt x="85" y="0"/>
                    </a:lnTo>
                    <a:lnTo>
                      <a:pt x="72" y="0"/>
                    </a:lnTo>
                    <a:lnTo>
                      <a:pt x="59" y="5"/>
                    </a:lnTo>
                    <a:lnTo>
                      <a:pt x="48" y="8"/>
                    </a:lnTo>
                    <a:lnTo>
                      <a:pt x="40" y="16"/>
                    </a:lnTo>
                    <a:lnTo>
                      <a:pt x="26" y="29"/>
                    </a:lnTo>
                    <a:lnTo>
                      <a:pt x="16" y="47"/>
                    </a:lnTo>
                    <a:lnTo>
                      <a:pt x="10" y="68"/>
                    </a:lnTo>
                    <a:lnTo>
                      <a:pt x="5" y="89"/>
                    </a:lnTo>
                    <a:lnTo>
                      <a:pt x="2" y="113"/>
                    </a:lnTo>
                    <a:lnTo>
                      <a:pt x="0" y="134"/>
                    </a:lnTo>
                    <a:lnTo>
                      <a:pt x="8" y="131"/>
                    </a:lnTo>
                    <a:lnTo>
                      <a:pt x="13" y="126"/>
                    </a:lnTo>
                    <a:lnTo>
                      <a:pt x="18" y="123"/>
                    </a:lnTo>
                    <a:lnTo>
                      <a:pt x="24" y="118"/>
                    </a:lnTo>
                    <a:lnTo>
                      <a:pt x="29" y="115"/>
                    </a:lnTo>
                    <a:lnTo>
                      <a:pt x="35" y="113"/>
                    </a:lnTo>
                    <a:lnTo>
                      <a:pt x="40" y="108"/>
                    </a:lnTo>
                    <a:lnTo>
                      <a:pt x="45" y="105"/>
                    </a:lnTo>
                    <a:lnTo>
                      <a:pt x="43" y="105"/>
                    </a:lnTo>
                    <a:lnTo>
                      <a:pt x="37" y="105"/>
                    </a:lnTo>
                    <a:lnTo>
                      <a:pt x="35" y="105"/>
                    </a:lnTo>
                    <a:lnTo>
                      <a:pt x="32" y="105"/>
                    </a:lnTo>
                    <a:lnTo>
                      <a:pt x="26" y="105"/>
                    </a:lnTo>
                    <a:lnTo>
                      <a:pt x="24" y="105"/>
                    </a:lnTo>
                    <a:lnTo>
                      <a:pt x="18" y="105"/>
                    </a:lnTo>
                    <a:lnTo>
                      <a:pt x="16" y="105"/>
                    </a:lnTo>
                    <a:lnTo>
                      <a:pt x="21" y="105"/>
                    </a:lnTo>
                    <a:lnTo>
                      <a:pt x="24" y="102"/>
                    </a:lnTo>
                    <a:lnTo>
                      <a:pt x="26" y="100"/>
                    </a:lnTo>
                    <a:lnTo>
                      <a:pt x="32" y="97"/>
                    </a:lnTo>
                    <a:lnTo>
                      <a:pt x="35" y="94"/>
                    </a:lnTo>
                    <a:lnTo>
                      <a:pt x="40" y="92"/>
                    </a:lnTo>
                    <a:lnTo>
                      <a:pt x="43" y="89"/>
                    </a:lnTo>
                    <a:lnTo>
                      <a:pt x="48" y="87"/>
                    </a:lnTo>
                    <a:lnTo>
                      <a:pt x="43" y="87"/>
                    </a:lnTo>
                    <a:lnTo>
                      <a:pt x="40" y="87"/>
                    </a:lnTo>
                    <a:lnTo>
                      <a:pt x="37" y="87"/>
                    </a:lnTo>
                    <a:lnTo>
                      <a:pt x="35" y="87"/>
                    </a:lnTo>
                    <a:lnTo>
                      <a:pt x="29" y="87"/>
                    </a:lnTo>
                    <a:lnTo>
                      <a:pt x="26" y="87"/>
                    </a:lnTo>
                    <a:lnTo>
                      <a:pt x="24" y="87"/>
                    </a:lnTo>
                    <a:lnTo>
                      <a:pt x="21" y="87"/>
                    </a:lnTo>
                    <a:lnTo>
                      <a:pt x="24" y="84"/>
                    </a:lnTo>
                    <a:lnTo>
                      <a:pt x="26" y="81"/>
                    </a:lnTo>
                    <a:lnTo>
                      <a:pt x="29" y="79"/>
                    </a:lnTo>
                    <a:lnTo>
                      <a:pt x="35" y="76"/>
                    </a:lnTo>
                    <a:lnTo>
                      <a:pt x="37" y="74"/>
                    </a:lnTo>
                    <a:lnTo>
                      <a:pt x="40" y="74"/>
                    </a:lnTo>
                    <a:lnTo>
                      <a:pt x="43" y="71"/>
                    </a:lnTo>
                    <a:lnTo>
                      <a:pt x="48" y="68"/>
                    </a:lnTo>
                    <a:lnTo>
                      <a:pt x="45" y="66"/>
                    </a:lnTo>
                    <a:lnTo>
                      <a:pt x="43" y="66"/>
                    </a:lnTo>
                    <a:lnTo>
                      <a:pt x="40" y="63"/>
                    </a:lnTo>
                    <a:lnTo>
                      <a:pt x="37" y="63"/>
                    </a:lnTo>
                    <a:lnTo>
                      <a:pt x="37" y="60"/>
                    </a:lnTo>
                    <a:lnTo>
                      <a:pt x="35" y="60"/>
                    </a:lnTo>
                    <a:lnTo>
                      <a:pt x="32" y="58"/>
                    </a:lnTo>
                    <a:lnTo>
                      <a:pt x="29" y="58"/>
                    </a:lnTo>
                    <a:lnTo>
                      <a:pt x="32" y="55"/>
                    </a:lnTo>
                    <a:lnTo>
                      <a:pt x="37" y="53"/>
                    </a:lnTo>
                    <a:lnTo>
                      <a:pt x="40" y="53"/>
                    </a:lnTo>
                    <a:lnTo>
                      <a:pt x="43" y="50"/>
                    </a:lnTo>
                    <a:lnTo>
                      <a:pt x="45" y="47"/>
                    </a:lnTo>
                    <a:lnTo>
                      <a:pt x="48" y="47"/>
                    </a:lnTo>
                    <a:lnTo>
                      <a:pt x="51" y="45"/>
                    </a:lnTo>
                    <a:lnTo>
                      <a:pt x="53" y="42"/>
                    </a:lnTo>
                    <a:lnTo>
                      <a:pt x="51" y="42"/>
                    </a:lnTo>
                    <a:lnTo>
                      <a:pt x="51" y="39"/>
                    </a:lnTo>
                    <a:lnTo>
                      <a:pt x="48" y="37"/>
                    </a:lnTo>
                    <a:lnTo>
                      <a:pt x="48" y="34"/>
                    </a:lnTo>
                    <a:lnTo>
                      <a:pt x="45" y="34"/>
                    </a:lnTo>
                    <a:lnTo>
                      <a:pt x="45" y="32"/>
                    </a:lnTo>
                    <a:lnTo>
                      <a:pt x="43" y="29"/>
                    </a:lnTo>
                    <a:lnTo>
                      <a:pt x="43" y="26"/>
                    </a:lnTo>
                    <a:lnTo>
                      <a:pt x="48" y="29"/>
                    </a:lnTo>
                    <a:lnTo>
                      <a:pt x="51" y="29"/>
                    </a:lnTo>
                    <a:lnTo>
                      <a:pt x="56" y="29"/>
                    </a:lnTo>
                    <a:lnTo>
                      <a:pt x="61" y="29"/>
                    </a:lnTo>
                    <a:lnTo>
                      <a:pt x="64" y="29"/>
                    </a:lnTo>
                    <a:lnTo>
                      <a:pt x="69" y="32"/>
                    </a:lnTo>
                    <a:lnTo>
                      <a:pt x="75" y="32"/>
                    </a:lnTo>
                    <a:lnTo>
                      <a:pt x="80" y="32"/>
                    </a:lnTo>
                    <a:lnTo>
                      <a:pt x="77" y="29"/>
                    </a:lnTo>
                    <a:lnTo>
                      <a:pt x="77" y="26"/>
                    </a:lnTo>
                    <a:lnTo>
                      <a:pt x="77" y="24"/>
                    </a:lnTo>
                    <a:lnTo>
                      <a:pt x="77" y="21"/>
                    </a:lnTo>
                    <a:lnTo>
                      <a:pt x="77" y="19"/>
                    </a:lnTo>
                    <a:lnTo>
                      <a:pt x="75" y="16"/>
                    </a:lnTo>
                    <a:lnTo>
                      <a:pt x="75" y="13"/>
                    </a:lnTo>
                    <a:lnTo>
                      <a:pt x="88" y="19"/>
                    </a:lnTo>
                    <a:lnTo>
                      <a:pt x="99" y="21"/>
                    </a:lnTo>
                    <a:lnTo>
                      <a:pt x="107" y="26"/>
                    </a:lnTo>
                    <a:lnTo>
                      <a:pt x="112" y="32"/>
                    </a:lnTo>
                    <a:lnTo>
                      <a:pt x="118" y="37"/>
                    </a:lnTo>
                    <a:lnTo>
                      <a:pt x="123" y="45"/>
                    </a:lnTo>
                    <a:lnTo>
                      <a:pt x="131" y="55"/>
                    </a:lnTo>
                    <a:lnTo>
                      <a:pt x="136" y="66"/>
                    </a:lnTo>
                    <a:lnTo>
                      <a:pt x="139" y="60"/>
                    </a:lnTo>
                    <a:lnTo>
                      <a:pt x="142" y="55"/>
                    </a:lnTo>
                    <a:lnTo>
                      <a:pt x="142" y="47"/>
                    </a:lnTo>
                    <a:lnTo>
                      <a:pt x="142" y="42"/>
                    </a:lnTo>
                    <a:lnTo>
                      <a:pt x="142" y="37"/>
                    </a:lnTo>
                    <a:lnTo>
                      <a:pt x="142" y="29"/>
                    </a:lnTo>
                    <a:lnTo>
                      <a:pt x="142" y="24"/>
                    </a:lnTo>
                    <a:lnTo>
                      <a:pt x="139" y="19"/>
                    </a:lnTo>
                    <a:close/>
                  </a:path>
                </a:pathLst>
              </a:custGeom>
              <a:solidFill>
                <a:srgbClr val="FF706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0" name="Freeform 591"/>
              <p:cNvSpPr>
                <a:spLocks/>
              </p:cNvSpPr>
              <p:nvPr/>
            </p:nvSpPr>
            <p:spPr bwMode="auto">
              <a:xfrm>
                <a:off x="4134" y="2690"/>
                <a:ext cx="234" cy="497"/>
              </a:xfrm>
              <a:custGeom>
                <a:avLst/>
                <a:gdLst>
                  <a:gd name="T0" fmla="*/ 234 w 234"/>
                  <a:gd name="T1" fmla="*/ 0 h 497"/>
                  <a:gd name="T2" fmla="*/ 231 w 234"/>
                  <a:gd name="T3" fmla="*/ 0 h 497"/>
                  <a:gd name="T4" fmla="*/ 223 w 234"/>
                  <a:gd name="T5" fmla="*/ 2 h 497"/>
                  <a:gd name="T6" fmla="*/ 212 w 234"/>
                  <a:gd name="T7" fmla="*/ 5 h 497"/>
                  <a:gd name="T8" fmla="*/ 199 w 234"/>
                  <a:gd name="T9" fmla="*/ 10 h 497"/>
                  <a:gd name="T10" fmla="*/ 185 w 234"/>
                  <a:gd name="T11" fmla="*/ 18 h 497"/>
                  <a:gd name="T12" fmla="*/ 172 w 234"/>
                  <a:gd name="T13" fmla="*/ 23 h 497"/>
                  <a:gd name="T14" fmla="*/ 159 w 234"/>
                  <a:gd name="T15" fmla="*/ 31 h 497"/>
                  <a:gd name="T16" fmla="*/ 151 w 234"/>
                  <a:gd name="T17" fmla="*/ 39 h 497"/>
                  <a:gd name="T18" fmla="*/ 129 w 234"/>
                  <a:gd name="T19" fmla="*/ 63 h 497"/>
                  <a:gd name="T20" fmla="*/ 113 w 234"/>
                  <a:gd name="T21" fmla="*/ 89 h 497"/>
                  <a:gd name="T22" fmla="*/ 100 w 234"/>
                  <a:gd name="T23" fmla="*/ 115 h 497"/>
                  <a:gd name="T24" fmla="*/ 86 w 234"/>
                  <a:gd name="T25" fmla="*/ 141 h 497"/>
                  <a:gd name="T26" fmla="*/ 75 w 234"/>
                  <a:gd name="T27" fmla="*/ 170 h 497"/>
                  <a:gd name="T28" fmla="*/ 67 w 234"/>
                  <a:gd name="T29" fmla="*/ 199 h 497"/>
                  <a:gd name="T30" fmla="*/ 62 w 234"/>
                  <a:gd name="T31" fmla="*/ 228 h 497"/>
                  <a:gd name="T32" fmla="*/ 57 w 234"/>
                  <a:gd name="T33" fmla="*/ 256 h 497"/>
                  <a:gd name="T34" fmla="*/ 49 w 234"/>
                  <a:gd name="T35" fmla="*/ 317 h 497"/>
                  <a:gd name="T36" fmla="*/ 43 w 234"/>
                  <a:gd name="T37" fmla="*/ 377 h 497"/>
                  <a:gd name="T38" fmla="*/ 38 w 234"/>
                  <a:gd name="T39" fmla="*/ 437 h 497"/>
                  <a:gd name="T40" fmla="*/ 30 w 234"/>
                  <a:gd name="T41" fmla="*/ 495 h 497"/>
                  <a:gd name="T42" fmla="*/ 25 w 234"/>
                  <a:gd name="T43" fmla="*/ 495 h 497"/>
                  <a:gd name="T44" fmla="*/ 22 w 234"/>
                  <a:gd name="T45" fmla="*/ 495 h 497"/>
                  <a:gd name="T46" fmla="*/ 19 w 234"/>
                  <a:gd name="T47" fmla="*/ 495 h 497"/>
                  <a:gd name="T48" fmla="*/ 14 w 234"/>
                  <a:gd name="T49" fmla="*/ 495 h 497"/>
                  <a:gd name="T50" fmla="*/ 11 w 234"/>
                  <a:gd name="T51" fmla="*/ 495 h 497"/>
                  <a:gd name="T52" fmla="*/ 6 w 234"/>
                  <a:gd name="T53" fmla="*/ 495 h 497"/>
                  <a:gd name="T54" fmla="*/ 3 w 234"/>
                  <a:gd name="T55" fmla="*/ 495 h 497"/>
                  <a:gd name="T56" fmla="*/ 0 w 234"/>
                  <a:gd name="T57" fmla="*/ 497 h 497"/>
                  <a:gd name="T58" fmla="*/ 8 w 234"/>
                  <a:gd name="T59" fmla="*/ 450 h 497"/>
                  <a:gd name="T60" fmla="*/ 14 w 234"/>
                  <a:gd name="T61" fmla="*/ 400 h 497"/>
                  <a:gd name="T62" fmla="*/ 19 w 234"/>
                  <a:gd name="T63" fmla="*/ 351 h 497"/>
                  <a:gd name="T64" fmla="*/ 25 w 234"/>
                  <a:gd name="T65" fmla="*/ 303 h 497"/>
                  <a:gd name="T66" fmla="*/ 30 w 234"/>
                  <a:gd name="T67" fmla="*/ 254 h 497"/>
                  <a:gd name="T68" fmla="*/ 41 w 234"/>
                  <a:gd name="T69" fmla="*/ 207 h 497"/>
                  <a:gd name="T70" fmla="*/ 51 w 234"/>
                  <a:gd name="T71" fmla="*/ 159 h 497"/>
                  <a:gd name="T72" fmla="*/ 70 w 234"/>
                  <a:gd name="T73" fmla="*/ 115 h 497"/>
                  <a:gd name="T74" fmla="*/ 78 w 234"/>
                  <a:gd name="T75" fmla="*/ 99 h 497"/>
                  <a:gd name="T76" fmla="*/ 86 w 234"/>
                  <a:gd name="T77" fmla="*/ 81 h 497"/>
                  <a:gd name="T78" fmla="*/ 94 w 234"/>
                  <a:gd name="T79" fmla="*/ 63 h 497"/>
                  <a:gd name="T80" fmla="*/ 102 w 234"/>
                  <a:gd name="T81" fmla="*/ 44 h 497"/>
                  <a:gd name="T82" fmla="*/ 116 w 234"/>
                  <a:gd name="T83" fmla="*/ 26 h 497"/>
                  <a:gd name="T84" fmla="*/ 129 w 234"/>
                  <a:gd name="T85" fmla="*/ 15 h 497"/>
                  <a:gd name="T86" fmla="*/ 137 w 234"/>
                  <a:gd name="T87" fmla="*/ 10 h 497"/>
                  <a:gd name="T88" fmla="*/ 145 w 234"/>
                  <a:gd name="T89" fmla="*/ 8 h 497"/>
                  <a:gd name="T90" fmla="*/ 153 w 234"/>
                  <a:gd name="T91" fmla="*/ 8 h 497"/>
                  <a:gd name="T92" fmla="*/ 164 w 234"/>
                  <a:gd name="T93" fmla="*/ 8 h 497"/>
                  <a:gd name="T94" fmla="*/ 172 w 234"/>
                  <a:gd name="T95" fmla="*/ 8 h 497"/>
                  <a:gd name="T96" fmla="*/ 180 w 234"/>
                  <a:gd name="T97" fmla="*/ 5 h 497"/>
                  <a:gd name="T98" fmla="*/ 191 w 234"/>
                  <a:gd name="T99" fmla="*/ 5 h 497"/>
                  <a:gd name="T100" fmla="*/ 199 w 234"/>
                  <a:gd name="T101" fmla="*/ 2 h 497"/>
                  <a:gd name="T102" fmla="*/ 207 w 234"/>
                  <a:gd name="T103" fmla="*/ 2 h 497"/>
                  <a:gd name="T104" fmla="*/ 215 w 234"/>
                  <a:gd name="T105" fmla="*/ 2 h 497"/>
                  <a:gd name="T106" fmla="*/ 226 w 234"/>
                  <a:gd name="T107" fmla="*/ 0 h 497"/>
                  <a:gd name="T108" fmla="*/ 234 w 234"/>
                  <a:gd name="T109" fmla="*/ 0 h 497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234"/>
                  <a:gd name="T166" fmla="*/ 0 h 497"/>
                  <a:gd name="T167" fmla="*/ 234 w 234"/>
                  <a:gd name="T168" fmla="*/ 497 h 497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234" h="497">
                    <a:moveTo>
                      <a:pt x="234" y="0"/>
                    </a:moveTo>
                    <a:lnTo>
                      <a:pt x="231" y="0"/>
                    </a:lnTo>
                    <a:lnTo>
                      <a:pt x="223" y="2"/>
                    </a:lnTo>
                    <a:lnTo>
                      <a:pt x="212" y="5"/>
                    </a:lnTo>
                    <a:lnTo>
                      <a:pt x="199" y="10"/>
                    </a:lnTo>
                    <a:lnTo>
                      <a:pt x="185" y="18"/>
                    </a:lnTo>
                    <a:lnTo>
                      <a:pt x="172" y="23"/>
                    </a:lnTo>
                    <a:lnTo>
                      <a:pt x="159" y="31"/>
                    </a:lnTo>
                    <a:lnTo>
                      <a:pt x="151" y="39"/>
                    </a:lnTo>
                    <a:lnTo>
                      <a:pt x="129" y="63"/>
                    </a:lnTo>
                    <a:lnTo>
                      <a:pt x="113" y="89"/>
                    </a:lnTo>
                    <a:lnTo>
                      <a:pt x="100" y="115"/>
                    </a:lnTo>
                    <a:lnTo>
                      <a:pt x="86" y="141"/>
                    </a:lnTo>
                    <a:lnTo>
                      <a:pt x="75" y="170"/>
                    </a:lnTo>
                    <a:lnTo>
                      <a:pt x="67" y="199"/>
                    </a:lnTo>
                    <a:lnTo>
                      <a:pt x="62" y="228"/>
                    </a:lnTo>
                    <a:lnTo>
                      <a:pt x="57" y="256"/>
                    </a:lnTo>
                    <a:lnTo>
                      <a:pt x="49" y="317"/>
                    </a:lnTo>
                    <a:lnTo>
                      <a:pt x="43" y="377"/>
                    </a:lnTo>
                    <a:lnTo>
                      <a:pt x="38" y="437"/>
                    </a:lnTo>
                    <a:lnTo>
                      <a:pt x="30" y="495"/>
                    </a:lnTo>
                    <a:lnTo>
                      <a:pt x="25" y="495"/>
                    </a:lnTo>
                    <a:lnTo>
                      <a:pt x="22" y="495"/>
                    </a:lnTo>
                    <a:lnTo>
                      <a:pt x="19" y="495"/>
                    </a:lnTo>
                    <a:lnTo>
                      <a:pt x="14" y="495"/>
                    </a:lnTo>
                    <a:lnTo>
                      <a:pt x="11" y="495"/>
                    </a:lnTo>
                    <a:lnTo>
                      <a:pt x="6" y="495"/>
                    </a:lnTo>
                    <a:lnTo>
                      <a:pt x="3" y="495"/>
                    </a:lnTo>
                    <a:lnTo>
                      <a:pt x="0" y="497"/>
                    </a:lnTo>
                    <a:lnTo>
                      <a:pt x="8" y="450"/>
                    </a:lnTo>
                    <a:lnTo>
                      <a:pt x="14" y="400"/>
                    </a:lnTo>
                    <a:lnTo>
                      <a:pt x="19" y="351"/>
                    </a:lnTo>
                    <a:lnTo>
                      <a:pt x="25" y="303"/>
                    </a:lnTo>
                    <a:lnTo>
                      <a:pt x="30" y="254"/>
                    </a:lnTo>
                    <a:lnTo>
                      <a:pt x="41" y="207"/>
                    </a:lnTo>
                    <a:lnTo>
                      <a:pt x="51" y="159"/>
                    </a:lnTo>
                    <a:lnTo>
                      <a:pt x="70" y="115"/>
                    </a:lnTo>
                    <a:lnTo>
                      <a:pt x="78" y="99"/>
                    </a:lnTo>
                    <a:lnTo>
                      <a:pt x="86" y="81"/>
                    </a:lnTo>
                    <a:lnTo>
                      <a:pt x="94" y="63"/>
                    </a:lnTo>
                    <a:lnTo>
                      <a:pt x="102" y="44"/>
                    </a:lnTo>
                    <a:lnTo>
                      <a:pt x="116" y="26"/>
                    </a:lnTo>
                    <a:lnTo>
                      <a:pt x="129" y="15"/>
                    </a:lnTo>
                    <a:lnTo>
                      <a:pt x="137" y="10"/>
                    </a:lnTo>
                    <a:lnTo>
                      <a:pt x="145" y="8"/>
                    </a:lnTo>
                    <a:lnTo>
                      <a:pt x="153" y="8"/>
                    </a:lnTo>
                    <a:lnTo>
                      <a:pt x="164" y="8"/>
                    </a:lnTo>
                    <a:lnTo>
                      <a:pt x="172" y="8"/>
                    </a:lnTo>
                    <a:lnTo>
                      <a:pt x="180" y="5"/>
                    </a:lnTo>
                    <a:lnTo>
                      <a:pt x="191" y="5"/>
                    </a:lnTo>
                    <a:lnTo>
                      <a:pt x="199" y="2"/>
                    </a:lnTo>
                    <a:lnTo>
                      <a:pt x="207" y="2"/>
                    </a:lnTo>
                    <a:lnTo>
                      <a:pt x="215" y="2"/>
                    </a:lnTo>
                    <a:lnTo>
                      <a:pt x="226" y="0"/>
                    </a:lnTo>
                    <a:lnTo>
                      <a:pt x="234" y="0"/>
                    </a:lnTo>
                    <a:close/>
                  </a:path>
                </a:pathLst>
              </a:custGeom>
              <a:solidFill>
                <a:srgbClr val="666666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1" name="Freeform 592"/>
              <p:cNvSpPr>
                <a:spLocks/>
              </p:cNvSpPr>
              <p:nvPr/>
            </p:nvSpPr>
            <p:spPr bwMode="auto">
              <a:xfrm>
                <a:off x="4644" y="2184"/>
                <a:ext cx="43" cy="74"/>
              </a:xfrm>
              <a:custGeom>
                <a:avLst/>
                <a:gdLst>
                  <a:gd name="T0" fmla="*/ 43 w 43"/>
                  <a:gd name="T1" fmla="*/ 74 h 74"/>
                  <a:gd name="T2" fmla="*/ 29 w 43"/>
                  <a:gd name="T3" fmla="*/ 71 h 74"/>
                  <a:gd name="T4" fmla="*/ 19 w 43"/>
                  <a:gd name="T5" fmla="*/ 66 h 74"/>
                  <a:gd name="T6" fmla="*/ 13 w 43"/>
                  <a:gd name="T7" fmla="*/ 58 h 74"/>
                  <a:gd name="T8" fmla="*/ 8 w 43"/>
                  <a:gd name="T9" fmla="*/ 48 h 74"/>
                  <a:gd name="T10" fmla="*/ 8 w 43"/>
                  <a:gd name="T11" fmla="*/ 34 h 74"/>
                  <a:gd name="T12" fmla="*/ 8 w 43"/>
                  <a:gd name="T13" fmla="*/ 21 h 74"/>
                  <a:gd name="T14" fmla="*/ 11 w 43"/>
                  <a:gd name="T15" fmla="*/ 11 h 74"/>
                  <a:gd name="T16" fmla="*/ 16 w 43"/>
                  <a:gd name="T17" fmla="*/ 0 h 74"/>
                  <a:gd name="T18" fmla="*/ 8 w 43"/>
                  <a:gd name="T19" fmla="*/ 6 h 74"/>
                  <a:gd name="T20" fmla="*/ 5 w 43"/>
                  <a:gd name="T21" fmla="*/ 14 h 74"/>
                  <a:gd name="T22" fmla="*/ 2 w 43"/>
                  <a:gd name="T23" fmla="*/ 24 h 74"/>
                  <a:gd name="T24" fmla="*/ 0 w 43"/>
                  <a:gd name="T25" fmla="*/ 34 h 74"/>
                  <a:gd name="T26" fmla="*/ 2 w 43"/>
                  <a:gd name="T27" fmla="*/ 45 h 74"/>
                  <a:gd name="T28" fmla="*/ 5 w 43"/>
                  <a:gd name="T29" fmla="*/ 55 h 74"/>
                  <a:gd name="T30" fmla="*/ 11 w 43"/>
                  <a:gd name="T31" fmla="*/ 63 h 74"/>
                  <a:gd name="T32" fmla="*/ 19 w 43"/>
                  <a:gd name="T33" fmla="*/ 71 h 74"/>
                  <a:gd name="T34" fmla="*/ 21 w 43"/>
                  <a:gd name="T35" fmla="*/ 71 h 74"/>
                  <a:gd name="T36" fmla="*/ 24 w 43"/>
                  <a:gd name="T37" fmla="*/ 74 h 74"/>
                  <a:gd name="T38" fmla="*/ 29 w 43"/>
                  <a:gd name="T39" fmla="*/ 74 h 74"/>
                  <a:gd name="T40" fmla="*/ 32 w 43"/>
                  <a:gd name="T41" fmla="*/ 74 h 74"/>
                  <a:gd name="T42" fmla="*/ 37 w 43"/>
                  <a:gd name="T43" fmla="*/ 74 h 74"/>
                  <a:gd name="T44" fmla="*/ 40 w 43"/>
                  <a:gd name="T45" fmla="*/ 74 h 74"/>
                  <a:gd name="T46" fmla="*/ 40 w 43"/>
                  <a:gd name="T47" fmla="*/ 74 h 74"/>
                  <a:gd name="T48" fmla="*/ 43 w 43"/>
                  <a:gd name="T49" fmla="*/ 74 h 7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43"/>
                  <a:gd name="T76" fmla="*/ 0 h 74"/>
                  <a:gd name="T77" fmla="*/ 43 w 43"/>
                  <a:gd name="T78" fmla="*/ 74 h 7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43" h="74">
                    <a:moveTo>
                      <a:pt x="43" y="74"/>
                    </a:moveTo>
                    <a:lnTo>
                      <a:pt x="29" y="71"/>
                    </a:lnTo>
                    <a:lnTo>
                      <a:pt x="19" y="66"/>
                    </a:lnTo>
                    <a:lnTo>
                      <a:pt x="13" y="58"/>
                    </a:lnTo>
                    <a:lnTo>
                      <a:pt x="8" y="48"/>
                    </a:lnTo>
                    <a:lnTo>
                      <a:pt x="8" y="34"/>
                    </a:lnTo>
                    <a:lnTo>
                      <a:pt x="8" y="21"/>
                    </a:lnTo>
                    <a:lnTo>
                      <a:pt x="11" y="11"/>
                    </a:lnTo>
                    <a:lnTo>
                      <a:pt x="16" y="0"/>
                    </a:lnTo>
                    <a:lnTo>
                      <a:pt x="8" y="6"/>
                    </a:lnTo>
                    <a:lnTo>
                      <a:pt x="5" y="14"/>
                    </a:lnTo>
                    <a:lnTo>
                      <a:pt x="2" y="24"/>
                    </a:lnTo>
                    <a:lnTo>
                      <a:pt x="0" y="34"/>
                    </a:lnTo>
                    <a:lnTo>
                      <a:pt x="2" y="45"/>
                    </a:lnTo>
                    <a:lnTo>
                      <a:pt x="5" y="55"/>
                    </a:lnTo>
                    <a:lnTo>
                      <a:pt x="11" y="63"/>
                    </a:lnTo>
                    <a:lnTo>
                      <a:pt x="19" y="71"/>
                    </a:lnTo>
                    <a:lnTo>
                      <a:pt x="21" y="71"/>
                    </a:lnTo>
                    <a:lnTo>
                      <a:pt x="24" y="74"/>
                    </a:lnTo>
                    <a:lnTo>
                      <a:pt x="29" y="74"/>
                    </a:lnTo>
                    <a:lnTo>
                      <a:pt x="32" y="74"/>
                    </a:lnTo>
                    <a:lnTo>
                      <a:pt x="37" y="74"/>
                    </a:lnTo>
                    <a:lnTo>
                      <a:pt x="40" y="74"/>
                    </a:lnTo>
                    <a:lnTo>
                      <a:pt x="43" y="74"/>
                    </a:lnTo>
                    <a:close/>
                  </a:path>
                </a:pathLst>
              </a:custGeom>
              <a:solidFill>
                <a:srgbClr val="4C4C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2" name="Freeform 593"/>
              <p:cNvSpPr>
                <a:spLocks/>
              </p:cNvSpPr>
              <p:nvPr/>
            </p:nvSpPr>
            <p:spPr bwMode="auto">
              <a:xfrm>
                <a:off x="4630" y="2517"/>
                <a:ext cx="57" cy="86"/>
              </a:xfrm>
              <a:custGeom>
                <a:avLst/>
                <a:gdLst>
                  <a:gd name="T0" fmla="*/ 57 w 57"/>
                  <a:gd name="T1" fmla="*/ 5 h 86"/>
                  <a:gd name="T2" fmla="*/ 49 w 57"/>
                  <a:gd name="T3" fmla="*/ 3 h 86"/>
                  <a:gd name="T4" fmla="*/ 41 w 57"/>
                  <a:gd name="T5" fmla="*/ 0 h 86"/>
                  <a:gd name="T6" fmla="*/ 33 w 57"/>
                  <a:gd name="T7" fmla="*/ 0 h 86"/>
                  <a:gd name="T8" fmla="*/ 22 w 57"/>
                  <a:gd name="T9" fmla="*/ 0 h 86"/>
                  <a:gd name="T10" fmla="*/ 14 w 57"/>
                  <a:gd name="T11" fmla="*/ 0 h 86"/>
                  <a:gd name="T12" fmla="*/ 6 w 57"/>
                  <a:gd name="T13" fmla="*/ 3 h 86"/>
                  <a:gd name="T14" fmla="*/ 3 w 57"/>
                  <a:gd name="T15" fmla="*/ 8 h 86"/>
                  <a:gd name="T16" fmla="*/ 0 w 57"/>
                  <a:gd name="T17" fmla="*/ 16 h 86"/>
                  <a:gd name="T18" fmla="*/ 0 w 57"/>
                  <a:gd name="T19" fmla="*/ 21 h 86"/>
                  <a:gd name="T20" fmla="*/ 0 w 57"/>
                  <a:gd name="T21" fmla="*/ 26 h 86"/>
                  <a:gd name="T22" fmla="*/ 0 w 57"/>
                  <a:gd name="T23" fmla="*/ 31 h 86"/>
                  <a:gd name="T24" fmla="*/ 0 w 57"/>
                  <a:gd name="T25" fmla="*/ 37 h 86"/>
                  <a:gd name="T26" fmla="*/ 0 w 57"/>
                  <a:gd name="T27" fmla="*/ 39 h 86"/>
                  <a:gd name="T28" fmla="*/ 3 w 57"/>
                  <a:gd name="T29" fmla="*/ 44 h 86"/>
                  <a:gd name="T30" fmla="*/ 6 w 57"/>
                  <a:gd name="T31" fmla="*/ 50 h 86"/>
                  <a:gd name="T32" fmla="*/ 11 w 57"/>
                  <a:gd name="T33" fmla="*/ 55 h 86"/>
                  <a:gd name="T34" fmla="*/ 14 w 57"/>
                  <a:gd name="T35" fmla="*/ 60 h 86"/>
                  <a:gd name="T36" fmla="*/ 22 w 57"/>
                  <a:gd name="T37" fmla="*/ 65 h 86"/>
                  <a:gd name="T38" fmla="*/ 27 w 57"/>
                  <a:gd name="T39" fmla="*/ 71 h 86"/>
                  <a:gd name="T40" fmla="*/ 33 w 57"/>
                  <a:gd name="T41" fmla="*/ 76 h 86"/>
                  <a:gd name="T42" fmla="*/ 35 w 57"/>
                  <a:gd name="T43" fmla="*/ 78 h 86"/>
                  <a:gd name="T44" fmla="*/ 41 w 57"/>
                  <a:gd name="T45" fmla="*/ 84 h 86"/>
                  <a:gd name="T46" fmla="*/ 41 w 57"/>
                  <a:gd name="T47" fmla="*/ 86 h 86"/>
                  <a:gd name="T48" fmla="*/ 43 w 57"/>
                  <a:gd name="T49" fmla="*/ 86 h 86"/>
                  <a:gd name="T50" fmla="*/ 38 w 57"/>
                  <a:gd name="T51" fmla="*/ 81 h 86"/>
                  <a:gd name="T52" fmla="*/ 30 w 57"/>
                  <a:gd name="T53" fmla="*/ 71 h 86"/>
                  <a:gd name="T54" fmla="*/ 22 w 57"/>
                  <a:gd name="T55" fmla="*/ 60 h 86"/>
                  <a:gd name="T56" fmla="*/ 14 w 57"/>
                  <a:gd name="T57" fmla="*/ 47 h 86"/>
                  <a:gd name="T58" fmla="*/ 8 w 57"/>
                  <a:gd name="T59" fmla="*/ 34 h 86"/>
                  <a:gd name="T60" fmla="*/ 3 w 57"/>
                  <a:gd name="T61" fmla="*/ 21 h 86"/>
                  <a:gd name="T62" fmla="*/ 3 w 57"/>
                  <a:gd name="T63" fmla="*/ 16 h 86"/>
                  <a:gd name="T64" fmla="*/ 6 w 57"/>
                  <a:gd name="T65" fmla="*/ 13 h 86"/>
                  <a:gd name="T66" fmla="*/ 8 w 57"/>
                  <a:gd name="T67" fmla="*/ 8 h 86"/>
                  <a:gd name="T68" fmla="*/ 14 w 57"/>
                  <a:gd name="T69" fmla="*/ 5 h 86"/>
                  <a:gd name="T70" fmla="*/ 19 w 57"/>
                  <a:gd name="T71" fmla="*/ 5 h 86"/>
                  <a:gd name="T72" fmla="*/ 25 w 57"/>
                  <a:gd name="T73" fmla="*/ 3 h 86"/>
                  <a:gd name="T74" fmla="*/ 30 w 57"/>
                  <a:gd name="T75" fmla="*/ 3 h 86"/>
                  <a:gd name="T76" fmla="*/ 38 w 57"/>
                  <a:gd name="T77" fmla="*/ 3 h 86"/>
                  <a:gd name="T78" fmla="*/ 46 w 57"/>
                  <a:gd name="T79" fmla="*/ 3 h 86"/>
                  <a:gd name="T80" fmla="*/ 51 w 57"/>
                  <a:gd name="T81" fmla="*/ 5 h 86"/>
                  <a:gd name="T82" fmla="*/ 54 w 57"/>
                  <a:gd name="T83" fmla="*/ 5 h 86"/>
                  <a:gd name="T84" fmla="*/ 57 w 57"/>
                  <a:gd name="T85" fmla="*/ 5 h 8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57"/>
                  <a:gd name="T130" fmla="*/ 0 h 86"/>
                  <a:gd name="T131" fmla="*/ 57 w 57"/>
                  <a:gd name="T132" fmla="*/ 86 h 86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57" h="86">
                    <a:moveTo>
                      <a:pt x="57" y="5"/>
                    </a:moveTo>
                    <a:lnTo>
                      <a:pt x="49" y="3"/>
                    </a:lnTo>
                    <a:lnTo>
                      <a:pt x="41" y="0"/>
                    </a:lnTo>
                    <a:lnTo>
                      <a:pt x="33" y="0"/>
                    </a:lnTo>
                    <a:lnTo>
                      <a:pt x="22" y="0"/>
                    </a:lnTo>
                    <a:lnTo>
                      <a:pt x="14" y="0"/>
                    </a:lnTo>
                    <a:lnTo>
                      <a:pt x="6" y="3"/>
                    </a:lnTo>
                    <a:lnTo>
                      <a:pt x="3" y="8"/>
                    </a:lnTo>
                    <a:lnTo>
                      <a:pt x="0" y="16"/>
                    </a:lnTo>
                    <a:lnTo>
                      <a:pt x="0" y="21"/>
                    </a:lnTo>
                    <a:lnTo>
                      <a:pt x="0" y="26"/>
                    </a:lnTo>
                    <a:lnTo>
                      <a:pt x="0" y="31"/>
                    </a:lnTo>
                    <a:lnTo>
                      <a:pt x="0" y="37"/>
                    </a:lnTo>
                    <a:lnTo>
                      <a:pt x="0" y="39"/>
                    </a:lnTo>
                    <a:lnTo>
                      <a:pt x="3" y="44"/>
                    </a:lnTo>
                    <a:lnTo>
                      <a:pt x="6" y="50"/>
                    </a:lnTo>
                    <a:lnTo>
                      <a:pt x="11" y="55"/>
                    </a:lnTo>
                    <a:lnTo>
                      <a:pt x="14" y="60"/>
                    </a:lnTo>
                    <a:lnTo>
                      <a:pt x="22" y="65"/>
                    </a:lnTo>
                    <a:lnTo>
                      <a:pt x="27" y="71"/>
                    </a:lnTo>
                    <a:lnTo>
                      <a:pt x="33" y="76"/>
                    </a:lnTo>
                    <a:lnTo>
                      <a:pt x="35" y="78"/>
                    </a:lnTo>
                    <a:lnTo>
                      <a:pt x="41" y="84"/>
                    </a:lnTo>
                    <a:lnTo>
                      <a:pt x="41" y="86"/>
                    </a:lnTo>
                    <a:lnTo>
                      <a:pt x="43" y="86"/>
                    </a:lnTo>
                    <a:lnTo>
                      <a:pt x="38" y="81"/>
                    </a:lnTo>
                    <a:lnTo>
                      <a:pt x="30" y="71"/>
                    </a:lnTo>
                    <a:lnTo>
                      <a:pt x="22" y="60"/>
                    </a:lnTo>
                    <a:lnTo>
                      <a:pt x="14" y="47"/>
                    </a:lnTo>
                    <a:lnTo>
                      <a:pt x="8" y="34"/>
                    </a:lnTo>
                    <a:lnTo>
                      <a:pt x="3" y="21"/>
                    </a:lnTo>
                    <a:lnTo>
                      <a:pt x="3" y="16"/>
                    </a:lnTo>
                    <a:lnTo>
                      <a:pt x="6" y="13"/>
                    </a:lnTo>
                    <a:lnTo>
                      <a:pt x="8" y="8"/>
                    </a:lnTo>
                    <a:lnTo>
                      <a:pt x="14" y="5"/>
                    </a:lnTo>
                    <a:lnTo>
                      <a:pt x="19" y="5"/>
                    </a:lnTo>
                    <a:lnTo>
                      <a:pt x="25" y="3"/>
                    </a:lnTo>
                    <a:lnTo>
                      <a:pt x="30" y="3"/>
                    </a:lnTo>
                    <a:lnTo>
                      <a:pt x="38" y="3"/>
                    </a:lnTo>
                    <a:lnTo>
                      <a:pt x="46" y="3"/>
                    </a:lnTo>
                    <a:lnTo>
                      <a:pt x="51" y="5"/>
                    </a:lnTo>
                    <a:lnTo>
                      <a:pt x="54" y="5"/>
                    </a:lnTo>
                    <a:lnTo>
                      <a:pt x="57" y="5"/>
                    </a:lnTo>
                    <a:close/>
                  </a:path>
                </a:pathLst>
              </a:custGeom>
              <a:solidFill>
                <a:srgbClr val="4C4C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3" name="Freeform 594"/>
              <p:cNvSpPr>
                <a:spLocks/>
              </p:cNvSpPr>
              <p:nvPr/>
            </p:nvSpPr>
            <p:spPr bwMode="auto">
              <a:xfrm>
                <a:off x="4644" y="2653"/>
                <a:ext cx="99" cy="81"/>
              </a:xfrm>
              <a:custGeom>
                <a:avLst/>
                <a:gdLst>
                  <a:gd name="T0" fmla="*/ 99 w 99"/>
                  <a:gd name="T1" fmla="*/ 0 h 81"/>
                  <a:gd name="T2" fmla="*/ 88 w 99"/>
                  <a:gd name="T3" fmla="*/ 3 h 81"/>
                  <a:gd name="T4" fmla="*/ 80 w 99"/>
                  <a:gd name="T5" fmla="*/ 3 h 81"/>
                  <a:gd name="T6" fmla="*/ 72 w 99"/>
                  <a:gd name="T7" fmla="*/ 3 h 81"/>
                  <a:gd name="T8" fmla="*/ 61 w 99"/>
                  <a:gd name="T9" fmla="*/ 3 h 81"/>
                  <a:gd name="T10" fmla="*/ 53 w 99"/>
                  <a:gd name="T11" fmla="*/ 5 h 81"/>
                  <a:gd name="T12" fmla="*/ 45 w 99"/>
                  <a:gd name="T13" fmla="*/ 5 h 81"/>
                  <a:gd name="T14" fmla="*/ 40 w 99"/>
                  <a:gd name="T15" fmla="*/ 11 h 81"/>
                  <a:gd name="T16" fmla="*/ 32 w 99"/>
                  <a:gd name="T17" fmla="*/ 18 h 81"/>
                  <a:gd name="T18" fmla="*/ 29 w 99"/>
                  <a:gd name="T19" fmla="*/ 26 h 81"/>
                  <a:gd name="T20" fmla="*/ 27 w 99"/>
                  <a:gd name="T21" fmla="*/ 34 h 81"/>
                  <a:gd name="T22" fmla="*/ 24 w 99"/>
                  <a:gd name="T23" fmla="*/ 42 h 81"/>
                  <a:gd name="T24" fmla="*/ 21 w 99"/>
                  <a:gd name="T25" fmla="*/ 50 h 81"/>
                  <a:gd name="T26" fmla="*/ 19 w 99"/>
                  <a:gd name="T27" fmla="*/ 58 h 81"/>
                  <a:gd name="T28" fmla="*/ 13 w 99"/>
                  <a:gd name="T29" fmla="*/ 63 h 81"/>
                  <a:gd name="T30" fmla="*/ 8 w 99"/>
                  <a:gd name="T31" fmla="*/ 71 h 81"/>
                  <a:gd name="T32" fmla="*/ 0 w 99"/>
                  <a:gd name="T33" fmla="*/ 81 h 81"/>
                  <a:gd name="T34" fmla="*/ 13 w 99"/>
                  <a:gd name="T35" fmla="*/ 73 h 81"/>
                  <a:gd name="T36" fmla="*/ 21 w 99"/>
                  <a:gd name="T37" fmla="*/ 63 h 81"/>
                  <a:gd name="T38" fmla="*/ 27 w 99"/>
                  <a:gd name="T39" fmla="*/ 52 h 81"/>
                  <a:gd name="T40" fmla="*/ 29 w 99"/>
                  <a:gd name="T41" fmla="*/ 39 h 81"/>
                  <a:gd name="T42" fmla="*/ 32 w 99"/>
                  <a:gd name="T43" fmla="*/ 29 h 81"/>
                  <a:gd name="T44" fmla="*/ 37 w 99"/>
                  <a:gd name="T45" fmla="*/ 18 h 81"/>
                  <a:gd name="T46" fmla="*/ 45 w 99"/>
                  <a:gd name="T47" fmla="*/ 13 h 81"/>
                  <a:gd name="T48" fmla="*/ 59 w 99"/>
                  <a:gd name="T49" fmla="*/ 11 h 81"/>
                  <a:gd name="T50" fmla="*/ 61 w 99"/>
                  <a:gd name="T51" fmla="*/ 11 h 81"/>
                  <a:gd name="T52" fmla="*/ 67 w 99"/>
                  <a:gd name="T53" fmla="*/ 11 h 81"/>
                  <a:gd name="T54" fmla="*/ 72 w 99"/>
                  <a:gd name="T55" fmla="*/ 11 h 81"/>
                  <a:gd name="T56" fmla="*/ 80 w 99"/>
                  <a:gd name="T57" fmla="*/ 8 h 81"/>
                  <a:gd name="T58" fmla="*/ 86 w 99"/>
                  <a:gd name="T59" fmla="*/ 8 h 81"/>
                  <a:gd name="T60" fmla="*/ 91 w 99"/>
                  <a:gd name="T61" fmla="*/ 5 h 81"/>
                  <a:gd name="T62" fmla="*/ 94 w 99"/>
                  <a:gd name="T63" fmla="*/ 3 h 81"/>
                  <a:gd name="T64" fmla="*/ 99 w 99"/>
                  <a:gd name="T65" fmla="*/ 0 h 81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99"/>
                  <a:gd name="T100" fmla="*/ 0 h 81"/>
                  <a:gd name="T101" fmla="*/ 99 w 99"/>
                  <a:gd name="T102" fmla="*/ 81 h 81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99" h="81">
                    <a:moveTo>
                      <a:pt x="99" y="0"/>
                    </a:moveTo>
                    <a:lnTo>
                      <a:pt x="88" y="3"/>
                    </a:lnTo>
                    <a:lnTo>
                      <a:pt x="80" y="3"/>
                    </a:lnTo>
                    <a:lnTo>
                      <a:pt x="72" y="3"/>
                    </a:lnTo>
                    <a:lnTo>
                      <a:pt x="61" y="3"/>
                    </a:lnTo>
                    <a:lnTo>
                      <a:pt x="53" y="5"/>
                    </a:lnTo>
                    <a:lnTo>
                      <a:pt x="45" y="5"/>
                    </a:lnTo>
                    <a:lnTo>
                      <a:pt x="40" y="11"/>
                    </a:lnTo>
                    <a:lnTo>
                      <a:pt x="32" y="18"/>
                    </a:lnTo>
                    <a:lnTo>
                      <a:pt x="29" y="26"/>
                    </a:lnTo>
                    <a:lnTo>
                      <a:pt x="27" y="34"/>
                    </a:lnTo>
                    <a:lnTo>
                      <a:pt x="24" y="42"/>
                    </a:lnTo>
                    <a:lnTo>
                      <a:pt x="21" y="50"/>
                    </a:lnTo>
                    <a:lnTo>
                      <a:pt x="19" y="58"/>
                    </a:lnTo>
                    <a:lnTo>
                      <a:pt x="13" y="63"/>
                    </a:lnTo>
                    <a:lnTo>
                      <a:pt x="8" y="71"/>
                    </a:lnTo>
                    <a:lnTo>
                      <a:pt x="0" y="81"/>
                    </a:lnTo>
                    <a:lnTo>
                      <a:pt x="13" y="73"/>
                    </a:lnTo>
                    <a:lnTo>
                      <a:pt x="21" y="63"/>
                    </a:lnTo>
                    <a:lnTo>
                      <a:pt x="27" y="52"/>
                    </a:lnTo>
                    <a:lnTo>
                      <a:pt x="29" y="39"/>
                    </a:lnTo>
                    <a:lnTo>
                      <a:pt x="32" y="29"/>
                    </a:lnTo>
                    <a:lnTo>
                      <a:pt x="37" y="18"/>
                    </a:lnTo>
                    <a:lnTo>
                      <a:pt x="45" y="13"/>
                    </a:lnTo>
                    <a:lnTo>
                      <a:pt x="59" y="11"/>
                    </a:lnTo>
                    <a:lnTo>
                      <a:pt x="61" y="11"/>
                    </a:lnTo>
                    <a:lnTo>
                      <a:pt x="67" y="11"/>
                    </a:lnTo>
                    <a:lnTo>
                      <a:pt x="72" y="11"/>
                    </a:lnTo>
                    <a:lnTo>
                      <a:pt x="80" y="8"/>
                    </a:lnTo>
                    <a:lnTo>
                      <a:pt x="86" y="8"/>
                    </a:lnTo>
                    <a:lnTo>
                      <a:pt x="91" y="5"/>
                    </a:lnTo>
                    <a:lnTo>
                      <a:pt x="94" y="3"/>
                    </a:lnTo>
                    <a:lnTo>
                      <a:pt x="99" y="0"/>
                    </a:lnTo>
                    <a:close/>
                  </a:path>
                </a:pathLst>
              </a:custGeom>
              <a:solidFill>
                <a:srgbClr val="4C4C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4" name="Freeform 595"/>
              <p:cNvSpPr>
                <a:spLocks/>
              </p:cNvSpPr>
              <p:nvPr/>
            </p:nvSpPr>
            <p:spPr bwMode="auto">
              <a:xfrm>
                <a:off x="4311" y="2695"/>
                <a:ext cx="110" cy="147"/>
              </a:xfrm>
              <a:custGeom>
                <a:avLst/>
                <a:gdLst>
                  <a:gd name="T0" fmla="*/ 110 w 110"/>
                  <a:gd name="T1" fmla="*/ 8 h 147"/>
                  <a:gd name="T2" fmla="*/ 102 w 110"/>
                  <a:gd name="T3" fmla="*/ 3 h 147"/>
                  <a:gd name="T4" fmla="*/ 94 w 110"/>
                  <a:gd name="T5" fmla="*/ 3 h 147"/>
                  <a:gd name="T6" fmla="*/ 83 w 110"/>
                  <a:gd name="T7" fmla="*/ 0 h 147"/>
                  <a:gd name="T8" fmla="*/ 75 w 110"/>
                  <a:gd name="T9" fmla="*/ 0 h 147"/>
                  <a:gd name="T10" fmla="*/ 65 w 110"/>
                  <a:gd name="T11" fmla="*/ 3 h 147"/>
                  <a:gd name="T12" fmla="*/ 57 w 110"/>
                  <a:gd name="T13" fmla="*/ 5 h 147"/>
                  <a:gd name="T14" fmla="*/ 46 w 110"/>
                  <a:gd name="T15" fmla="*/ 8 h 147"/>
                  <a:gd name="T16" fmla="*/ 41 w 110"/>
                  <a:gd name="T17" fmla="*/ 13 h 147"/>
                  <a:gd name="T18" fmla="*/ 27 w 110"/>
                  <a:gd name="T19" fmla="*/ 24 h 147"/>
                  <a:gd name="T20" fmla="*/ 19 w 110"/>
                  <a:gd name="T21" fmla="*/ 37 h 147"/>
                  <a:gd name="T22" fmla="*/ 11 w 110"/>
                  <a:gd name="T23" fmla="*/ 55 h 147"/>
                  <a:gd name="T24" fmla="*/ 8 w 110"/>
                  <a:gd name="T25" fmla="*/ 73 h 147"/>
                  <a:gd name="T26" fmla="*/ 3 w 110"/>
                  <a:gd name="T27" fmla="*/ 92 h 147"/>
                  <a:gd name="T28" fmla="*/ 0 w 110"/>
                  <a:gd name="T29" fmla="*/ 113 h 147"/>
                  <a:gd name="T30" fmla="*/ 0 w 110"/>
                  <a:gd name="T31" fmla="*/ 131 h 147"/>
                  <a:gd name="T32" fmla="*/ 0 w 110"/>
                  <a:gd name="T33" fmla="*/ 147 h 147"/>
                  <a:gd name="T34" fmla="*/ 3 w 110"/>
                  <a:gd name="T35" fmla="*/ 126 h 147"/>
                  <a:gd name="T36" fmla="*/ 6 w 110"/>
                  <a:gd name="T37" fmla="*/ 102 h 147"/>
                  <a:gd name="T38" fmla="*/ 11 w 110"/>
                  <a:gd name="T39" fmla="*/ 79 h 147"/>
                  <a:gd name="T40" fmla="*/ 19 w 110"/>
                  <a:gd name="T41" fmla="*/ 55 h 147"/>
                  <a:gd name="T42" fmla="*/ 30 w 110"/>
                  <a:gd name="T43" fmla="*/ 34 h 147"/>
                  <a:gd name="T44" fmla="*/ 43 w 110"/>
                  <a:gd name="T45" fmla="*/ 18 h 147"/>
                  <a:gd name="T46" fmla="*/ 54 w 110"/>
                  <a:gd name="T47" fmla="*/ 13 h 147"/>
                  <a:gd name="T48" fmla="*/ 65 w 110"/>
                  <a:gd name="T49" fmla="*/ 8 h 147"/>
                  <a:gd name="T50" fmla="*/ 75 w 110"/>
                  <a:gd name="T51" fmla="*/ 5 h 147"/>
                  <a:gd name="T52" fmla="*/ 89 w 110"/>
                  <a:gd name="T53" fmla="*/ 5 h 147"/>
                  <a:gd name="T54" fmla="*/ 91 w 110"/>
                  <a:gd name="T55" fmla="*/ 5 h 147"/>
                  <a:gd name="T56" fmla="*/ 94 w 110"/>
                  <a:gd name="T57" fmla="*/ 5 h 147"/>
                  <a:gd name="T58" fmla="*/ 97 w 110"/>
                  <a:gd name="T59" fmla="*/ 5 h 147"/>
                  <a:gd name="T60" fmla="*/ 100 w 110"/>
                  <a:gd name="T61" fmla="*/ 5 h 147"/>
                  <a:gd name="T62" fmla="*/ 102 w 110"/>
                  <a:gd name="T63" fmla="*/ 8 h 147"/>
                  <a:gd name="T64" fmla="*/ 105 w 110"/>
                  <a:gd name="T65" fmla="*/ 8 h 147"/>
                  <a:gd name="T66" fmla="*/ 108 w 110"/>
                  <a:gd name="T67" fmla="*/ 8 h 147"/>
                  <a:gd name="T68" fmla="*/ 110 w 110"/>
                  <a:gd name="T69" fmla="*/ 8 h 14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110"/>
                  <a:gd name="T106" fmla="*/ 0 h 147"/>
                  <a:gd name="T107" fmla="*/ 110 w 110"/>
                  <a:gd name="T108" fmla="*/ 147 h 14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110" h="147">
                    <a:moveTo>
                      <a:pt x="110" y="8"/>
                    </a:moveTo>
                    <a:lnTo>
                      <a:pt x="102" y="3"/>
                    </a:lnTo>
                    <a:lnTo>
                      <a:pt x="94" y="3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5" y="3"/>
                    </a:lnTo>
                    <a:lnTo>
                      <a:pt x="57" y="5"/>
                    </a:lnTo>
                    <a:lnTo>
                      <a:pt x="46" y="8"/>
                    </a:lnTo>
                    <a:lnTo>
                      <a:pt x="41" y="13"/>
                    </a:lnTo>
                    <a:lnTo>
                      <a:pt x="27" y="24"/>
                    </a:lnTo>
                    <a:lnTo>
                      <a:pt x="19" y="37"/>
                    </a:lnTo>
                    <a:lnTo>
                      <a:pt x="11" y="55"/>
                    </a:lnTo>
                    <a:lnTo>
                      <a:pt x="8" y="73"/>
                    </a:lnTo>
                    <a:lnTo>
                      <a:pt x="3" y="92"/>
                    </a:lnTo>
                    <a:lnTo>
                      <a:pt x="0" y="113"/>
                    </a:lnTo>
                    <a:lnTo>
                      <a:pt x="0" y="131"/>
                    </a:lnTo>
                    <a:lnTo>
                      <a:pt x="0" y="147"/>
                    </a:lnTo>
                    <a:lnTo>
                      <a:pt x="3" y="126"/>
                    </a:lnTo>
                    <a:lnTo>
                      <a:pt x="6" y="102"/>
                    </a:lnTo>
                    <a:lnTo>
                      <a:pt x="11" y="79"/>
                    </a:lnTo>
                    <a:lnTo>
                      <a:pt x="19" y="55"/>
                    </a:lnTo>
                    <a:lnTo>
                      <a:pt x="30" y="34"/>
                    </a:lnTo>
                    <a:lnTo>
                      <a:pt x="43" y="18"/>
                    </a:lnTo>
                    <a:lnTo>
                      <a:pt x="54" y="13"/>
                    </a:lnTo>
                    <a:lnTo>
                      <a:pt x="65" y="8"/>
                    </a:lnTo>
                    <a:lnTo>
                      <a:pt x="75" y="5"/>
                    </a:lnTo>
                    <a:lnTo>
                      <a:pt x="89" y="5"/>
                    </a:lnTo>
                    <a:lnTo>
                      <a:pt x="91" y="5"/>
                    </a:lnTo>
                    <a:lnTo>
                      <a:pt x="94" y="5"/>
                    </a:lnTo>
                    <a:lnTo>
                      <a:pt x="97" y="5"/>
                    </a:lnTo>
                    <a:lnTo>
                      <a:pt x="100" y="5"/>
                    </a:lnTo>
                    <a:lnTo>
                      <a:pt x="102" y="8"/>
                    </a:lnTo>
                    <a:lnTo>
                      <a:pt x="105" y="8"/>
                    </a:lnTo>
                    <a:lnTo>
                      <a:pt x="108" y="8"/>
                    </a:lnTo>
                    <a:lnTo>
                      <a:pt x="110" y="8"/>
                    </a:lnTo>
                    <a:close/>
                  </a:path>
                </a:pathLst>
              </a:custGeom>
              <a:solidFill>
                <a:srgbClr val="4C4C4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5" name="Freeform 596"/>
              <p:cNvSpPr>
                <a:spLocks/>
              </p:cNvSpPr>
              <p:nvPr/>
            </p:nvSpPr>
            <p:spPr bwMode="auto">
              <a:xfrm>
                <a:off x="4078" y="2627"/>
                <a:ext cx="113" cy="558"/>
              </a:xfrm>
              <a:custGeom>
                <a:avLst/>
                <a:gdLst>
                  <a:gd name="T0" fmla="*/ 113 w 113"/>
                  <a:gd name="T1" fmla="*/ 5 h 558"/>
                  <a:gd name="T2" fmla="*/ 99 w 113"/>
                  <a:gd name="T3" fmla="*/ 31 h 558"/>
                  <a:gd name="T4" fmla="*/ 86 w 113"/>
                  <a:gd name="T5" fmla="*/ 60 h 558"/>
                  <a:gd name="T6" fmla="*/ 72 w 113"/>
                  <a:gd name="T7" fmla="*/ 92 h 558"/>
                  <a:gd name="T8" fmla="*/ 62 w 113"/>
                  <a:gd name="T9" fmla="*/ 126 h 558"/>
                  <a:gd name="T10" fmla="*/ 46 w 113"/>
                  <a:gd name="T11" fmla="*/ 196 h 558"/>
                  <a:gd name="T12" fmla="*/ 35 w 113"/>
                  <a:gd name="T13" fmla="*/ 272 h 558"/>
                  <a:gd name="T14" fmla="*/ 24 w 113"/>
                  <a:gd name="T15" fmla="*/ 348 h 558"/>
                  <a:gd name="T16" fmla="*/ 19 w 113"/>
                  <a:gd name="T17" fmla="*/ 421 h 558"/>
                  <a:gd name="T18" fmla="*/ 13 w 113"/>
                  <a:gd name="T19" fmla="*/ 492 h 558"/>
                  <a:gd name="T20" fmla="*/ 11 w 113"/>
                  <a:gd name="T21" fmla="*/ 555 h 558"/>
                  <a:gd name="T22" fmla="*/ 11 w 113"/>
                  <a:gd name="T23" fmla="*/ 555 h 558"/>
                  <a:gd name="T24" fmla="*/ 8 w 113"/>
                  <a:gd name="T25" fmla="*/ 555 h 558"/>
                  <a:gd name="T26" fmla="*/ 8 w 113"/>
                  <a:gd name="T27" fmla="*/ 555 h 558"/>
                  <a:gd name="T28" fmla="*/ 5 w 113"/>
                  <a:gd name="T29" fmla="*/ 555 h 558"/>
                  <a:gd name="T30" fmla="*/ 5 w 113"/>
                  <a:gd name="T31" fmla="*/ 555 h 558"/>
                  <a:gd name="T32" fmla="*/ 3 w 113"/>
                  <a:gd name="T33" fmla="*/ 558 h 558"/>
                  <a:gd name="T34" fmla="*/ 3 w 113"/>
                  <a:gd name="T35" fmla="*/ 558 h 558"/>
                  <a:gd name="T36" fmla="*/ 0 w 113"/>
                  <a:gd name="T37" fmla="*/ 558 h 558"/>
                  <a:gd name="T38" fmla="*/ 0 w 113"/>
                  <a:gd name="T39" fmla="*/ 492 h 558"/>
                  <a:gd name="T40" fmla="*/ 3 w 113"/>
                  <a:gd name="T41" fmla="*/ 429 h 558"/>
                  <a:gd name="T42" fmla="*/ 8 w 113"/>
                  <a:gd name="T43" fmla="*/ 366 h 558"/>
                  <a:gd name="T44" fmla="*/ 13 w 113"/>
                  <a:gd name="T45" fmla="*/ 309 h 558"/>
                  <a:gd name="T46" fmla="*/ 24 w 113"/>
                  <a:gd name="T47" fmla="*/ 249 h 558"/>
                  <a:gd name="T48" fmla="*/ 35 w 113"/>
                  <a:gd name="T49" fmla="*/ 194 h 558"/>
                  <a:gd name="T50" fmla="*/ 48 w 113"/>
                  <a:gd name="T51" fmla="*/ 136 h 558"/>
                  <a:gd name="T52" fmla="*/ 62 w 113"/>
                  <a:gd name="T53" fmla="*/ 81 h 558"/>
                  <a:gd name="T54" fmla="*/ 67 w 113"/>
                  <a:gd name="T55" fmla="*/ 68 h 558"/>
                  <a:gd name="T56" fmla="*/ 72 w 113"/>
                  <a:gd name="T57" fmla="*/ 52 h 558"/>
                  <a:gd name="T58" fmla="*/ 78 w 113"/>
                  <a:gd name="T59" fmla="*/ 39 h 558"/>
                  <a:gd name="T60" fmla="*/ 86 w 113"/>
                  <a:gd name="T61" fmla="*/ 26 h 558"/>
                  <a:gd name="T62" fmla="*/ 91 w 113"/>
                  <a:gd name="T63" fmla="*/ 16 h 558"/>
                  <a:gd name="T64" fmla="*/ 97 w 113"/>
                  <a:gd name="T65" fmla="*/ 8 h 558"/>
                  <a:gd name="T66" fmla="*/ 102 w 113"/>
                  <a:gd name="T67" fmla="*/ 3 h 558"/>
                  <a:gd name="T68" fmla="*/ 102 w 113"/>
                  <a:gd name="T69" fmla="*/ 0 h 558"/>
                  <a:gd name="T70" fmla="*/ 105 w 113"/>
                  <a:gd name="T71" fmla="*/ 0 h 558"/>
                  <a:gd name="T72" fmla="*/ 105 w 113"/>
                  <a:gd name="T73" fmla="*/ 0 h 558"/>
                  <a:gd name="T74" fmla="*/ 107 w 113"/>
                  <a:gd name="T75" fmla="*/ 3 h 558"/>
                  <a:gd name="T76" fmla="*/ 110 w 113"/>
                  <a:gd name="T77" fmla="*/ 3 h 558"/>
                  <a:gd name="T78" fmla="*/ 110 w 113"/>
                  <a:gd name="T79" fmla="*/ 3 h 558"/>
                  <a:gd name="T80" fmla="*/ 113 w 113"/>
                  <a:gd name="T81" fmla="*/ 3 h 558"/>
                  <a:gd name="T82" fmla="*/ 113 w 113"/>
                  <a:gd name="T83" fmla="*/ 3 h 558"/>
                  <a:gd name="T84" fmla="*/ 113 w 113"/>
                  <a:gd name="T85" fmla="*/ 5 h 558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13"/>
                  <a:gd name="T130" fmla="*/ 0 h 558"/>
                  <a:gd name="T131" fmla="*/ 113 w 113"/>
                  <a:gd name="T132" fmla="*/ 558 h 558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13" h="558">
                    <a:moveTo>
                      <a:pt x="113" y="5"/>
                    </a:moveTo>
                    <a:lnTo>
                      <a:pt x="99" y="31"/>
                    </a:lnTo>
                    <a:lnTo>
                      <a:pt x="86" y="60"/>
                    </a:lnTo>
                    <a:lnTo>
                      <a:pt x="72" y="92"/>
                    </a:lnTo>
                    <a:lnTo>
                      <a:pt x="62" y="126"/>
                    </a:lnTo>
                    <a:lnTo>
                      <a:pt x="46" y="196"/>
                    </a:lnTo>
                    <a:lnTo>
                      <a:pt x="35" y="272"/>
                    </a:lnTo>
                    <a:lnTo>
                      <a:pt x="24" y="348"/>
                    </a:lnTo>
                    <a:lnTo>
                      <a:pt x="19" y="421"/>
                    </a:lnTo>
                    <a:lnTo>
                      <a:pt x="13" y="492"/>
                    </a:lnTo>
                    <a:lnTo>
                      <a:pt x="11" y="555"/>
                    </a:lnTo>
                    <a:lnTo>
                      <a:pt x="8" y="555"/>
                    </a:lnTo>
                    <a:lnTo>
                      <a:pt x="5" y="555"/>
                    </a:lnTo>
                    <a:lnTo>
                      <a:pt x="3" y="558"/>
                    </a:lnTo>
                    <a:lnTo>
                      <a:pt x="0" y="558"/>
                    </a:lnTo>
                    <a:lnTo>
                      <a:pt x="0" y="492"/>
                    </a:lnTo>
                    <a:lnTo>
                      <a:pt x="3" y="429"/>
                    </a:lnTo>
                    <a:lnTo>
                      <a:pt x="8" y="366"/>
                    </a:lnTo>
                    <a:lnTo>
                      <a:pt x="13" y="309"/>
                    </a:lnTo>
                    <a:lnTo>
                      <a:pt x="24" y="249"/>
                    </a:lnTo>
                    <a:lnTo>
                      <a:pt x="35" y="194"/>
                    </a:lnTo>
                    <a:lnTo>
                      <a:pt x="48" y="136"/>
                    </a:lnTo>
                    <a:lnTo>
                      <a:pt x="62" y="81"/>
                    </a:lnTo>
                    <a:lnTo>
                      <a:pt x="67" y="68"/>
                    </a:lnTo>
                    <a:lnTo>
                      <a:pt x="72" y="52"/>
                    </a:lnTo>
                    <a:lnTo>
                      <a:pt x="78" y="39"/>
                    </a:lnTo>
                    <a:lnTo>
                      <a:pt x="86" y="26"/>
                    </a:lnTo>
                    <a:lnTo>
                      <a:pt x="91" y="16"/>
                    </a:lnTo>
                    <a:lnTo>
                      <a:pt x="97" y="8"/>
                    </a:lnTo>
                    <a:lnTo>
                      <a:pt x="102" y="3"/>
                    </a:lnTo>
                    <a:lnTo>
                      <a:pt x="102" y="0"/>
                    </a:lnTo>
                    <a:lnTo>
                      <a:pt x="105" y="0"/>
                    </a:lnTo>
                    <a:lnTo>
                      <a:pt x="107" y="3"/>
                    </a:lnTo>
                    <a:lnTo>
                      <a:pt x="110" y="3"/>
                    </a:lnTo>
                    <a:lnTo>
                      <a:pt x="113" y="3"/>
                    </a:lnTo>
                    <a:lnTo>
                      <a:pt x="113" y="5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6" name="Freeform 597"/>
              <p:cNvSpPr>
                <a:spLocks/>
              </p:cNvSpPr>
              <p:nvPr/>
            </p:nvSpPr>
            <p:spPr bwMode="auto">
              <a:xfrm>
                <a:off x="4175" y="2302"/>
                <a:ext cx="289" cy="335"/>
              </a:xfrm>
              <a:custGeom>
                <a:avLst/>
                <a:gdLst>
                  <a:gd name="T0" fmla="*/ 257 w 289"/>
                  <a:gd name="T1" fmla="*/ 8 h 335"/>
                  <a:gd name="T2" fmla="*/ 270 w 289"/>
                  <a:gd name="T3" fmla="*/ 21 h 335"/>
                  <a:gd name="T4" fmla="*/ 284 w 289"/>
                  <a:gd name="T5" fmla="*/ 34 h 335"/>
                  <a:gd name="T6" fmla="*/ 289 w 289"/>
                  <a:gd name="T7" fmla="*/ 53 h 335"/>
                  <a:gd name="T8" fmla="*/ 284 w 289"/>
                  <a:gd name="T9" fmla="*/ 79 h 335"/>
                  <a:gd name="T10" fmla="*/ 268 w 289"/>
                  <a:gd name="T11" fmla="*/ 108 h 335"/>
                  <a:gd name="T12" fmla="*/ 249 w 289"/>
                  <a:gd name="T13" fmla="*/ 134 h 335"/>
                  <a:gd name="T14" fmla="*/ 225 w 289"/>
                  <a:gd name="T15" fmla="*/ 157 h 335"/>
                  <a:gd name="T16" fmla="*/ 214 w 289"/>
                  <a:gd name="T17" fmla="*/ 168 h 335"/>
                  <a:gd name="T18" fmla="*/ 217 w 289"/>
                  <a:gd name="T19" fmla="*/ 157 h 335"/>
                  <a:gd name="T20" fmla="*/ 219 w 289"/>
                  <a:gd name="T21" fmla="*/ 147 h 335"/>
                  <a:gd name="T22" fmla="*/ 217 w 289"/>
                  <a:gd name="T23" fmla="*/ 136 h 335"/>
                  <a:gd name="T24" fmla="*/ 203 w 289"/>
                  <a:gd name="T25" fmla="*/ 139 h 335"/>
                  <a:gd name="T26" fmla="*/ 155 w 289"/>
                  <a:gd name="T27" fmla="*/ 178 h 335"/>
                  <a:gd name="T28" fmla="*/ 99 w 289"/>
                  <a:gd name="T29" fmla="*/ 239 h 335"/>
                  <a:gd name="T30" fmla="*/ 53 w 289"/>
                  <a:gd name="T31" fmla="*/ 288 h 335"/>
                  <a:gd name="T32" fmla="*/ 37 w 289"/>
                  <a:gd name="T33" fmla="*/ 304 h 335"/>
                  <a:gd name="T34" fmla="*/ 32 w 289"/>
                  <a:gd name="T35" fmla="*/ 312 h 335"/>
                  <a:gd name="T36" fmla="*/ 24 w 289"/>
                  <a:gd name="T37" fmla="*/ 322 h 335"/>
                  <a:gd name="T38" fmla="*/ 18 w 289"/>
                  <a:gd name="T39" fmla="*/ 330 h 335"/>
                  <a:gd name="T40" fmla="*/ 13 w 289"/>
                  <a:gd name="T41" fmla="*/ 335 h 335"/>
                  <a:gd name="T42" fmla="*/ 8 w 289"/>
                  <a:gd name="T43" fmla="*/ 335 h 335"/>
                  <a:gd name="T44" fmla="*/ 5 w 289"/>
                  <a:gd name="T45" fmla="*/ 335 h 335"/>
                  <a:gd name="T46" fmla="*/ 2 w 289"/>
                  <a:gd name="T47" fmla="*/ 333 h 335"/>
                  <a:gd name="T48" fmla="*/ 5 w 289"/>
                  <a:gd name="T49" fmla="*/ 330 h 335"/>
                  <a:gd name="T50" fmla="*/ 24 w 289"/>
                  <a:gd name="T51" fmla="*/ 301 h 335"/>
                  <a:gd name="T52" fmla="*/ 51 w 289"/>
                  <a:gd name="T53" fmla="*/ 262 h 335"/>
                  <a:gd name="T54" fmla="*/ 77 w 289"/>
                  <a:gd name="T55" fmla="*/ 225 h 335"/>
                  <a:gd name="T56" fmla="*/ 96 w 289"/>
                  <a:gd name="T57" fmla="*/ 202 h 335"/>
                  <a:gd name="T58" fmla="*/ 123 w 289"/>
                  <a:gd name="T59" fmla="*/ 176 h 335"/>
                  <a:gd name="T60" fmla="*/ 152 w 289"/>
                  <a:gd name="T61" fmla="*/ 147 h 335"/>
                  <a:gd name="T62" fmla="*/ 179 w 289"/>
                  <a:gd name="T63" fmla="*/ 118 h 335"/>
                  <a:gd name="T64" fmla="*/ 195 w 289"/>
                  <a:gd name="T65" fmla="*/ 95 h 335"/>
                  <a:gd name="T66" fmla="*/ 217 w 289"/>
                  <a:gd name="T67" fmla="*/ 60 h 335"/>
                  <a:gd name="T68" fmla="*/ 236 w 289"/>
                  <a:gd name="T69" fmla="*/ 26 h 335"/>
                  <a:gd name="T70" fmla="*/ 249 w 289"/>
                  <a:gd name="T71" fmla="*/ 3 h 33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289"/>
                  <a:gd name="T109" fmla="*/ 0 h 335"/>
                  <a:gd name="T110" fmla="*/ 289 w 289"/>
                  <a:gd name="T111" fmla="*/ 335 h 335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289" h="335">
                    <a:moveTo>
                      <a:pt x="252" y="0"/>
                    </a:moveTo>
                    <a:lnTo>
                      <a:pt x="257" y="8"/>
                    </a:lnTo>
                    <a:lnTo>
                      <a:pt x="265" y="16"/>
                    </a:lnTo>
                    <a:lnTo>
                      <a:pt x="270" y="21"/>
                    </a:lnTo>
                    <a:lnTo>
                      <a:pt x="278" y="29"/>
                    </a:lnTo>
                    <a:lnTo>
                      <a:pt x="284" y="34"/>
                    </a:lnTo>
                    <a:lnTo>
                      <a:pt x="286" y="42"/>
                    </a:lnTo>
                    <a:lnTo>
                      <a:pt x="289" y="53"/>
                    </a:lnTo>
                    <a:lnTo>
                      <a:pt x="286" y="63"/>
                    </a:lnTo>
                    <a:lnTo>
                      <a:pt x="284" y="79"/>
                    </a:lnTo>
                    <a:lnTo>
                      <a:pt x="276" y="95"/>
                    </a:lnTo>
                    <a:lnTo>
                      <a:pt x="268" y="108"/>
                    </a:lnTo>
                    <a:lnTo>
                      <a:pt x="257" y="121"/>
                    </a:lnTo>
                    <a:lnTo>
                      <a:pt x="249" y="134"/>
                    </a:lnTo>
                    <a:lnTo>
                      <a:pt x="236" y="144"/>
                    </a:lnTo>
                    <a:lnTo>
                      <a:pt x="225" y="157"/>
                    </a:lnTo>
                    <a:lnTo>
                      <a:pt x="214" y="168"/>
                    </a:lnTo>
                    <a:lnTo>
                      <a:pt x="214" y="163"/>
                    </a:lnTo>
                    <a:lnTo>
                      <a:pt x="217" y="157"/>
                    </a:lnTo>
                    <a:lnTo>
                      <a:pt x="217" y="152"/>
                    </a:lnTo>
                    <a:lnTo>
                      <a:pt x="219" y="147"/>
                    </a:lnTo>
                    <a:lnTo>
                      <a:pt x="219" y="139"/>
                    </a:lnTo>
                    <a:lnTo>
                      <a:pt x="217" y="136"/>
                    </a:lnTo>
                    <a:lnTo>
                      <a:pt x="214" y="134"/>
                    </a:lnTo>
                    <a:lnTo>
                      <a:pt x="203" y="139"/>
                    </a:lnTo>
                    <a:lnTo>
                      <a:pt x="182" y="155"/>
                    </a:lnTo>
                    <a:lnTo>
                      <a:pt x="155" y="178"/>
                    </a:lnTo>
                    <a:lnTo>
                      <a:pt x="126" y="207"/>
                    </a:lnTo>
                    <a:lnTo>
                      <a:pt x="99" y="239"/>
                    </a:lnTo>
                    <a:lnTo>
                      <a:pt x="72" y="265"/>
                    </a:lnTo>
                    <a:lnTo>
                      <a:pt x="53" y="288"/>
                    </a:lnTo>
                    <a:lnTo>
                      <a:pt x="42" y="299"/>
                    </a:lnTo>
                    <a:lnTo>
                      <a:pt x="37" y="304"/>
                    </a:lnTo>
                    <a:lnTo>
                      <a:pt x="34" y="309"/>
                    </a:lnTo>
                    <a:lnTo>
                      <a:pt x="32" y="312"/>
                    </a:lnTo>
                    <a:lnTo>
                      <a:pt x="26" y="317"/>
                    </a:lnTo>
                    <a:lnTo>
                      <a:pt x="24" y="322"/>
                    </a:lnTo>
                    <a:lnTo>
                      <a:pt x="21" y="325"/>
                    </a:lnTo>
                    <a:lnTo>
                      <a:pt x="18" y="330"/>
                    </a:lnTo>
                    <a:lnTo>
                      <a:pt x="13" y="335"/>
                    </a:lnTo>
                    <a:lnTo>
                      <a:pt x="10" y="335"/>
                    </a:lnTo>
                    <a:lnTo>
                      <a:pt x="8" y="335"/>
                    </a:lnTo>
                    <a:lnTo>
                      <a:pt x="5" y="335"/>
                    </a:lnTo>
                    <a:lnTo>
                      <a:pt x="2" y="333"/>
                    </a:lnTo>
                    <a:lnTo>
                      <a:pt x="0" y="333"/>
                    </a:lnTo>
                    <a:lnTo>
                      <a:pt x="5" y="330"/>
                    </a:lnTo>
                    <a:lnTo>
                      <a:pt x="10" y="317"/>
                    </a:lnTo>
                    <a:lnTo>
                      <a:pt x="24" y="301"/>
                    </a:lnTo>
                    <a:lnTo>
                      <a:pt x="37" y="283"/>
                    </a:lnTo>
                    <a:lnTo>
                      <a:pt x="51" y="262"/>
                    </a:lnTo>
                    <a:lnTo>
                      <a:pt x="67" y="241"/>
                    </a:lnTo>
                    <a:lnTo>
                      <a:pt x="77" y="225"/>
                    </a:lnTo>
                    <a:lnTo>
                      <a:pt x="88" y="212"/>
                    </a:lnTo>
                    <a:lnTo>
                      <a:pt x="96" y="202"/>
                    </a:lnTo>
                    <a:lnTo>
                      <a:pt x="107" y="191"/>
                    </a:lnTo>
                    <a:lnTo>
                      <a:pt x="123" y="176"/>
                    </a:lnTo>
                    <a:lnTo>
                      <a:pt x="136" y="163"/>
                    </a:lnTo>
                    <a:lnTo>
                      <a:pt x="152" y="147"/>
                    </a:lnTo>
                    <a:lnTo>
                      <a:pt x="166" y="131"/>
                    </a:lnTo>
                    <a:lnTo>
                      <a:pt x="179" y="118"/>
                    </a:lnTo>
                    <a:lnTo>
                      <a:pt x="187" y="108"/>
                    </a:lnTo>
                    <a:lnTo>
                      <a:pt x="195" y="95"/>
                    </a:lnTo>
                    <a:lnTo>
                      <a:pt x="206" y="79"/>
                    </a:lnTo>
                    <a:lnTo>
                      <a:pt x="217" y="60"/>
                    </a:lnTo>
                    <a:lnTo>
                      <a:pt x="227" y="42"/>
                    </a:lnTo>
                    <a:lnTo>
                      <a:pt x="236" y="26"/>
                    </a:lnTo>
                    <a:lnTo>
                      <a:pt x="244" y="13"/>
                    </a:lnTo>
                    <a:lnTo>
                      <a:pt x="249" y="3"/>
                    </a:lnTo>
                    <a:lnTo>
                      <a:pt x="252" y="0"/>
                    </a:lnTo>
                    <a:close/>
                  </a:path>
                </a:pathLst>
              </a:custGeom>
              <a:solidFill>
                <a:srgbClr val="B2B2B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7" name="Freeform 598"/>
              <p:cNvSpPr>
                <a:spLocks/>
              </p:cNvSpPr>
              <p:nvPr/>
            </p:nvSpPr>
            <p:spPr bwMode="auto">
              <a:xfrm>
                <a:off x="4252" y="2509"/>
                <a:ext cx="97" cy="149"/>
              </a:xfrm>
              <a:custGeom>
                <a:avLst/>
                <a:gdLst>
                  <a:gd name="T0" fmla="*/ 97 w 97"/>
                  <a:gd name="T1" fmla="*/ 0 h 149"/>
                  <a:gd name="T2" fmla="*/ 94 w 97"/>
                  <a:gd name="T3" fmla="*/ 3 h 149"/>
                  <a:gd name="T4" fmla="*/ 89 w 97"/>
                  <a:gd name="T5" fmla="*/ 11 h 149"/>
                  <a:gd name="T6" fmla="*/ 78 w 97"/>
                  <a:gd name="T7" fmla="*/ 21 h 149"/>
                  <a:gd name="T8" fmla="*/ 65 w 97"/>
                  <a:gd name="T9" fmla="*/ 32 h 149"/>
                  <a:gd name="T10" fmla="*/ 51 w 97"/>
                  <a:gd name="T11" fmla="*/ 45 h 149"/>
                  <a:gd name="T12" fmla="*/ 38 w 97"/>
                  <a:gd name="T13" fmla="*/ 60 h 149"/>
                  <a:gd name="T14" fmla="*/ 27 w 97"/>
                  <a:gd name="T15" fmla="*/ 71 h 149"/>
                  <a:gd name="T16" fmla="*/ 22 w 97"/>
                  <a:gd name="T17" fmla="*/ 81 h 149"/>
                  <a:gd name="T18" fmla="*/ 16 w 97"/>
                  <a:gd name="T19" fmla="*/ 89 h 149"/>
                  <a:gd name="T20" fmla="*/ 11 w 97"/>
                  <a:gd name="T21" fmla="*/ 97 h 149"/>
                  <a:gd name="T22" fmla="*/ 8 w 97"/>
                  <a:gd name="T23" fmla="*/ 102 h 149"/>
                  <a:gd name="T24" fmla="*/ 6 w 97"/>
                  <a:gd name="T25" fmla="*/ 107 h 149"/>
                  <a:gd name="T26" fmla="*/ 3 w 97"/>
                  <a:gd name="T27" fmla="*/ 110 h 149"/>
                  <a:gd name="T28" fmla="*/ 3 w 97"/>
                  <a:gd name="T29" fmla="*/ 115 h 149"/>
                  <a:gd name="T30" fmla="*/ 0 w 97"/>
                  <a:gd name="T31" fmla="*/ 121 h 149"/>
                  <a:gd name="T32" fmla="*/ 0 w 97"/>
                  <a:gd name="T33" fmla="*/ 123 h 149"/>
                  <a:gd name="T34" fmla="*/ 0 w 97"/>
                  <a:gd name="T35" fmla="*/ 128 h 149"/>
                  <a:gd name="T36" fmla="*/ 0 w 97"/>
                  <a:gd name="T37" fmla="*/ 134 h 149"/>
                  <a:gd name="T38" fmla="*/ 0 w 97"/>
                  <a:gd name="T39" fmla="*/ 136 h 149"/>
                  <a:gd name="T40" fmla="*/ 3 w 97"/>
                  <a:gd name="T41" fmla="*/ 141 h 149"/>
                  <a:gd name="T42" fmla="*/ 3 w 97"/>
                  <a:gd name="T43" fmla="*/ 144 h 149"/>
                  <a:gd name="T44" fmla="*/ 3 w 97"/>
                  <a:gd name="T45" fmla="*/ 147 h 149"/>
                  <a:gd name="T46" fmla="*/ 6 w 97"/>
                  <a:gd name="T47" fmla="*/ 149 h 149"/>
                  <a:gd name="T48" fmla="*/ 6 w 97"/>
                  <a:gd name="T49" fmla="*/ 149 h 149"/>
                  <a:gd name="T50" fmla="*/ 6 w 97"/>
                  <a:gd name="T51" fmla="*/ 147 h 149"/>
                  <a:gd name="T52" fmla="*/ 6 w 97"/>
                  <a:gd name="T53" fmla="*/ 144 h 149"/>
                  <a:gd name="T54" fmla="*/ 6 w 97"/>
                  <a:gd name="T55" fmla="*/ 141 h 149"/>
                  <a:gd name="T56" fmla="*/ 6 w 97"/>
                  <a:gd name="T57" fmla="*/ 136 h 149"/>
                  <a:gd name="T58" fmla="*/ 6 w 97"/>
                  <a:gd name="T59" fmla="*/ 131 h 149"/>
                  <a:gd name="T60" fmla="*/ 8 w 97"/>
                  <a:gd name="T61" fmla="*/ 123 h 149"/>
                  <a:gd name="T62" fmla="*/ 11 w 97"/>
                  <a:gd name="T63" fmla="*/ 115 h 149"/>
                  <a:gd name="T64" fmla="*/ 16 w 97"/>
                  <a:gd name="T65" fmla="*/ 107 h 149"/>
                  <a:gd name="T66" fmla="*/ 22 w 97"/>
                  <a:gd name="T67" fmla="*/ 100 h 149"/>
                  <a:gd name="T68" fmla="*/ 24 w 97"/>
                  <a:gd name="T69" fmla="*/ 94 h 149"/>
                  <a:gd name="T70" fmla="*/ 30 w 97"/>
                  <a:gd name="T71" fmla="*/ 86 h 149"/>
                  <a:gd name="T72" fmla="*/ 35 w 97"/>
                  <a:gd name="T73" fmla="*/ 79 h 149"/>
                  <a:gd name="T74" fmla="*/ 38 w 97"/>
                  <a:gd name="T75" fmla="*/ 71 h 149"/>
                  <a:gd name="T76" fmla="*/ 43 w 97"/>
                  <a:gd name="T77" fmla="*/ 66 h 149"/>
                  <a:gd name="T78" fmla="*/ 49 w 97"/>
                  <a:gd name="T79" fmla="*/ 58 h 149"/>
                  <a:gd name="T80" fmla="*/ 54 w 97"/>
                  <a:gd name="T81" fmla="*/ 52 h 149"/>
                  <a:gd name="T82" fmla="*/ 62 w 97"/>
                  <a:gd name="T83" fmla="*/ 47 h 149"/>
                  <a:gd name="T84" fmla="*/ 67 w 97"/>
                  <a:gd name="T85" fmla="*/ 39 h 149"/>
                  <a:gd name="T86" fmla="*/ 73 w 97"/>
                  <a:gd name="T87" fmla="*/ 34 h 149"/>
                  <a:gd name="T88" fmla="*/ 78 w 97"/>
                  <a:gd name="T89" fmla="*/ 29 h 149"/>
                  <a:gd name="T90" fmla="*/ 81 w 97"/>
                  <a:gd name="T91" fmla="*/ 26 h 149"/>
                  <a:gd name="T92" fmla="*/ 86 w 97"/>
                  <a:gd name="T93" fmla="*/ 21 h 149"/>
                  <a:gd name="T94" fmla="*/ 86 w 97"/>
                  <a:gd name="T95" fmla="*/ 21 h 149"/>
                  <a:gd name="T96" fmla="*/ 89 w 97"/>
                  <a:gd name="T97" fmla="*/ 18 h 149"/>
                  <a:gd name="T98" fmla="*/ 97 w 97"/>
                  <a:gd name="T99" fmla="*/ 0 h 149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97"/>
                  <a:gd name="T151" fmla="*/ 0 h 149"/>
                  <a:gd name="T152" fmla="*/ 97 w 97"/>
                  <a:gd name="T153" fmla="*/ 149 h 149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97" h="149">
                    <a:moveTo>
                      <a:pt x="97" y="0"/>
                    </a:moveTo>
                    <a:lnTo>
                      <a:pt x="94" y="3"/>
                    </a:lnTo>
                    <a:lnTo>
                      <a:pt x="89" y="11"/>
                    </a:lnTo>
                    <a:lnTo>
                      <a:pt x="78" y="21"/>
                    </a:lnTo>
                    <a:lnTo>
                      <a:pt x="65" y="32"/>
                    </a:lnTo>
                    <a:lnTo>
                      <a:pt x="51" y="45"/>
                    </a:lnTo>
                    <a:lnTo>
                      <a:pt x="38" y="60"/>
                    </a:lnTo>
                    <a:lnTo>
                      <a:pt x="27" y="71"/>
                    </a:lnTo>
                    <a:lnTo>
                      <a:pt x="22" y="81"/>
                    </a:lnTo>
                    <a:lnTo>
                      <a:pt x="16" y="89"/>
                    </a:lnTo>
                    <a:lnTo>
                      <a:pt x="11" y="97"/>
                    </a:lnTo>
                    <a:lnTo>
                      <a:pt x="8" y="102"/>
                    </a:lnTo>
                    <a:lnTo>
                      <a:pt x="6" y="107"/>
                    </a:lnTo>
                    <a:lnTo>
                      <a:pt x="3" y="110"/>
                    </a:lnTo>
                    <a:lnTo>
                      <a:pt x="3" y="115"/>
                    </a:lnTo>
                    <a:lnTo>
                      <a:pt x="0" y="121"/>
                    </a:lnTo>
                    <a:lnTo>
                      <a:pt x="0" y="123"/>
                    </a:lnTo>
                    <a:lnTo>
                      <a:pt x="0" y="128"/>
                    </a:lnTo>
                    <a:lnTo>
                      <a:pt x="0" y="134"/>
                    </a:lnTo>
                    <a:lnTo>
                      <a:pt x="0" y="136"/>
                    </a:lnTo>
                    <a:lnTo>
                      <a:pt x="3" y="141"/>
                    </a:lnTo>
                    <a:lnTo>
                      <a:pt x="3" y="144"/>
                    </a:lnTo>
                    <a:lnTo>
                      <a:pt x="3" y="147"/>
                    </a:lnTo>
                    <a:lnTo>
                      <a:pt x="6" y="149"/>
                    </a:lnTo>
                    <a:lnTo>
                      <a:pt x="6" y="147"/>
                    </a:lnTo>
                    <a:lnTo>
                      <a:pt x="6" y="144"/>
                    </a:lnTo>
                    <a:lnTo>
                      <a:pt x="6" y="141"/>
                    </a:lnTo>
                    <a:lnTo>
                      <a:pt x="6" y="136"/>
                    </a:lnTo>
                    <a:lnTo>
                      <a:pt x="6" y="131"/>
                    </a:lnTo>
                    <a:lnTo>
                      <a:pt x="8" y="123"/>
                    </a:lnTo>
                    <a:lnTo>
                      <a:pt x="11" y="115"/>
                    </a:lnTo>
                    <a:lnTo>
                      <a:pt x="16" y="107"/>
                    </a:lnTo>
                    <a:lnTo>
                      <a:pt x="22" y="100"/>
                    </a:lnTo>
                    <a:lnTo>
                      <a:pt x="24" y="94"/>
                    </a:lnTo>
                    <a:lnTo>
                      <a:pt x="30" y="86"/>
                    </a:lnTo>
                    <a:lnTo>
                      <a:pt x="35" y="79"/>
                    </a:lnTo>
                    <a:lnTo>
                      <a:pt x="38" y="71"/>
                    </a:lnTo>
                    <a:lnTo>
                      <a:pt x="43" y="66"/>
                    </a:lnTo>
                    <a:lnTo>
                      <a:pt x="49" y="58"/>
                    </a:lnTo>
                    <a:lnTo>
                      <a:pt x="54" y="52"/>
                    </a:lnTo>
                    <a:lnTo>
                      <a:pt x="62" y="47"/>
                    </a:lnTo>
                    <a:lnTo>
                      <a:pt x="67" y="39"/>
                    </a:lnTo>
                    <a:lnTo>
                      <a:pt x="73" y="34"/>
                    </a:lnTo>
                    <a:lnTo>
                      <a:pt x="78" y="29"/>
                    </a:lnTo>
                    <a:lnTo>
                      <a:pt x="81" y="26"/>
                    </a:lnTo>
                    <a:lnTo>
                      <a:pt x="86" y="21"/>
                    </a:lnTo>
                    <a:lnTo>
                      <a:pt x="89" y="18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8" name="Freeform 599"/>
              <p:cNvSpPr>
                <a:spLocks/>
              </p:cNvSpPr>
              <p:nvPr/>
            </p:nvSpPr>
            <p:spPr bwMode="auto">
              <a:xfrm>
                <a:off x="4142" y="2593"/>
                <a:ext cx="105" cy="225"/>
              </a:xfrm>
              <a:custGeom>
                <a:avLst/>
                <a:gdLst>
                  <a:gd name="T0" fmla="*/ 105 w 105"/>
                  <a:gd name="T1" fmla="*/ 0 h 225"/>
                  <a:gd name="T2" fmla="*/ 81 w 105"/>
                  <a:gd name="T3" fmla="*/ 23 h 225"/>
                  <a:gd name="T4" fmla="*/ 62 w 105"/>
                  <a:gd name="T5" fmla="*/ 50 h 225"/>
                  <a:gd name="T6" fmla="*/ 49 w 105"/>
                  <a:gd name="T7" fmla="*/ 76 h 225"/>
                  <a:gd name="T8" fmla="*/ 35 w 105"/>
                  <a:gd name="T9" fmla="*/ 105 h 225"/>
                  <a:gd name="T10" fmla="*/ 25 w 105"/>
                  <a:gd name="T11" fmla="*/ 133 h 225"/>
                  <a:gd name="T12" fmla="*/ 17 w 105"/>
                  <a:gd name="T13" fmla="*/ 162 h 225"/>
                  <a:gd name="T14" fmla="*/ 6 w 105"/>
                  <a:gd name="T15" fmla="*/ 194 h 225"/>
                  <a:gd name="T16" fmla="*/ 0 w 105"/>
                  <a:gd name="T17" fmla="*/ 225 h 225"/>
                  <a:gd name="T18" fmla="*/ 8 w 105"/>
                  <a:gd name="T19" fmla="*/ 201 h 225"/>
                  <a:gd name="T20" fmla="*/ 17 w 105"/>
                  <a:gd name="T21" fmla="*/ 175 h 225"/>
                  <a:gd name="T22" fmla="*/ 27 w 105"/>
                  <a:gd name="T23" fmla="*/ 154 h 225"/>
                  <a:gd name="T24" fmla="*/ 38 w 105"/>
                  <a:gd name="T25" fmla="*/ 131 h 225"/>
                  <a:gd name="T26" fmla="*/ 49 w 105"/>
                  <a:gd name="T27" fmla="*/ 107 h 225"/>
                  <a:gd name="T28" fmla="*/ 59 w 105"/>
                  <a:gd name="T29" fmla="*/ 86 h 225"/>
                  <a:gd name="T30" fmla="*/ 73 w 105"/>
                  <a:gd name="T31" fmla="*/ 65 h 225"/>
                  <a:gd name="T32" fmla="*/ 89 w 105"/>
                  <a:gd name="T33" fmla="*/ 44 h 225"/>
                  <a:gd name="T34" fmla="*/ 92 w 105"/>
                  <a:gd name="T35" fmla="*/ 39 h 225"/>
                  <a:gd name="T36" fmla="*/ 92 w 105"/>
                  <a:gd name="T37" fmla="*/ 31 h 225"/>
                  <a:gd name="T38" fmla="*/ 94 w 105"/>
                  <a:gd name="T39" fmla="*/ 26 h 225"/>
                  <a:gd name="T40" fmla="*/ 97 w 105"/>
                  <a:gd name="T41" fmla="*/ 21 h 225"/>
                  <a:gd name="T42" fmla="*/ 97 w 105"/>
                  <a:gd name="T43" fmla="*/ 16 h 225"/>
                  <a:gd name="T44" fmla="*/ 100 w 105"/>
                  <a:gd name="T45" fmla="*/ 10 h 225"/>
                  <a:gd name="T46" fmla="*/ 102 w 105"/>
                  <a:gd name="T47" fmla="*/ 5 h 225"/>
                  <a:gd name="T48" fmla="*/ 105 w 105"/>
                  <a:gd name="T49" fmla="*/ 0 h 225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05"/>
                  <a:gd name="T76" fmla="*/ 0 h 225"/>
                  <a:gd name="T77" fmla="*/ 105 w 105"/>
                  <a:gd name="T78" fmla="*/ 225 h 225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05" h="225">
                    <a:moveTo>
                      <a:pt x="105" y="0"/>
                    </a:moveTo>
                    <a:lnTo>
                      <a:pt x="81" y="23"/>
                    </a:lnTo>
                    <a:lnTo>
                      <a:pt x="62" y="50"/>
                    </a:lnTo>
                    <a:lnTo>
                      <a:pt x="49" y="76"/>
                    </a:lnTo>
                    <a:lnTo>
                      <a:pt x="35" y="105"/>
                    </a:lnTo>
                    <a:lnTo>
                      <a:pt x="25" y="133"/>
                    </a:lnTo>
                    <a:lnTo>
                      <a:pt x="17" y="162"/>
                    </a:lnTo>
                    <a:lnTo>
                      <a:pt x="6" y="194"/>
                    </a:lnTo>
                    <a:lnTo>
                      <a:pt x="0" y="225"/>
                    </a:lnTo>
                    <a:lnTo>
                      <a:pt x="8" y="201"/>
                    </a:lnTo>
                    <a:lnTo>
                      <a:pt x="17" y="175"/>
                    </a:lnTo>
                    <a:lnTo>
                      <a:pt x="27" y="154"/>
                    </a:lnTo>
                    <a:lnTo>
                      <a:pt x="38" y="131"/>
                    </a:lnTo>
                    <a:lnTo>
                      <a:pt x="49" y="107"/>
                    </a:lnTo>
                    <a:lnTo>
                      <a:pt x="59" y="86"/>
                    </a:lnTo>
                    <a:lnTo>
                      <a:pt x="73" y="65"/>
                    </a:lnTo>
                    <a:lnTo>
                      <a:pt x="89" y="44"/>
                    </a:lnTo>
                    <a:lnTo>
                      <a:pt x="92" y="39"/>
                    </a:lnTo>
                    <a:lnTo>
                      <a:pt x="92" y="31"/>
                    </a:lnTo>
                    <a:lnTo>
                      <a:pt x="94" y="26"/>
                    </a:lnTo>
                    <a:lnTo>
                      <a:pt x="97" y="21"/>
                    </a:lnTo>
                    <a:lnTo>
                      <a:pt x="97" y="16"/>
                    </a:lnTo>
                    <a:lnTo>
                      <a:pt x="100" y="10"/>
                    </a:lnTo>
                    <a:lnTo>
                      <a:pt x="102" y="5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89" name="Freeform 600"/>
              <p:cNvSpPr>
                <a:spLocks/>
              </p:cNvSpPr>
              <p:nvPr/>
            </p:nvSpPr>
            <p:spPr bwMode="auto">
              <a:xfrm>
                <a:off x="4569" y="2103"/>
                <a:ext cx="45" cy="53"/>
              </a:xfrm>
              <a:custGeom>
                <a:avLst/>
                <a:gdLst>
                  <a:gd name="T0" fmla="*/ 32 w 45"/>
                  <a:gd name="T1" fmla="*/ 0 h 53"/>
                  <a:gd name="T2" fmla="*/ 35 w 45"/>
                  <a:gd name="T3" fmla="*/ 0 h 53"/>
                  <a:gd name="T4" fmla="*/ 35 w 45"/>
                  <a:gd name="T5" fmla="*/ 0 h 53"/>
                  <a:gd name="T6" fmla="*/ 37 w 45"/>
                  <a:gd name="T7" fmla="*/ 3 h 53"/>
                  <a:gd name="T8" fmla="*/ 40 w 45"/>
                  <a:gd name="T9" fmla="*/ 6 h 53"/>
                  <a:gd name="T10" fmla="*/ 43 w 45"/>
                  <a:gd name="T11" fmla="*/ 11 h 53"/>
                  <a:gd name="T12" fmla="*/ 45 w 45"/>
                  <a:gd name="T13" fmla="*/ 13 h 53"/>
                  <a:gd name="T14" fmla="*/ 45 w 45"/>
                  <a:gd name="T15" fmla="*/ 19 h 53"/>
                  <a:gd name="T16" fmla="*/ 45 w 45"/>
                  <a:gd name="T17" fmla="*/ 21 h 53"/>
                  <a:gd name="T18" fmla="*/ 45 w 45"/>
                  <a:gd name="T19" fmla="*/ 26 h 53"/>
                  <a:gd name="T20" fmla="*/ 43 w 45"/>
                  <a:gd name="T21" fmla="*/ 32 h 53"/>
                  <a:gd name="T22" fmla="*/ 40 w 45"/>
                  <a:gd name="T23" fmla="*/ 37 h 53"/>
                  <a:gd name="T24" fmla="*/ 37 w 45"/>
                  <a:gd name="T25" fmla="*/ 42 h 53"/>
                  <a:gd name="T26" fmla="*/ 35 w 45"/>
                  <a:gd name="T27" fmla="*/ 47 h 53"/>
                  <a:gd name="T28" fmla="*/ 29 w 45"/>
                  <a:gd name="T29" fmla="*/ 50 h 53"/>
                  <a:gd name="T30" fmla="*/ 24 w 45"/>
                  <a:gd name="T31" fmla="*/ 53 h 53"/>
                  <a:gd name="T32" fmla="*/ 19 w 45"/>
                  <a:gd name="T33" fmla="*/ 53 h 53"/>
                  <a:gd name="T34" fmla="*/ 13 w 45"/>
                  <a:gd name="T35" fmla="*/ 53 h 53"/>
                  <a:gd name="T36" fmla="*/ 8 w 45"/>
                  <a:gd name="T37" fmla="*/ 50 h 53"/>
                  <a:gd name="T38" fmla="*/ 5 w 45"/>
                  <a:gd name="T39" fmla="*/ 45 h 53"/>
                  <a:gd name="T40" fmla="*/ 2 w 45"/>
                  <a:gd name="T41" fmla="*/ 40 h 53"/>
                  <a:gd name="T42" fmla="*/ 0 w 45"/>
                  <a:gd name="T43" fmla="*/ 34 h 53"/>
                  <a:gd name="T44" fmla="*/ 0 w 45"/>
                  <a:gd name="T45" fmla="*/ 29 h 53"/>
                  <a:gd name="T46" fmla="*/ 0 w 45"/>
                  <a:gd name="T47" fmla="*/ 26 h 53"/>
                  <a:gd name="T48" fmla="*/ 0 w 45"/>
                  <a:gd name="T49" fmla="*/ 21 h 53"/>
                  <a:gd name="T50" fmla="*/ 0 w 45"/>
                  <a:gd name="T51" fmla="*/ 19 h 53"/>
                  <a:gd name="T52" fmla="*/ 2 w 45"/>
                  <a:gd name="T53" fmla="*/ 16 h 53"/>
                  <a:gd name="T54" fmla="*/ 5 w 45"/>
                  <a:gd name="T55" fmla="*/ 11 h 53"/>
                  <a:gd name="T56" fmla="*/ 8 w 45"/>
                  <a:gd name="T57" fmla="*/ 8 h 53"/>
                  <a:gd name="T58" fmla="*/ 10 w 45"/>
                  <a:gd name="T59" fmla="*/ 6 h 53"/>
                  <a:gd name="T60" fmla="*/ 13 w 45"/>
                  <a:gd name="T61" fmla="*/ 3 h 53"/>
                  <a:gd name="T62" fmla="*/ 13 w 45"/>
                  <a:gd name="T63" fmla="*/ 0 h 53"/>
                  <a:gd name="T64" fmla="*/ 16 w 45"/>
                  <a:gd name="T65" fmla="*/ 0 h 53"/>
                  <a:gd name="T66" fmla="*/ 32 w 45"/>
                  <a:gd name="T67" fmla="*/ 0 h 5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45"/>
                  <a:gd name="T103" fmla="*/ 0 h 53"/>
                  <a:gd name="T104" fmla="*/ 45 w 45"/>
                  <a:gd name="T105" fmla="*/ 53 h 5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45" h="53">
                    <a:moveTo>
                      <a:pt x="32" y="0"/>
                    </a:moveTo>
                    <a:lnTo>
                      <a:pt x="35" y="0"/>
                    </a:lnTo>
                    <a:lnTo>
                      <a:pt x="37" y="3"/>
                    </a:lnTo>
                    <a:lnTo>
                      <a:pt x="40" y="6"/>
                    </a:lnTo>
                    <a:lnTo>
                      <a:pt x="43" y="11"/>
                    </a:lnTo>
                    <a:lnTo>
                      <a:pt x="45" y="13"/>
                    </a:lnTo>
                    <a:lnTo>
                      <a:pt x="45" y="19"/>
                    </a:lnTo>
                    <a:lnTo>
                      <a:pt x="45" y="21"/>
                    </a:lnTo>
                    <a:lnTo>
                      <a:pt x="45" y="26"/>
                    </a:lnTo>
                    <a:lnTo>
                      <a:pt x="43" y="32"/>
                    </a:lnTo>
                    <a:lnTo>
                      <a:pt x="40" y="37"/>
                    </a:lnTo>
                    <a:lnTo>
                      <a:pt x="37" y="42"/>
                    </a:lnTo>
                    <a:lnTo>
                      <a:pt x="35" y="47"/>
                    </a:lnTo>
                    <a:lnTo>
                      <a:pt x="29" y="50"/>
                    </a:lnTo>
                    <a:lnTo>
                      <a:pt x="24" y="53"/>
                    </a:lnTo>
                    <a:lnTo>
                      <a:pt x="19" y="53"/>
                    </a:lnTo>
                    <a:lnTo>
                      <a:pt x="13" y="53"/>
                    </a:lnTo>
                    <a:lnTo>
                      <a:pt x="8" y="50"/>
                    </a:lnTo>
                    <a:lnTo>
                      <a:pt x="5" y="45"/>
                    </a:lnTo>
                    <a:lnTo>
                      <a:pt x="2" y="40"/>
                    </a:lnTo>
                    <a:lnTo>
                      <a:pt x="0" y="34"/>
                    </a:lnTo>
                    <a:lnTo>
                      <a:pt x="0" y="29"/>
                    </a:lnTo>
                    <a:lnTo>
                      <a:pt x="0" y="26"/>
                    </a:lnTo>
                    <a:lnTo>
                      <a:pt x="0" y="21"/>
                    </a:lnTo>
                    <a:lnTo>
                      <a:pt x="0" y="19"/>
                    </a:lnTo>
                    <a:lnTo>
                      <a:pt x="2" y="16"/>
                    </a:lnTo>
                    <a:lnTo>
                      <a:pt x="5" y="11"/>
                    </a:lnTo>
                    <a:lnTo>
                      <a:pt x="8" y="8"/>
                    </a:lnTo>
                    <a:lnTo>
                      <a:pt x="10" y="6"/>
                    </a:lnTo>
                    <a:lnTo>
                      <a:pt x="13" y="3"/>
                    </a:lnTo>
                    <a:lnTo>
                      <a:pt x="13" y="0"/>
                    </a:lnTo>
                    <a:lnTo>
                      <a:pt x="16" y="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003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0" name="Freeform 601"/>
              <p:cNvSpPr>
                <a:spLocks/>
              </p:cNvSpPr>
              <p:nvPr/>
            </p:nvSpPr>
            <p:spPr bwMode="auto">
              <a:xfrm>
                <a:off x="4673" y="2543"/>
                <a:ext cx="73" cy="63"/>
              </a:xfrm>
              <a:custGeom>
                <a:avLst/>
                <a:gdLst>
                  <a:gd name="T0" fmla="*/ 27 w 73"/>
                  <a:gd name="T1" fmla="*/ 0 h 63"/>
                  <a:gd name="T2" fmla="*/ 27 w 73"/>
                  <a:gd name="T3" fmla="*/ 3 h 63"/>
                  <a:gd name="T4" fmla="*/ 27 w 73"/>
                  <a:gd name="T5" fmla="*/ 5 h 63"/>
                  <a:gd name="T6" fmla="*/ 30 w 73"/>
                  <a:gd name="T7" fmla="*/ 8 h 63"/>
                  <a:gd name="T8" fmla="*/ 32 w 73"/>
                  <a:gd name="T9" fmla="*/ 13 h 63"/>
                  <a:gd name="T10" fmla="*/ 35 w 73"/>
                  <a:gd name="T11" fmla="*/ 18 h 63"/>
                  <a:gd name="T12" fmla="*/ 38 w 73"/>
                  <a:gd name="T13" fmla="*/ 24 h 63"/>
                  <a:gd name="T14" fmla="*/ 43 w 73"/>
                  <a:gd name="T15" fmla="*/ 26 h 63"/>
                  <a:gd name="T16" fmla="*/ 49 w 73"/>
                  <a:gd name="T17" fmla="*/ 32 h 63"/>
                  <a:gd name="T18" fmla="*/ 54 w 73"/>
                  <a:gd name="T19" fmla="*/ 34 h 63"/>
                  <a:gd name="T20" fmla="*/ 59 w 73"/>
                  <a:gd name="T21" fmla="*/ 39 h 63"/>
                  <a:gd name="T22" fmla="*/ 65 w 73"/>
                  <a:gd name="T23" fmla="*/ 42 h 63"/>
                  <a:gd name="T24" fmla="*/ 67 w 73"/>
                  <a:gd name="T25" fmla="*/ 45 h 63"/>
                  <a:gd name="T26" fmla="*/ 70 w 73"/>
                  <a:gd name="T27" fmla="*/ 50 h 63"/>
                  <a:gd name="T28" fmla="*/ 73 w 73"/>
                  <a:gd name="T29" fmla="*/ 52 h 63"/>
                  <a:gd name="T30" fmla="*/ 73 w 73"/>
                  <a:gd name="T31" fmla="*/ 55 h 63"/>
                  <a:gd name="T32" fmla="*/ 73 w 73"/>
                  <a:gd name="T33" fmla="*/ 58 h 63"/>
                  <a:gd name="T34" fmla="*/ 70 w 73"/>
                  <a:gd name="T35" fmla="*/ 58 h 63"/>
                  <a:gd name="T36" fmla="*/ 65 w 73"/>
                  <a:gd name="T37" fmla="*/ 60 h 63"/>
                  <a:gd name="T38" fmla="*/ 59 w 73"/>
                  <a:gd name="T39" fmla="*/ 63 h 63"/>
                  <a:gd name="T40" fmla="*/ 54 w 73"/>
                  <a:gd name="T41" fmla="*/ 63 h 63"/>
                  <a:gd name="T42" fmla="*/ 46 w 73"/>
                  <a:gd name="T43" fmla="*/ 60 h 63"/>
                  <a:gd name="T44" fmla="*/ 38 w 73"/>
                  <a:gd name="T45" fmla="*/ 60 h 63"/>
                  <a:gd name="T46" fmla="*/ 30 w 73"/>
                  <a:gd name="T47" fmla="*/ 55 h 63"/>
                  <a:gd name="T48" fmla="*/ 22 w 73"/>
                  <a:gd name="T49" fmla="*/ 52 h 63"/>
                  <a:gd name="T50" fmla="*/ 14 w 73"/>
                  <a:gd name="T51" fmla="*/ 45 h 63"/>
                  <a:gd name="T52" fmla="*/ 8 w 73"/>
                  <a:gd name="T53" fmla="*/ 39 h 63"/>
                  <a:gd name="T54" fmla="*/ 6 w 73"/>
                  <a:gd name="T55" fmla="*/ 32 h 63"/>
                  <a:gd name="T56" fmla="*/ 3 w 73"/>
                  <a:gd name="T57" fmla="*/ 24 h 63"/>
                  <a:gd name="T58" fmla="*/ 0 w 73"/>
                  <a:gd name="T59" fmla="*/ 18 h 63"/>
                  <a:gd name="T60" fmla="*/ 0 w 73"/>
                  <a:gd name="T61" fmla="*/ 13 h 63"/>
                  <a:gd name="T62" fmla="*/ 0 w 73"/>
                  <a:gd name="T63" fmla="*/ 8 h 63"/>
                  <a:gd name="T64" fmla="*/ 0 w 73"/>
                  <a:gd name="T65" fmla="*/ 3 h 63"/>
                  <a:gd name="T66" fmla="*/ 3 w 73"/>
                  <a:gd name="T67" fmla="*/ 3 h 63"/>
                  <a:gd name="T68" fmla="*/ 6 w 73"/>
                  <a:gd name="T69" fmla="*/ 0 h 63"/>
                  <a:gd name="T70" fmla="*/ 11 w 73"/>
                  <a:gd name="T71" fmla="*/ 0 h 63"/>
                  <a:gd name="T72" fmla="*/ 16 w 73"/>
                  <a:gd name="T73" fmla="*/ 0 h 63"/>
                  <a:gd name="T74" fmla="*/ 19 w 73"/>
                  <a:gd name="T75" fmla="*/ 0 h 63"/>
                  <a:gd name="T76" fmla="*/ 22 w 73"/>
                  <a:gd name="T77" fmla="*/ 0 h 63"/>
                  <a:gd name="T78" fmla="*/ 24 w 73"/>
                  <a:gd name="T79" fmla="*/ 0 h 63"/>
                  <a:gd name="T80" fmla="*/ 27 w 73"/>
                  <a:gd name="T81" fmla="*/ 0 h 63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73"/>
                  <a:gd name="T124" fmla="*/ 0 h 63"/>
                  <a:gd name="T125" fmla="*/ 73 w 73"/>
                  <a:gd name="T126" fmla="*/ 63 h 63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73" h="63">
                    <a:moveTo>
                      <a:pt x="27" y="0"/>
                    </a:moveTo>
                    <a:lnTo>
                      <a:pt x="27" y="3"/>
                    </a:lnTo>
                    <a:lnTo>
                      <a:pt x="27" y="5"/>
                    </a:lnTo>
                    <a:lnTo>
                      <a:pt x="30" y="8"/>
                    </a:lnTo>
                    <a:lnTo>
                      <a:pt x="32" y="13"/>
                    </a:lnTo>
                    <a:lnTo>
                      <a:pt x="35" y="18"/>
                    </a:lnTo>
                    <a:lnTo>
                      <a:pt x="38" y="24"/>
                    </a:lnTo>
                    <a:lnTo>
                      <a:pt x="43" y="26"/>
                    </a:lnTo>
                    <a:lnTo>
                      <a:pt x="49" y="32"/>
                    </a:lnTo>
                    <a:lnTo>
                      <a:pt x="54" y="34"/>
                    </a:lnTo>
                    <a:lnTo>
                      <a:pt x="59" y="39"/>
                    </a:lnTo>
                    <a:lnTo>
                      <a:pt x="65" y="42"/>
                    </a:lnTo>
                    <a:lnTo>
                      <a:pt x="67" y="45"/>
                    </a:lnTo>
                    <a:lnTo>
                      <a:pt x="70" y="50"/>
                    </a:lnTo>
                    <a:lnTo>
                      <a:pt x="73" y="52"/>
                    </a:lnTo>
                    <a:lnTo>
                      <a:pt x="73" y="55"/>
                    </a:lnTo>
                    <a:lnTo>
                      <a:pt x="73" y="58"/>
                    </a:lnTo>
                    <a:lnTo>
                      <a:pt x="70" y="58"/>
                    </a:lnTo>
                    <a:lnTo>
                      <a:pt x="65" y="60"/>
                    </a:lnTo>
                    <a:lnTo>
                      <a:pt x="59" y="63"/>
                    </a:lnTo>
                    <a:lnTo>
                      <a:pt x="54" y="63"/>
                    </a:lnTo>
                    <a:lnTo>
                      <a:pt x="46" y="60"/>
                    </a:lnTo>
                    <a:lnTo>
                      <a:pt x="38" y="60"/>
                    </a:lnTo>
                    <a:lnTo>
                      <a:pt x="30" y="55"/>
                    </a:lnTo>
                    <a:lnTo>
                      <a:pt x="22" y="52"/>
                    </a:lnTo>
                    <a:lnTo>
                      <a:pt x="14" y="45"/>
                    </a:lnTo>
                    <a:lnTo>
                      <a:pt x="8" y="39"/>
                    </a:lnTo>
                    <a:lnTo>
                      <a:pt x="6" y="32"/>
                    </a:lnTo>
                    <a:lnTo>
                      <a:pt x="3" y="24"/>
                    </a:lnTo>
                    <a:lnTo>
                      <a:pt x="0" y="18"/>
                    </a:lnTo>
                    <a:lnTo>
                      <a:pt x="0" y="13"/>
                    </a:lnTo>
                    <a:lnTo>
                      <a:pt x="0" y="8"/>
                    </a:lnTo>
                    <a:lnTo>
                      <a:pt x="0" y="3"/>
                    </a:lnTo>
                    <a:lnTo>
                      <a:pt x="3" y="3"/>
                    </a:lnTo>
                    <a:lnTo>
                      <a:pt x="6" y="0"/>
                    </a:lnTo>
                    <a:lnTo>
                      <a:pt x="11" y="0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22" y="0"/>
                    </a:lnTo>
                    <a:lnTo>
                      <a:pt x="24" y="0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003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1" name="Freeform 602"/>
              <p:cNvSpPr>
                <a:spLocks/>
              </p:cNvSpPr>
              <p:nvPr/>
            </p:nvSpPr>
            <p:spPr bwMode="auto">
              <a:xfrm>
                <a:off x="4381" y="3012"/>
                <a:ext cx="38" cy="50"/>
              </a:xfrm>
              <a:custGeom>
                <a:avLst/>
                <a:gdLst>
                  <a:gd name="T0" fmla="*/ 30 w 38"/>
                  <a:gd name="T1" fmla="*/ 0 h 50"/>
                  <a:gd name="T2" fmla="*/ 30 w 38"/>
                  <a:gd name="T3" fmla="*/ 0 h 50"/>
                  <a:gd name="T4" fmla="*/ 32 w 38"/>
                  <a:gd name="T5" fmla="*/ 2 h 50"/>
                  <a:gd name="T6" fmla="*/ 32 w 38"/>
                  <a:gd name="T7" fmla="*/ 8 h 50"/>
                  <a:gd name="T8" fmla="*/ 35 w 38"/>
                  <a:gd name="T9" fmla="*/ 13 h 50"/>
                  <a:gd name="T10" fmla="*/ 38 w 38"/>
                  <a:gd name="T11" fmla="*/ 18 h 50"/>
                  <a:gd name="T12" fmla="*/ 38 w 38"/>
                  <a:gd name="T13" fmla="*/ 23 h 50"/>
                  <a:gd name="T14" fmla="*/ 38 w 38"/>
                  <a:gd name="T15" fmla="*/ 29 h 50"/>
                  <a:gd name="T16" fmla="*/ 38 w 38"/>
                  <a:gd name="T17" fmla="*/ 34 h 50"/>
                  <a:gd name="T18" fmla="*/ 35 w 38"/>
                  <a:gd name="T19" fmla="*/ 36 h 50"/>
                  <a:gd name="T20" fmla="*/ 30 w 38"/>
                  <a:gd name="T21" fmla="*/ 42 h 50"/>
                  <a:gd name="T22" fmla="*/ 24 w 38"/>
                  <a:gd name="T23" fmla="*/ 44 h 50"/>
                  <a:gd name="T24" fmla="*/ 21 w 38"/>
                  <a:gd name="T25" fmla="*/ 47 h 50"/>
                  <a:gd name="T26" fmla="*/ 16 w 38"/>
                  <a:gd name="T27" fmla="*/ 50 h 50"/>
                  <a:gd name="T28" fmla="*/ 11 w 38"/>
                  <a:gd name="T29" fmla="*/ 50 h 50"/>
                  <a:gd name="T30" fmla="*/ 5 w 38"/>
                  <a:gd name="T31" fmla="*/ 47 h 50"/>
                  <a:gd name="T32" fmla="*/ 3 w 38"/>
                  <a:gd name="T33" fmla="*/ 44 h 50"/>
                  <a:gd name="T34" fmla="*/ 3 w 38"/>
                  <a:gd name="T35" fmla="*/ 39 h 50"/>
                  <a:gd name="T36" fmla="*/ 0 w 38"/>
                  <a:gd name="T37" fmla="*/ 34 h 50"/>
                  <a:gd name="T38" fmla="*/ 3 w 38"/>
                  <a:gd name="T39" fmla="*/ 29 h 50"/>
                  <a:gd name="T40" fmla="*/ 3 w 38"/>
                  <a:gd name="T41" fmla="*/ 26 h 50"/>
                  <a:gd name="T42" fmla="*/ 3 w 38"/>
                  <a:gd name="T43" fmla="*/ 21 h 50"/>
                  <a:gd name="T44" fmla="*/ 5 w 38"/>
                  <a:gd name="T45" fmla="*/ 18 h 50"/>
                  <a:gd name="T46" fmla="*/ 5 w 38"/>
                  <a:gd name="T47" fmla="*/ 15 h 50"/>
                  <a:gd name="T48" fmla="*/ 5 w 38"/>
                  <a:gd name="T49" fmla="*/ 15 h 50"/>
                  <a:gd name="T50" fmla="*/ 30 w 38"/>
                  <a:gd name="T51" fmla="*/ 0 h 5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50"/>
                  <a:gd name="T80" fmla="*/ 38 w 38"/>
                  <a:gd name="T81" fmla="*/ 50 h 5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50">
                    <a:moveTo>
                      <a:pt x="30" y="0"/>
                    </a:moveTo>
                    <a:lnTo>
                      <a:pt x="30" y="0"/>
                    </a:lnTo>
                    <a:lnTo>
                      <a:pt x="32" y="2"/>
                    </a:lnTo>
                    <a:lnTo>
                      <a:pt x="32" y="8"/>
                    </a:lnTo>
                    <a:lnTo>
                      <a:pt x="35" y="13"/>
                    </a:lnTo>
                    <a:lnTo>
                      <a:pt x="38" y="18"/>
                    </a:lnTo>
                    <a:lnTo>
                      <a:pt x="38" y="23"/>
                    </a:lnTo>
                    <a:lnTo>
                      <a:pt x="38" y="29"/>
                    </a:lnTo>
                    <a:lnTo>
                      <a:pt x="38" y="34"/>
                    </a:lnTo>
                    <a:lnTo>
                      <a:pt x="35" y="36"/>
                    </a:lnTo>
                    <a:lnTo>
                      <a:pt x="30" y="42"/>
                    </a:lnTo>
                    <a:lnTo>
                      <a:pt x="24" y="44"/>
                    </a:lnTo>
                    <a:lnTo>
                      <a:pt x="21" y="47"/>
                    </a:lnTo>
                    <a:lnTo>
                      <a:pt x="16" y="50"/>
                    </a:lnTo>
                    <a:lnTo>
                      <a:pt x="11" y="50"/>
                    </a:lnTo>
                    <a:lnTo>
                      <a:pt x="5" y="47"/>
                    </a:lnTo>
                    <a:lnTo>
                      <a:pt x="3" y="44"/>
                    </a:lnTo>
                    <a:lnTo>
                      <a:pt x="3" y="39"/>
                    </a:lnTo>
                    <a:lnTo>
                      <a:pt x="0" y="34"/>
                    </a:lnTo>
                    <a:lnTo>
                      <a:pt x="3" y="29"/>
                    </a:lnTo>
                    <a:lnTo>
                      <a:pt x="3" y="26"/>
                    </a:lnTo>
                    <a:lnTo>
                      <a:pt x="3" y="21"/>
                    </a:lnTo>
                    <a:lnTo>
                      <a:pt x="5" y="18"/>
                    </a:lnTo>
                    <a:lnTo>
                      <a:pt x="5" y="15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003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2" name="Freeform 603"/>
              <p:cNvSpPr>
                <a:spLocks/>
              </p:cNvSpPr>
              <p:nvPr/>
            </p:nvSpPr>
            <p:spPr bwMode="auto">
              <a:xfrm>
                <a:off x="4743" y="1883"/>
                <a:ext cx="30" cy="53"/>
              </a:xfrm>
              <a:custGeom>
                <a:avLst/>
                <a:gdLst>
                  <a:gd name="T0" fmla="*/ 24 w 30"/>
                  <a:gd name="T1" fmla="*/ 0 h 53"/>
                  <a:gd name="T2" fmla="*/ 24 w 30"/>
                  <a:gd name="T3" fmla="*/ 3 h 53"/>
                  <a:gd name="T4" fmla="*/ 24 w 30"/>
                  <a:gd name="T5" fmla="*/ 6 h 53"/>
                  <a:gd name="T6" fmla="*/ 27 w 30"/>
                  <a:gd name="T7" fmla="*/ 8 h 53"/>
                  <a:gd name="T8" fmla="*/ 30 w 30"/>
                  <a:gd name="T9" fmla="*/ 16 h 53"/>
                  <a:gd name="T10" fmla="*/ 30 w 30"/>
                  <a:gd name="T11" fmla="*/ 21 h 53"/>
                  <a:gd name="T12" fmla="*/ 30 w 30"/>
                  <a:gd name="T13" fmla="*/ 27 h 53"/>
                  <a:gd name="T14" fmla="*/ 30 w 30"/>
                  <a:gd name="T15" fmla="*/ 32 h 53"/>
                  <a:gd name="T16" fmla="*/ 30 w 30"/>
                  <a:gd name="T17" fmla="*/ 37 h 53"/>
                  <a:gd name="T18" fmla="*/ 27 w 30"/>
                  <a:gd name="T19" fmla="*/ 42 h 53"/>
                  <a:gd name="T20" fmla="*/ 24 w 30"/>
                  <a:gd name="T21" fmla="*/ 45 h 53"/>
                  <a:gd name="T22" fmla="*/ 19 w 30"/>
                  <a:gd name="T23" fmla="*/ 47 h 53"/>
                  <a:gd name="T24" fmla="*/ 13 w 30"/>
                  <a:gd name="T25" fmla="*/ 50 h 53"/>
                  <a:gd name="T26" fmla="*/ 11 w 30"/>
                  <a:gd name="T27" fmla="*/ 53 h 53"/>
                  <a:gd name="T28" fmla="*/ 5 w 30"/>
                  <a:gd name="T29" fmla="*/ 53 h 53"/>
                  <a:gd name="T30" fmla="*/ 3 w 30"/>
                  <a:gd name="T31" fmla="*/ 50 h 53"/>
                  <a:gd name="T32" fmla="*/ 0 w 30"/>
                  <a:gd name="T33" fmla="*/ 47 h 53"/>
                  <a:gd name="T34" fmla="*/ 0 w 30"/>
                  <a:gd name="T35" fmla="*/ 45 h 53"/>
                  <a:gd name="T36" fmla="*/ 0 w 30"/>
                  <a:gd name="T37" fmla="*/ 40 h 53"/>
                  <a:gd name="T38" fmla="*/ 0 w 30"/>
                  <a:gd name="T39" fmla="*/ 37 h 53"/>
                  <a:gd name="T40" fmla="*/ 0 w 30"/>
                  <a:gd name="T41" fmla="*/ 32 h 53"/>
                  <a:gd name="T42" fmla="*/ 0 w 30"/>
                  <a:gd name="T43" fmla="*/ 29 h 53"/>
                  <a:gd name="T44" fmla="*/ 0 w 30"/>
                  <a:gd name="T45" fmla="*/ 27 h 53"/>
                  <a:gd name="T46" fmla="*/ 0 w 30"/>
                  <a:gd name="T47" fmla="*/ 21 h 53"/>
                  <a:gd name="T48" fmla="*/ 3 w 30"/>
                  <a:gd name="T49" fmla="*/ 19 h 53"/>
                  <a:gd name="T50" fmla="*/ 3 w 30"/>
                  <a:gd name="T51" fmla="*/ 16 h 53"/>
                  <a:gd name="T52" fmla="*/ 5 w 30"/>
                  <a:gd name="T53" fmla="*/ 13 h 53"/>
                  <a:gd name="T54" fmla="*/ 11 w 30"/>
                  <a:gd name="T55" fmla="*/ 11 h 53"/>
                  <a:gd name="T56" fmla="*/ 13 w 30"/>
                  <a:gd name="T57" fmla="*/ 8 h 53"/>
                  <a:gd name="T58" fmla="*/ 16 w 30"/>
                  <a:gd name="T59" fmla="*/ 6 h 53"/>
                  <a:gd name="T60" fmla="*/ 21 w 30"/>
                  <a:gd name="T61" fmla="*/ 3 h 53"/>
                  <a:gd name="T62" fmla="*/ 21 w 30"/>
                  <a:gd name="T63" fmla="*/ 0 h 53"/>
                  <a:gd name="T64" fmla="*/ 24 w 30"/>
                  <a:gd name="T65" fmla="*/ 0 h 5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30"/>
                  <a:gd name="T100" fmla="*/ 0 h 53"/>
                  <a:gd name="T101" fmla="*/ 30 w 30"/>
                  <a:gd name="T102" fmla="*/ 53 h 5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30" h="53">
                    <a:moveTo>
                      <a:pt x="24" y="0"/>
                    </a:moveTo>
                    <a:lnTo>
                      <a:pt x="24" y="3"/>
                    </a:lnTo>
                    <a:lnTo>
                      <a:pt x="24" y="6"/>
                    </a:lnTo>
                    <a:lnTo>
                      <a:pt x="27" y="8"/>
                    </a:lnTo>
                    <a:lnTo>
                      <a:pt x="30" y="16"/>
                    </a:lnTo>
                    <a:lnTo>
                      <a:pt x="30" y="21"/>
                    </a:lnTo>
                    <a:lnTo>
                      <a:pt x="30" y="27"/>
                    </a:lnTo>
                    <a:lnTo>
                      <a:pt x="30" y="32"/>
                    </a:lnTo>
                    <a:lnTo>
                      <a:pt x="30" y="37"/>
                    </a:lnTo>
                    <a:lnTo>
                      <a:pt x="27" y="42"/>
                    </a:lnTo>
                    <a:lnTo>
                      <a:pt x="24" y="45"/>
                    </a:lnTo>
                    <a:lnTo>
                      <a:pt x="19" y="47"/>
                    </a:lnTo>
                    <a:lnTo>
                      <a:pt x="13" y="50"/>
                    </a:lnTo>
                    <a:lnTo>
                      <a:pt x="11" y="53"/>
                    </a:lnTo>
                    <a:lnTo>
                      <a:pt x="5" y="53"/>
                    </a:lnTo>
                    <a:lnTo>
                      <a:pt x="3" y="50"/>
                    </a:lnTo>
                    <a:lnTo>
                      <a:pt x="0" y="47"/>
                    </a:lnTo>
                    <a:lnTo>
                      <a:pt x="0" y="45"/>
                    </a:lnTo>
                    <a:lnTo>
                      <a:pt x="0" y="40"/>
                    </a:lnTo>
                    <a:lnTo>
                      <a:pt x="0" y="37"/>
                    </a:lnTo>
                    <a:lnTo>
                      <a:pt x="0" y="32"/>
                    </a:lnTo>
                    <a:lnTo>
                      <a:pt x="0" y="29"/>
                    </a:lnTo>
                    <a:lnTo>
                      <a:pt x="0" y="27"/>
                    </a:lnTo>
                    <a:lnTo>
                      <a:pt x="0" y="21"/>
                    </a:lnTo>
                    <a:lnTo>
                      <a:pt x="3" y="19"/>
                    </a:lnTo>
                    <a:lnTo>
                      <a:pt x="3" y="16"/>
                    </a:lnTo>
                    <a:lnTo>
                      <a:pt x="5" y="13"/>
                    </a:lnTo>
                    <a:lnTo>
                      <a:pt x="11" y="11"/>
                    </a:lnTo>
                    <a:lnTo>
                      <a:pt x="13" y="8"/>
                    </a:lnTo>
                    <a:lnTo>
                      <a:pt x="16" y="6"/>
                    </a:lnTo>
                    <a:lnTo>
                      <a:pt x="21" y="3"/>
                    </a:lnTo>
                    <a:lnTo>
                      <a:pt x="21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ED0D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3" name="Freeform 604"/>
              <p:cNvSpPr>
                <a:spLocks/>
              </p:cNvSpPr>
              <p:nvPr/>
            </p:nvSpPr>
            <p:spPr bwMode="auto">
              <a:xfrm>
                <a:off x="4877" y="2318"/>
                <a:ext cx="62" cy="34"/>
              </a:xfrm>
              <a:custGeom>
                <a:avLst/>
                <a:gdLst>
                  <a:gd name="T0" fmla="*/ 32 w 62"/>
                  <a:gd name="T1" fmla="*/ 0 h 34"/>
                  <a:gd name="T2" fmla="*/ 35 w 62"/>
                  <a:gd name="T3" fmla="*/ 0 h 34"/>
                  <a:gd name="T4" fmla="*/ 38 w 62"/>
                  <a:gd name="T5" fmla="*/ 0 h 34"/>
                  <a:gd name="T6" fmla="*/ 43 w 62"/>
                  <a:gd name="T7" fmla="*/ 3 h 34"/>
                  <a:gd name="T8" fmla="*/ 48 w 62"/>
                  <a:gd name="T9" fmla="*/ 5 h 34"/>
                  <a:gd name="T10" fmla="*/ 54 w 62"/>
                  <a:gd name="T11" fmla="*/ 8 h 34"/>
                  <a:gd name="T12" fmla="*/ 59 w 62"/>
                  <a:gd name="T13" fmla="*/ 13 h 34"/>
                  <a:gd name="T14" fmla="*/ 62 w 62"/>
                  <a:gd name="T15" fmla="*/ 18 h 34"/>
                  <a:gd name="T16" fmla="*/ 62 w 62"/>
                  <a:gd name="T17" fmla="*/ 24 h 34"/>
                  <a:gd name="T18" fmla="*/ 59 w 62"/>
                  <a:gd name="T19" fmla="*/ 29 h 34"/>
                  <a:gd name="T20" fmla="*/ 54 w 62"/>
                  <a:gd name="T21" fmla="*/ 31 h 34"/>
                  <a:gd name="T22" fmla="*/ 48 w 62"/>
                  <a:gd name="T23" fmla="*/ 34 h 34"/>
                  <a:gd name="T24" fmla="*/ 38 w 62"/>
                  <a:gd name="T25" fmla="*/ 34 h 34"/>
                  <a:gd name="T26" fmla="*/ 30 w 62"/>
                  <a:gd name="T27" fmla="*/ 34 h 34"/>
                  <a:gd name="T28" fmla="*/ 22 w 62"/>
                  <a:gd name="T29" fmla="*/ 34 h 34"/>
                  <a:gd name="T30" fmla="*/ 13 w 62"/>
                  <a:gd name="T31" fmla="*/ 31 h 34"/>
                  <a:gd name="T32" fmla="*/ 8 w 62"/>
                  <a:gd name="T33" fmla="*/ 29 h 34"/>
                  <a:gd name="T34" fmla="*/ 5 w 62"/>
                  <a:gd name="T35" fmla="*/ 26 h 34"/>
                  <a:gd name="T36" fmla="*/ 3 w 62"/>
                  <a:gd name="T37" fmla="*/ 24 h 34"/>
                  <a:gd name="T38" fmla="*/ 0 w 62"/>
                  <a:gd name="T39" fmla="*/ 18 h 34"/>
                  <a:gd name="T40" fmla="*/ 0 w 62"/>
                  <a:gd name="T41" fmla="*/ 16 h 34"/>
                  <a:gd name="T42" fmla="*/ 0 w 62"/>
                  <a:gd name="T43" fmla="*/ 13 h 34"/>
                  <a:gd name="T44" fmla="*/ 0 w 62"/>
                  <a:gd name="T45" fmla="*/ 10 h 34"/>
                  <a:gd name="T46" fmla="*/ 0 w 62"/>
                  <a:gd name="T47" fmla="*/ 10 h 34"/>
                  <a:gd name="T48" fmla="*/ 0 w 62"/>
                  <a:gd name="T49" fmla="*/ 8 h 34"/>
                  <a:gd name="T50" fmla="*/ 32 w 62"/>
                  <a:gd name="T51" fmla="*/ 0 h 34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62"/>
                  <a:gd name="T79" fmla="*/ 0 h 34"/>
                  <a:gd name="T80" fmla="*/ 62 w 62"/>
                  <a:gd name="T81" fmla="*/ 34 h 34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62" h="34">
                    <a:moveTo>
                      <a:pt x="32" y="0"/>
                    </a:moveTo>
                    <a:lnTo>
                      <a:pt x="35" y="0"/>
                    </a:lnTo>
                    <a:lnTo>
                      <a:pt x="38" y="0"/>
                    </a:lnTo>
                    <a:lnTo>
                      <a:pt x="43" y="3"/>
                    </a:lnTo>
                    <a:lnTo>
                      <a:pt x="48" y="5"/>
                    </a:lnTo>
                    <a:lnTo>
                      <a:pt x="54" y="8"/>
                    </a:lnTo>
                    <a:lnTo>
                      <a:pt x="59" y="13"/>
                    </a:lnTo>
                    <a:lnTo>
                      <a:pt x="62" y="18"/>
                    </a:lnTo>
                    <a:lnTo>
                      <a:pt x="62" y="24"/>
                    </a:lnTo>
                    <a:lnTo>
                      <a:pt x="59" y="29"/>
                    </a:lnTo>
                    <a:lnTo>
                      <a:pt x="54" y="31"/>
                    </a:lnTo>
                    <a:lnTo>
                      <a:pt x="48" y="34"/>
                    </a:lnTo>
                    <a:lnTo>
                      <a:pt x="38" y="34"/>
                    </a:lnTo>
                    <a:lnTo>
                      <a:pt x="30" y="34"/>
                    </a:lnTo>
                    <a:lnTo>
                      <a:pt x="22" y="34"/>
                    </a:lnTo>
                    <a:lnTo>
                      <a:pt x="13" y="31"/>
                    </a:lnTo>
                    <a:lnTo>
                      <a:pt x="8" y="29"/>
                    </a:lnTo>
                    <a:lnTo>
                      <a:pt x="5" y="26"/>
                    </a:lnTo>
                    <a:lnTo>
                      <a:pt x="3" y="24"/>
                    </a:lnTo>
                    <a:lnTo>
                      <a:pt x="0" y="18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0" y="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ED0D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4" name="Freeform 605"/>
              <p:cNvSpPr>
                <a:spLocks/>
              </p:cNvSpPr>
              <p:nvPr/>
            </p:nvSpPr>
            <p:spPr bwMode="auto">
              <a:xfrm>
                <a:off x="4727" y="2404"/>
                <a:ext cx="46" cy="53"/>
              </a:xfrm>
              <a:custGeom>
                <a:avLst/>
                <a:gdLst>
                  <a:gd name="T0" fmla="*/ 16 w 46"/>
                  <a:gd name="T1" fmla="*/ 0 h 53"/>
                  <a:gd name="T2" fmla="*/ 16 w 46"/>
                  <a:gd name="T3" fmla="*/ 0 h 53"/>
                  <a:gd name="T4" fmla="*/ 19 w 46"/>
                  <a:gd name="T5" fmla="*/ 0 h 53"/>
                  <a:gd name="T6" fmla="*/ 21 w 46"/>
                  <a:gd name="T7" fmla="*/ 0 h 53"/>
                  <a:gd name="T8" fmla="*/ 27 w 46"/>
                  <a:gd name="T9" fmla="*/ 0 h 53"/>
                  <a:gd name="T10" fmla="*/ 32 w 46"/>
                  <a:gd name="T11" fmla="*/ 3 h 53"/>
                  <a:gd name="T12" fmla="*/ 35 w 46"/>
                  <a:gd name="T13" fmla="*/ 6 h 53"/>
                  <a:gd name="T14" fmla="*/ 40 w 46"/>
                  <a:gd name="T15" fmla="*/ 8 h 53"/>
                  <a:gd name="T16" fmla="*/ 43 w 46"/>
                  <a:gd name="T17" fmla="*/ 13 h 53"/>
                  <a:gd name="T18" fmla="*/ 43 w 46"/>
                  <a:gd name="T19" fmla="*/ 19 h 53"/>
                  <a:gd name="T20" fmla="*/ 46 w 46"/>
                  <a:gd name="T21" fmla="*/ 27 h 53"/>
                  <a:gd name="T22" fmla="*/ 46 w 46"/>
                  <a:gd name="T23" fmla="*/ 32 h 53"/>
                  <a:gd name="T24" fmla="*/ 46 w 46"/>
                  <a:gd name="T25" fmla="*/ 40 h 53"/>
                  <a:gd name="T26" fmla="*/ 46 w 46"/>
                  <a:gd name="T27" fmla="*/ 45 h 53"/>
                  <a:gd name="T28" fmla="*/ 46 w 46"/>
                  <a:gd name="T29" fmla="*/ 50 h 53"/>
                  <a:gd name="T30" fmla="*/ 43 w 46"/>
                  <a:gd name="T31" fmla="*/ 53 h 53"/>
                  <a:gd name="T32" fmla="*/ 40 w 46"/>
                  <a:gd name="T33" fmla="*/ 53 h 53"/>
                  <a:gd name="T34" fmla="*/ 35 w 46"/>
                  <a:gd name="T35" fmla="*/ 50 h 53"/>
                  <a:gd name="T36" fmla="*/ 29 w 46"/>
                  <a:gd name="T37" fmla="*/ 47 h 53"/>
                  <a:gd name="T38" fmla="*/ 24 w 46"/>
                  <a:gd name="T39" fmla="*/ 45 h 53"/>
                  <a:gd name="T40" fmla="*/ 16 w 46"/>
                  <a:gd name="T41" fmla="*/ 40 h 53"/>
                  <a:gd name="T42" fmla="*/ 11 w 46"/>
                  <a:gd name="T43" fmla="*/ 34 h 53"/>
                  <a:gd name="T44" fmla="*/ 5 w 46"/>
                  <a:gd name="T45" fmla="*/ 29 h 53"/>
                  <a:gd name="T46" fmla="*/ 0 w 46"/>
                  <a:gd name="T47" fmla="*/ 24 h 53"/>
                  <a:gd name="T48" fmla="*/ 0 w 46"/>
                  <a:gd name="T49" fmla="*/ 21 h 53"/>
                  <a:gd name="T50" fmla="*/ 0 w 46"/>
                  <a:gd name="T51" fmla="*/ 16 h 53"/>
                  <a:gd name="T52" fmla="*/ 0 w 46"/>
                  <a:gd name="T53" fmla="*/ 13 h 53"/>
                  <a:gd name="T54" fmla="*/ 3 w 46"/>
                  <a:gd name="T55" fmla="*/ 8 h 53"/>
                  <a:gd name="T56" fmla="*/ 8 w 46"/>
                  <a:gd name="T57" fmla="*/ 6 h 53"/>
                  <a:gd name="T58" fmla="*/ 11 w 46"/>
                  <a:gd name="T59" fmla="*/ 3 h 53"/>
                  <a:gd name="T60" fmla="*/ 13 w 46"/>
                  <a:gd name="T61" fmla="*/ 0 h 53"/>
                  <a:gd name="T62" fmla="*/ 13 w 46"/>
                  <a:gd name="T63" fmla="*/ 0 h 53"/>
                  <a:gd name="T64" fmla="*/ 16 w 46"/>
                  <a:gd name="T65" fmla="*/ 0 h 5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46"/>
                  <a:gd name="T100" fmla="*/ 0 h 53"/>
                  <a:gd name="T101" fmla="*/ 46 w 46"/>
                  <a:gd name="T102" fmla="*/ 53 h 5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46" h="53">
                    <a:moveTo>
                      <a:pt x="16" y="0"/>
                    </a:moveTo>
                    <a:lnTo>
                      <a:pt x="16" y="0"/>
                    </a:lnTo>
                    <a:lnTo>
                      <a:pt x="19" y="0"/>
                    </a:lnTo>
                    <a:lnTo>
                      <a:pt x="21" y="0"/>
                    </a:lnTo>
                    <a:lnTo>
                      <a:pt x="27" y="0"/>
                    </a:lnTo>
                    <a:lnTo>
                      <a:pt x="32" y="3"/>
                    </a:lnTo>
                    <a:lnTo>
                      <a:pt x="35" y="6"/>
                    </a:lnTo>
                    <a:lnTo>
                      <a:pt x="40" y="8"/>
                    </a:lnTo>
                    <a:lnTo>
                      <a:pt x="43" y="13"/>
                    </a:lnTo>
                    <a:lnTo>
                      <a:pt x="43" y="19"/>
                    </a:lnTo>
                    <a:lnTo>
                      <a:pt x="46" y="27"/>
                    </a:lnTo>
                    <a:lnTo>
                      <a:pt x="46" y="32"/>
                    </a:lnTo>
                    <a:lnTo>
                      <a:pt x="46" y="40"/>
                    </a:lnTo>
                    <a:lnTo>
                      <a:pt x="46" y="45"/>
                    </a:lnTo>
                    <a:lnTo>
                      <a:pt x="46" y="50"/>
                    </a:lnTo>
                    <a:lnTo>
                      <a:pt x="43" y="53"/>
                    </a:lnTo>
                    <a:lnTo>
                      <a:pt x="40" y="53"/>
                    </a:lnTo>
                    <a:lnTo>
                      <a:pt x="35" y="50"/>
                    </a:lnTo>
                    <a:lnTo>
                      <a:pt x="29" y="47"/>
                    </a:lnTo>
                    <a:lnTo>
                      <a:pt x="24" y="45"/>
                    </a:lnTo>
                    <a:lnTo>
                      <a:pt x="16" y="40"/>
                    </a:lnTo>
                    <a:lnTo>
                      <a:pt x="11" y="34"/>
                    </a:lnTo>
                    <a:lnTo>
                      <a:pt x="5" y="29"/>
                    </a:lnTo>
                    <a:lnTo>
                      <a:pt x="0" y="24"/>
                    </a:lnTo>
                    <a:lnTo>
                      <a:pt x="0" y="21"/>
                    </a:lnTo>
                    <a:lnTo>
                      <a:pt x="0" y="16"/>
                    </a:lnTo>
                    <a:lnTo>
                      <a:pt x="0" y="13"/>
                    </a:lnTo>
                    <a:lnTo>
                      <a:pt x="3" y="8"/>
                    </a:lnTo>
                    <a:lnTo>
                      <a:pt x="8" y="6"/>
                    </a:lnTo>
                    <a:lnTo>
                      <a:pt x="11" y="3"/>
                    </a:lnTo>
                    <a:lnTo>
                      <a:pt x="13" y="0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ED0D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5" name="Freeform 606"/>
              <p:cNvSpPr>
                <a:spLocks/>
              </p:cNvSpPr>
              <p:nvPr/>
            </p:nvSpPr>
            <p:spPr bwMode="auto">
              <a:xfrm>
                <a:off x="4909" y="2624"/>
                <a:ext cx="54" cy="40"/>
              </a:xfrm>
              <a:custGeom>
                <a:avLst/>
                <a:gdLst>
                  <a:gd name="T0" fmla="*/ 43 w 54"/>
                  <a:gd name="T1" fmla="*/ 0 h 40"/>
                  <a:gd name="T2" fmla="*/ 49 w 54"/>
                  <a:gd name="T3" fmla="*/ 8 h 40"/>
                  <a:gd name="T4" fmla="*/ 54 w 54"/>
                  <a:gd name="T5" fmla="*/ 13 h 40"/>
                  <a:gd name="T6" fmla="*/ 54 w 54"/>
                  <a:gd name="T7" fmla="*/ 19 h 40"/>
                  <a:gd name="T8" fmla="*/ 54 w 54"/>
                  <a:gd name="T9" fmla="*/ 24 h 40"/>
                  <a:gd name="T10" fmla="*/ 49 w 54"/>
                  <a:gd name="T11" fmla="*/ 32 h 40"/>
                  <a:gd name="T12" fmla="*/ 40 w 54"/>
                  <a:gd name="T13" fmla="*/ 37 h 40"/>
                  <a:gd name="T14" fmla="*/ 30 w 54"/>
                  <a:gd name="T15" fmla="*/ 40 h 40"/>
                  <a:gd name="T16" fmla="*/ 19 w 54"/>
                  <a:gd name="T17" fmla="*/ 40 h 40"/>
                  <a:gd name="T18" fmla="*/ 8 w 54"/>
                  <a:gd name="T19" fmla="*/ 34 h 40"/>
                  <a:gd name="T20" fmla="*/ 3 w 54"/>
                  <a:gd name="T21" fmla="*/ 26 h 40"/>
                  <a:gd name="T22" fmla="*/ 0 w 54"/>
                  <a:gd name="T23" fmla="*/ 16 h 40"/>
                  <a:gd name="T24" fmla="*/ 3 w 54"/>
                  <a:gd name="T25" fmla="*/ 11 h 40"/>
                  <a:gd name="T26" fmla="*/ 8 w 54"/>
                  <a:gd name="T27" fmla="*/ 6 h 40"/>
                  <a:gd name="T28" fmla="*/ 14 w 54"/>
                  <a:gd name="T29" fmla="*/ 3 h 40"/>
                  <a:gd name="T30" fmla="*/ 22 w 54"/>
                  <a:gd name="T31" fmla="*/ 3 h 40"/>
                  <a:gd name="T32" fmla="*/ 30 w 54"/>
                  <a:gd name="T33" fmla="*/ 3 h 40"/>
                  <a:gd name="T34" fmla="*/ 38 w 54"/>
                  <a:gd name="T35" fmla="*/ 3 h 40"/>
                  <a:gd name="T36" fmla="*/ 43 w 54"/>
                  <a:gd name="T37" fmla="*/ 0 h 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54"/>
                  <a:gd name="T58" fmla="*/ 0 h 40"/>
                  <a:gd name="T59" fmla="*/ 54 w 54"/>
                  <a:gd name="T60" fmla="*/ 40 h 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54" h="40">
                    <a:moveTo>
                      <a:pt x="43" y="0"/>
                    </a:moveTo>
                    <a:lnTo>
                      <a:pt x="49" y="8"/>
                    </a:lnTo>
                    <a:lnTo>
                      <a:pt x="54" y="13"/>
                    </a:lnTo>
                    <a:lnTo>
                      <a:pt x="54" y="19"/>
                    </a:lnTo>
                    <a:lnTo>
                      <a:pt x="54" y="24"/>
                    </a:lnTo>
                    <a:lnTo>
                      <a:pt x="49" y="32"/>
                    </a:lnTo>
                    <a:lnTo>
                      <a:pt x="40" y="37"/>
                    </a:lnTo>
                    <a:lnTo>
                      <a:pt x="30" y="40"/>
                    </a:lnTo>
                    <a:lnTo>
                      <a:pt x="19" y="40"/>
                    </a:lnTo>
                    <a:lnTo>
                      <a:pt x="8" y="34"/>
                    </a:lnTo>
                    <a:lnTo>
                      <a:pt x="3" y="26"/>
                    </a:lnTo>
                    <a:lnTo>
                      <a:pt x="0" y="16"/>
                    </a:lnTo>
                    <a:lnTo>
                      <a:pt x="3" y="11"/>
                    </a:lnTo>
                    <a:lnTo>
                      <a:pt x="8" y="6"/>
                    </a:lnTo>
                    <a:lnTo>
                      <a:pt x="14" y="3"/>
                    </a:lnTo>
                    <a:lnTo>
                      <a:pt x="22" y="3"/>
                    </a:lnTo>
                    <a:lnTo>
                      <a:pt x="30" y="3"/>
                    </a:lnTo>
                    <a:lnTo>
                      <a:pt x="38" y="3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003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6" name="Freeform 607"/>
              <p:cNvSpPr>
                <a:spLocks/>
              </p:cNvSpPr>
              <p:nvPr/>
            </p:nvSpPr>
            <p:spPr bwMode="auto">
              <a:xfrm>
                <a:off x="4571" y="2753"/>
                <a:ext cx="38" cy="49"/>
              </a:xfrm>
              <a:custGeom>
                <a:avLst/>
                <a:gdLst>
                  <a:gd name="T0" fmla="*/ 19 w 38"/>
                  <a:gd name="T1" fmla="*/ 0 h 49"/>
                  <a:gd name="T2" fmla="*/ 19 w 38"/>
                  <a:gd name="T3" fmla="*/ 0 h 49"/>
                  <a:gd name="T4" fmla="*/ 22 w 38"/>
                  <a:gd name="T5" fmla="*/ 2 h 49"/>
                  <a:gd name="T6" fmla="*/ 27 w 38"/>
                  <a:gd name="T7" fmla="*/ 2 h 49"/>
                  <a:gd name="T8" fmla="*/ 30 w 38"/>
                  <a:gd name="T9" fmla="*/ 5 h 49"/>
                  <a:gd name="T10" fmla="*/ 33 w 38"/>
                  <a:gd name="T11" fmla="*/ 7 h 49"/>
                  <a:gd name="T12" fmla="*/ 35 w 38"/>
                  <a:gd name="T13" fmla="*/ 13 h 49"/>
                  <a:gd name="T14" fmla="*/ 38 w 38"/>
                  <a:gd name="T15" fmla="*/ 18 h 49"/>
                  <a:gd name="T16" fmla="*/ 38 w 38"/>
                  <a:gd name="T17" fmla="*/ 23 h 49"/>
                  <a:gd name="T18" fmla="*/ 35 w 38"/>
                  <a:gd name="T19" fmla="*/ 28 h 49"/>
                  <a:gd name="T20" fmla="*/ 30 w 38"/>
                  <a:gd name="T21" fmla="*/ 34 h 49"/>
                  <a:gd name="T22" fmla="*/ 27 w 38"/>
                  <a:gd name="T23" fmla="*/ 39 h 49"/>
                  <a:gd name="T24" fmla="*/ 22 w 38"/>
                  <a:gd name="T25" fmla="*/ 44 h 49"/>
                  <a:gd name="T26" fmla="*/ 17 w 38"/>
                  <a:gd name="T27" fmla="*/ 47 h 49"/>
                  <a:gd name="T28" fmla="*/ 11 w 38"/>
                  <a:gd name="T29" fmla="*/ 49 h 49"/>
                  <a:gd name="T30" fmla="*/ 8 w 38"/>
                  <a:gd name="T31" fmla="*/ 47 h 49"/>
                  <a:gd name="T32" fmla="*/ 6 w 38"/>
                  <a:gd name="T33" fmla="*/ 44 h 49"/>
                  <a:gd name="T34" fmla="*/ 3 w 38"/>
                  <a:gd name="T35" fmla="*/ 39 h 49"/>
                  <a:gd name="T36" fmla="*/ 3 w 38"/>
                  <a:gd name="T37" fmla="*/ 34 h 49"/>
                  <a:gd name="T38" fmla="*/ 0 w 38"/>
                  <a:gd name="T39" fmla="*/ 28 h 49"/>
                  <a:gd name="T40" fmla="*/ 0 w 38"/>
                  <a:gd name="T41" fmla="*/ 23 h 49"/>
                  <a:gd name="T42" fmla="*/ 0 w 38"/>
                  <a:gd name="T43" fmla="*/ 18 h 49"/>
                  <a:gd name="T44" fmla="*/ 0 w 38"/>
                  <a:gd name="T45" fmla="*/ 15 h 49"/>
                  <a:gd name="T46" fmla="*/ 0 w 38"/>
                  <a:gd name="T47" fmla="*/ 13 h 49"/>
                  <a:gd name="T48" fmla="*/ 0 w 38"/>
                  <a:gd name="T49" fmla="*/ 10 h 49"/>
                  <a:gd name="T50" fmla="*/ 19 w 38"/>
                  <a:gd name="T51" fmla="*/ 0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8"/>
                  <a:gd name="T79" fmla="*/ 0 h 49"/>
                  <a:gd name="T80" fmla="*/ 38 w 38"/>
                  <a:gd name="T81" fmla="*/ 49 h 49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8" h="49">
                    <a:moveTo>
                      <a:pt x="19" y="0"/>
                    </a:moveTo>
                    <a:lnTo>
                      <a:pt x="19" y="0"/>
                    </a:lnTo>
                    <a:lnTo>
                      <a:pt x="22" y="2"/>
                    </a:lnTo>
                    <a:lnTo>
                      <a:pt x="27" y="2"/>
                    </a:lnTo>
                    <a:lnTo>
                      <a:pt x="30" y="5"/>
                    </a:lnTo>
                    <a:lnTo>
                      <a:pt x="33" y="7"/>
                    </a:lnTo>
                    <a:lnTo>
                      <a:pt x="35" y="13"/>
                    </a:lnTo>
                    <a:lnTo>
                      <a:pt x="38" y="18"/>
                    </a:lnTo>
                    <a:lnTo>
                      <a:pt x="38" y="23"/>
                    </a:lnTo>
                    <a:lnTo>
                      <a:pt x="35" y="28"/>
                    </a:lnTo>
                    <a:lnTo>
                      <a:pt x="30" y="34"/>
                    </a:lnTo>
                    <a:lnTo>
                      <a:pt x="27" y="39"/>
                    </a:lnTo>
                    <a:lnTo>
                      <a:pt x="22" y="44"/>
                    </a:lnTo>
                    <a:lnTo>
                      <a:pt x="17" y="47"/>
                    </a:lnTo>
                    <a:lnTo>
                      <a:pt x="11" y="49"/>
                    </a:lnTo>
                    <a:lnTo>
                      <a:pt x="8" y="47"/>
                    </a:lnTo>
                    <a:lnTo>
                      <a:pt x="6" y="44"/>
                    </a:lnTo>
                    <a:lnTo>
                      <a:pt x="3" y="39"/>
                    </a:lnTo>
                    <a:lnTo>
                      <a:pt x="3" y="34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0" y="15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ED0D2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7" name="Freeform 608"/>
              <p:cNvSpPr>
                <a:spLocks/>
              </p:cNvSpPr>
              <p:nvPr/>
            </p:nvSpPr>
            <p:spPr bwMode="auto">
              <a:xfrm>
                <a:off x="4563" y="2669"/>
                <a:ext cx="30" cy="50"/>
              </a:xfrm>
              <a:custGeom>
                <a:avLst/>
                <a:gdLst>
                  <a:gd name="T0" fmla="*/ 3 w 30"/>
                  <a:gd name="T1" fmla="*/ 0 h 50"/>
                  <a:gd name="T2" fmla="*/ 3 w 30"/>
                  <a:gd name="T3" fmla="*/ 0 h 50"/>
                  <a:gd name="T4" fmla="*/ 6 w 30"/>
                  <a:gd name="T5" fmla="*/ 2 h 50"/>
                  <a:gd name="T6" fmla="*/ 11 w 30"/>
                  <a:gd name="T7" fmla="*/ 5 h 50"/>
                  <a:gd name="T8" fmla="*/ 16 w 30"/>
                  <a:gd name="T9" fmla="*/ 10 h 50"/>
                  <a:gd name="T10" fmla="*/ 22 w 30"/>
                  <a:gd name="T11" fmla="*/ 16 h 50"/>
                  <a:gd name="T12" fmla="*/ 27 w 30"/>
                  <a:gd name="T13" fmla="*/ 21 h 50"/>
                  <a:gd name="T14" fmla="*/ 30 w 30"/>
                  <a:gd name="T15" fmla="*/ 23 h 50"/>
                  <a:gd name="T16" fmla="*/ 30 w 30"/>
                  <a:gd name="T17" fmla="*/ 29 h 50"/>
                  <a:gd name="T18" fmla="*/ 30 w 30"/>
                  <a:gd name="T19" fmla="*/ 34 h 50"/>
                  <a:gd name="T20" fmla="*/ 27 w 30"/>
                  <a:gd name="T21" fmla="*/ 39 h 50"/>
                  <a:gd name="T22" fmla="*/ 25 w 30"/>
                  <a:gd name="T23" fmla="*/ 42 h 50"/>
                  <a:gd name="T24" fmla="*/ 22 w 30"/>
                  <a:gd name="T25" fmla="*/ 44 h 50"/>
                  <a:gd name="T26" fmla="*/ 16 w 30"/>
                  <a:gd name="T27" fmla="*/ 47 h 50"/>
                  <a:gd name="T28" fmla="*/ 14 w 30"/>
                  <a:gd name="T29" fmla="*/ 50 h 50"/>
                  <a:gd name="T30" fmla="*/ 11 w 30"/>
                  <a:gd name="T31" fmla="*/ 50 h 50"/>
                  <a:gd name="T32" fmla="*/ 8 w 30"/>
                  <a:gd name="T33" fmla="*/ 47 h 50"/>
                  <a:gd name="T34" fmla="*/ 6 w 30"/>
                  <a:gd name="T35" fmla="*/ 44 h 50"/>
                  <a:gd name="T36" fmla="*/ 6 w 30"/>
                  <a:gd name="T37" fmla="*/ 42 h 50"/>
                  <a:gd name="T38" fmla="*/ 3 w 30"/>
                  <a:gd name="T39" fmla="*/ 36 h 50"/>
                  <a:gd name="T40" fmla="*/ 3 w 30"/>
                  <a:gd name="T41" fmla="*/ 34 h 50"/>
                  <a:gd name="T42" fmla="*/ 3 w 30"/>
                  <a:gd name="T43" fmla="*/ 31 h 50"/>
                  <a:gd name="T44" fmla="*/ 0 w 30"/>
                  <a:gd name="T45" fmla="*/ 29 h 50"/>
                  <a:gd name="T46" fmla="*/ 0 w 30"/>
                  <a:gd name="T47" fmla="*/ 26 h 50"/>
                  <a:gd name="T48" fmla="*/ 0 w 30"/>
                  <a:gd name="T49" fmla="*/ 26 h 50"/>
                  <a:gd name="T50" fmla="*/ 3 w 30"/>
                  <a:gd name="T51" fmla="*/ 0 h 50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w 30"/>
                  <a:gd name="T79" fmla="*/ 0 h 50"/>
                  <a:gd name="T80" fmla="*/ 30 w 30"/>
                  <a:gd name="T81" fmla="*/ 50 h 50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T78" t="T79" r="T80" b="T81"/>
                <a:pathLst>
                  <a:path w="30" h="50">
                    <a:moveTo>
                      <a:pt x="3" y="0"/>
                    </a:moveTo>
                    <a:lnTo>
                      <a:pt x="3" y="0"/>
                    </a:lnTo>
                    <a:lnTo>
                      <a:pt x="6" y="2"/>
                    </a:lnTo>
                    <a:lnTo>
                      <a:pt x="11" y="5"/>
                    </a:lnTo>
                    <a:lnTo>
                      <a:pt x="16" y="10"/>
                    </a:lnTo>
                    <a:lnTo>
                      <a:pt x="22" y="16"/>
                    </a:lnTo>
                    <a:lnTo>
                      <a:pt x="27" y="21"/>
                    </a:lnTo>
                    <a:lnTo>
                      <a:pt x="30" y="23"/>
                    </a:lnTo>
                    <a:lnTo>
                      <a:pt x="30" y="29"/>
                    </a:lnTo>
                    <a:lnTo>
                      <a:pt x="30" y="34"/>
                    </a:lnTo>
                    <a:lnTo>
                      <a:pt x="27" y="39"/>
                    </a:lnTo>
                    <a:lnTo>
                      <a:pt x="25" y="42"/>
                    </a:lnTo>
                    <a:lnTo>
                      <a:pt x="22" y="44"/>
                    </a:lnTo>
                    <a:lnTo>
                      <a:pt x="16" y="47"/>
                    </a:lnTo>
                    <a:lnTo>
                      <a:pt x="14" y="50"/>
                    </a:lnTo>
                    <a:lnTo>
                      <a:pt x="11" y="50"/>
                    </a:lnTo>
                    <a:lnTo>
                      <a:pt x="8" y="47"/>
                    </a:lnTo>
                    <a:lnTo>
                      <a:pt x="6" y="44"/>
                    </a:lnTo>
                    <a:lnTo>
                      <a:pt x="6" y="42"/>
                    </a:lnTo>
                    <a:lnTo>
                      <a:pt x="3" y="36"/>
                    </a:lnTo>
                    <a:lnTo>
                      <a:pt x="3" y="34"/>
                    </a:lnTo>
                    <a:lnTo>
                      <a:pt x="3" y="31"/>
                    </a:lnTo>
                    <a:lnTo>
                      <a:pt x="0" y="29"/>
                    </a:lnTo>
                    <a:lnTo>
                      <a:pt x="0" y="26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003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9198" name="Freeform 609"/>
              <p:cNvSpPr>
                <a:spLocks/>
              </p:cNvSpPr>
              <p:nvPr/>
            </p:nvSpPr>
            <p:spPr bwMode="auto">
              <a:xfrm>
                <a:off x="4370" y="2745"/>
                <a:ext cx="54" cy="39"/>
              </a:xfrm>
              <a:custGeom>
                <a:avLst/>
                <a:gdLst>
                  <a:gd name="T0" fmla="*/ 54 w 54"/>
                  <a:gd name="T1" fmla="*/ 0 h 39"/>
                  <a:gd name="T2" fmla="*/ 51 w 54"/>
                  <a:gd name="T3" fmla="*/ 0 h 39"/>
                  <a:gd name="T4" fmla="*/ 49 w 54"/>
                  <a:gd name="T5" fmla="*/ 0 h 39"/>
                  <a:gd name="T6" fmla="*/ 43 w 54"/>
                  <a:gd name="T7" fmla="*/ 0 h 39"/>
                  <a:gd name="T8" fmla="*/ 38 w 54"/>
                  <a:gd name="T9" fmla="*/ 0 h 39"/>
                  <a:gd name="T10" fmla="*/ 30 w 54"/>
                  <a:gd name="T11" fmla="*/ 0 h 39"/>
                  <a:gd name="T12" fmla="*/ 24 w 54"/>
                  <a:gd name="T13" fmla="*/ 0 h 39"/>
                  <a:gd name="T14" fmla="*/ 16 w 54"/>
                  <a:gd name="T15" fmla="*/ 2 h 39"/>
                  <a:gd name="T16" fmla="*/ 11 w 54"/>
                  <a:gd name="T17" fmla="*/ 8 h 39"/>
                  <a:gd name="T18" fmla="*/ 8 w 54"/>
                  <a:gd name="T19" fmla="*/ 10 h 39"/>
                  <a:gd name="T20" fmla="*/ 3 w 54"/>
                  <a:gd name="T21" fmla="*/ 15 h 39"/>
                  <a:gd name="T22" fmla="*/ 3 w 54"/>
                  <a:gd name="T23" fmla="*/ 21 h 39"/>
                  <a:gd name="T24" fmla="*/ 0 w 54"/>
                  <a:gd name="T25" fmla="*/ 23 h 39"/>
                  <a:gd name="T26" fmla="*/ 0 w 54"/>
                  <a:gd name="T27" fmla="*/ 29 h 39"/>
                  <a:gd name="T28" fmla="*/ 3 w 54"/>
                  <a:gd name="T29" fmla="*/ 31 h 39"/>
                  <a:gd name="T30" fmla="*/ 6 w 54"/>
                  <a:gd name="T31" fmla="*/ 36 h 39"/>
                  <a:gd name="T32" fmla="*/ 8 w 54"/>
                  <a:gd name="T33" fmla="*/ 39 h 39"/>
                  <a:gd name="T34" fmla="*/ 14 w 54"/>
                  <a:gd name="T35" fmla="*/ 39 h 39"/>
                  <a:gd name="T36" fmla="*/ 22 w 54"/>
                  <a:gd name="T37" fmla="*/ 39 h 39"/>
                  <a:gd name="T38" fmla="*/ 27 w 54"/>
                  <a:gd name="T39" fmla="*/ 36 h 39"/>
                  <a:gd name="T40" fmla="*/ 32 w 54"/>
                  <a:gd name="T41" fmla="*/ 34 h 39"/>
                  <a:gd name="T42" fmla="*/ 38 w 54"/>
                  <a:gd name="T43" fmla="*/ 31 h 39"/>
                  <a:gd name="T44" fmla="*/ 41 w 54"/>
                  <a:gd name="T45" fmla="*/ 29 h 39"/>
                  <a:gd name="T46" fmla="*/ 46 w 54"/>
                  <a:gd name="T47" fmla="*/ 26 h 39"/>
                  <a:gd name="T48" fmla="*/ 46 w 54"/>
                  <a:gd name="T49" fmla="*/ 26 h 39"/>
                  <a:gd name="T50" fmla="*/ 46 w 54"/>
                  <a:gd name="T51" fmla="*/ 21 h 39"/>
                  <a:gd name="T52" fmla="*/ 49 w 54"/>
                  <a:gd name="T53" fmla="*/ 18 h 39"/>
                  <a:gd name="T54" fmla="*/ 49 w 54"/>
                  <a:gd name="T55" fmla="*/ 15 h 39"/>
                  <a:gd name="T56" fmla="*/ 49 w 54"/>
                  <a:gd name="T57" fmla="*/ 13 h 39"/>
                  <a:gd name="T58" fmla="*/ 51 w 54"/>
                  <a:gd name="T59" fmla="*/ 10 h 39"/>
                  <a:gd name="T60" fmla="*/ 51 w 54"/>
                  <a:gd name="T61" fmla="*/ 5 h 39"/>
                  <a:gd name="T62" fmla="*/ 51 w 54"/>
                  <a:gd name="T63" fmla="*/ 2 h 39"/>
                  <a:gd name="T64" fmla="*/ 54 w 54"/>
                  <a:gd name="T65" fmla="*/ 0 h 39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54"/>
                  <a:gd name="T100" fmla="*/ 0 h 39"/>
                  <a:gd name="T101" fmla="*/ 54 w 54"/>
                  <a:gd name="T102" fmla="*/ 39 h 39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54" h="39">
                    <a:moveTo>
                      <a:pt x="54" y="0"/>
                    </a:moveTo>
                    <a:lnTo>
                      <a:pt x="51" y="0"/>
                    </a:lnTo>
                    <a:lnTo>
                      <a:pt x="49" y="0"/>
                    </a:lnTo>
                    <a:lnTo>
                      <a:pt x="43" y="0"/>
                    </a:lnTo>
                    <a:lnTo>
                      <a:pt x="38" y="0"/>
                    </a:lnTo>
                    <a:lnTo>
                      <a:pt x="30" y="0"/>
                    </a:lnTo>
                    <a:lnTo>
                      <a:pt x="24" y="0"/>
                    </a:lnTo>
                    <a:lnTo>
                      <a:pt x="16" y="2"/>
                    </a:lnTo>
                    <a:lnTo>
                      <a:pt x="11" y="8"/>
                    </a:lnTo>
                    <a:lnTo>
                      <a:pt x="8" y="10"/>
                    </a:lnTo>
                    <a:lnTo>
                      <a:pt x="3" y="15"/>
                    </a:lnTo>
                    <a:lnTo>
                      <a:pt x="3" y="21"/>
                    </a:lnTo>
                    <a:lnTo>
                      <a:pt x="0" y="23"/>
                    </a:lnTo>
                    <a:lnTo>
                      <a:pt x="0" y="29"/>
                    </a:lnTo>
                    <a:lnTo>
                      <a:pt x="3" y="31"/>
                    </a:lnTo>
                    <a:lnTo>
                      <a:pt x="6" y="36"/>
                    </a:lnTo>
                    <a:lnTo>
                      <a:pt x="8" y="39"/>
                    </a:lnTo>
                    <a:lnTo>
                      <a:pt x="14" y="39"/>
                    </a:lnTo>
                    <a:lnTo>
                      <a:pt x="22" y="39"/>
                    </a:lnTo>
                    <a:lnTo>
                      <a:pt x="27" y="36"/>
                    </a:lnTo>
                    <a:lnTo>
                      <a:pt x="32" y="34"/>
                    </a:lnTo>
                    <a:lnTo>
                      <a:pt x="38" y="31"/>
                    </a:lnTo>
                    <a:lnTo>
                      <a:pt x="41" y="29"/>
                    </a:lnTo>
                    <a:lnTo>
                      <a:pt x="46" y="26"/>
                    </a:lnTo>
                    <a:lnTo>
                      <a:pt x="46" y="21"/>
                    </a:lnTo>
                    <a:lnTo>
                      <a:pt x="49" y="18"/>
                    </a:lnTo>
                    <a:lnTo>
                      <a:pt x="49" y="15"/>
                    </a:lnTo>
                    <a:lnTo>
                      <a:pt x="49" y="13"/>
                    </a:lnTo>
                    <a:lnTo>
                      <a:pt x="51" y="10"/>
                    </a:lnTo>
                    <a:lnTo>
                      <a:pt x="51" y="5"/>
                    </a:lnTo>
                    <a:lnTo>
                      <a:pt x="51" y="2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0036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38933" name="Freeform 610"/>
            <p:cNvSpPr>
              <a:spLocks/>
            </p:cNvSpPr>
            <p:nvPr/>
          </p:nvSpPr>
          <p:spPr bwMode="auto">
            <a:xfrm>
              <a:off x="3077" y="2279"/>
              <a:ext cx="53" cy="70"/>
            </a:xfrm>
            <a:custGeom>
              <a:avLst/>
              <a:gdLst>
                <a:gd name="T0" fmla="*/ 5 w 53"/>
                <a:gd name="T1" fmla="*/ 0 h 86"/>
                <a:gd name="T2" fmla="*/ 8 w 53"/>
                <a:gd name="T3" fmla="*/ 0 h 86"/>
                <a:gd name="T4" fmla="*/ 11 w 53"/>
                <a:gd name="T5" fmla="*/ 2 h 86"/>
                <a:gd name="T6" fmla="*/ 16 w 53"/>
                <a:gd name="T7" fmla="*/ 5 h 86"/>
                <a:gd name="T8" fmla="*/ 24 w 53"/>
                <a:gd name="T9" fmla="*/ 10 h 86"/>
                <a:gd name="T10" fmla="*/ 29 w 53"/>
                <a:gd name="T11" fmla="*/ 15 h 86"/>
                <a:gd name="T12" fmla="*/ 37 w 53"/>
                <a:gd name="T13" fmla="*/ 21 h 86"/>
                <a:gd name="T14" fmla="*/ 43 w 53"/>
                <a:gd name="T15" fmla="*/ 28 h 86"/>
                <a:gd name="T16" fmla="*/ 48 w 53"/>
                <a:gd name="T17" fmla="*/ 36 h 86"/>
                <a:gd name="T18" fmla="*/ 51 w 53"/>
                <a:gd name="T19" fmla="*/ 41 h 86"/>
                <a:gd name="T20" fmla="*/ 53 w 53"/>
                <a:gd name="T21" fmla="*/ 49 h 86"/>
                <a:gd name="T22" fmla="*/ 53 w 53"/>
                <a:gd name="T23" fmla="*/ 57 h 86"/>
                <a:gd name="T24" fmla="*/ 53 w 53"/>
                <a:gd name="T25" fmla="*/ 65 h 86"/>
                <a:gd name="T26" fmla="*/ 53 w 53"/>
                <a:gd name="T27" fmla="*/ 73 h 86"/>
                <a:gd name="T28" fmla="*/ 48 w 53"/>
                <a:gd name="T29" fmla="*/ 78 h 86"/>
                <a:gd name="T30" fmla="*/ 45 w 53"/>
                <a:gd name="T31" fmla="*/ 81 h 86"/>
                <a:gd name="T32" fmla="*/ 43 w 53"/>
                <a:gd name="T33" fmla="*/ 86 h 86"/>
                <a:gd name="T34" fmla="*/ 37 w 53"/>
                <a:gd name="T35" fmla="*/ 86 h 86"/>
                <a:gd name="T36" fmla="*/ 35 w 53"/>
                <a:gd name="T37" fmla="*/ 83 h 86"/>
                <a:gd name="T38" fmla="*/ 29 w 53"/>
                <a:gd name="T39" fmla="*/ 78 h 86"/>
                <a:gd name="T40" fmla="*/ 27 w 53"/>
                <a:gd name="T41" fmla="*/ 70 h 86"/>
                <a:gd name="T42" fmla="*/ 24 w 53"/>
                <a:gd name="T43" fmla="*/ 62 h 86"/>
                <a:gd name="T44" fmla="*/ 21 w 53"/>
                <a:gd name="T45" fmla="*/ 57 h 86"/>
                <a:gd name="T46" fmla="*/ 19 w 53"/>
                <a:gd name="T47" fmla="*/ 49 h 86"/>
                <a:gd name="T48" fmla="*/ 19 w 53"/>
                <a:gd name="T49" fmla="*/ 44 h 86"/>
                <a:gd name="T50" fmla="*/ 16 w 53"/>
                <a:gd name="T51" fmla="*/ 41 h 86"/>
                <a:gd name="T52" fmla="*/ 13 w 53"/>
                <a:gd name="T53" fmla="*/ 36 h 86"/>
                <a:gd name="T54" fmla="*/ 11 w 53"/>
                <a:gd name="T55" fmla="*/ 31 h 86"/>
                <a:gd name="T56" fmla="*/ 8 w 53"/>
                <a:gd name="T57" fmla="*/ 26 h 86"/>
                <a:gd name="T58" fmla="*/ 5 w 53"/>
                <a:gd name="T59" fmla="*/ 21 h 86"/>
                <a:gd name="T60" fmla="*/ 3 w 53"/>
                <a:gd name="T61" fmla="*/ 15 h 86"/>
                <a:gd name="T62" fmla="*/ 0 w 53"/>
                <a:gd name="T63" fmla="*/ 13 h 86"/>
                <a:gd name="T64" fmla="*/ 0 w 53"/>
                <a:gd name="T65" fmla="*/ 13 h 86"/>
                <a:gd name="T66" fmla="*/ 5 w 53"/>
                <a:gd name="T67" fmla="*/ 0 h 8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53"/>
                <a:gd name="T103" fmla="*/ 0 h 86"/>
                <a:gd name="T104" fmla="*/ 53 w 53"/>
                <a:gd name="T105" fmla="*/ 86 h 8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53" h="86">
                  <a:moveTo>
                    <a:pt x="5" y="0"/>
                  </a:moveTo>
                  <a:lnTo>
                    <a:pt x="8" y="0"/>
                  </a:lnTo>
                  <a:lnTo>
                    <a:pt x="11" y="2"/>
                  </a:lnTo>
                  <a:lnTo>
                    <a:pt x="16" y="5"/>
                  </a:lnTo>
                  <a:lnTo>
                    <a:pt x="24" y="10"/>
                  </a:lnTo>
                  <a:lnTo>
                    <a:pt x="29" y="15"/>
                  </a:lnTo>
                  <a:lnTo>
                    <a:pt x="37" y="21"/>
                  </a:lnTo>
                  <a:lnTo>
                    <a:pt x="43" y="28"/>
                  </a:lnTo>
                  <a:lnTo>
                    <a:pt x="48" y="36"/>
                  </a:lnTo>
                  <a:lnTo>
                    <a:pt x="51" y="41"/>
                  </a:lnTo>
                  <a:lnTo>
                    <a:pt x="53" y="49"/>
                  </a:lnTo>
                  <a:lnTo>
                    <a:pt x="53" y="57"/>
                  </a:lnTo>
                  <a:lnTo>
                    <a:pt x="53" y="65"/>
                  </a:lnTo>
                  <a:lnTo>
                    <a:pt x="53" y="73"/>
                  </a:lnTo>
                  <a:lnTo>
                    <a:pt x="48" y="78"/>
                  </a:lnTo>
                  <a:lnTo>
                    <a:pt x="45" y="81"/>
                  </a:lnTo>
                  <a:lnTo>
                    <a:pt x="43" y="86"/>
                  </a:lnTo>
                  <a:lnTo>
                    <a:pt x="37" y="86"/>
                  </a:lnTo>
                  <a:lnTo>
                    <a:pt x="35" y="83"/>
                  </a:lnTo>
                  <a:lnTo>
                    <a:pt x="29" y="78"/>
                  </a:lnTo>
                  <a:lnTo>
                    <a:pt x="27" y="70"/>
                  </a:lnTo>
                  <a:lnTo>
                    <a:pt x="24" y="62"/>
                  </a:lnTo>
                  <a:lnTo>
                    <a:pt x="21" y="57"/>
                  </a:lnTo>
                  <a:lnTo>
                    <a:pt x="19" y="49"/>
                  </a:lnTo>
                  <a:lnTo>
                    <a:pt x="19" y="44"/>
                  </a:lnTo>
                  <a:lnTo>
                    <a:pt x="16" y="41"/>
                  </a:lnTo>
                  <a:lnTo>
                    <a:pt x="13" y="36"/>
                  </a:lnTo>
                  <a:lnTo>
                    <a:pt x="11" y="31"/>
                  </a:lnTo>
                  <a:lnTo>
                    <a:pt x="8" y="26"/>
                  </a:lnTo>
                  <a:lnTo>
                    <a:pt x="5" y="21"/>
                  </a:lnTo>
                  <a:lnTo>
                    <a:pt x="3" y="15"/>
                  </a:lnTo>
                  <a:lnTo>
                    <a:pt x="0" y="13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172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4" name="Freeform 611"/>
            <p:cNvSpPr>
              <a:spLocks/>
            </p:cNvSpPr>
            <p:nvPr/>
          </p:nvSpPr>
          <p:spPr bwMode="auto">
            <a:xfrm>
              <a:off x="2894" y="2388"/>
              <a:ext cx="41" cy="43"/>
            </a:xfrm>
            <a:custGeom>
              <a:avLst/>
              <a:gdLst>
                <a:gd name="T0" fmla="*/ 22 w 41"/>
                <a:gd name="T1" fmla="*/ 0 h 52"/>
                <a:gd name="T2" fmla="*/ 25 w 41"/>
                <a:gd name="T3" fmla="*/ 0 h 52"/>
                <a:gd name="T4" fmla="*/ 25 w 41"/>
                <a:gd name="T5" fmla="*/ 5 h 52"/>
                <a:gd name="T6" fmla="*/ 27 w 41"/>
                <a:gd name="T7" fmla="*/ 11 h 52"/>
                <a:gd name="T8" fmla="*/ 33 w 41"/>
                <a:gd name="T9" fmla="*/ 16 h 52"/>
                <a:gd name="T10" fmla="*/ 35 w 41"/>
                <a:gd name="T11" fmla="*/ 21 h 52"/>
                <a:gd name="T12" fmla="*/ 38 w 41"/>
                <a:gd name="T13" fmla="*/ 29 h 52"/>
                <a:gd name="T14" fmla="*/ 41 w 41"/>
                <a:gd name="T15" fmla="*/ 34 h 52"/>
                <a:gd name="T16" fmla="*/ 41 w 41"/>
                <a:gd name="T17" fmla="*/ 37 h 52"/>
                <a:gd name="T18" fmla="*/ 41 w 41"/>
                <a:gd name="T19" fmla="*/ 39 h 52"/>
                <a:gd name="T20" fmla="*/ 38 w 41"/>
                <a:gd name="T21" fmla="*/ 45 h 52"/>
                <a:gd name="T22" fmla="*/ 35 w 41"/>
                <a:gd name="T23" fmla="*/ 47 h 52"/>
                <a:gd name="T24" fmla="*/ 30 w 41"/>
                <a:gd name="T25" fmla="*/ 50 h 52"/>
                <a:gd name="T26" fmla="*/ 27 w 41"/>
                <a:gd name="T27" fmla="*/ 52 h 52"/>
                <a:gd name="T28" fmla="*/ 22 w 41"/>
                <a:gd name="T29" fmla="*/ 52 h 52"/>
                <a:gd name="T30" fmla="*/ 19 w 41"/>
                <a:gd name="T31" fmla="*/ 52 h 52"/>
                <a:gd name="T32" fmla="*/ 14 w 41"/>
                <a:gd name="T33" fmla="*/ 52 h 52"/>
                <a:gd name="T34" fmla="*/ 11 w 41"/>
                <a:gd name="T35" fmla="*/ 50 h 52"/>
                <a:gd name="T36" fmla="*/ 9 w 41"/>
                <a:gd name="T37" fmla="*/ 45 h 52"/>
                <a:gd name="T38" fmla="*/ 6 w 41"/>
                <a:gd name="T39" fmla="*/ 42 h 52"/>
                <a:gd name="T40" fmla="*/ 3 w 41"/>
                <a:gd name="T41" fmla="*/ 37 h 52"/>
                <a:gd name="T42" fmla="*/ 3 w 41"/>
                <a:gd name="T43" fmla="*/ 32 h 52"/>
                <a:gd name="T44" fmla="*/ 0 w 41"/>
                <a:gd name="T45" fmla="*/ 26 h 52"/>
                <a:gd name="T46" fmla="*/ 0 w 41"/>
                <a:gd name="T47" fmla="*/ 21 h 52"/>
                <a:gd name="T48" fmla="*/ 0 w 41"/>
                <a:gd name="T49" fmla="*/ 18 h 52"/>
                <a:gd name="T50" fmla="*/ 3 w 41"/>
                <a:gd name="T51" fmla="*/ 16 h 52"/>
                <a:gd name="T52" fmla="*/ 6 w 41"/>
                <a:gd name="T53" fmla="*/ 13 h 52"/>
                <a:gd name="T54" fmla="*/ 9 w 41"/>
                <a:gd name="T55" fmla="*/ 8 h 52"/>
                <a:gd name="T56" fmla="*/ 14 w 41"/>
                <a:gd name="T57" fmla="*/ 5 h 52"/>
                <a:gd name="T58" fmla="*/ 17 w 41"/>
                <a:gd name="T59" fmla="*/ 3 h 52"/>
                <a:gd name="T60" fmla="*/ 19 w 41"/>
                <a:gd name="T61" fmla="*/ 0 h 52"/>
                <a:gd name="T62" fmla="*/ 22 w 41"/>
                <a:gd name="T63" fmla="*/ 0 h 52"/>
                <a:gd name="T64" fmla="*/ 22 w 41"/>
                <a:gd name="T65" fmla="*/ 0 h 5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1"/>
                <a:gd name="T100" fmla="*/ 0 h 52"/>
                <a:gd name="T101" fmla="*/ 41 w 41"/>
                <a:gd name="T102" fmla="*/ 52 h 5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1" h="52">
                  <a:moveTo>
                    <a:pt x="22" y="0"/>
                  </a:moveTo>
                  <a:lnTo>
                    <a:pt x="25" y="0"/>
                  </a:lnTo>
                  <a:lnTo>
                    <a:pt x="25" y="5"/>
                  </a:lnTo>
                  <a:lnTo>
                    <a:pt x="27" y="11"/>
                  </a:lnTo>
                  <a:lnTo>
                    <a:pt x="33" y="16"/>
                  </a:lnTo>
                  <a:lnTo>
                    <a:pt x="35" y="21"/>
                  </a:lnTo>
                  <a:lnTo>
                    <a:pt x="38" y="29"/>
                  </a:lnTo>
                  <a:lnTo>
                    <a:pt x="41" y="34"/>
                  </a:lnTo>
                  <a:lnTo>
                    <a:pt x="41" y="37"/>
                  </a:lnTo>
                  <a:lnTo>
                    <a:pt x="41" y="39"/>
                  </a:lnTo>
                  <a:lnTo>
                    <a:pt x="38" y="45"/>
                  </a:lnTo>
                  <a:lnTo>
                    <a:pt x="35" y="47"/>
                  </a:lnTo>
                  <a:lnTo>
                    <a:pt x="30" y="50"/>
                  </a:lnTo>
                  <a:lnTo>
                    <a:pt x="27" y="52"/>
                  </a:lnTo>
                  <a:lnTo>
                    <a:pt x="22" y="52"/>
                  </a:lnTo>
                  <a:lnTo>
                    <a:pt x="19" y="52"/>
                  </a:lnTo>
                  <a:lnTo>
                    <a:pt x="14" y="52"/>
                  </a:lnTo>
                  <a:lnTo>
                    <a:pt x="11" y="50"/>
                  </a:lnTo>
                  <a:lnTo>
                    <a:pt x="9" y="45"/>
                  </a:lnTo>
                  <a:lnTo>
                    <a:pt x="6" y="42"/>
                  </a:lnTo>
                  <a:lnTo>
                    <a:pt x="3" y="37"/>
                  </a:lnTo>
                  <a:lnTo>
                    <a:pt x="3" y="32"/>
                  </a:lnTo>
                  <a:lnTo>
                    <a:pt x="0" y="26"/>
                  </a:lnTo>
                  <a:lnTo>
                    <a:pt x="0" y="21"/>
                  </a:lnTo>
                  <a:lnTo>
                    <a:pt x="0" y="18"/>
                  </a:lnTo>
                  <a:lnTo>
                    <a:pt x="3" y="16"/>
                  </a:lnTo>
                  <a:lnTo>
                    <a:pt x="6" y="13"/>
                  </a:lnTo>
                  <a:lnTo>
                    <a:pt x="9" y="8"/>
                  </a:lnTo>
                  <a:lnTo>
                    <a:pt x="14" y="5"/>
                  </a:lnTo>
                  <a:lnTo>
                    <a:pt x="17" y="3"/>
                  </a:lnTo>
                  <a:lnTo>
                    <a:pt x="19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36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5" name="Freeform 612"/>
            <p:cNvSpPr>
              <a:spLocks/>
            </p:cNvSpPr>
            <p:nvPr/>
          </p:nvSpPr>
          <p:spPr bwMode="auto">
            <a:xfrm>
              <a:off x="2307" y="1744"/>
              <a:ext cx="349" cy="188"/>
            </a:xfrm>
            <a:custGeom>
              <a:avLst/>
              <a:gdLst>
                <a:gd name="T0" fmla="*/ 276 w 349"/>
                <a:gd name="T1" fmla="*/ 102 h 228"/>
                <a:gd name="T2" fmla="*/ 244 w 349"/>
                <a:gd name="T3" fmla="*/ 92 h 228"/>
                <a:gd name="T4" fmla="*/ 212 w 349"/>
                <a:gd name="T5" fmla="*/ 76 h 228"/>
                <a:gd name="T6" fmla="*/ 247 w 349"/>
                <a:gd name="T7" fmla="*/ 71 h 228"/>
                <a:gd name="T8" fmla="*/ 282 w 349"/>
                <a:gd name="T9" fmla="*/ 66 h 228"/>
                <a:gd name="T10" fmla="*/ 311 w 349"/>
                <a:gd name="T11" fmla="*/ 58 h 228"/>
                <a:gd name="T12" fmla="*/ 327 w 349"/>
                <a:gd name="T13" fmla="*/ 45 h 228"/>
                <a:gd name="T14" fmla="*/ 343 w 349"/>
                <a:gd name="T15" fmla="*/ 29 h 228"/>
                <a:gd name="T16" fmla="*/ 349 w 349"/>
                <a:gd name="T17" fmla="*/ 21 h 228"/>
                <a:gd name="T18" fmla="*/ 346 w 349"/>
                <a:gd name="T19" fmla="*/ 13 h 228"/>
                <a:gd name="T20" fmla="*/ 343 w 349"/>
                <a:gd name="T21" fmla="*/ 8 h 228"/>
                <a:gd name="T22" fmla="*/ 319 w 349"/>
                <a:gd name="T23" fmla="*/ 16 h 228"/>
                <a:gd name="T24" fmla="*/ 263 w 349"/>
                <a:gd name="T25" fmla="*/ 32 h 228"/>
                <a:gd name="T26" fmla="*/ 204 w 349"/>
                <a:gd name="T27" fmla="*/ 34 h 228"/>
                <a:gd name="T28" fmla="*/ 137 w 349"/>
                <a:gd name="T29" fmla="*/ 24 h 228"/>
                <a:gd name="T30" fmla="*/ 83 w 349"/>
                <a:gd name="T31" fmla="*/ 11 h 228"/>
                <a:gd name="T32" fmla="*/ 73 w 349"/>
                <a:gd name="T33" fmla="*/ 8 h 228"/>
                <a:gd name="T34" fmla="*/ 49 w 349"/>
                <a:gd name="T35" fmla="*/ 0 h 228"/>
                <a:gd name="T36" fmla="*/ 27 w 349"/>
                <a:gd name="T37" fmla="*/ 6 h 228"/>
                <a:gd name="T38" fmla="*/ 19 w 349"/>
                <a:gd name="T39" fmla="*/ 21 h 228"/>
                <a:gd name="T40" fmla="*/ 16 w 349"/>
                <a:gd name="T41" fmla="*/ 42 h 228"/>
                <a:gd name="T42" fmla="*/ 11 w 349"/>
                <a:gd name="T43" fmla="*/ 61 h 228"/>
                <a:gd name="T44" fmla="*/ 0 w 349"/>
                <a:gd name="T45" fmla="*/ 84 h 228"/>
                <a:gd name="T46" fmla="*/ 6 w 349"/>
                <a:gd name="T47" fmla="*/ 102 h 228"/>
                <a:gd name="T48" fmla="*/ 22 w 349"/>
                <a:gd name="T49" fmla="*/ 110 h 228"/>
                <a:gd name="T50" fmla="*/ 38 w 349"/>
                <a:gd name="T51" fmla="*/ 113 h 228"/>
                <a:gd name="T52" fmla="*/ 51 w 349"/>
                <a:gd name="T53" fmla="*/ 113 h 228"/>
                <a:gd name="T54" fmla="*/ 81 w 349"/>
                <a:gd name="T55" fmla="*/ 126 h 228"/>
                <a:gd name="T56" fmla="*/ 140 w 349"/>
                <a:gd name="T57" fmla="*/ 150 h 228"/>
                <a:gd name="T58" fmla="*/ 177 w 349"/>
                <a:gd name="T59" fmla="*/ 170 h 228"/>
                <a:gd name="T60" fmla="*/ 215 w 349"/>
                <a:gd name="T61" fmla="*/ 202 h 228"/>
                <a:gd name="T62" fmla="*/ 242 w 349"/>
                <a:gd name="T63" fmla="*/ 225 h 228"/>
                <a:gd name="T64" fmla="*/ 263 w 349"/>
                <a:gd name="T65" fmla="*/ 223 h 228"/>
                <a:gd name="T66" fmla="*/ 271 w 349"/>
                <a:gd name="T67" fmla="*/ 207 h 228"/>
                <a:gd name="T68" fmla="*/ 263 w 349"/>
                <a:gd name="T69" fmla="*/ 186 h 228"/>
                <a:gd name="T70" fmla="*/ 223 w 349"/>
                <a:gd name="T71" fmla="*/ 152 h 228"/>
                <a:gd name="T72" fmla="*/ 231 w 349"/>
                <a:gd name="T73" fmla="*/ 150 h 228"/>
                <a:gd name="T74" fmla="*/ 260 w 349"/>
                <a:gd name="T75" fmla="*/ 157 h 228"/>
                <a:gd name="T76" fmla="*/ 290 w 349"/>
                <a:gd name="T77" fmla="*/ 163 h 228"/>
                <a:gd name="T78" fmla="*/ 311 w 349"/>
                <a:gd name="T79" fmla="*/ 163 h 228"/>
                <a:gd name="T80" fmla="*/ 327 w 349"/>
                <a:gd name="T81" fmla="*/ 142 h 228"/>
                <a:gd name="T82" fmla="*/ 319 w 349"/>
                <a:gd name="T83" fmla="*/ 113 h 228"/>
                <a:gd name="T84" fmla="*/ 301 w 349"/>
                <a:gd name="T85" fmla="*/ 102 h 228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49"/>
                <a:gd name="T130" fmla="*/ 0 h 228"/>
                <a:gd name="T131" fmla="*/ 349 w 349"/>
                <a:gd name="T132" fmla="*/ 228 h 228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49" h="228">
                  <a:moveTo>
                    <a:pt x="301" y="102"/>
                  </a:moveTo>
                  <a:lnTo>
                    <a:pt x="287" y="102"/>
                  </a:lnTo>
                  <a:lnTo>
                    <a:pt x="276" y="102"/>
                  </a:lnTo>
                  <a:lnTo>
                    <a:pt x="266" y="100"/>
                  </a:lnTo>
                  <a:lnTo>
                    <a:pt x="255" y="95"/>
                  </a:lnTo>
                  <a:lnTo>
                    <a:pt x="244" y="92"/>
                  </a:lnTo>
                  <a:lnTo>
                    <a:pt x="234" y="87"/>
                  </a:lnTo>
                  <a:lnTo>
                    <a:pt x="223" y="81"/>
                  </a:lnTo>
                  <a:lnTo>
                    <a:pt x="212" y="76"/>
                  </a:lnTo>
                  <a:lnTo>
                    <a:pt x="223" y="76"/>
                  </a:lnTo>
                  <a:lnTo>
                    <a:pt x="234" y="74"/>
                  </a:lnTo>
                  <a:lnTo>
                    <a:pt x="247" y="71"/>
                  </a:lnTo>
                  <a:lnTo>
                    <a:pt x="258" y="71"/>
                  </a:lnTo>
                  <a:lnTo>
                    <a:pt x="271" y="68"/>
                  </a:lnTo>
                  <a:lnTo>
                    <a:pt x="282" y="66"/>
                  </a:lnTo>
                  <a:lnTo>
                    <a:pt x="293" y="66"/>
                  </a:lnTo>
                  <a:lnTo>
                    <a:pt x="306" y="63"/>
                  </a:lnTo>
                  <a:lnTo>
                    <a:pt x="311" y="58"/>
                  </a:lnTo>
                  <a:lnTo>
                    <a:pt x="317" y="53"/>
                  </a:lnTo>
                  <a:lnTo>
                    <a:pt x="322" y="50"/>
                  </a:lnTo>
                  <a:lnTo>
                    <a:pt x="327" y="45"/>
                  </a:lnTo>
                  <a:lnTo>
                    <a:pt x="333" y="40"/>
                  </a:lnTo>
                  <a:lnTo>
                    <a:pt x="338" y="34"/>
                  </a:lnTo>
                  <a:lnTo>
                    <a:pt x="343" y="29"/>
                  </a:lnTo>
                  <a:lnTo>
                    <a:pt x="349" y="26"/>
                  </a:lnTo>
                  <a:lnTo>
                    <a:pt x="349" y="24"/>
                  </a:lnTo>
                  <a:lnTo>
                    <a:pt x="349" y="21"/>
                  </a:lnTo>
                  <a:lnTo>
                    <a:pt x="349" y="19"/>
                  </a:lnTo>
                  <a:lnTo>
                    <a:pt x="346" y="16"/>
                  </a:lnTo>
                  <a:lnTo>
                    <a:pt x="346" y="13"/>
                  </a:lnTo>
                  <a:lnTo>
                    <a:pt x="343" y="11"/>
                  </a:lnTo>
                  <a:lnTo>
                    <a:pt x="343" y="8"/>
                  </a:lnTo>
                  <a:lnTo>
                    <a:pt x="341" y="8"/>
                  </a:lnTo>
                  <a:lnTo>
                    <a:pt x="333" y="13"/>
                  </a:lnTo>
                  <a:lnTo>
                    <a:pt x="319" y="16"/>
                  </a:lnTo>
                  <a:lnTo>
                    <a:pt x="303" y="21"/>
                  </a:lnTo>
                  <a:lnTo>
                    <a:pt x="282" y="26"/>
                  </a:lnTo>
                  <a:lnTo>
                    <a:pt x="263" y="32"/>
                  </a:lnTo>
                  <a:lnTo>
                    <a:pt x="242" y="34"/>
                  </a:lnTo>
                  <a:lnTo>
                    <a:pt x="223" y="34"/>
                  </a:lnTo>
                  <a:lnTo>
                    <a:pt x="204" y="34"/>
                  </a:lnTo>
                  <a:lnTo>
                    <a:pt x="185" y="32"/>
                  </a:lnTo>
                  <a:lnTo>
                    <a:pt x="161" y="26"/>
                  </a:lnTo>
                  <a:lnTo>
                    <a:pt x="137" y="24"/>
                  </a:lnTo>
                  <a:lnTo>
                    <a:pt x="116" y="19"/>
                  </a:lnTo>
                  <a:lnTo>
                    <a:pt x="97" y="16"/>
                  </a:lnTo>
                  <a:lnTo>
                    <a:pt x="83" y="11"/>
                  </a:lnTo>
                  <a:lnTo>
                    <a:pt x="78" y="11"/>
                  </a:lnTo>
                  <a:lnTo>
                    <a:pt x="75" y="11"/>
                  </a:lnTo>
                  <a:lnTo>
                    <a:pt x="73" y="8"/>
                  </a:lnTo>
                  <a:lnTo>
                    <a:pt x="65" y="6"/>
                  </a:lnTo>
                  <a:lnTo>
                    <a:pt x="57" y="3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2" y="0"/>
                  </a:lnTo>
                  <a:lnTo>
                    <a:pt x="27" y="6"/>
                  </a:lnTo>
                  <a:lnTo>
                    <a:pt x="22" y="11"/>
                  </a:lnTo>
                  <a:lnTo>
                    <a:pt x="19" y="16"/>
                  </a:lnTo>
                  <a:lnTo>
                    <a:pt x="19" y="21"/>
                  </a:lnTo>
                  <a:lnTo>
                    <a:pt x="19" y="29"/>
                  </a:lnTo>
                  <a:lnTo>
                    <a:pt x="19" y="34"/>
                  </a:lnTo>
                  <a:lnTo>
                    <a:pt x="16" y="42"/>
                  </a:lnTo>
                  <a:lnTo>
                    <a:pt x="16" y="47"/>
                  </a:lnTo>
                  <a:lnTo>
                    <a:pt x="14" y="55"/>
                  </a:lnTo>
                  <a:lnTo>
                    <a:pt x="11" y="61"/>
                  </a:lnTo>
                  <a:lnTo>
                    <a:pt x="8" y="68"/>
                  </a:lnTo>
                  <a:lnTo>
                    <a:pt x="6" y="76"/>
                  </a:lnTo>
                  <a:lnTo>
                    <a:pt x="0" y="84"/>
                  </a:lnTo>
                  <a:lnTo>
                    <a:pt x="0" y="92"/>
                  </a:lnTo>
                  <a:lnTo>
                    <a:pt x="0" y="97"/>
                  </a:lnTo>
                  <a:lnTo>
                    <a:pt x="6" y="102"/>
                  </a:lnTo>
                  <a:lnTo>
                    <a:pt x="11" y="108"/>
                  </a:lnTo>
                  <a:lnTo>
                    <a:pt x="16" y="108"/>
                  </a:lnTo>
                  <a:lnTo>
                    <a:pt x="22" y="110"/>
                  </a:lnTo>
                  <a:lnTo>
                    <a:pt x="27" y="110"/>
                  </a:lnTo>
                  <a:lnTo>
                    <a:pt x="32" y="110"/>
                  </a:lnTo>
                  <a:lnTo>
                    <a:pt x="38" y="113"/>
                  </a:lnTo>
                  <a:lnTo>
                    <a:pt x="43" y="113"/>
                  </a:lnTo>
                  <a:lnTo>
                    <a:pt x="46" y="113"/>
                  </a:lnTo>
                  <a:lnTo>
                    <a:pt x="51" y="113"/>
                  </a:lnTo>
                  <a:lnTo>
                    <a:pt x="57" y="115"/>
                  </a:lnTo>
                  <a:lnTo>
                    <a:pt x="67" y="118"/>
                  </a:lnTo>
                  <a:lnTo>
                    <a:pt x="81" y="126"/>
                  </a:lnTo>
                  <a:lnTo>
                    <a:pt x="100" y="134"/>
                  </a:lnTo>
                  <a:lnTo>
                    <a:pt x="118" y="142"/>
                  </a:lnTo>
                  <a:lnTo>
                    <a:pt x="140" y="150"/>
                  </a:lnTo>
                  <a:lnTo>
                    <a:pt x="156" y="157"/>
                  </a:lnTo>
                  <a:lnTo>
                    <a:pt x="167" y="163"/>
                  </a:lnTo>
                  <a:lnTo>
                    <a:pt x="177" y="170"/>
                  </a:lnTo>
                  <a:lnTo>
                    <a:pt x="188" y="178"/>
                  </a:lnTo>
                  <a:lnTo>
                    <a:pt x="201" y="189"/>
                  </a:lnTo>
                  <a:lnTo>
                    <a:pt x="215" y="202"/>
                  </a:lnTo>
                  <a:lnTo>
                    <a:pt x="226" y="212"/>
                  </a:lnTo>
                  <a:lnTo>
                    <a:pt x="234" y="220"/>
                  </a:lnTo>
                  <a:lnTo>
                    <a:pt x="242" y="225"/>
                  </a:lnTo>
                  <a:lnTo>
                    <a:pt x="244" y="228"/>
                  </a:lnTo>
                  <a:lnTo>
                    <a:pt x="255" y="225"/>
                  </a:lnTo>
                  <a:lnTo>
                    <a:pt x="263" y="223"/>
                  </a:lnTo>
                  <a:lnTo>
                    <a:pt x="268" y="218"/>
                  </a:lnTo>
                  <a:lnTo>
                    <a:pt x="271" y="212"/>
                  </a:lnTo>
                  <a:lnTo>
                    <a:pt x="271" y="207"/>
                  </a:lnTo>
                  <a:lnTo>
                    <a:pt x="271" y="199"/>
                  </a:lnTo>
                  <a:lnTo>
                    <a:pt x="268" y="194"/>
                  </a:lnTo>
                  <a:lnTo>
                    <a:pt x="263" y="186"/>
                  </a:lnTo>
                  <a:lnTo>
                    <a:pt x="252" y="176"/>
                  </a:lnTo>
                  <a:lnTo>
                    <a:pt x="236" y="163"/>
                  </a:lnTo>
                  <a:lnTo>
                    <a:pt x="223" y="152"/>
                  </a:lnTo>
                  <a:lnTo>
                    <a:pt x="212" y="144"/>
                  </a:lnTo>
                  <a:lnTo>
                    <a:pt x="223" y="147"/>
                  </a:lnTo>
                  <a:lnTo>
                    <a:pt x="231" y="150"/>
                  </a:lnTo>
                  <a:lnTo>
                    <a:pt x="242" y="152"/>
                  </a:lnTo>
                  <a:lnTo>
                    <a:pt x="252" y="155"/>
                  </a:lnTo>
                  <a:lnTo>
                    <a:pt x="260" y="157"/>
                  </a:lnTo>
                  <a:lnTo>
                    <a:pt x="271" y="160"/>
                  </a:lnTo>
                  <a:lnTo>
                    <a:pt x="282" y="160"/>
                  </a:lnTo>
                  <a:lnTo>
                    <a:pt x="290" y="163"/>
                  </a:lnTo>
                  <a:lnTo>
                    <a:pt x="298" y="165"/>
                  </a:lnTo>
                  <a:lnTo>
                    <a:pt x="303" y="165"/>
                  </a:lnTo>
                  <a:lnTo>
                    <a:pt x="311" y="163"/>
                  </a:lnTo>
                  <a:lnTo>
                    <a:pt x="317" y="160"/>
                  </a:lnTo>
                  <a:lnTo>
                    <a:pt x="322" y="152"/>
                  </a:lnTo>
                  <a:lnTo>
                    <a:pt x="327" y="142"/>
                  </a:lnTo>
                  <a:lnTo>
                    <a:pt x="327" y="129"/>
                  </a:lnTo>
                  <a:lnTo>
                    <a:pt x="325" y="118"/>
                  </a:lnTo>
                  <a:lnTo>
                    <a:pt x="319" y="113"/>
                  </a:lnTo>
                  <a:lnTo>
                    <a:pt x="314" y="108"/>
                  </a:lnTo>
                  <a:lnTo>
                    <a:pt x="309" y="105"/>
                  </a:lnTo>
                  <a:lnTo>
                    <a:pt x="301" y="102"/>
                  </a:lnTo>
                  <a:close/>
                </a:path>
              </a:pathLst>
            </a:custGeom>
            <a:solidFill>
              <a:srgbClr val="243DB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6" name="Freeform 613"/>
            <p:cNvSpPr>
              <a:spLocks/>
            </p:cNvSpPr>
            <p:nvPr/>
          </p:nvSpPr>
          <p:spPr bwMode="auto">
            <a:xfrm>
              <a:off x="2771" y="1725"/>
              <a:ext cx="78" cy="67"/>
            </a:xfrm>
            <a:custGeom>
              <a:avLst/>
              <a:gdLst>
                <a:gd name="T0" fmla="*/ 3 w 78"/>
                <a:gd name="T1" fmla="*/ 18 h 81"/>
                <a:gd name="T2" fmla="*/ 11 w 78"/>
                <a:gd name="T3" fmla="*/ 10 h 81"/>
                <a:gd name="T4" fmla="*/ 22 w 78"/>
                <a:gd name="T5" fmla="*/ 2 h 81"/>
                <a:gd name="T6" fmla="*/ 30 w 78"/>
                <a:gd name="T7" fmla="*/ 0 h 81"/>
                <a:gd name="T8" fmla="*/ 40 w 78"/>
                <a:gd name="T9" fmla="*/ 0 h 81"/>
                <a:gd name="T10" fmla="*/ 51 w 78"/>
                <a:gd name="T11" fmla="*/ 0 h 81"/>
                <a:gd name="T12" fmla="*/ 59 w 78"/>
                <a:gd name="T13" fmla="*/ 8 h 81"/>
                <a:gd name="T14" fmla="*/ 67 w 78"/>
                <a:gd name="T15" fmla="*/ 15 h 81"/>
                <a:gd name="T16" fmla="*/ 73 w 78"/>
                <a:gd name="T17" fmla="*/ 26 h 81"/>
                <a:gd name="T18" fmla="*/ 78 w 78"/>
                <a:gd name="T19" fmla="*/ 36 h 81"/>
                <a:gd name="T20" fmla="*/ 78 w 78"/>
                <a:gd name="T21" fmla="*/ 47 h 81"/>
                <a:gd name="T22" fmla="*/ 75 w 78"/>
                <a:gd name="T23" fmla="*/ 57 h 81"/>
                <a:gd name="T24" fmla="*/ 73 w 78"/>
                <a:gd name="T25" fmla="*/ 63 h 81"/>
                <a:gd name="T26" fmla="*/ 70 w 78"/>
                <a:gd name="T27" fmla="*/ 70 h 81"/>
                <a:gd name="T28" fmla="*/ 62 w 78"/>
                <a:gd name="T29" fmla="*/ 73 h 81"/>
                <a:gd name="T30" fmla="*/ 56 w 78"/>
                <a:gd name="T31" fmla="*/ 78 h 81"/>
                <a:gd name="T32" fmla="*/ 48 w 78"/>
                <a:gd name="T33" fmla="*/ 81 h 81"/>
                <a:gd name="T34" fmla="*/ 35 w 78"/>
                <a:gd name="T35" fmla="*/ 81 h 81"/>
                <a:gd name="T36" fmla="*/ 22 w 78"/>
                <a:gd name="T37" fmla="*/ 78 h 81"/>
                <a:gd name="T38" fmla="*/ 16 w 78"/>
                <a:gd name="T39" fmla="*/ 76 h 81"/>
                <a:gd name="T40" fmla="*/ 11 w 78"/>
                <a:gd name="T41" fmla="*/ 73 h 81"/>
                <a:gd name="T42" fmla="*/ 8 w 78"/>
                <a:gd name="T43" fmla="*/ 68 h 81"/>
                <a:gd name="T44" fmla="*/ 8 w 78"/>
                <a:gd name="T45" fmla="*/ 63 h 81"/>
                <a:gd name="T46" fmla="*/ 11 w 78"/>
                <a:gd name="T47" fmla="*/ 63 h 81"/>
                <a:gd name="T48" fmla="*/ 14 w 78"/>
                <a:gd name="T49" fmla="*/ 65 h 81"/>
                <a:gd name="T50" fmla="*/ 19 w 78"/>
                <a:gd name="T51" fmla="*/ 65 h 81"/>
                <a:gd name="T52" fmla="*/ 27 w 78"/>
                <a:gd name="T53" fmla="*/ 65 h 81"/>
                <a:gd name="T54" fmla="*/ 32 w 78"/>
                <a:gd name="T55" fmla="*/ 68 h 81"/>
                <a:gd name="T56" fmla="*/ 40 w 78"/>
                <a:gd name="T57" fmla="*/ 68 h 81"/>
                <a:gd name="T58" fmla="*/ 46 w 78"/>
                <a:gd name="T59" fmla="*/ 65 h 81"/>
                <a:gd name="T60" fmla="*/ 51 w 78"/>
                <a:gd name="T61" fmla="*/ 65 h 81"/>
                <a:gd name="T62" fmla="*/ 56 w 78"/>
                <a:gd name="T63" fmla="*/ 60 h 81"/>
                <a:gd name="T64" fmla="*/ 59 w 78"/>
                <a:gd name="T65" fmla="*/ 55 h 81"/>
                <a:gd name="T66" fmla="*/ 62 w 78"/>
                <a:gd name="T67" fmla="*/ 49 h 81"/>
                <a:gd name="T68" fmla="*/ 62 w 78"/>
                <a:gd name="T69" fmla="*/ 44 h 81"/>
                <a:gd name="T70" fmla="*/ 65 w 78"/>
                <a:gd name="T71" fmla="*/ 39 h 81"/>
                <a:gd name="T72" fmla="*/ 65 w 78"/>
                <a:gd name="T73" fmla="*/ 34 h 81"/>
                <a:gd name="T74" fmla="*/ 65 w 78"/>
                <a:gd name="T75" fmla="*/ 29 h 81"/>
                <a:gd name="T76" fmla="*/ 62 w 78"/>
                <a:gd name="T77" fmla="*/ 23 h 81"/>
                <a:gd name="T78" fmla="*/ 59 w 78"/>
                <a:gd name="T79" fmla="*/ 21 h 81"/>
                <a:gd name="T80" fmla="*/ 56 w 78"/>
                <a:gd name="T81" fmla="*/ 18 h 81"/>
                <a:gd name="T82" fmla="*/ 54 w 78"/>
                <a:gd name="T83" fmla="*/ 15 h 81"/>
                <a:gd name="T84" fmla="*/ 48 w 78"/>
                <a:gd name="T85" fmla="*/ 13 h 81"/>
                <a:gd name="T86" fmla="*/ 43 w 78"/>
                <a:gd name="T87" fmla="*/ 13 h 81"/>
                <a:gd name="T88" fmla="*/ 38 w 78"/>
                <a:gd name="T89" fmla="*/ 13 h 81"/>
                <a:gd name="T90" fmla="*/ 35 w 78"/>
                <a:gd name="T91" fmla="*/ 13 h 81"/>
                <a:gd name="T92" fmla="*/ 30 w 78"/>
                <a:gd name="T93" fmla="*/ 13 h 81"/>
                <a:gd name="T94" fmla="*/ 30 w 78"/>
                <a:gd name="T95" fmla="*/ 15 h 81"/>
                <a:gd name="T96" fmla="*/ 27 w 78"/>
                <a:gd name="T97" fmla="*/ 18 h 81"/>
                <a:gd name="T98" fmla="*/ 24 w 78"/>
                <a:gd name="T99" fmla="*/ 21 h 81"/>
                <a:gd name="T100" fmla="*/ 22 w 78"/>
                <a:gd name="T101" fmla="*/ 23 h 81"/>
                <a:gd name="T102" fmla="*/ 19 w 78"/>
                <a:gd name="T103" fmla="*/ 26 h 81"/>
                <a:gd name="T104" fmla="*/ 16 w 78"/>
                <a:gd name="T105" fmla="*/ 29 h 81"/>
                <a:gd name="T106" fmla="*/ 14 w 78"/>
                <a:gd name="T107" fmla="*/ 31 h 81"/>
                <a:gd name="T108" fmla="*/ 8 w 78"/>
                <a:gd name="T109" fmla="*/ 31 h 81"/>
                <a:gd name="T110" fmla="*/ 6 w 78"/>
                <a:gd name="T111" fmla="*/ 31 h 81"/>
                <a:gd name="T112" fmla="*/ 3 w 78"/>
                <a:gd name="T113" fmla="*/ 29 h 81"/>
                <a:gd name="T114" fmla="*/ 0 w 78"/>
                <a:gd name="T115" fmla="*/ 29 h 81"/>
                <a:gd name="T116" fmla="*/ 0 w 78"/>
                <a:gd name="T117" fmla="*/ 26 h 81"/>
                <a:gd name="T118" fmla="*/ 0 w 78"/>
                <a:gd name="T119" fmla="*/ 23 h 81"/>
                <a:gd name="T120" fmla="*/ 3 w 78"/>
                <a:gd name="T121" fmla="*/ 21 h 81"/>
                <a:gd name="T122" fmla="*/ 3 w 78"/>
                <a:gd name="T123" fmla="*/ 21 h 81"/>
                <a:gd name="T124" fmla="*/ 3 w 78"/>
                <a:gd name="T125" fmla="*/ 18 h 8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78"/>
                <a:gd name="T190" fmla="*/ 0 h 81"/>
                <a:gd name="T191" fmla="*/ 78 w 78"/>
                <a:gd name="T192" fmla="*/ 81 h 81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78" h="81">
                  <a:moveTo>
                    <a:pt x="3" y="18"/>
                  </a:moveTo>
                  <a:lnTo>
                    <a:pt x="11" y="10"/>
                  </a:lnTo>
                  <a:lnTo>
                    <a:pt x="22" y="2"/>
                  </a:lnTo>
                  <a:lnTo>
                    <a:pt x="30" y="0"/>
                  </a:lnTo>
                  <a:lnTo>
                    <a:pt x="40" y="0"/>
                  </a:lnTo>
                  <a:lnTo>
                    <a:pt x="51" y="0"/>
                  </a:lnTo>
                  <a:lnTo>
                    <a:pt x="59" y="8"/>
                  </a:lnTo>
                  <a:lnTo>
                    <a:pt x="67" y="15"/>
                  </a:lnTo>
                  <a:lnTo>
                    <a:pt x="73" y="26"/>
                  </a:lnTo>
                  <a:lnTo>
                    <a:pt x="78" y="36"/>
                  </a:lnTo>
                  <a:lnTo>
                    <a:pt x="78" y="47"/>
                  </a:lnTo>
                  <a:lnTo>
                    <a:pt x="75" y="57"/>
                  </a:lnTo>
                  <a:lnTo>
                    <a:pt x="73" y="63"/>
                  </a:lnTo>
                  <a:lnTo>
                    <a:pt x="70" y="70"/>
                  </a:lnTo>
                  <a:lnTo>
                    <a:pt x="62" y="73"/>
                  </a:lnTo>
                  <a:lnTo>
                    <a:pt x="56" y="78"/>
                  </a:lnTo>
                  <a:lnTo>
                    <a:pt x="48" y="81"/>
                  </a:lnTo>
                  <a:lnTo>
                    <a:pt x="35" y="81"/>
                  </a:lnTo>
                  <a:lnTo>
                    <a:pt x="22" y="78"/>
                  </a:lnTo>
                  <a:lnTo>
                    <a:pt x="16" y="76"/>
                  </a:lnTo>
                  <a:lnTo>
                    <a:pt x="11" y="73"/>
                  </a:lnTo>
                  <a:lnTo>
                    <a:pt x="8" y="68"/>
                  </a:lnTo>
                  <a:lnTo>
                    <a:pt x="8" y="63"/>
                  </a:lnTo>
                  <a:lnTo>
                    <a:pt x="11" y="63"/>
                  </a:lnTo>
                  <a:lnTo>
                    <a:pt x="14" y="65"/>
                  </a:lnTo>
                  <a:lnTo>
                    <a:pt x="19" y="65"/>
                  </a:lnTo>
                  <a:lnTo>
                    <a:pt x="27" y="65"/>
                  </a:lnTo>
                  <a:lnTo>
                    <a:pt x="32" y="68"/>
                  </a:lnTo>
                  <a:lnTo>
                    <a:pt x="40" y="68"/>
                  </a:lnTo>
                  <a:lnTo>
                    <a:pt x="46" y="65"/>
                  </a:lnTo>
                  <a:lnTo>
                    <a:pt x="51" y="65"/>
                  </a:lnTo>
                  <a:lnTo>
                    <a:pt x="56" y="60"/>
                  </a:lnTo>
                  <a:lnTo>
                    <a:pt x="59" y="55"/>
                  </a:lnTo>
                  <a:lnTo>
                    <a:pt x="62" y="49"/>
                  </a:lnTo>
                  <a:lnTo>
                    <a:pt x="62" y="44"/>
                  </a:lnTo>
                  <a:lnTo>
                    <a:pt x="65" y="39"/>
                  </a:lnTo>
                  <a:lnTo>
                    <a:pt x="65" y="34"/>
                  </a:lnTo>
                  <a:lnTo>
                    <a:pt x="65" y="29"/>
                  </a:lnTo>
                  <a:lnTo>
                    <a:pt x="62" y="23"/>
                  </a:lnTo>
                  <a:lnTo>
                    <a:pt x="59" y="21"/>
                  </a:lnTo>
                  <a:lnTo>
                    <a:pt x="56" y="18"/>
                  </a:lnTo>
                  <a:lnTo>
                    <a:pt x="54" y="15"/>
                  </a:lnTo>
                  <a:lnTo>
                    <a:pt x="48" y="13"/>
                  </a:lnTo>
                  <a:lnTo>
                    <a:pt x="43" y="13"/>
                  </a:lnTo>
                  <a:lnTo>
                    <a:pt x="38" y="13"/>
                  </a:lnTo>
                  <a:lnTo>
                    <a:pt x="35" y="13"/>
                  </a:lnTo>
                  <a:lnTo>
                    <a:pt x="30" y="13"/>
                  </a:lnTo>
                  <a:lnTo>
                    <a:pt x="30" y="15"/>
                  </a:lnTo>
                  <a:lnTo>
                    <a:pt x="27" y="18"/>
                  </a:lnTo>
                  <a:lnTo>
                    <a:pt x="24" y="21"/>
                  </a:lnTo>
                  <a:lnTo>
                    <a:pt x="22" y="23"/>
                  </a:lnTo>
                  <a:lnTo>
                    <a:pt x="19" y="26"/>
                  </a:lnTo>
                  <a:lnTo>
                    <a:pt x="16" y="29"/>
                  </a:lnTo>
                  <a:lnTo>
                    <a:pt x="14" y="31"/>
                  </a:lnTo>
                  <a:lnTo>
                    <a:pt x="8" y="31"/>
                  </a:lnTo>
                  <a:lnTo>
                    <a:pt x="6" y="31"/>
                  </a:lnTo>
                  <a:lnTo>
                    <a:pt x="3" y="29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3"/>
                  </a:lnTo>
                  <a:lnTo>
                    <a:pt x="3" y="21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7" name="Freeform 614"/>
            <p:cNvSpPr>
              <a:spLocks/>
            </p:cNvSpPr>
            <p:nvPr/>
          </p:nvSpPr>
          <p:spPr bwMode="auto">
            <a:xfrm>
              <a:off x="2747" y="1897"/>
              <a:ext cx="67" cy="27"/>
            </a:xfrm>
            <a:custGeom>
              <a:avLst/>
              <a:gdLst>
                <a:gd name="T0" fmla="*/ 67 w 67"/>
                <a:gd name="T1" fmla="*/ 0 h 32"/>
                <a:gd name="T2" fmla="*/ 59 w 67"/>
                <a:gd name="T3" fmla="*/ 11 h 32"/>
                <a:gd name="T4" fmla="*/ 51 w 67"/>
                <a:gd name="T5" fmla="*/ 21 h 32"/>
                <a:gd name="T6" fmla="*/ 43 w 67"/>
                <a:gd name="T7" fmla="*/ 26 h 32"/>
                <a:gd name="T8" fmla="*/ 32 w 67"/>
                <a:gd name="T9" fmla="*/ 29 h 32"/>
                <a:gd name="T10" fmla="*/ 24 w 67"/>
                <a:gd name="T11" fmla="*/ 32 h 32"/>
                <a:gd name="T12" fmla="*/ 16 w 67"/>
                <a:gd name="T13" fmla="*/ 26 h 32"/>
                <a:gd name="T14" fmla="*/ 5 w 67"/>
                <a:gd name="T15" fmla="*/ 19 h 32"/>
                <a:gd name="T16" fmla="*/ 0 w 67"/>
                <a:gd name="T17" fmla="*/ 8 h 32"/>
                <a:gd name="T18" fmla="*/ 8 w 67"/>
                <a:gd name="T19" fmla="*/ 11 h 32"/>
                <a:gd name="T20" fmla="*/ 19 w 67"/>
                <a:gd name="T21" fmla="*/ 13 h 32"/>
                <a:gd name="T22" fmla="*/ 27 w 67"/>
                <a:gd name="T23" fmla="*/ 13 h 32"/>
                <a:gd name="T24" fmla="*/ 35 w 67"/>
                <a:gd name="T25" fmla="*/ 13 h 32"/>
                <a:gd name="T26" fmla="*/ 43 w 67"/>
                <a:gd name="T27" fmla="*/ 11 h 32"/>
                <a:gd name="T28" fmla="*/ 51 w 67"/>
                <a:gd name="T29" fmla="*/ 8 h 32"/>
                <a:gd name="T30" fmla="*/ 59 w 67"/>
                <a:gd name="T31" fmla="*/ 5 h 32"/>
                <a:gd name="T32" fmla="*/ 67 w 67"/>
                <a:gd name="T33" fmla="*/ 0 h 32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7"/>
                <a:gd name="T52" fmla="*/ 0 h 32"/>
                <a:gd name="T53" fmla="*/ 67 w 67"/>
                <a:gd name="T54" fmla="*/ 32 h 32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7" h="32">
                  <a:moveTo>
                    <a:pt x="67" y="0"/>
                  </a:moveTo>
                  <a:lnTo>
                    <a:pt x="59" y="11"/>
                  </a:lnTo>
                  <a:lnTo>
                    <a:pt x="51" y="21"/>
                  </a:lnTo>
                  <a:lnTo>
                    <a:pt x="43" y="26"/>
                  </a:lnTo>
                  <a:lnTo>
                    <a:pt x="32" y="29"/>
                  </a:lnTo>
                  <a:lnTo>
                    <a:pt x="24" y="32"/>
                  </a:lnTo>
                  <a:lnTo>
                    <a:pt x="16" y="26"/>
                  </a:lnTo>
                  <a:lnTo>
                    <a:pt x="5" y="19"/>
                  </a:lnTo>
                  <a:lnTo>
                    <a:pt x="0" y="8"/>
                  </a:lnTo>
                  <a:lnTo>
                    <a:pt x="8" y="11"/>
                  </a:lnTo>
                  <a:lnTo>
                    <a:pt x="19" y="13"/>
                  </a:lnTo>
                  <a:lnTo>
                    <a:pt x="27" y="13"/>
                  </a:lnTo>
                  <a:lnTo>
                    <a:pt x="35" y="13"/>
                  </a:lnTo>
                  <a:lnTo>
                    <a:pt x="43" y="11"/>
                  </a:lnTo>
                  <a:lnTo>
                    <a:pt x="51" y="8"/>
                  </a:lnTo>
                  <a:lnTo>
                    <a:pt x="59" y="5"/>
                  </a:lnTo>
                  <a:lnTo>
                    <a:pt x="6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8" name="Freeform 615"/>
            <p:cNvSpPr>
              <a:spLocks/>
            </p:cNvSpPr>
            <p:nvPr/>
          </p:nvSpPr>
          <p:spPr bwMode="auto">
            <a:xfrm>
              <a:off x="2747" y="1852"/>
              <a:ext cx="62" cy="30"/>
            </a:xfrm>
            <a:custGeom>
              <a:avLst/>
              <a:gdLst>
                <a:gd name="T0" fmla="*/ 62 w 62"/>
                <a:gd name="T1" fmla="*/ 13 h 37"/>
                <a:gd name="T2" fmla="*/ 51 w 62"/>
                <a:gd name="T3" fmla="*/ 5 h 37"/>
                <a:gd name="T4" fmla="*/ 40 w 62"/>
                <a:gd name="T5" fmla="*/ 0 h 37"/>
                <a:gd name="T6" fmla="*/ 30 w 62"/>
                <a:gd name="T7" fmla="*/ 0 h 37"/>
                <a:gd name="T8" fmla="*/ 21 w 62"/>
                <a:gd name="T9" fmla="*/ 0 h 37"/>
                <a:gd name="T10" fmla="*/ 13 w 62"/>
                <a:gd name="T11" fmla="*/ 5 h 37"/>
                <a:gd name="T12" fmla="*/ 8 w 62"/>
                <a:gd name="T13" fmla="*/ 13 h 37"/>
                <a:gd name="T14" fmla="*/ 3 w 62"/>
                <a:gd name="T15" fmla="*/ 24 h 37"/>
                <a:gd name="T16" fmla="*/ 0 w 62"/>
                <a:gd name="T17" fmla="*/ 37 h 37"/>
                <a:gd name="T18" fmla="*/ 8 w 62"/>
                <a:gd name="T19" fmla="*/ 29 h 37"/>
                <a:gd name="T20" fmla="*/ 13 w 62"/>
                <a:gd name="T21" fmla="*/ 24 h 37"/>
                <a:gd name="T22" fmla="*/ 21 w 62"/>
                <a:gd name="T23" fmla="*/ 19 h 37"/>
                <a:gd name="T24" fmla="*/ 27 w 62"/>
                <a:gd name="T25" fmla="*/ 16 h 37"/>
                <a:gd name="T26" fmla="*/ 35 w 62"/>
                <a:gd name="T27" fmla="*/ 16 h 37"/>
                <a:gd name="T28" fmla="*/ 43 w 62"/>
                <a:gd name="T29" fmla="*/ 13 h 37"/>
                <a:gd name="T30" fmla="*/ 54 w 62"/>
                <a:gd name="T31" fmla="*/ 13 h 37"/>
                <a:gd name="T32" fmla="*/ 62 w 62"/>
                <a:gd name="T33" fmla="*/ 13 h 3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62"/>
                <a:gd name="T52" fmla="*/ 0 h 37"/>
                <a:gd name="T53" fmla="*/ 62 w 62"/>
                <a:gd name="T54" fmla="*/ 37 h 3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62" h="37">
                  <a:moveTo>
                    <a:pt x="62" y="13"/>
                  </a:moveTo>
                  <a:lnTo>
                    <a:pt x="51" y="5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1" y="0"/>
                  </a:lnTo>
                  <a:lnTo>
                    <a:pt x="13" y="5"/>
                  </a:lnTo>
                  <a:lnTo>
                    <a:pt x="8" y="13"/>
                  </a:lnTo>
                  <a:lnTo>
                    <a:pt x="3" y="24"/>
                  </a:lnTo>
                  <a:lnTo>
                    <a:pt x="0" y="37"/>
                  </a:lnTo>
                  <a:lnTo>
                    <a:pt x="8" y="29"/>
                  </a:lnTo>
                  <a:lnTo>
                    <a:pt x="13" y="24"/>
                  </a:lnTo>
                  <a:lnTo>
                    <a:pt x="21" y="19"/>
                  </a:lnTo>
                  <a:lnTo>
                    <a:pt x="27" y="16"/>
                  </a:lnTo>
                  <a:lnTo>
                    <a:pt x="35" y="16"/>
                  </a:lnTo>
                  <a:lnTo>
                    <a:pt x="43" y="13"/>
                  </a:lnTo>
                  <a:lnTo>
                    <a:pt x="54" y="13"/>
                  </a:lnTo>
                  <a:lnTo>
                    <a:pt x="62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39" name="Freeform 616"/>
            <p:cNvSpPr>
              <a:spLocks/>
            </p:cNvSpPr>
            <p:nvPr/>
          </p:nvSpPr>
          <p:spPr bwMode="auto">
            <a:xfrm>
              <a:off x="2653" y="1942"/>
              <a:ext cx="62" cy="35"/>
            </a:xfrm>
            <a:custGeom>
              <a:avLst/>
              <a:gdLst>
                <a:gd name="T0" fmla="*/ 0 w 62"/>
                <a:gd name="T1" fmla="*/ 0 h 42"/>
                <a:gd name="T2" fmla="*/ 3 w 62"/>
                <a:gd name="T3" fmla="*/ 0 h 42"/>
                <a:gd name="T4" fmla="*/ 8 w 62"/>
                <a:gd name="T5" fmla="*/ 0 h 42"/>
                <a:gd name="T6" fmla="*/ 16 w 62"/>
                <a:gd name="T7" fmla="*/ 0 h 42"/>
                <a:gd name="T8" fmla="*/ 27 w 62"/>
                <a:gd name="T9" fmla="*/ 0 h 42"/>
                <a:gd name="T10" fmla="*/ 35 w 62"/>
                <a:gd name="T11" fmla="*/ 0 h 42"/>
                <a:gd name="T12" fmla="*/ 46 w 62"/>
                <a:gd name="T13" fmla="*/ 3 h 42"/>
                <a:gd name="T14" fmla="*/ 54 w 62"/>
                <a:gd name="T15" fmla="*/ 5 h 42"/>
                <a:gd name="T16" fmla="*/ 59 w 62"/>
                <a:gd name="T17" fmla="*/ 11 h 42"/>
                <a:gd name="T18" fmla="*/ 62 w 62"/>
                <a:gd name="T19" fmla="*/ 21 h 42"/>
                <a:gd name="T20" fmla="*/ 62 w 62"/>
                <a:gd name="T21" fmla="*/ 29 h 42"/>
                <a:gd name="T22" fmla="*/ 59 w 62"/>
                <a:gd name="T23" fmla="*/ 34 h 42"/>
                <a:gd name="T24" fmla="*/ 54 w 62"/>
                <a:gd name="T25" fmla="*/ 39 h 42"/>
                <a:gd name="T26" fmla="*/ 48 w 62"/>
                <a:gd name="T27" fmla="*/ 42 h 42"/>
                <a:gd name="T28" fmla="*/ 40 w 62"/>
                <a:gd name="T29" fmla="*/ 42 h 42"/>
                <a:gd name="T30" fmla="*/ 32 w 62"/>
                <a:gd name="T31" fmla="*/ 42 h 42"/>
                <a:gd name="T32" fmla="*/ 24 w 62"/>
                <a:gd name="T33" fmla="*/ 42 h 42"/>
                <a:gd name="T34" fmla="*/ 32 w 62"/>
                <a:gd name="T35" fmla="*/ 34 h 42"/>
                <a:gd name="T36" fmla="*/ 35 w 62"/>
                <a:gd name="T37" fmla="*/ 29 h 42"/>
                <a:gd name="T38" fmla="*/ 35 w 62"/>
                <a:gd name="T39" fmla="*/ 24 h 42"/>
                <a:gd name="T40" fmla="*/ 32 w 62"/>
                <a:gd name="T41" fmla="*/ 18 h 42"/>
                <a:gd name="T42" fmla="*/ 24 w 62"/>
                <a:gd name="T43" fmla="*/ 13 h 42"/>
                <a:gd name="T44" fmla="*/ 16 w 62"/>
                <a:gd name="T45" fmla="*/ 11 h 42"/>
                <a:gd name="T46" fmla="*/ 8 w 62"/>
                <a:gd name="T47" fmla="*/ 5 h 42"/>
                <a:gd name="T48" fmla="*/ 0 w 62"/>
                <a:gd name="T49" fmla="*/ 0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62"/>
                <a:gd name="T76" fmla="*/ 0 h 42"/>
                <a:gd name="T77" fmla="*/ 62 w 62"/>
                <a:gd name="T78" fmla="*/ 42 h 42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62" h="42">
                  <a:moveTo>
                    <a:pt x="0" y="0"/>
                  </a:moveTo>
                  <a:lnTo>
                    <a:pt x="3" y="0"/>
                  </a:lnTo>
                  <a:lnTo>
                    <a:pt x="8" y="0"/>
                  </a:lnTo>
                  <a:lnTo>
                    <a:pt x="16" y="0"/>
                  </a:lnTo>
                  <a:lnTo>
                    <a:pt x="27" y="0"/>
                  </a:lnTo>
                  <a:lnTo>
                    <a:pt x="35" y="0"/>
                  </a:lnTo>
                  <a:lnTo>
                    <a:pt x="46" y="3"/>
                  </a:lnTo>
                  <a:lnTo>
                    <a:pt x="54" y="5"/>
                  </a:lnTo>
                  <a:lnTo>
                    <a:pt x="59" y="11"/>
                  </a:lnTo>
                  <a:lnTo>
                    <a:pt x="62" y="21"/>
                  </a:lnTo>
                  <a:lnTo>
                    <a:pt x="62" y="29"/>
                  </a:lnTo>
                  <a:lnTo>
                    <a:pt x="59" y="34"/>
                  </a:lnTo>
                  <a:lnTo>
                    <a:pt x="54" y="39"/>
                  </a:lnTo>
                  <a:lnTo>
                    <a:pt x="48" y="42"/>
                  </a:lnTo>
                  <a:lnTo>
                    <a:pt x="40" y="42"/>
                  </a:lnTo>
                  <a:lnTo>
                    <a:pt x="32" y="42"/>
                  </a:lnTo>
                  <a:lnTo>
                    <a:pt x="24" y="42"/>
                  </a:lnTo>
                  <a:lnTo>
                    <a:pt x="32" y="34"/>
                  </a:lnTo>
                  <a:lnTo>
                    <a:pt x="35" y="29"/>
                  </a:lnTo>
                  <a:lnTo>
                    <a:pt x="35" y="24"/>
                  </a:lnTo>
                  <a:lnTo>
                    <a:pt x="32" y="18"/>
                  </a:lnTo>
                  <a:lnTo>
                    <a:pt x="24" y="13"/>
                  </a:lnTo>
                  <a:lnTo>
                    <a:pt x="16" y="11"/>
                  </a:lnTo>
                  <a:lnTo>
                    <a:pt x="8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0" name="Freeform 617"/>
            <p:cNvSpPr>
              <a:spLocks/>
            </p:cNvSpPr>
            <p:nvPr/>
          </p:nvSpPr>
          <p:spPr bwMode="auto">
            <a:xfrm>
              <a:off x="2465" y="2050"/>
              <a:ext cx="110" cy="173"/>
            </a:xfrm>
            <a:custGeom>
              <a:avLst/>
              <a:gdLst>
                <a:gd name="T0" fmla="*/ 110 w 110"/>
                <a:gd name="T1" fmla="*/ 0 h 210"/>
                <a:gd name="T2" fmla="*/ 89 w 110"/>
                <a:gd name="T3" fmla="*/ 5 h 210"/>
                <a:gd name="T4" fmla="*/ 73 w 110"/>
                <a:gd name="T5" fmla="*/ 16 h 210"/>
                <a:gd name="T6" fmla="*/ 57 w 110"/>
                <a:gd name="T7" fmla="*/ 29 h 210"/>
                <a:gd name="T8" fmla="*/ 43 w 110"/>
                <a:gd name="T9" fmla="*/ 47 h 210"/>
                <a:gd name="T10" fmla="*/ 30 w 110"/>
                <a:gd name="T11" fmla="*/ 66 h 210"/>
                <a:gd name="T12" fmla="*/ 19 w 110"/>
                <a:gd name="T13" fmla="*/ 86 h 210"/>
                <a:gd name="T14" fmla="*/ 9 w 110"/>
                <a:gd name="T15" fmla="*/ 105 h 210"/>
                <a:gd name="T16" fmla="*/ 0 w 110"/>
                <a:gd name="T17" fmla="*/ 123 h 210"/>
                <a:gd name="T18" fmla="*/ 0 w 110"/>
                <a:gd name="T19" fmla="*/ 134 h 210"/>
                <a:gd name="T20" fmla="*/ 0 w 110"/>
                <a:gd name="T21" fmla="*/ 144 h 210"/>
                <a:gd name="T22" fmla="*/ 0 w 110"/>
                <a:gd name="T23" fmla="*/ 157 h 210"/>
                <a:gd name="T24" fmla="*/ 0 w 110"/>
                <a:gd name="T25" fmla="*/ 168 h 210"/>
                <a:gd name="T26" fmla="*/ 0 w 110"/>
                <a:gd name="T27" fmla="*/ 178 h 210"/>
                <a:gd name="T28" fmla="*/ 0 w 110"/>
                <a:gd name="T29" fmla="*/ 189 h 210"/>
                <a:gd name="T30" fmla="*/ 0 w 110"/>
                <a:gd name="T31" fmla="*/ 199 h 210"/>
                <a:gd name="T32" fmla="*/ 0 w 110"/>
                <a:gd name="T33" fmla="*/ 210 h 210"/>
                <a:gd name="T34" fmla="*/ 9 w 110"/>
                <a:gd name="T35" fmla="*/ 186 h 210"/>
                <a:gd name="T36" fmla="*/ 17 w 110"/>
                <a:gd name="T37" fmla="*/ 165 h 210"/>
                <a:gd name="T38" fmla="*/ 25 w 110"/>
                <a:gd name="T39" fmla="*/ 147 h 210"/>
                <a:gd name="T40" fmla="*/ 35 w 110"/>
                <a:gd name="T41" fmla="*/ 126 h 210"/>
                <a:gd name="T42" fmla="*/ 46 w 110"/>
                <a:gd name="T43" fmla="*/ 107 h 210"/>
                <a:gd name="T44" fmla="*/ 57 w 110"/>
                <a:gd name="T45" fmla="*/ 92 h 210"/>
                <a:gd name="T46" fmla="*/ 73 w 110"/>
                <a:gd name="T47" fmla="*/ 73 h 210"/>
                <a:gd name="T48" fmla="*/ 89 w 110"/>
                <a:gd name="T49" fmla="*/ 55 h 210"/>
                <a:gd name="T50" fmla="*/ 92 w 110"/>
                <a:gd name="T51" fmla="*/ 47 h 210"/>
                <a:gd name="T52" fmla="*/ 94 w 110"/>
                <a:gd name="T53" fmla="*/ 42 h 210"/>
                <a:gd name="T54" fmla="*/ 97 w 110"/>
                <a:gd name="T55" fmla="*/ 34 h 210"/>
                <a:gd name="T56" fmla="*/ 100 w 110"/>
                <a:gd name="T57" fmla="*/ 26 h 210"/>
                <a:gd name="T58" fmla="*/ 102 w 110"/>
                <a:gd name="T59" fmla="*/ 18 h 210"/>
                <a:gd name="T60" fmla="*/ 105 w 110"/>
                <a:gd name="T61" fmla="*/ 13 h 210"/>
                <a:gd name="T62" fmla="*/ 108 w 110"/>
                <a:gd name="T63" fmla="*/ 5 h 210"/>
                <a:gd name="T64" fmla="*/ 110 w 110"/>
                <a:gd name="T65" fmla="*/ 0 h 21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0"/>
                <a:gd name="T100" fmla="*/ 0 h 210"/>
                <a:gd name="T101" fmla="*/ 110 w 110"/>
                <a:gd name="T102" fmla="*/ 210 h 210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0" h="210">
                  <a:moveTo>
                    <a:pt x="110" y="0"/>
                  </a:moveTo>
                  <a:lnTo>
                    <a:pt x="89" y="5"/>
                  </a:lnTo>
                  <a:lnTo>
                    <a:pt x="73" y="16"/>
                  </a:lnTo>
                  <a:lnTo>
                    <a:pt x="57" y="29"/>
                  </a:lnTo>
                  <a:lnTo>
                    <a:pt x="43" y="47"/>
                  </a:lnTo>
                  <a:lnTo>
                    <a:pt x="30" y="66"/>
                  </a:lnTo>
                  <a:lnTo>
                    <a:pt x="19" y="86"/>
                  </a:lnTo>
                  <a:lnTo>
                    <a:pt x="9" y="105"/>
                  </a:lnTo>
                  <a:lnTo>
                    <a:pt x="0" y="123"/>
                  </a:lnTo>
                  <a:lnTo>
                    <a:pt x="0" y="134"/>
                  </a:lnTo>
                  <a:lnTo>
                    <a:pt x="0" y="144"/>
                  </a:lnTo>
                  <a:lnTo>
                    <a:pt x="0" y="157"/>
                  </a:lnTo>
                  <a:lnTo>
                    <a:pt x="0" y="168"/>
                  </a:lnTo>
                  <a:lnTo>
                    <a:pt x="0" y="178"/>
                  </a:lnTo>
                  <a:lnTo>
                    <a:pt x="0" y="189"/>
                  </a:lnTo>
                  <a:lnTo>
                    <a:pt x="0" y="199"/>
                  </a:lnTo>
                  <a:lnTo>
                    <a:pt x="0" y="210"/>
                  </a:lnTo>
                  <a:lnTo>
                    <a:pt x="9" y="186"/>
                  </a:lnTo>
                  <a:lnTo>
                    <a:pt x="17" y="165"/>
                  </a:lnTo>
                  <a:lnTo>
                    <a:pt x="25" y="147"/>
                  </a:lnTo>
                  <a:lnTo>
                    <a:pt x="35" y="126"/>
                  </a:lnTo>
                  <a:lnTo>
                    <a:pt x="46" y="107"/>
                  </a:lnTo>
                  <a:lnTo>
                    <a:pt x="57" y="92"/>
                  </a:lnTo>
                  <a:lnTo>
                    <a:pt x="73" y="73"/>
                  </a:lnTo>
                  <a:lnTo>
                    <a:pt x="89" y="55"/>
                  </a:lnTo>
                  <a:lnTo>
                    <a:pt x="92" y="47"/>
                  </a:lnTo>
                  <a:lnTo>
                    <a:pt x="94" y="42"/>
                  </a:lnTo>
                  <a:lnTo>
                    <a:pt x="97" y="34"/>
                  </a:lnTo>
                  <a:lnTo>
                    <a:pt x="100" y="26"/>
                  </a:lnTo>
                  <a:lnTo>
                    <a:pt x="102" y="18"/>
                  </a:lnTo>
                  <a:lnTo>
                    <a:pt x="105" y="13"/>
                  </a:lnTo>
                  <a:lnTo>
                    <a:pt x="108" y="5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1" name="Freeform 618"/>
            <p:cNvSpPr>
              <a:spLocks/>
            </p:cNvSpPr>
            <p:nvPr/>
          </p:nvSpPr>
          <p:spPr bwMode="auto">
            <a:xfrm>
              <a:off x="2822" y="1558"/>
              <a:ext cx="30" cy="32"/>
            </a:xfrm>
            <a:custGeom>
              <a:avLst/>
              <a:gdLst>
                <a:gd name="T0" fmla="*/ 22 w 30"/>
                <a:gd name="T1" fmla="*/ 2 h 39"/>
                <a:gd name="T2" fmla="*/ 24 w 30"/>
                <a:gd name="T3" fmla="*/ 2 h 39"/>
                <a:gd name="T4" fmla="*/ 24 w 30"/>
                <a:gd name="T5" fmla="*/ 2 h 39"/>
                <a:gd name="T6" fmla="*/ 24 w 30"/>
                <a:gd name="T7" fmla="*/ 2 h 39"/>
                <a:gd name="T8" fmla="*/ 27 w 30"/>
                <a:gd name="T9" fmla="*/ 2 h 39"/>
                <a:gd name="T10" fmla="*/ 30 w 30"/>
                <a:gd name="T11" fmla="*/ 5 h 39"/>
                <a:gd name="T12" fmla="*/ 30 w 30"/>
                <a:gd name="T13" fmla="*/ 7 h 39"/>
                <a:gd name="T14" fmla="*/ 30 w 30"/>
                <a:gd name="T15" fmla="*/ 10 h 39"/>
                <a:gd name="T16" fmla="*/ 30 w 30"/>
                <a:gd name="T17" fmla="*/ 13 h 39"/>
                <a:gd name="T18" fmla="*/ 30 w 30"/>
                <a:gd name="T19" fmla="*/ 18 h 39"/>
                <a:gd name="T20" fmla="*/ 30 w 30"/>
                <a:gd name="T21" fmla="*/ 23 h 39"/>
                <a:gd name="T22" fmla="*/ 30 w 30"/>
                <a:gd name="T23" fmla="*/ 26 h 39"/>
                <a:gd name="T24" fmla="*/ 30 w 30"/>
                <a:gd name="T25" fmla="*/ 31 h 39"/>
                <a:gd name="T26" fmla="*/ 27 w 30"/>
                <a:gd name="T27" fmla="*/ 34 h 39"/>
                <a:gd name="T28" fmla="*/ 24 w 30"/>
                <a:gd name="T29" fmla="*/ 36 h 39"/>
                <a:gd name="T30" fmla="*/ 22 w 30"/>
                <a:gd name="T31" fmla="*/ 39 h 39"/>
                <a:gd name="T32" fmla="*/ 19 w 30"/>
                <a:gd name="T33" fmla="*/ 39 h 39"/>
                <a:gd name="T34" fmla="*/ 14 w 30"/>
                <a:gd name="T35" fmla="*/ 39 h 39"/>
                <a:gd name="T36" fmla="*/ 11 w 30"/>
                <a:gd name="T37" fmla="*/ 36 h 39"/>
                <a:gd name="T38" fmla="*/ 8 w 30"/>
                <a:gd name="T39" fmla="*/ 34 h 39"/>
                <a:gd name="T40" fmla="*/ 5 w 30"/>
                <a:gd name="T41" fmla="*/ 31 h 39"/>
                <a:gd name="T42" fmla="*/ 3 w 30"/>
                <a:gd name="T43" fmla="*/ 26 h 39"/>
                <a:gd name="T44" fmla="*/ 3 w 30"/>
                <a:gd name="T45" fmla="*/ 23 h 39"/>
                <a:gd name="T46" fmla="*/ 0 w 30"/>
                <a:gd name="T47" fmla="*/ 20 h 39"/>
                <a:gd name="T48" fmla="*/ 3 w 30"/>
                <a:gd name="T49" fmla="*/ 15 h 39"/>
                <a:gd name="T50" fmla="*/ 3 w 30"/>
                <a:gd name="T51" fmla="*/ 13 h 39"/>
                <a:gd name="T52" fmla="*/ 5 w 30"/>
                <a:gd name="T53" fmla="*/ 10 h 39"/>
                <a:gd name="T54" fmla="*/ 5 w 30"/>
                <a:gd name="T55" fmla="*/ 7 h 39"/>
                <a:gd name="T56" fmla="*/ 8 w 30"/>
                <a:gd name="T57" fmla="*/ 5 h 39"/>
                <a:gd name="T58" fmla="*/ 8 w 30"/>
                <a:gd name="T59" fmla="*/ 2 h 39"/>
                <a:gd name="T60" fmla="*/ 11 w 30"/>
                <a:gd name="T61" fmla="*/ 2 h 39"/>
                <a:gd name="T62" fmla="*/ 11 w 30"/>
                <a:gd name="T63" fmla="*/ 0 h 39"/>
                <a:gd name="T64" fmla="*/ 11 w 30"/>
                <a:gd name="T65" fmla="*/ 0 h 39"/>
                <a:gd name="T66" fmla="*/ 22 w 30"/>
                <a:gd name="T67" fmla="*/ 2 h 39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30"/>
                <a:gd name="T103" fmla="*/ 0 h 39"/>
                <a:gd name="T104" fmla="*/ 30 w 30"/>
                <a:gd name="T105" fmla="*/ 39 h 39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30" h="39">
                  <a:moveTo>
                    <a:pt x="22" y="2"/>
                  </a:moveTo>
                  <a:lnTo>
                    <a:pt x="24" y="2"/>
                  </a:lnTo>
                  <a:lnTo>
                    <a:pt x="27" y="2"/>
                  </a:lnTo>
                  <a:lnTo>
                    <a:pt x="30" y="5"/>
                  </a:lnTo>
                  <a:lnTo>
                    <a:pt x="30" y="7"/>
                  </a:lnTo>
                  <a:lnTo>
                    <a:pt x="30" y="10"/>
                  </a:lnTo>
                  <a:lnTo>
                    <a:pt x="30" y="13"/>
                  </a:lnTo>
                  <a:lnTo>
                    <a:pt x="30" y="18"/>
                  </a:lnTo>
                  <a:lnTo>
                    <a:pt x="30" y="23"/>
                  </a:lnTo>
                  <a:lnTo>
                    <a:pt x="30" y="26"/>
                  </a:lnTo>
                  <a:lnTo>
                    <a:pt x="30" y="31"/>
                  </a:lnTo>
                  <a:lnTo>
                    <a:pt x="27" y="34"/>
                  </a:lnTo>
                  <a:lnTo>
                    <a:pt x="24" y="36"/>
                  </a:lnTo>
                  <a:lnTo>
                    <a:pt x="22" y="39"/>
                  </a:lnTo>
                  <a:lnTo>
                    <a:pt x="19" y="39"/>
                  </a:lnTo>
                  <a:lnTo>
                    <a:pt x="14" y="39"/>
                  </a:lnTo>
                  <a:lnTo>
                    <a:pt x="11" y="36"/>
                  </a:lnTo>
                  <a:lnTo>
                    <a:pt x="8" y="34"/>
                  </a:lnTo>
                  <a:lnTo>
                    <a:pt x="5" y="31"/>
                  </a:lnTo>
                  <a:lnTo>
                    <a:pt x="3" y="26"/>
                  </a:lnTo>
                  <a:lnTo>
                    <a:pt x="3" y="23"/>
                  </a:lnTo>
                  <a:lnTo>
                    <a:pt x="0" y="20"/>
                  </a:lnTo>
                  <a:lnTo>
                    <a:pt x="3" y="15"/>
                  </a:lnTo>
                  <a:lnTo>
                    <a:pt x="3" y="13"/>
                  </a:lnTo>
                  <a:lnTo>
                    <a:pt x="5" y="10"/>
                  </a:lnTo>
                  <a:lnTo>
                    <a:pt x="5" y="7"/>
                  </a:lnTo>
                  <a:lnTo>
                    <a:pt x="8" y="5"/>
                  </a:lnTo>
                  <a:lnTo>
                    <a:pt x="8" y="2"/>
                  </a:lnTo>
                  <a:lnTo>
                    <a:pt x="11" y="2"/>
                  </a:lnTo>
                  <a:lnTo>
                    <a:pt x="11" y="0"/>
                  </a:lnTo>
                  <a:lnTo>
                    <a:pt x="2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2" name="Freeform 619"/>
            <p:cNvSpPr>
              <a:spLocks/>
            </p:cNvSpPr>
            <p:nvPr/>
          </p:nvSpPr>
          <p:spPr bwMode="auto">
            <a:xfrm>
              <a:off x="2927" y="1919"/>
              <a:ext cx="59" cy="41"/>
            </a:xfrm>
            <a:custGeom>
              <a:avLst/>
              <a:gdLst>
                <a:gd name="T0" fmla="*/ 18 w 59"/>
                <a:gd name="T1" fmla="*/ 0 h 50"/>
                <a:gd name="T2" fmla="*/ 18 w 59"/>
                <a:gd name="T3" fmla="*/ 3 h 50"/>
                <a:gd name="T4" fmla="*/ 18 w 59"/>
                <a:gd name="T5" fmla="*/ 6 h 50"/>
                <a:gd name="T6" fmla="*/ 21 w 59"/>
                <a:gd name="T7" fmla="*/ 8 h 50"/>
                <a:gd name="T8" fmla="*/ 24 w 59"/>
                <a:gd name="T9" fmla="*/ 13 h 50"/>
                <a:gd name="T10" fmla="*/ 26 w 59"/>
                <a:gd name="T11" fmla="*/ 16 h 50"/>
                <a:gd name="T12" fmla="*/ 29 w 59"/>
                <a:gd name="T13" fmla="*/ 21 h 50"/>
                <a:gd name="T14" fmla="*/ 32 w 59"/>
                <a:gd name="T15" fmla="*/ 27 h 50"/>
                <a:gd name="T16" fmla="*/ 37 w 59"/>
                <a:gd name="T17" fmla="*/ 29 h 50"/>
                <a:gd name="T18" fmla="*/ 43 w 59"/>
                <a:gd name="T19" fmla="*/ 32 h 50"/>
                <a:gd name="T20" fmla="*/ 45 w 59"/>
                <a:gd name="T21" fmla="*/ 34 h 50"/>
                <a:gd name="T22" fmla="*/ 51 w 59"/>
                <a:gd name="T23" fmla="*/ 37 h 50"/>
                <a:gd name="T24" fmla="*/ 53 w 59"/>
                <a:gd name="T25" fmla="*/ 40 h 50"/>
                <a:gd name="T26" fmla="*/ 56 w 59"/>
                <a:gd name="T27" fmla="*/ 42 h 50"/>
                <a:gd name="T28" fmla="*/ 59 w 59"/>
                <a:gd name="T29" fmla="*/ 45 h 50"/>
                <a:gd name="T30" fmla="*/ 59 w 59"/>
                <a:gd name="T31" fmla="*/ 47 h 50"/>
                <a:gd name="T32" fmla="*/ 59 w 59"/>
                <a:gd name="T33" fmla="*/ 47 h 50"/>
                <a:gd name="T34" fmla="*/ 56 w 59"/>
                <a:gd name="T35" fmla="*/ 50 h 50"/>
                <a:gd name="T36" fmla="*/ 53 w 59"/>
                <a:gd name="T37" fmla="*/ 50 h 50"/>
                <a:gd name="T38" fmla="*/ 48 w 59"/>
                <a:gd name="T39" fmla="*/ 50 h 50"/>
                <a:gd name="T40" fmla="*/ 43 w 59"/>
                <a:gd name="T41" fmla="*/ 50 h 50"/>
                <a:gd name="T42" fmla="*/ 37 w 59"/>
                <a:gd name="T43" fmla="*/ 47 h 50"/>
                <a:gd name="T44" fmla="*/ 32 w 59"/>
                <a:gd name="T45" fmla="*/ 47 h 50"/>
                <a:gd name="T46" fmla="*/ 24 w 59"/>
                <a:gd name="T47" fmla="*/ 42 h 50"/>
                <a:gd name="T48" fmla="*/ 18 w 59"/>
                <a:gd name="T49" fmla="*/ 40 h 50"/>
                <a:gd name="T50" fmla="*/ 13 w 59"/>
                <a:gd name="T51" fmla="*/ 34 h 50"/>
                <a:gd name="T52" fmla="*/ 8 w 59"/>
                <a:gd name="T53" fmla="*/ 29 h 50"/>
                <a:gd name="T54" fmla="*/ 5 w 59"/>
                <a:gd name="T55" fmla="*/ 24 h 50"/>
                <a:gd name="T56" fmla="*/ 2 w 59"/>
                <a:gd name="T57" fmla="*/ 19 h 50"/>
                <a:gd name="T58" fmla="*/ 2 w 59"/>
                <a:gd name="T59" fmla="*/ 13 h 50"/>
                <a:gd name="T60" fmla="*/ 0 w 59"/>
                <a:gd name="T61" fmla="*/ 11 h 50"/>
                <a:gd name="T62" fmla="*/ 0 w 59"/>
                <a:gd name="T63" fmla="*/ 6 h 50"/>
                <a:gd name="T64" fmla="*/ 2 w 59"/>
                <a:gd name="T65" fmla="*/ 3 h 50"/>
                <a:gd name="T66" fmla="*/ 2 w 59"/>
                <a:gd name="T67" fmla="*/ 3 h 50"/>
                <a:gd name="T68" fmla="*/ 5 w 59"/>
                <a:gd name="T69" fmla="*/ 0 h 50"/>
                <a:gd name="T70" fmla="*/ 8 w 59"/>
                <a:gd name="T71" fmla="*/ 0 h 50"/>
                <a:gd name="T72" fmla="*/ 10 w 59"/>
                <a:gd name="T73" fmla="*/ 0 h 50"/>
                <a:gd name="T74" fmla="*/ 13 w 59"/>
                <a:gd name="T75" fmla="*/ 0 h 50"/>
                <a:gd name="T76" fmla="*/ 16 w 59"/>
                <a:gd name="T77" fmla="*/ 0 h 50"/>
                <a:gd name="T78" fmla="*/ 18 w 59"/>
                <a:gd name="T79" fmla="*/ 0 h 50"/>
                <a:gd name="T80" fmla="*/ 18 w 59"/>
                <a:gd name="T81" fmla="*/ 0 h 5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59"/>
                <a:gd name="T124" fmla="*/ 0 h 50"/>
                <a:gd name="T125" fmla="*/ 59 w 59"/>
                <a:gd name="T126" fmla="*/ 50 h 50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59" h="50">
                  <a:moveTo>
                    <a:pt x="18" y="0"/>
                  </a:moveTo>
                  <a:lnTo>
                    <a:pt x="18" y="3"/>
                  </a:lnTo>
                  <a:lnTo>
                    <a:pt x="18" y="6"/>
                  </a:lnTo>
                  <a:lnTo>
                    <a:pt x="21" y="8"/>
                  </a:lnTo>
                  <a:lnTo>
                    <a:pt x="24" y="13"/>
                  </a:lnTo>
                  <a:lnTo>
                    <a:pt x="26" y="16"/>
                  </a:lnTo>
                  <a:lnTo>
                    <a:pt x="29" y="21"/>
                  </a:lnTo>
                  <a:lnTo>
                    <a:pt x="32" y="27"/>
                  </a:lnTo>
                  <a:lnTo>
                    <a:pt x="37" y="29"/>
                  </a:lnTo>
                  <a:lnTo>
                    <a:pt x="43" y="32"/>
                  </a:lnTo>
                  <a:lnTo>
                    <a:pt x="45" y="34"/>
                  </a:lnTo>
                  <a:lnTo>
                    <a:pt x="51" y="37"/>
                  </a:lnTo>
                  <a:lnTo>
                    <a:pt x="53" y="40"/>
                  </a:lnTo>
                  <a:lnTo>
                    <a:pt x="56" y="42"/>
                  </a:lnTo>
                  <a:lnTo>
                    <a:pt x="59" y="45"/>
                  </a:lnTo>
                  <a:lnTo>
                    <a:pt x="59" y="47"/>
                  </a:lnTo>
                  <a:lnTo>
                    <a:pt x="56" y="50"/>
                  </a:lnTo>
                  <a:lnTo>
                    <a:pt x="53" y="50"/>
                  </a:lnTo>
                  <a:lnTo>
                    <a:pt x="48" y="50"/>
                  </a:lnTo>
                  <a:lnTo>
                    <a:pt x="43" y="50"/>
                  </a:lnTo>
                  <a:lnTo>
                    <a:pt x="37" y="47"/>
                  </a:lnTo>
                  <a:lnTo>
                    <a:pt x="32" y="47"/>
                  </a:lnTo>
                  <a:lnTo>
                    <a:pt x="24" y="42"/>
                  </a:lnTo>
                  <a:lnTo>
                    <a:pt x="18" y="40"/>
                  </a:lnTo>
                  <a:lnTo>
                    <a:pt x="13" y="34"/>
                  </a:lnTo>
                  <a:lnTo>
                    <a:pt x="8" y="29"/>
                  </a:lnTo>
                  <a:lnTo>
                    <a:pt x="5" y="24"/>
                  </a:lnTo>
                  <a:lnTo>
                    <a:pt x="2" y="19"/>
                  </a:lnTo>
                  <a:lnTo>
                    <a:pt x="2" y="13"/>
                  </a:lnTo>
                  <a:lnTo>
                    <a:pt x="0" y="11"/>
                  </a:lnTo>
                  <a:lnTo>
                    <a:pt x="0" y="6"/>
                  </a:lnTo>
                  <a:lnTo>
                    <a:pt x="2" y="3"/>
                  </a:lnTo>
                  <a:lnTo>
                    <a:pt x="5" y="0"/>
                  </a:lnTo>
                  <a:lnTo>
                    <a:pt x="8" y="0"/>
                  </a:lnTo>
                  <a:lnTo>
                    <a:pt x="10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3" name="Freeform 620"/>
            <p:cNvSpPr>
              <a:spLocks/>
            </p:cNvSpPr>
            <p:nvPr/>
          </p:nvSpPr>
          <p:spPr bwMode="auto">
            <a:xfrm>
              <a:off x="2634" y="2304"/>
              <a:ext cx="30" cy="32"/>
            </a:xfrm>
            <a:custGeom>
              <a:avLst/>
              <a:gdLst>
                <a:gd name="T0" fmla="*/ 22 w 30"/>
                <a:gd name="T1" fmla="*/ 0 h 39"/>
                <a:gd name="T2" fmla="*/ 22 w 30"/>
                <a:gd name="T3" fmla="*/ 0 h 39"/>
                <a:gd name="T4" fmla="*/ 22 w 30"/>
                <a:gd name="T5" fmla="*/ 3 h 39"/>
                <a:gd name="T6" fmla="*/ 25 w 30"/>
                <a:gd name="T7" fmla="*/ 5 h 39"/>
                <a:gd name="T8" fmla="*/ 27 w 30"/>
                <a:gd name="T9" fmla="*/ 8 h 39"/>
                <a:gd name="T10" fmla="*/ 27 w 30"/>
                <a:gd name="T11" fmla="*/ 13 h 39"/>
                <a:gd name="T12" fmla="*/ 30 w 30"/>
                <a:gd name="T13" fmla="*/ 16 h 39"/>
                <a:gd name="T14" fmla="*/ 30 w 30"/>
                <a:gd name="T15" fmla="*/ 21 h 39"/>
                <a:gd name="T16" fmla="*/ 27 w 30"/>
                <a:gd name="T17" fmla="*/ 24 h 39"/>
                <a:gd name="T18" fmla="*/ 25 w 30"/>
                <a:gd name="T19" fmla="*/ 29 h 39"/>
                <a:gd name="T20" fmla="*/ 22 w 30"/>
                <a:gd name="T21" fmla="*/ 31 h 39"/>
                <a:gd name="T22" fmla="*/ 19 w 30"/>
                <a:gd name="T23" fmla="*/ 34 h 39"/>
                <a:gd name="T24" fmla="*/ 14 w 30"/>
                <a:gd name="T25" fmla="*/ 37 h 39"/>
                <a:gd name="T26" fmla="*/ 11 w 30"/>
                <a:gd name="T27" fmla="*/ 39 h 39"/>
                <a:gd name="T28" fmla="*/ 8 w 30"/>
                <a:gd name="T29" fmla="*/ 39 h 39"/>
                <a:gd name="T30" fmla="*/ 3 w 30"/>
                <a:gd name="T31" fmla="*/ 39 h 39"/>
                <a:gd name="T32" fmla="*/ 0 w 30"/>
                <a:gd name="T33" fmla="*/ 37 h 39"/>
                <a:gd name="T34" fmla="*/ 0 w 30"/>
                <a:gd name="T35" fmla="*/ 31 h 39"/>
                <a:gd name="T36" fmla="*/ 0 w 30"/>
                <a:gd name="T37" fmla="*/ 29 h 39"/>
                <a:gd name="T38" fmla="*/ 0 w 30"/>
                <a:gd name="T39" fmla="*/ 24 h 39"/>
                <a:gd name="T40" fmla="*/ 3 w 30"/>
                <a:gd name="T41" fmla="*/ 18 h 39"/>
                <a:gd name="T42" fmla="*/ 6 w 30"/>
                <a:gd name="T43" fmla="*/ 16 h 39"/>
                <a:gd name="T44" fmla="*/ 6 w 30"/>
                <a:gd name="T45" fmla="*/ 13 h 39"/>
                <a:gd name="T46" fmla="*/ 8 w 30"/>
                <a:gd name="T47" fmla="*/ 10 h 39"/>
                <a:gd name="T48" fmla="*/ 8 w 30"/>
                <a:gd name="T49" fmla="*/ 10 h 39"/>
                <a:gd name="T50" fmla="*/ 22 w 30"/>
                <a:gd name="T51" fmla="*/ 0 h 3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0"/>
                <a:gd name="T79" fmla="*/ 0 h 39"/>
                <a:gd name="T80" fmla="*/ 30 w 30"/>
                <a:gd name="T81" fmla="*/ 39 h 3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0" h="39">
                  <a:moveTo>
                    <a:pt x="22" y="0"/>
                  </a:moveTo>
                  <a:lnTo>
                    <a:pt x="22" y="0"/>
                  </a:lnTo>
                  <a:lnTo>
                    <a:pt x="22" y="3"/>
                  </a:lnTo>
                  <a:lnTo>
                    <a:pt x="25" y="5"/>
                  </a:lnTo>
                  <a:lnTo>
                    <a:pt x="27" y="8"/>
                  </a:lnTo>
                  <a:lnTo>
                    <a:pt x="27" y="13"/>
                  </a:lnTo>
                  <a:lnTo>
                    <a:pt x="30" y="16"/>
                  </a:lnTo>
                  <a:lnTo>
                    <a:pt x="30" y="21"/>
                  </a:lnTo>
                  <a:lnTo>
                    <a:pt x="27" y="24"/>
                  </a:lnTo>
                  <a:lnTo>
                    <a:pt x="25" y="29"/>
                  </a:lnTo>
                  <a:lnTo>
                    <a:pt x="22" y="31"/>
                  </a:lnTo>
                  <a:lnTo>
                    <a:pt x="19" y="34"/>
                  </a:lnTo>
                  <a:lnTo>
                    <a:pt x="14" y="37"/>
                  </a:lnTo>
                  <a:lnTo>
                    <a:pt x="11" y="39"/>
                  </a:lnTo>
                  <a:lnTo>
                    <a:pt x="8" y="39"/>
                  </a:lnTo>
                  <a:lnTo>
                    <a:pt x="3" y="39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9"/>
                  </a:lnTo>
                  <a:lnTo>
                    <a:pt x="0" y="24"/>
                  </a:lnTo>
                  <a:lnTo>
                    <a:pt x="3" y="18"/>
                  </a:lnTo>
                  <a:lnTo>
                    <a:pt x="6" y="16"/>
                  </a:lnTo>
                  <a:lnTo>
                    <a:pt x="6" y="13"/>
                  </a:lnTo>
                  <a:lnTo>
                    <a:pt x="8" y="1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4" name="Freeform 621"/>
            <p:cNvSpPr>
              <a:spLocks/>
            </p:cNvSpPr>
            <p:nvPr/>
          </p:nvSpPr>
          <p:spPr bwMode="auto">
            <a:xfrm>
              <a:off x="2996" y="1379"/>
              <a:ext cx="19" cy="32"/>
            </a:xfrm>
            <a:custGeom>
              <a:avLst/>
              <a:gdLst>
                <a:gd name="T0" fmla="*/ 16 w 19"/>
                <a:gd name="T1" fmla="*/ 0 h 39"/>
                <a:gd name="T2" fmla="*/ 16 w 19"/>
                <a:gd name="T3" fmla="*/ 0 h 39"/>
                <a:gd name="T4" fmla="*/ 16 w 19"/>
                <a:gd name="T5" fmla="*/ 3 h 39"/>
                <a:gd name="T6" fmla="*/ 19 w 19"/>
                <a:gd name="T7" fmla="*/ 5 h 39"/>
                <a:gd name="T8" fmla="*/ 19 w 19"/>
                <a:gd name="T9" fmla="*/ 8 h 39"/>
                <a:gd name="T10" fmla="*/ 19 w 19"/>
                <a:gd name="T11" fmla="*/ 11 h 39"/>
                <a:gd name="T12" fmla="*/ 19 w 19"/>
                <a:gd name="T13" fmla="*/ 16 h 39"/>
                <a:gd name="T14" fmla="*/ 19 w 19"/>
                <a:gd name="T15" fmla="*/ 19 h 39"/>
                <a:gd name="T16" fmla="*/ 19 w 19"/>
                <a:gd name="T17" fmla="*/ 24 h 39"/>
                <a:gd name="T18" fmla="*/ 16 w 19"/>
                <a:gd name="T19" fmla="*/ 26 h 39"/>
                <a:gd name="T20" fmla="*/ 14 w 19"/>
                <a:gd name="T21" fmla="*/ 32 h 39"/>
                <a:gd name="T22" fmla="*/ 11 w 19"/>
                <a:gd name="T23" fmla="*/ 34 h 39"/>
                <a:gd name="T24" fmla="*/ 8 w 19"/>
                <a:gd name="T25" fmla="*/ 37 h 39"/>
                <a:gd name="T26" fmla="*/ 6 w 19"/>
                <a:gd name="T27" fmla="*/ 37 h 39"/>
                <a:gd name="T28" fmla="*/ 3 w 19"/>
                <a:gd name="T29" fmla="*/ 39 h 39"/>
                <a:gd name="T30" fmla="*/ 3 w 19"/>
                <a:gd name="T31" fmla="*/ 37 h 39"/>
                <a:gd name="T32" fmla="*/ 0 w 19"/>
                <a:gd name="T33" fmla="*/ 34 h 39"/>
                <a:gd name="T34" fmla="*/ 0 w 19"/>
                <a:gd name="T35" fmla="*/ 32 h 39"/>
                <a:gd name="T36" fmla="*/ 0 w 19"/>
                <a:gd name="T37" fmla="*/ 29 h 39"/>
                <a:gd name="T38" fmla="*/ 0 w 19"/>
                <a:gd name="T39" fmla="*/ 26 h 39"/>
                <a:gd name="T40" fmla="*/ 0 w 19"/>
                <a:gd name="T41" fmla="*/ 24 h 39"/>
                <a:gd name="T42" fmla="*/ 0 w 19"/>
                <a:gd name="T43" fmla="*/ 21 h 39"/>
                <a:gd name="T44" fmla="*/ 3 w 19"/>
                <a:gd name="T45" fmla="*/ 19 h 39"/>
                <a:gd name="T46" fmla="*/ 3 w 19"/>
                <a:gd name="T47" fmla="*/ 16 h 39"/>
                <a:gd name="T48" fmla="*/ 3 w 19"/>
                <a:gd name="T49" fmla="*/ 13 h 39"/>
                <a:gd name="T50" fmla="*/ 3 w 19"/>
                <a:gd name="T51" fmla="*/ 11 h 39"/>
                <a:gd name="T52" fmla="*/ 6 w 19"/>
                <a:gd name="T53" fmla="*/ 8 h 39"/>
                <a:gd name="T54" fmla="*/ 8 w 19"/>
                <a:gd name="T55" fmla="*/ 5 h 39"/>
                <a:gd name="T56" fmla="*/ 11 w 19"/>
                <a:gd name="T57" fmla="*/ 5 h 39"/>
                <a:gd name="T58" fmla="*/ 14 w 19"/>
                <a:gd name="T59" fmla="*/ 3 h 39"/>
                <a:gd name="T60" fmla="*/ 14 w 19"/>
                <a:gd name="T61" fmla="*/ 0 h 39"/>
                <a:gd name="T62" fmla="*/ 16 w 19"/>
                <a:gd name="T63" fmla="*/ 0 h 39"/>
                <a:gd name="T64" fmla="*/ 16 w 19"/>
                <a:gd name="T65" fmla="*/ 0 h 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9"/>
                <a:gd name="T100" fmla="*/ 0 h 39"/>
                <a:gd name="T101" fmla="*/ 19 w 19"/>
                <a:gd name="T102" fmla="*/ 39 h 3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9" h="39">
                  <a:moveTo>
                    <a:pt x="16" y="0"/>
                  </a:moveTo>
                  <a:lnTo>
                    <a:pt x="16" y="0"/>
                  </a:lnTo>
                  <a:lnTo>
                    <a:pt x="16" y="3"/>
                  </a:lnTo>
                  <a:lnTo>
                    <a:pt x="19" y="5"/>
                  </a:lnTo>
                  <a:lnTo>
                    <a:pt x="19" y="8"/>
                  </a:lnTo>
                  <a:lnTo>
                    <a:pt x="19" y="11"/>
                  </a:lnTo>
                  <a:lnTo>
                    <a:pt x="19" y="16"/>
                  </a:lnTo>
                  <a:lnTo>
                    <a:pt x="19" y="19"/>
                  </a:lnTo>
                  <a:lnTo>
                    <a:pt x="19" y="24"/>
                  </a:lnTo>
                  <a:lnTo>
                    <a:pt x="16" y="26"/>
                  </a:lnTo>
                  <a:lnTo>
                    <a:pt x="14" y="32"/>
                  </a:lnTo>
                  <a:lnTo>
                    <a:pt x="11" y="34"/>
                  </a:lnTo>
                  <a:lnTo>
                    <a:pt x="8" y="37"/>
                  </a:lnTo>
                  <a:lnTo>
                    <a:pt x="6" y="37"/>
                  </a:lnTo>
                  <a:lnTo>
                    <a:pt x="3" y="39"/>
                  </a:lnTo>
                  <a:lnTo>
                    <a:pt x="3" y="37"/>
                  </a:lnTo>
                  <a:lnTo>
                    <a:pt x="0" y="34"/>
                  </a:lnTo>
                  <a:lnTo>
                    <a:pt x="0" y="32"/>
                  </a:lnTo>
                  <a:lnTo>
                    <a:pt x="0" y="29"/>
                  </a:lnTo>
                  <a:lnTo>
                    <a:pt x="0" y="26"/>
                  </a:lnTo>
                  <a:lnTo>
                    <a:pt x="0" y="24"/>
                  </a:lnTo>
                  <a:lnTo>
                    <a:pt x="0" y="21"/>
                  </a:lnTo>
                  <a:lnTo>
                    <a:pt x="3" y="19"/>
                  </a:lnTo>
                  <a:lnTo>
                    <a:pt x="3" y="16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6" y="8"/>
                  </a:lnTo>
                  <a:lnTo>
                    <a:pt x="8" y="5"/>
                  </a:lnTo>
                  <a:lnTo>
                    <a:pt x="11" y="5"/>
                  </a:lnTo>
                  <a:lnTo>
                    <a:pt x="14" y="3"/>
                  </a:lnTo>
                  <a:lnTo>
                    <a:pt x="14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5" name="Freeform 622"/>
            <p:cNvSpPr>
              <a:spLocks/>
            </p:cNvSpPr>
            <p:nvPr/>
          </p:nvSpPr>
          <p:spPr bwMode="auto">
            <a:xfrm>
              <a:off x="3136" y="1736"/>
              <a:ext cx="40" cy="17"/>
            </a:xfrm>
            <a:custGeom>
              <a:avLst/>
              <a:gdLst>
                <a:gd name="T0" fmla="*/ 19 w 40"/>
                <a:gd name="T1" fmla="*/ 0 h 21"/>
                <a:gd name="T2" fmla="*/ 19 w 40"/>
                <a:gd name="T3" fmla="*/ 0 h 21"/>
                <a:gd name="T4" fmla="*/ 21 w 40"/>
                <a:gd name="T5" fmla="*/ 0 h 21"/>
                <a:gd name="T6" fmla="*/ 24 w 40"/>
                <a:gd name="T7" fmla="*/ 0 h 21"/>
                <a:gd name="T8" fmla="*/ 29 w 40"/>
                <a:gd name="T9" fmla="*/ 2 h 21"/>
                <a:gd name="T10" fmla="*/ 32 w 40"/>
                <a:gd name="T11" fmla="*/ 2 h 21"/>
                <a:gd name="T12" fmla="*/ 37 w 40"/>
                <a:gd name="T13" fmla="*/ 5 h 21"/>
                <a:gd name="T14" fmla="*/ 40 w 40"/>
                <a:gd name="T15" fmla="*/ 8 h 21"/>
                <a:gd name="T16" fmla="*/ 40 w 40"/>
                <a:gd name="T17" fmla="*/ 10 h 21"/>
                <a:gd name="T18" fmla="*/ 40 w 40"/>
                <a:gd name="T19" fmla="*/ 16 h 21"/>
                <a:gd name="T20" fmla="*/ 37 w 40"/>
                <a:gd name="T21" fmla="*/ 18 h 21"/>
                <a:gd name="T22" fmla="*/ 35 w 40"/>
                <a:gd name="T23" fmla="*/ 21 h 21"/>
                <a:gd name="T24" fmla="*/ 29 w 40"/>
                <a:gd name="T25" fmla="*/ 21 h 21"/>
                <a:gd name="T26" fmla="*/ 24 w 40"/>
                <a:gd name="T27" fmla="*/ 21 h 21"/>
                <a:gd name="T28" fmla="*/ 16 w 40"/>
                <a:gd name="T29" fmla="*/ 21 h 21"/>
                <a:gd name="T30" fmla="*/ 11 w 40"/>
                <a:gd name="T31" fmla="*/ 18 h 21"/>
                <a:gd name="T32" fmla="*/ 5 w 40"/>
                <a:gd name="T33" fmla="*/ 16 h 21"/>
                <a:gd name="T34" fmla="*/ 2 w 40"/>
                <a:gd name="T35" fmla="*/ 13 h 21"/>
                <a:gd name="T36" fmla="*/ 0 w 40"/>
                <a:gd name="T37" fmla="*/ 10 h 21"/>
                <a:gd name="T38" fmla="*/ 0 w 40"/>
                <a:gd name="T39" fmla="*/ 8 h 21"/>
                <a:gd name="T40" fmla="*/ 0 w 40"/>
                <a:gd name="T41" fmla="*/ 5 h 21"/>
                <a:gd name="T42" fmla="*/ 0 w 40"/>
                <a:gd name="T43" fmla="*/ 5 h 21"/>
                <a:gd name="T44" fmla="*/ 2 w 40"/>
                <a:gd name="T45" fmla="*/ 2 h 21"/>
                <a:gd name="T46" fmla="*/ 2 w 40"/>
                <a:gd name="T47" fmla="*/ 2 h 21"/>
                <a:gd name="T48" fmla="*/ 2 w 40"/>
                <a:gd name="T49" fmla="*/ 2 h 21"/>
                <a:gd name="T50" fmla="*/ 19 w 40"/>
                <a:gd name="T51" fmla="*/ 0 h 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0"/>
                <a:gd name="T79" fmla="*/ 0 h 21"/>
                <a:gd name="T80" fmla="*/ 40 w 40"/>
                <a:gd name="T81" fmla="*/ 21 h 2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0" h="21">
                  <a:moveTo>
                    <a:pt x="19" y="0"/>
                  </a:moveTo>
                  <a:lnTo>
                    <a:pt x="19" y="0"/>
                  </a:lnTo>
                  <a:lnTo>
                    <a:pt x="21" y="0"/>
                  </a:lnTo>
                  <a:lnTo>
                    <a:pt x="24" y="0"/>
                  </a:lnTo>
                  <a:lnTo>
                    <a:pt x="29" y="2"/>
                  </a:lnTo>
                  <a:lnTo>
                    <a:pt x="32" y="2"/>
                  </a:lnTo>
                  <a:lnTo>
                    <a:pt x="37" y="5"/>
                  </a:lnTo>
                  <a:lnTo>
                    <a:pt x="40" y="8"/>
                  </a:lnTo>
                  <a:lnTo>
                    <a:pt x="40" y="10"/>
                  </a:lnTo>
                  <a:lnTo>
                    <a:pt x="40" y="16"/>
                  </a:lnTo>
                  <a:lnTo>
                    <a:pt x="37" y="18"/>
                  </a:lnTo>
                  <a:lnTo>
                    <a:pt x="35" y="21"/>
                  </a:lnTo>
                  <a:lnTo>
                    <a:pt x="29" y="21"/>
                  </a:lnTo>
                  <a:lnTo>
                    <a:pt x="24" y="21"/>
                  </a:lnTo>
                  <a:lnTo>
                    <a:pt x="16" y="21"/>
                  </a:lnTo>
                  <a:lnTo>
                    <a:pt x="11" y="18"/>
                  </a:lnTo>
                  <a:lnTo>
                    <a:pt x="5" y="16"/>
                  </a:lnTo>
                  <a:lnTo>
                    <a:pt x="2" y="13"/>
                  </a:lnTo>
                  <a:lnTo>
                    <a:pt x="0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2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6" name="Freeform 623"/>
            <p:cNvSpPr>
              <a:spLocks/>
            </p:cNvSpPr>
            <p:nvPr/>
          </p:nvSpPr>
          <p:spPr bwMode="auto">
            <a:xfrm>
              <a:off x="2980" y="1805"/>
              <a:ext cx="35" cy="32"/>
            </a:xfrm>
            <a:custGeom>
              <a:avLst/>
              <a:gdLst>
                <a:gd name="T0" fmla="*/ 14 w 35"/>
                <a:gd name="T1" fmla="*/ 0 h 39"/>
                <a:gd name="T2" fmla="*/ 14 w 35"/>
                <a:gd name="T3" fmla="*/ 0 h 39"/>
                <a:gd name="T4" fmla="*/ 16 w 35"/>
                <a:gd name="T5" fmla="*/ 0 h 39"/>
                <a:gd name="T6" fmla="*/ 19 w 35"/>
                <a:gd name="T7" fmla="*/ 0 h 39"/>
                <a:gd name="T8" fmla="*/ 22 w 35"/>
                <a:gd name="T9" fmla="*/ 0 h 39"/>
                <a:gd name="T10" fmla="*/ 24 w 35"/>
                <a:gd name="T11" fmla="*/ 2 h 39"/>
                <a:gd name="T12" fmla="*/ 27 w 35"/>
                <a:gd name="T13" fmla="*/ 2 h 39"/>
                <a:gd name="T14" fmla="*/ 27 w 35"/>
                <a:gd name="T15" fmla="*/ 5 h 39"/>
                <a:gd name="T16" fmla="*/ 30 w 35"/>
                <a:gd name="T17" fmla="*/ 10 h 39"/>
                <a:gd name="T18" fmla="*/ 32 w 35"/>
                <a:gd name="T19" fmla="*/ 15 h 39"/>
                <a:gd name="T20" fmla="*/ 32 w 35"/>
                <a:gd name="T21" fmla="*/ 21 h 39"/>
                <a:gd name="T22" fmla="*/ 35 w 35"/>
                <a:gd name="T23" fmla="*/ 23 h 39"/>
                <a:gd name="T24" fmla="*/ 35 w 35"/>
                <a:gd name="T25" fmla="*/ 28 h 39"/>
                <a:gd name="T26" fmla="*/ 35 w 35"/>
                <a:gd name="T27" fmla="*/ 34 h 39"/>
                <a:gd name="T28" fmla="*/ 35 w 35"/>
                <a:gd name="T29" fmla="*/ 36 h 39"/>
                <a:gd name="T30" fmla="*/ 32 w 35"/>
                <a:gd name="T31" fmla="*/ 39 h 39"/>
                <a:gd name="T32" fmla="*/ 32 w 35"/>
                <a:gd name="T33" fmla="*/ 39 h 39"/>
                <a:gd name="T34" fmla="*/ 27 w 35"/>
                <a:gd name="T35" fmla="*/ 36 h 39"/>
                <a:gd name="T36" fmla="*/ 24 w 35"/>
                <a:gd name="T37" fmla="*/ 34 h 39"/>
                <a:gd name="T38" fmla="*/ 19 w 35"/>
                <a:gd name="T39" fmla="*/ 31 h 39"/>
                <a:gd name="T40" fmla="*/ 14 w 35"/>
                <a:gd name="T41" fmla="*/ 28 h 39"/>
                <a:gd name="T42" fmla="*/ 8 w 35"/>
                <a:gd name="T43" fmla="*/ 23 h 39"/>
                <a:gd name="T44" fmla="*/ 6 w 35"/>
                <a:gd name="T45" fmla="*/ 21 h 39"/>
                <a:gd name="T46" fmla="*/ 3 w 35"/>
                <a:gd name="T47" fmla="*/ 15 h 39"/>
                <a:gd name="T48" fmla="*/ 0 w 35"/>
                <a:gd name="T49" fmla="*/ 13 h 39"/>
                <a:gd name="T50" fmla="*/ 3 w 35"/>
                <a:gd name="T51" fmla="*/ 10 h 39"/>
                <a:gd name="T52" fmla="*/ 3 w 35"/>
                <a:gd name="T53" fmla="*/ 7 h 39"/>
                <a:gd name="T54" fmla="*/ 6 w 35"/>
                <a:gd name="T55" fmla="*/ 5 h 39"/>
                <a:gd name="T56" fmla="*/ 8 w 35"/>
                <a:gd name="T57" fmla="*/ 2 h 39"/>
                <a:gd name="T58" fmla="*/ 8 w 35"/>
                <a:gd name="T59" fmla="*/ 2 h 39"/>
                <a:gd name="T60" fmla="*/ 11 w 35"/>
                <a:gd name="T61" fmla="*/ 2 h 39"/>
                <a:gd name="T62" fmla="*/ 14 w 35"/>
                <a:gd name="T63" fmla="*/ 0 h 39"/>
                <a:gd name="T64" fmla="*/ 14 w 35"/>
                <a:gd name="T65" fmla="*/ 0 h 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35"/>
                <a:gd name="T100" fmla="*/ 0 h 39"/>
                <a:gd name="T101" fmla="*/ 35 w 35"/>
                <a:gd name="T102" fmla="*/ 39 h 3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35" h="39">
                  <a:moveTo>
                    <a:pt x="14" y="0"/>
                  </a:moveTo>
                  <a:lnTo>
                    <a:pt x="14" y="0"/>
                  </a:lnTo>
                  <a:lnTo>
                    <a:pt x="16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4" y="2"/>
                  </a:lnTo>
                  <a:lnTo>
                    <a:pt x="27" y="2"/>
                  </a:lnTo>
                  <a:lnTo>
                    <a:pt x="27" y="5"/>
                  </a:lnTo>
                  <a:lnTo>
                    <a:pt x="30" y="10"/>
                  </a:lnTo>
                  <a:lnTo>
                    <a:pt x="32" y="15"/>
                  </a:lnTo>
                  <a:lnTo>
                    <a:pt x="32" y="21"/>
                  </a:lnTo>
                  <a:lnTo>
                    <a:pt x="35" y="23"/>
                  </a:lnTo>
                  <a:lnTo>
                    <a:pt x="35" y="28"/>
                  </a:lnTo>
                  <a:lnTo>
                    <a:pt x="35" y="34"/>
                  </a:lnTo>
                  <a:lnTo>
                    <a:pt x="35" y="36"/>
                  </a:lnTo>
                  <a:lnTo>
                    <a:pt x="32" y="39"/>
                  </a:lnTo>
                  <a:lnTo>
                    <a:pt x="27" y="36"/>
                  </a:lnTo>
                  <a:lnTo>
                    <a:pt x="24" y="34"/>
                  </a:lnTo>
                  <a:lnTo>
                    <a:pt x="19" y="31"/>
                  </a:lnTo>
                  <a:lnTo>
                    <a:pt x="14" y="28"/>
                  </a:lnTo>
                  <a:lnTo>
                    <a:pt x="8" y="23"/>
                  </a:lnTo>
                  <a:lnTo>
                    <a:pt x="6" y="21"/>
                  </a:lnTo>
                  <a:lnTo>
                    <a:pt x="3" y="15"/>
                  </a:lnTo>
                  <a:lnTo>
                    <a:pt x="0" y="13"/>
                  </a:lnTo>
                  <a:lnTo>
                    <a:pt x="3" y="10"/>
                  </a:lnTo>
                  <a:lnTo>
                    <a:pt x="3" y="7"/>
                  </a:lnTo>
                  <a:lnTo>
                    <a:pt x="6" y="5"/>
                  </a:lnTo>
                  <a:lnTo>
                    <a:pt x="8" y="2"/>
                  </a:lnTo>
                  <a:lnTo>
                    <a:pt x="11" y="2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7" name="Freeform 624"/>
            <p:cNvSpPr>
              <a:spLocks/>
            </p:cNvSpPr>
            <p:nvPr/>
          </p:nvSpPr>
          <p:spPr bwMode="auto">
            <a:xfrm>
              <a:off x="3165" y="1988"/>
              <a:ext cx="38" cy="19"/>
            </a:xfrm>
            <a:custGeom>
              <a:avLst/>
              <a:gdLst>
                <a:gd name="T0" fmla="*/ 27 w 38"/>
                <a:gd name="T1" fmla="*/ 0 h 24"/>
                <a:gd name="T2" fmla="*/ 38 w 38"/>
                <a:gd name="T3" fmla="*/ 8 h 24"/>
                <a:gd name="T4" fmla="*/ 38 w 38"/>
                <a:gd name="T5" fmla="*/ 13 h 24"/>
                <a:gd name="T6" fmla="*/ 35 w 38"/>
                <a:gd name="T7" fmla="*/ 18 h 24"/>
                <a:gd name="T8" fmla="*/ 27 w 38"/>
                <a:gd name="T9" fmla="*/ 21 h 24"/>
                <a:gd name="T10" fmla="*/ 19 w 38"/>
                <a:gd name="T11" fmla="*/ 24 h 24"/>
                <a:gd name="T12" fmla="*/ 11 w 38"/>
                <a:gd name="T13" fmla="*/ 24 h 24"/>
                <a:gd name="T14" fmla="*/ 3 w 38"/>
                <a:gd name="T15" fmla="*/ 21 h 24"/>
                <a:gd name="T16" fmla="*/ 0 w 38"/>
                <a:gd name="T17" fmla="*/ 13 h 24"/>
                <a:gd name="T18" fmla="*/ 0 w 38"/>
                <a:gd name="T19" fmla="*/ 8 h 24"/>
                <a:gd name="T20" fmla="*/ 0 w 38"/>
                <a:gd name="T21" fmla="*/ 5 h 24"/>
                <a:gd name="T22" fmla="*/ 6 w 38"/>
                <a:gd name="T23" fmla="*/ 3 h 24"/>
                <a:gd name="T24" fmla="*/ 8 w 38"/>
                <a:gd name="T25" fmla="*/ 0 h 24"/>
                <a:gd name="T26" fmla="*/ 14 w 38"/>
                <a:gd name="T27" fmla="*/ 0 h 24"/>
                <a:gd name="T28" fmla="*/ 19 w 38"/>
                <a:gd name="T29" fmla="*/ 0 h 24"/>
                <a:gd name="T30" fmla="*/ 22 w 38"/>
                <a:gd name="T31" fmla="*/ 0 h 24"/>
                <a:gd name="T32" fmla="*/ 27 w 38"/>
                <a:gd name="T33" fmla="*/ 0 h 2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"/>
                <a:gd name="T52" fmla="*/ 0 h 24"/>
                <a:gd name="T53" fmla="*/ 38 w 38"/>
                <a:gd name="T54" fmla="*/ 24 h 24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" h="24">
                  <a:moveTo>
                    <a:pt x="27" y="0"/>
                  </a:moveTo>
                  <a:lnTo>
                    <a:pt x="38" y="8"/>
                  </a:lnTo>
                  <a:lnTo>
                    <a:pt x="38" y="13"/>
                  </a:lnTo>
                  <a:lnTo>
                    <a:pt x="35" y="18"/>
                  </a:lnTo>
                  <a:lnTo>
                    <a:pt x="27" y="21"/>
                  </a:lnTo>
                  <a:lnTo>
                    <a:pt x="19" y="24"/>
                  </a:lnTo>
                  <a:lnTo>
                    <a:pt x="11" y="24"/>
                  </a:lnTo>
                  <a:lnTo>
                    <a:pt x="3" y="21"/>
                  </a:lnTo>
                  <a:lnTo>
                    <a:pt x="0" y="13"/>
                  </a:lnTo>
                  <a:lnTo>
                    <a:pt x="0" y="8"/>
                  </a:lnTo>
                  <a:lnTo>
                    <a:pt x="0" y="5"/>
                  </a:lnTo>
                  <a:lnTo>
                    <a:pt x="6" y="3"/>
                  </a:lnTo>
                  <a:lnTo>
                    <a:pt x="8" y="0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8" name="Freeform 625"/>
            <p:cNvSpPr>
              <a:spLocks/>
            </p:cNvSpPr>
            <p:nvPr/>
          </p:nvSpPr>
          <p:spPr bwMode="auto">
            <a:xfrm>
              <a:off x="2825" y="2093"/>
              <a:ext cx="27" cy="28"/>
            </a:xfrm>
            <a:custGeom>
              <a:avLst/>
              <a:gdLst>
                <a:gd name="T0" fmla="*/ 11 w 27"/>
                <a:gd name="T1" fmla="*/ 0 h 34"/>
                <a:gd name="T2" fmla="*/ 11 w 27"/>
                <a:gd name="T3" fmla="*/ 0 h 34"/>
                <a:gd name="T4" fmla="*/ 13 w 27"/>
                <a:gd name="T5" fmla="*/ 0 h 34"/>
                <a:gd name="T6" fmla="*/ 16 w 27"/>
                <a:gd name="T7" fmla="*/ 0 h 34"/>
                <a:gd name="T8" fmla="*/ 19 w 27"/>
                <a:gd name="T9" fmla="*/ 3 h 34"/>
                <a:gd name="T10" fmla="*/ 24 w 27"/>
                <a:gd name="T11" fmla="*/ 6 h 34"/>
                <a:gd name="T12" fmla="*/ 24 w 27"/>
                <a:gd name="T13" fmla="*/ 8 h 34"/>
                <a:gd name="T14" fmla="*/ 27 w 27"/>
                <a:gd name="T15" fmla="*/ 11 h 34"/>
                <a:gd name="T16" fmla="*/ 27 w 27"/>
                <a:gd name="T17" fmla="*/ 16 h 34"/>
                <a:gd name="T18" fmla="*/ 24 w 27"/>
                <a:gd name="T19" fmla="*/ 21 h 34"/>
                <a:gd name="T20" fmla="*/ 21 w 27"/>
                <a:gd name="T21" fmla="*/ 24 h 34"/>
                <a:gd name="T22" fmla="*/ 19 w 27"/>
                <a:gd name="T23" fmla="*/ 29 h 34"/>
                <a:gd name="T24" fmla="*/ 16 w 27"/>
                <a:gd name="T25" fmla="*/ 32 h 34"/>
                <a:gd name="T26" fmla="*/ 11 w 27"/>
                <a:gd name="T27" fmla="*/ 34 h 34"/>
                <a:gd name="T28" fmla="*/ 8 w 27"/>
                <a:gd name="T29" fmla="*/ 34 h 34"/>
                <a:gd name="T30" fmla="*/ 5 w 27"/>
                <a:gd name="T31" fmla="*/ 34 h 34"/>
                <a:gd name="T32" fmla="*/ 2 w 27"/>
                <a:gd name="T33" fmla="*/ 32 h 34"/>
                <a:gd name="T34" fmla="*/ 2 w 27"/>
                <a:gd name="T35" fmla="*/ 29 h 34"/>
                <a:gd name="T36" fmla="*/ 0 w 27"/>
                <a:gd name="T37" fmla="*/ 24 h 34"/>
                <a:gd name="T38" fmla="*/ 0 w 27"/>
                <a:gd name="T39" fmla="*/ 19 h 34"/>
                <a:gd name="T40" fmla="*/ 0 w 27"/>
                <a:gd name="T41" fmla="*/ 16 h 34"/>
                <a:gd name="T42" fmla="*/ 0 w 27"/>
                <a:gd name="T43" fmla="*/ 11 h 34"/>
                <a:gd name="T44" fmla="*/ 0 w 27"/>
                <a:gd name="T45" fmla="*/ 8 h 34"/>
                <a:gd name="T46" fmla="*/ 0 w 27"/>
                <a:gd name="T47" fmla="*/ 8 h 34"/>
                <a:gd name="T48" fmla="*/ 0 w 27"/>
                <a:gd name="T49" fmla="*/ 6 h 34"/>
                <a:gd name="T50" fmla="*/ 11 w 27"/>
                <a:gd name="T51" fmla="*/ 0 h 3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7"/>
                <a:gd name="T79" fmla="*/ 0 h 34"/>
                <a:gd name="T80" fmla="*/ 27 w 27"/>
                <a:gd name="T81" fmla="*/ 34 h 3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7" h="34">
                  <a:moveTo>
                    <a:pt x="11" y="0"/>
                  </a:moveTo>
                  <a:lnTo>
                    <a:pt x="11" y="0"/>
                  </a:lnTo>
                  <a:lnTo>
                    <a:pt x="13" y="0"/>
                  </a:lnTo>
                  <a:lnTo>
                    <a:pt x="16" y="0"/>
                  </a:lnTo>
                  <a:lnTo>
                    <a:pt x="19" y="3"/>
                  </a:lnTo>
                  <a:lnTo>
                    <a:pt x="24" y="6"/>
                  </a:lnTo>
                  <a:lnTo>
                    <a:pt x="24" y="8"/>
                  </a:lnTo>
                  <a:lnTo>
                    <a:pt x="27" y="11"/>
                  </a:lnTo>
                  <a:lnTo>
                    <a:pt x="27" y="16"/>
                  </a:lnTo>
                  <a:lnTo>
                    <a:pt x="24" y="21"/>
                  </a:lnTo>
                  <a:lnTo>
                    <a:pt x="21" y="24"/>
                  </a:lnTo>
                  <a:lnTo>
                    <a:pt x="19" y="29"/>
                  </a:lnTo>
                  <a:lnTo>
                    <a:pt x="16" y="32"/>
                  </a:lnTo>
                  <a:lnTo>
                    <a:pt x="11" y="34"/>
                  </a:lnTo>
                  <a:lnTo>
                    <a:pt x="8" y="34"/>
                  </a:lnTo>
                  <a:lnTo>
                    <a:pt x="5" y="34"/>
                  </a:lnTo>
                  <a:lnTo>
                    <a:pt x="2" y="32"/>
                  </a:lnTo>
                  <a:lnTo>
                    <a:pt x="2" y="29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1"/>
                  </a:lnTo>
                  <a:lnTo>
                    <a:pt x="0" y="8"/>
                  </a:lnTo>
                  <a:lnTo>
                    <a:pt x="0" y="6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49" name="Freeform 626"/>
            <p:cNvSpPr>
              <a:spLocks/>
            </p:cNvSpPr>
            <p:nvPr/>
          </p:nvSpPr>
          <p:spPr bwMode="auto">
            <a:xfrm>
              <a:off x="2817" y="2026"/>
              <a:ext cx="19" cy="27"/>
            </a:xfrm>
            <a:custGeom>
              <a:avLst/>
              <a:gdLst>
                <a:gd name="T0" fmla="*/ 0 w 19"/>
                <a:gd name="T1" fmla="*/ 0 h 32"/>
                <a:gd name="T2" fmla="*/ 2 w 19"/>
                <a:gd name="T3" fmla="*/ 0 h 32"/>
                <a:gd name="T4" fmla="*/ 2 w 19"/>
                <a:gd name="T5" fmla="*/ 0 h 32"/>
                <a:gd name="T6" fmla="*/ 5 w 19"/>
                <a:gd name="T7" fmla="*/ 3 h 32"/>
                <a:gd name="T8" fmla="*/ 10 w 19"/>
                <a:gd name="T9" fmla="*/ 6 h 32"/>
                <a:gd name="T10" fmla="*/ 13 w 19"/>
                <a:gd name="T11" fmla="*/ 8 h 32"/>
                <a:gd name="T12" fmla="*/ 16 w 19"/>
                <a:gd name="T13" fmla="*/ 11 h 32"/>
                <a:gd name="T14" fmla="*/ 19 w 19"/>
                <a:gd name="T15" fmla="*/ 16 h 32"/>
                <a:gd name="T16" fmla="*/ 19 w 19"/>
                <a:gd name="T17" fmla="*/ 19 h 32"/>
                <a:gd name="T18" fmla="*/ 16 w 19"/>
                <a:gd name="T19" fmla="*/ 21 h 32"/>
                <a:gd name="T20" fmla="*/ 16 w 19"/>
                <a:gd name="T21" fmla="*/ 26 h 32"/>
                <a:gd name="T22" fmla="*/ 13 w 19"/>
                <a:gd name="T23" fmla="*/ 29 h 32"/>
                <a:gd name="T24" fmla="*/ 13 w 19"/>
                <a:gd name="T25" fmla="*/ 29 h 32"/>
                <a:gd name="T26" fmla="*/ 10 w 19"/>
                <a:gd name="T27" fmla="*/ 32 h 32"/>
                <a:gd name="T28" fmla="*/ 8 w 19"/>
                <a:gd name="T29" fmla="*/ 32 h 32"/>
                <a:gd name="T30" fmla="*/ 8 w 19"/>
                <a:gd name="T31" fmla="*/ 32 h 32"/>
                <a:gd name="T32" fmla="*/ 5 w 19"/>
                <a:gd name="T33" fmla="*/ 32 h 32"/>
                <a:gd name="T34" fmla="*/ 2 w 19"/>
                <a:gd name="T35" fmla="*/ 29 h 32"/>
                <a:gd name="T36" fmla="*/ 2 w 19"/>
                <a:gd name="T37" fmla="*/ 26 h 32"/>
                <a:gd name="T38" fmla="*/ 2 w 19"/>
                <a:gd name="T39" fmla="*/ 24 h 32"/>
                <a:gd name="T40" fmla="*/ 0 w 19"/>
                <a:gd name="T41" fmla="*/ 21 h 32"/>
                <a:gd name="T42" fmla="*/ 0 w 19"/>
                <a:gd name="T43" fmla="*/ 19 h 32"/>
                <a:gd name="T44" fmla="*/ 0 w 19"/>
                <a:gd name="T45" fmla="*/ 16 h 32"/>
                <a:gd name="T46" fmla="*/ 0 w 19"/>
                <a:gd name="T47" fmla="*/ 13 h 32"/>
                <a:gd name="T48" fmla="*/ 0 w 19"/>
                <a:gd name="T49" fmla="*/ 13 h 32"/>
                <a:gd name="T50" fmla="*/ 0 w 19"/>
                <a:gd name="T51" fmla="*/ 0 h 3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19"/>
                <a:gd name="T79" fmla="*/ 0 h 32"/>
                <a:gd name="T80" fmla="*/ 19 w 19"/>
                <a:gd name="T81" fmla="*/ 32 h 32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19" h="32">
                  <a:moveTo>
                    <a:pt x="0" y="0"/>
                  </a:moveTo>
                  <a:lnTo>
                    <a:pt x="2" y="0"/>
                  </a:lnTo>
                  <a:lnTo>
                    <a:pt x="5" y="3"/>
                  </a:lnTo>
                  <a:lnTo>
                    <a:pt x="10" y="6"/>
                  </a:lnTo>
                  <a:lnTo>
                    <a:pt x="13" y="8"/>
                  </a:lnTo>
                  <a:lnTo>
                    <a:pt x="16" y="11"/>
                  </a:lnTo>
                  <a:lnTo>
                    <a:pt x="19" y="16"/>
                  </a:lnTo>
                  <a:lnTo>
                    <a:pt x="19" y="19"/>
                  </a:lnTo>
                  <a:lnTo>
                    <a:pt x="16" y="21"/>
                  </a:lnTo>
                  <a:lnTo>
                    <a:pt x="16" y="26"/>
                  </a:lnTo>
                  <a:lnTo>
                    <a:pt x="13" y="29"/>
                  </a:lnTo>
                  <a:lnTo>
                    <a:pt x="10" y="32"/>
                  </a:lnTo>
                  <a:lnTo>
                    <a:pt x="8" y="32"/>
                  </a:lnTo>
                  <a:lnTo>
                    <a:pt x="5" y="32"/>
                  </a:lnTo>
                  <a:lnTo>
                    <a:pt x="2" y="29"/>
                  </a:lnTo>
                  <a:lnTo>
                    <a:pt x="2" y="26"/>
                  </a:lnTo>
                  <a:lnTo>
                    <a:pt x="2" y="24"/>
                  </a:lnTo>
                  <a:lnTo>
                    <a:pt x="0" y="21"/>
                  </a:lnTo>
                  <a:lnTo>
                    <a:pt x="0" y="19"/>
                  </a:lnTo>
                  <a:lnTo>
                    <a:pt x="0" y="16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0" name="Freeform 627"/>
            <p:cNvSpPr>
              <a:spLocks/>
            </p:cNvSpPr>
            <p:nvPr/>
          </p:nvSpPr>
          <p:spPr bwMode="auto">
            <a:xfrm>
              <a:off x="2624" y="2085"/>
              <a:ext cx="37" cy="23"/>
            </a:xfrm>
            <a:custGeom>
              <a:avLst/>
              <a:gdLst>
                <a:gd name="T0" fmla="*/ 37 w 37"/>
                <a:gd name="T1" fmla="*/ 0 h 29"/>
                <a:gd name="T2" fmla="*/ 37 w 37"/>
                <a:gd name="T3" fmla="*/ 0 h 29"/>
                <a:gd name="T4" fmla="*/ 35 w 37"/>
                <a:gd name="T5" fmla="*/ 0 h 29"/>
                <a:gd name="T6" fmla="*/ 32 w 37"/>
                <a:gd name="T7" fmla="*/ 0 h 29"/>
                <a:gd name="T8" fmla="*/ 26 w 37"/>
                <a:gd name="T9" fmla="*/ 0 h 29"/>
                <a:gd name="T10" fmla="*/ 24 w 37"/>
                <a:gd name="T11" fmla="*/ 0 h 29"/>
                <a:gd name="T12" fmla="*/ 18 w 37"/>
                <a:gd name="T13" fmla="*/ 0 h 29"/>
                <a:gd name="T14" fmla="*/ 13 w 37"/>
                <a:gd name="T15" fmla="*/ 3 h 29"/>
                <a:gd name="T16" fmla="*/ 10 w 37"/>
                <a:gd name="T17" fmla="*/ 5 h 29"/>
                <a:gd name="T18" fmla="*/ 5 w 37"/>
                <a:gd name="T19" fmla="*/ 8 h 29"/>
                <a:gd name="T20" fmla="*/ 2 w 37"/>
                <a:gd name="T21" fmla="*/ 10 h 29"/>
                <a:gd name="T22" fmla="*/ 2 w 37"/>
                <a:gd name="T23" fmla="*/ 16 h 29"/>
                <a:gd name="T24" fmla="*/ 0 w 37"/>
                <a:gd name="T25" fmla="*/ 18 h 29"/>
                <a:gd name="T26" fmla="*/ 0 w 37"/>
                <a:gd name="T27" fmla="*/ 18 h 29"/>
                <a:gd name="T28" fmla="*/ 2 w 37"/>
                <a:gd name="T29" fmla="*/ 21 h 29"/>
                <a:gd name="T30" fmla="*/ 5 w 37"/>
                <a:gd name="T31" fmla="*/ 24 h 29"/>
                <a:gd name="T32" fmla="*/ 8 w 37"/>
                <a:gd name="T33" fmla="*/ 26 h 29"/>
                <a:gd name="T34" fmla="*/ 13 w 37"/>
                <a:gd name="T35" fmla="*/ 29 h 29"/>
                <a:gd name="T36" fmla="*/ 16 w 37"/>
                <a:gd name="T37" fmla="*/ 26 h 29"/>
                <a:gd name="T38" fmla="*/ 21 w 37"/>
                <a:gd name="T39" fmla="*/ 26 h 29"/>
                <a:gd name="T40" fmla="*/ 24 w 37"/>
                <a:gd name="T41" fmla="*/ 24 h 29"/>
                <a:gd name="T42" fmla="*/ 29 w 37"/>
                <a:gd name="T43" fmla="*/ 21 h 29"/>
                <a:gd name="T44" fmla="*/ 32 w 37"/>
                <a:gd name="T45" fmla="*/ 18 h 29"/>
                <a:gd name="T46" fmla="*/ 35 w 37"/>
                <a:gd name="T47" fmla="*/ 18 h 29"/>
                <a:gd name="T48" fmla="*/ 35 w 37"/>
                <a:gd name="T49" fmla="*/ 16 h 29"/>
                <a:gd name="T50" fmla="*/ 37 w 37"/>
                <a:gd name="T51" fmla="*/ 0 h 2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37"/>
                <a:gd name="T79" fmla="*/ 0 h 29"/>
                <a:gd name="T80" fmla="*/ 37 w 37"/>
                <a:gd name="T81" fmla="*/ 29 h 29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37" h="29">
                  <a:moveTo>
                    <a:pt x="37" y="0"/>
                  </a:moveTo>
                  <a:lnTo>
                    <a:pt x="37" y="0"/>
                  </a:lnTo>
                  <a:lnTo>
                    <a:pt x="35" y="0"/>
                  </a:lnTo>
                  <a:lnTo>
                    <a:pt x="32" y="0"/>
                  </a:lnTo>
                  <a:lnTo>
                    <a:pt x="26" y="0"/>
                  </a:lnTo>
                  <a:lnTo>
                    <a:pt x="24" y="0"/>
                  </a:lnTo>
                  <a:lnTo>
                    <a:pt x="18" y="0"/>
                  </a:lnTo>
                  <a:lnTo>
                    <a:pt x="13" y="3"/>
                  </a:lnTo>
                  <a:lnTo>
                    <a:pt x="10" y="5"/>
                  </a:lnTo>
                  <a:lnTo>
                    <a:pt x="5" y="8"/>
                  </a:lnTo>
                  <a:lnTo>
                    <a:pt x="2" y="10"/>
                  </a:lnTo>
                  <a:lnTo>
                    <a:pt x="2" y="16"/>
                  </a:lnTo>
                  <a:lnTo>
                    <a:pt x="0" y="18"/>
                  </a:lnTo>
                  <a:lnTo>
                    <a:pt x="2" y="21"/>
                  </a:lnTo>
                  <a:lnTo>
                    <a:pt x="5" y="24"/>
                  </a:lnTo>
                  <a:lnTo>
                    <a:pt x="8" y="26"/>
                  </a:lnTo>
                  <a:lnTo>
                    <a:pt x="13" y="29"/>
                  </a:lnTo>
                  <a:lnTo>
                    <a:pt x="16" y="26"/>
                  </a:lnTo>
                  <a:lnTo>
                    <a:pt x="21" y="26"/>
                  </a:lnTo>
                  <a:lnTo>
                    <a:pt x="24" y="24"/>
                  </a:lnTo>
                  <a:lnTo>
                    <a:pt x="29" y="21"/>
                  </a:lnTo>
                  <a:lnTo>
                    <a:pt x="32" y="18"/>
                  </a:lnTo>
                  <a:lnTo>
                    <a:pt x="35" y="18"/>
                  </a:lnTo>
                  <a:lnTo>
                    <a:pt x="35" y="16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1" name="Freeform 628"/>
            <p:cNvSpPr>
              <a:spLocks/>
            </p:cNvSpPr>
            <p:nvPr/>
          </p:nvSpPr>
          <p:spPr bwMode="auto">
            <a:xfrm>
              <a:off x="3085" y="2287"/>
              <a:ext cx="40" cy="54"/>
            </a:xfrm>
            <a:custGeom>
              <a:avLst/>
              <a:gdLst>
                <a:gd name="T0" fmla="*/ 5 w 40"/>
                <a:gd name="T1" fmla="*/ 0 h 66"/>
                <a:gd name="T2" fmla="*/ 8 w 40"/>
                <a:gd name="T3" fmla="*/ 0 h 66"/>
                <a:gd name="T4" fmla="*/ 8 w 40"/>
                <a:gd name="T5" fmla="*/ 3 h 66"/>
                <a:gd name="T6" fmla="*/ 13 w 40"/>
                <a:gd name="T7" fmla="*/ 5 h 66"/>
                <a:gd name="T8" fmla="*/ 16 w 40"/>
                <a:gd name="T9" fmla="*/ 8 h 66"/>
                <a:gd name="T10" fmla="*/ 21 w 40"/>
                <a:gd name="T11" fmla="*/ 11 h 66"/>
                <a:gd name="T12" fmla="*/ 24 w 40"/>
                <a:gd name="T13" fmla="*/ 16 h 66"/>
                <a:gd name="T14" fmla="*/ 29 w 40"/>
                <a:gd name="T15" fmla="*/ 21 h 66"/>
                <a:gd name="T16" fmla="*/ 32 w 40"/>
                <a:gd name="T17" fmla="*/ 26 h 66"/>
                <a:gd name="T18" fmla="*/ 37 w 40"/>
                <a:gd name="T19" fmla="*/ 34 h 66"/>
                <a:gd name="T20" fmla="*/ 37 w 40"/>
                <a:gd name="T21" fmla="*/ 39 h 66"/>
                <a:gd name="T22" fmla="*/ 40 w 40"/>
                <a:gd name="T23" fmla="*/ 45 h 66"/>
                <a:gd name="T24" fmla="*/ 40 w 40"/>
                <a:gd name="T25" fmla="*/ 50 h 66"/>
                <a:gd name="T26" fmla="*/ 40 w 40"/>
                <a:gd name="T27" fmla="*/ 55 h 66"/>
                <a:gd name="T28" fmla="*/ 40 w 40"/>
                <a:gd name="T29" fmla="*/ 60 h 66"/>
                <a:gd name="T30" fmla="*/ 37 w 40"/>
                <a:gd name="T31" fmla="*/ 63 h 66"/>
                <a:gd name="T32" fmla="*/ 35 w 40"/>
                <a:gd name="T33" fmla="*/ 66 h 66"/>
                <a:gd name="T34" fmla="*/ 32 w 40"/>
                <a:gd name="T35" fmla="*/ 66 h 66"/>
                <a:gd name="T36" fmla="*/ 27 w 40"/>
                <a:gd name="T37" fmla="*/ 66 h 66"/>
                <a:gd name="T38" fmla="*/ 24 w 40"/>
                <a:gd name="T39" fmla="*/ 60 h 66"/>
                <a:gd name="T40" fmla="*/ 21 w 40"/>
                <a:gd name="T41" fmla="*/ 55 h 66"/>
                <a:gd name="T42" fmla="*/ 21 w 40"/>
                <a:gd name="T43" fmla="*/ 50 h 66"/>
                <a:gd name="T44" fmla="*/ 19 w 40"/>
                <a:gd name="T45" fmla="*/ 45 h 66"/>
                <a:gd name="T46" fmla="*/ 16 w 40"/>
                <a:gd name="T47" fmla="*/ 39 h 66"/>
                <a:gd name="T48" fmla="*/ 16 w 40"/>
                <a:gd name="T49" fmla="*/ 37 h 66"/>
                <a:gd name="T50" fmla="*/ 16 w 40"/>
                <a:gd name="T51" fmla="*/ 31 h 66"/>
                <a:gd name="T52" fmla="*/ 13 w 40"/>
                <a:gd name="T53" fmla="*/ 29 h 66"/>
                <a:gd name="T54" fmla="*/ 11 w 40"/>
                <a:gd name="T55" fmla="*/ 24 h 66"/>
                <a:gd name="T56" fmla="*/ 8 w 40"/>
                <a:gd name="T57" fmla="*/ 21 h 66"/>
                <a:gd name="T58" fmla="*/ 5 w 40"/>
                <a:gd name="T59" fmla="*/ 16 h 66"/>
                <a:gd name="T60" fmla="*/ 3 w 40"/>
                <a:gd name="T61" fmla="*/ 13 h 66"/>
                <a:gd name="T62" fmla="*/ 3 w 40"/>
                <a:gd name="T63" fmla="*/ 11 h 66"/>
                <a:gd name="T64" fmla="*/ 0 w 40"/>
                <a:gd name="T65" fmla="*/ 11 h 66"/>
                <a:gd name="T66" fmla="*/ 5 w 40"/>
                <a:gd name="T67" fmla="*/ 0 h 6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"/>
                <a:gd name="T103" fmla="*/ 0 h 66"/>
                <a:gd name="T104" fmla="*/ 40 w 40"/>
                <a:gd name="T105" fmla="*/ 66 h 6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" h="66">
                  <a:moveTo>
                    <a:pt x="5" y="0"/>
                  </a:moveTo>
                  <a:lnTo>
                    <a:pt x="8" y="0"/>
                  </a:lnTo>
                  <a:lnTo>
                    <a:pt x="8" y="3"/>
                  </a:lnTo>
                  <a:lnTo>
                    <a:pt x="13" y="5"/>
                  </a:lnTo>
                  <a:lnTo>
                    <a:pt x="16" y="8"/>
                  </a:lnTo>
                  <a:lnTo>
                    <a:pt x="21" y="11"/>
                  </a:lnTo>
                  <a:lnTo>
                    <a:pt x="24" y="16"/>
                  </a:lnTo>
                  <a:lnTo>
                    <a:pt x="29" y="21"/>
                  </a:lnTo>
                  <a:lnTo>
                    <a:pt x="32" y="26"/>
                  </a:lnTo>
                  <a:lnTo>
                    <a:pt x="37" y="34"/>
                  </a:lnTo>
                  <a:lnTo>
                    <a:pt x="37" y="39"/>
                  </a:lnTo>
                  <a:lnTo>
                    <a:pt x="40" y="45"/>
                  </a:lnTo>
                  <a:lnTo>
                    <a:pt x="40" y="50"/>
                  </a:lnTo>
                  <a:lnTo>
                    <a:pt x="40" y="55"/>
                  </a:lnTo>
                  <a:lnTo>
                    <a:pt x="40" y="60"/>
                  </a:lnTo>
                  <a:lnTo>
                    <a:pt x="37" y="63"/>
                  </a:lnTo>
                  <a:lnTo>
                    <a:pt x="35" y="66"/>
                  </a:lnTo>
                  <a:lnTo>
                    <a:pt x="32" y="66"/>
                  </a:lnTo>
                  <a:lnTo>
                    <a:pt x="27" y="66"/>
                  </a:lnTo>
                  <a:lnTo>
                    <a:pt x="24" y="60"/>
                  </a:lnTo>
                  <a:lnTo>
                    <a:pt x="21" y="55"/>
                  </a:lnTo>
                  <a:lnTo>
                    <a:pt x="21" y="50"/>
                  </a:lnTo>
                  <a:lnTo>
                    <a:pt x="19" y="45"/>
                  </a:lnTo>
                  <a:lnTo>
                    <a:pt x="16" y="39"/>
                  </a:lnTo>
                  <a:lnTo>
                    <a:pt x="16" y="37"/>
                  </a:lnTo>
                  <a:lnTo>
                    <a:pt x="16" y="31"/>
                  </a:lnTo>
                  <a:lnTo>
                    <a:pt x="13" y="29"/>
                  </a:lnTo>
                  <a:lnTo>
                    <a:pt x="11" y="24"/>
                  </a:lnTo>
                  <a:lnTo>
                    <a:pt x="8" y="21"/>
                  </a:lnTo>
                  <a:lnTo>
                    <a:pt x="5" y="16"/>
                  </a:lnTo>
                  <a:lnTo>
                    <a:pt x="3" y="13"/>
                  </a:lnTo>
                  <a:lnTo>
                    <a:pt x="3" y="11"/>
                  </a:lnTo>
                  <a:lnTo>
                    <a:pt x="0" y="11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2" name="Freeform 629"/>
            <p:cNvSpPr>
              <a:spLocks/>
            </p:cNvSpPr>
            <p:nvPr/>
          </p:nvSpPr>
          <p:spPr bwMode="auto">
            <a:xfrm>
              <a:off x="2900" y="2395"/>
              <a:ext cx="29" cy="32"/>
            </a:xfrm>
            <a:custGeom>
              <a:avLst/>
              <a:gdLst>
                <a:gd name="T0" fmla="*/ 16 w 29"/>
                <a:gd name="T1" fmla="*/ 0 h 39"/>
                <a:gd name="T2" fmla="*/ 16 w 29"/>
                <a:gd name="T3" fmla="*/ 0 h 39"/>
                <a:gd name="T4" fmla="*/ 19 w 29"/>
                <a:gd name="T5" fmla="*/ 3 h 39"/>
                <a:gd name="T6" fmla="*/ 19 w 29"/>
                <a:gd name="T7" fmla="*/ 8 h 39"/>
                <a:gd name="T8" fmla="*/ 21 w 29"/>
                <a:gd name="T9" fmla="*/ 13 h 39"/>
                <a:gd name="T10" fmla="*/ 24 w 29"/>
                <a:gd name="T11" fmla="*/ 18 h 39"/>
                <a:gd name="T12" fmla="*/ 27 w 29"/>
                <a:gd name="T13" fmla="*/ 21 h 39"/>
                <a:gd name="T14" fmla="*/ 29 w 29"/>
                <a:gd name="T15" fmla="*/ 26 h 39"/>
                <a:gd name="T16" fmla="*/ 29 w 29"/>
                <a:gd name="T17" fmla="*/ 29 h 39"/>
                <a:gd name="T18" fmla="*/ 29 w 29"/>
                <a:gd name="T19" fmla="*/ 31 h 39"/>
                <a:gd name="T20" fmla="*/ 27 w 29"/>
                <a:gd name="T21" fmla="*/ 34 h 39"/>
                <a:gd name="T22" fmla="*/ 24 w 29"/>
                <a:gd name="T23" fmla="*/ 37 h 39"/>
                <a:gd name="T24" fmla="*/ 21 w 29"/>
                <a:gd name="T25" fmla="*/ 37 h 39"/>
                <a:gd name="T26" fmla="*/ 19 w 29"/>
                <a:gd name="T27" fmla="*/ 39 h 39"/>
                <a:gd name="T28" fmla="*/ 16 w 29"/>
                <a:gd name="T29" fmla="*/ 39 h 39"/>
                <a:gd name="T30" fmla="*/ 13 w 29"/>
                <a:gd name="T31" fmla="*/ 39 h 39"/>
                <a:gd name="T32" fmla="*/ 11 w 29"/>
                <a:gd name="T33" fmla="*/ 39 h 39"/>
                <a:gd name="T34" fmla="*/ 8 w 29"/>
                <a:gd name="T35" fmla="*/ 37 h 39"/>
                <a:gd name="T36" fmla="*/ 5 w 29"/>
                <a:gd name="T37" fmla="*/ 34 h 39"/>
                <a:gd name="T38" fmla="*/ 3 w 29"/>
                <a:gd name="T39" fmla="*/ 29 h 39"/>
                <a:gd name="T40" fmla="*/ 3 w 29"/>
                <a:gd name="T41" fmla="*/ 26 h 39"/>
                <a:gd name="T42" fmla="*/ 3 w 29"/>
                <a:gd name="T43" fmla="*/ 21 h 39"/>
                <a:gd name="T44" fmla="*/ 0 w 29"/>
                <a:gd name="T45" fmla="*/ 18 h 39"/>
                <a:gd name="T46" fmla="*/ 0 w 29"/>
                <a:gd name="T47" fmla="*/ 16 h 39"/>
                <a:gd name="T48" fmla="*/ 3 w 29"/>
                <a:gd name="T49" fmla="*/ 13 h 39"/>
                <a:gd name="T50" fmla="*/ 3 w 29"/>
                <a:gd name="T51" fmla="*/ 10 h 39"/>
                <a:gd name="T52" fmla="*/ 5 w 29"/>
                <a:gd name="T53" fmla="*/ 8 h 39"/>
                <a:gd name="T54" fmla="*/ 5 w 29"/>
                <a:gd name="T55" fmla="*/ 5 h 39"/>
                <a:gd name="T56" fmla="*/ 8 w 29"/>
                <a:gd name="T57" fmla="*/ 3 h 39"/>
                <a:gd name="T58" fmla="*/ 11 w 29"/>
                <a:gd name="T59" fmla="*/ 3 h 39"/>
                <a:gd name="T60" fmla="*/ 13 w 29"/>
                <a:gd name="T61" fmla="*/ 0 h 39"/>
                <a:gd name="T62" fmla="*/ 16 w 29"/>
                <a:gd name="T63" fmla="*/ 0 h 39"/>
                <a:gd name="T64" fmla="*/ 16 w 29"/>
                <a:gd name="T65" fmla="*/ 0 h 39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29"/>
                <a:gd name="T100" fmla="*/ 0 h 39"/>
                <a:gd name="T101" fmla="*/ 29 w 29"/>
                <a:gd name="T102" fmla="*/ 39 h 39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29" h="39">
                  <a:moveTo>
                    <a:pt x="16" y="0"/>
                  </a:moveTo>
                  <a:lnTo>
                    <a:pt x="16" y="0"/>
                  </a:lnTo>
                  <a:lnTo>
                    <a:pt x="19" y="3"/>
                  </a:lnTo>
                  <a:lnTo>
                    <a:pt x="19" y="8"/>
                  </a:lnTo>
                  <a:lnTo>
                    <a:pt x="21" y="13"/>
                  </a:lnTo>
                  <a:lnTo>
                    <a:pt x="24" y="18"/>
                  </a:lnTo>
                  <a:lnTo>
                    <a:pt x="27" y="21"/>
                  </a:lnTo>
                  <a:lnTo>
                    <a:pt x="29" y="26"/>
                  </a:lnTo>
                  <a:lnTo>
                    <a:pt x="29" y="29"/>
                  </a:lnTo>
                  <a:lnTo>
                    <a:pt x="29" y="31"/>
                  </a:lnTo>
                  <a:lnTo>
                    <a:pt x="27" y="34"/>
                  </a:lnTo>
                  <a:lnTo>
                    <a:pt x="24" y="37"/>
                  </a:lnTo>
                  <a:lnTo>
                    <a:pt x="21" y="37"/>
                  </a:lnTo>
                  <a:lnTo>
                    <a:pt x="19" y="39"/>
                  </a:lnTo>
                  <a:lnTo>
                    <a:pt x="16" y="39"/>
                  </a:lnTo>
                  <a:lnTo>
                    <a:pt x="13" y="39"/>
                  </a:lnTo>
                  <a:lnTo>
                    <a:pt x="11" y="39"/>
                  </a:lnTo>
                  <a:lnTo>
                    <a:pt x="8" y="37"/>
                  </a:lnTo>
                  <a:lnTo>
                    <a:pt x="5" y="34"/>
                  </a:lnTo>
                  <a:lnTo>
                    <a:pt x="3" y="29"/>
                  </a:lnTo>
                  <a:lnTo>
                    <a:pt x="3" y="26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0" y="16"/>
                  </a:lnTo>
                  <a:lnTo>
                    <a:pt x="3" y="13"/>
                  </a:lnTo>
                  <a:lnTo>
                    <a:pt x="3" y="10"/>
                  </a:lnTo>
                  <a:lnTo>
                    <a:pt x="5" y="8"/>
                  </a:lnTo>
                  <a:lnTo>
                    <a:pt x="5" y="5"/>
                  </a:lnTo>
                  <a:lnTo>
                    <a:pt x="8" y="3"/>
                  </a:lnTo>
                  <a:lnTo>
                    <a:pt x="11" y="3"/>
                  </a:lnTo>
                  <a:lnTo>
                    <a:pt x="13" y="0"/>
                  </a:lnTo>
                  <a:lnTo>
                    <a:pt x="1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3" name="Freeform 630"/>
            <p:cNvSpPr>
              <a:spLocks/>
            </p:cNvSpPr>
            <p:nvPr/>
          </p:nvSpPr>
          <p:spPr bwMode="auto">
            <a:xfrm>
              <a:off x="2508" y="1760"/>
              <a:ext cx="148" cy="51"/>
            </a:xfrm>
            <a:custGeom>
              <a:avLst/>
              <a:gdLst>
                <a:gd name="T0" fmla="*/ 148 w 148"/>
                <a:gd name="T1" fmla="*/ 0 h 62"/>
                <a:gd name="T2" fmla="*/ 132 w 148"/>
                <a:gd name="T3" fmla="*/ 18 h 62"/>
                <a:gd name="T4" fmla="*/ 116 w 148"/>
                <a:gd name="T5" fmla="*/ 31 h 62"/>
                <a:gd name="T6" fmla="*/ 100 w 148"/>
                <a:gd name="T7" fmla="*/ 39 h 62"/>
                <a:gd name="T8" fmla="*/ 81 w 148"/>
                <a:gd name="T9" fmla="*/ 47 h 62"/>
                <a:gd name="T10" fmla="*/ 65 w 148"/>
                <a:gd name="T11" fmla="*/ 49 h 62"/>
                <a:gd name="T12" fmla="*/ 43 w 148"/>
                <a:gd name="T13" fmla="*/ 49 h 62"/>
                <a:gd name="T14" fmla="*/ 22 w 148"/>
                <a:gd name="T15" fmla="*/ 47 h 62"/>
                <a:gd name="T16" fmla="*/ 0 w 148"/>
                <a:gd name="T17" fmla="*/ 44 h 62"/>
                <a:gd name="T18" fmla="*/ 0 w 148"/>
                <a:gd name="T19" fmla="*/ 47 h 62"/>
                <a:gd name="T20" fmla="*/ 3 w 148"/>
                <a:gd name="T21" fmla="*/ 47 h 62"/>
                <a:gd name="T22" fmla="*/ 3 w 148"/>
                <a:gd name="T23" fmla="*/ 49 h 62"/>
                <a:gd name="T24" fmla="*/ 6 w 148"/>
                <a:gd name="T25" fmla="*/ 52 h 62"/>
                <a:gd name="T26" fmla="*/ 6 w 148"/>
                <a:gd name="T27" fmla="*/ 55 h 62"/>
                <a:gd name="T28" fmla="*/ 8 w 148"/>
                <a:gd name="T29" fmla="*/ 57 h 62"/>
                <a:gd name="T30" fmla="*/ 11 w 148"/>
                <a:gd name="T31" fmla="*/ 57 h 62"/>
                <a:gd name="T32" fmla="*/ 14 w 148"/>
                <a:gd name="T33" fmla="*/ 60 h 62"/>
                <a:gd name="T34" fmla="*/ 30 w 148"/>
                <a:gd name="T35" fmla="*/ 60 h 62"/>
                <a:gd name="T36" fmla="*/ 43 w 148"/>
                <a:gd name="T37" fmla="*/ 62 h 62"/>
                <a:gd name="T38" fmla="*/ 59 w 148"/>
                <a:gd name="T39" fmla="*/ 62 h 62"/>
                <a:gd name="T40" fmla="*/ 73 w 148"/>
                <a:gd name="T41" fmla="*/ 62 h 62"/>
                <a:gd name="T42" fmla="*/ 89 w 148"/>
                <a:gd name="T43" fmla="*/ 57 h 62"/>
                <a:gd name="T44" fmla="*/ 105 w 148"/>
                <a:gd name="T45" fmla="*/ 49 h 62"/>
                <a:gd name="T46" fmla="*/ 124 w 148"/>
                <a:gd name="T47" fmla="*/ 39 h 62"/>
                <a:gd name="T48" fmla="*/ 142 w 148"/>
                <a:gd name="T49" fmla="*/ 23 h 62"/>
                <a:gd name="T50" fmla="*/ 145 w 148"/>
                <a:gd name="T51" fmla="*/ 21 h 62"/>
                <a:gd name="T52" fmla="*/ 145 w 148"/>
                <a:gd name="T53" fmla="*/ 18 h 62"/>
                <a:gd name="T54" fmla="*/ 145 w 148"/>
                <a:gd name="T55" fmla="*/ 15 h 62"/>
                <a:gd name="T56" fmla="*/ 148 w 148"/>
                <a:gd name="T57" fmla="*/ 13 h 62"/>
                <a:gd name="T58" fmla="*/ 148 w 148"/>
                <a:gd name="T59" fmla="*/ 10 h 62"/>
                <a:gd name="T60" fmla="*/ 148 w 148"/>
                <a:gd name="T61" fmla="*/ 7 h 62"/>
                <a:gd name="T62" fmla="*/ 148 w 148"/>
                <a:gd name="T63" fmla="*/ 5 h 62"/>
                <a:gd name="T64" fmla="*/ 148 w 148"/>
                <a:gd name="T65" fmla="*/ 0 h 6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48"/>
                <a:gd name="T100" fmla="*/ 0 h 62"/>
                <a:gd name="T101" fmla="*/ 148 w 148"/>
                <a:gd name="T102" fmla="*/ 62 h 6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48" h="62">
                  <a:moveTo>
                    <a:pt x="148" y="0"/>
                  </a:moveTo>
                  <a:lnTo>
                    <a:pt x="132" y="18"/>
                  </a:lnTo>
                  <a:lnTo>
                    <a:pt x="116" y="31"/>
                  </a:lnTo>
                  <a:lnTo>
                    <a:pt x="100" y="39"/>
                  </a:lnTo>
                  <a:lnTo>
                    <a:pt x="81" y="47"/>
                  </a:lnTo>
                  <a:lnTo>
                    <a:pt x="65" y="49"/>
                  </a:lnTo>
                  <a:lnTo>
                    <a:pt x="43" y="49"/>
                  </a:lnTo>
                  <a:lnTo>
                    <a:pt x="22" y="47"/>
                  </a:lnTo>
                  <a:lnTo>
                    <a:pt x="0" y="44"/>
                  </a:lnTo>
                  <a:lnTo>
                    <a:pt x="0" y="47"/>
                  </a:lnTo>
                  <a:lnTo>
                    <a:pt x="3" y="47"/>
                  </a:lnTo>
                  <a:lnTo>
                    <a:pt x="3" y="49"/>
                  </a:lnTo>
                  <a:lnTo>
                    <a:pt x="6" y="52"/>
                  </a:lnTo>
                  <a:lnTo>
                    <a:pt x="6" y="55"/>
                  </a:lnTo>
                  <a:lnTo>
                    <a:pt x="8" y="57"/>
                  </a:lnTo>
                  <a:lnTo>
                    <a:pt x="11" y="57"/>
                  </a:lnTo>
                  <a:lnTo>
                    <a:pt x="14" y="60"/>
                  </a:lnTo>
                  <a:lnTo>
                    <a:pt x="30" y="60"/>
                  </a:lnTo>
                  <a:lnTo>
                    <a:pt x="43" y="62"/>
                  </a:lnTo>
                  <a:lnTo>
                    <a:pt x="59" y="62"/>
                  </a:lnTo>
                  <a:lnTo>
                    <a:pt x="73" y="62"/>
                  </a:lnTo>
                  <a:lnTo>
                    <a:pt x="89" y="57"/>
                  </a:lnTo>
                  <a:lnTo>
                    <a:pt x="105" y="49"/>
                  </a:lnTo>
                  <a:lnTo>
                    <a:pt x="124" y="39"/>
                  </a:lnTo>
                  <a:lnTo>
                    <a:pt x="142" y="23"/>
                  </a:lnTo>
                  <a:lnTo>
                    <a:pt x="145" y="21"/>
                  </a:lnTo>
                  <a:lnTo>
                    <a:pt x="145" y="18"/>
                  </a:lnTo>
                  <a:lnTo>
                    <a:pt x="145" y="15"/>
                  </a:lnTo>
                  <a:lnTo>
                    <a:pt x="148" y="13"/>
                  </a:lnTo>
                  <a:lnTo>
                    <a:pt x="148" y="10"/>
                  </a:lnTo>
                  <a:lnTo>
                    <a:pt x="148" y="7"/>
                  </a:lnTo>
                  <a:lnTo>
                    <a:pt x="148" y="5"/>
                  </a:lnTo>
                  <a:lnTo>
                    <a:pt x="14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4" name="Freeform 631"/>
            <p:cNvSpPr>
              <a:spLocks/>
            </p:cNvSpPr>
            <p:nvPr/>
          </p:nvSpPr>
          <p:spPr bwMode="auto">
            <a:xfrm>
              <a:off x="2313" y="1753"/>
              <a:ext cx="45" cy="75"/>
            </a:xfrm>
            <a:custGeom>
              <a:avLst/>
              <a:gdLst>
                <a:gd name="T0" fmla="*/ 43 w 45"/>
                <a:gd name="T1" fmla="*/ 31 h 91"/>
                <a:gd name="T2" fmla="*/ 40 w 45"/>
                <a:gd name="T3" fmla="*/ 42 h 91"/>
                <a:gd name="T4" fmla="*/ 35 w 45"/>
                <a:gd name="T5" fmla="*/ 50 h 91"/>
                <a:gd name="T6" fmla="*/ 32 w 45"/>
                <a:gd name="T7" fmla="*/ 60 h 91"/>
                <a:gd name="T8" fmla="*/ 29 w 45"/>
                <a:gd name="T9" fmla="*/ 70 h 91"/>
                <a:gd name="T10" fmla="*/ 26 w 45"/>
                <a:gd name="T11" fmla="*/ 76 h 91"/>
                <a:gd name="T12" fmla="*/ 21 w 45"/>
                <a:gd name="T13" fmla="*/ 84 h 91"/>
                <a:gd name="T14" fmla="*/ 18 w 45"/>
                <a:gd name="T15" fmla="*/ 89 h 91"/>
                <a:gd name="T16" fmla="*/ 13 w 45"/>
                <a:gd name="T17" fmla="*/ 89 h 91"/>
                <a:gd name="T18" fmla="*/ 10 w 45"/>
                <a:gd name="T19" fmla="*/ 91 h 91"/>
                <a:gd name="T20" fmla="*/ 5 w 45"/>
                <a:gd name="T21" fmla="*/ 89 h 91"/>
                <a:gd name="T22" fmla="*/ 2 w 45"/>
                <a:gd name="T23" fmla="*/ 89 h 91"/>
                <a:gd name="T24" fmla="*/ 2 w 45"/>
                <a:gd name="T25" fmla="*/ 86 h 91"/>
                <a:gd name="T26" fmla="*/ 0 w 45"/>
                <a:gd name="T27" fmla="*/ 84 h 91"/>
                <a:gd name="T28" fmla="*/ 0 w 45"/>
                <a:gd name="T29" fmla="*/ 84 h 91"/>
                <a:gd name="T30" fmla="*/ 0 w 45"/>
                <a:gd name="T31" fmla="*/ 81 h 91"/>
                <a:gd name="T32" fmla="*/ 0 w 45"/>
                <a:gd name="T33" fmla="*/ 81 h 91"/>
                <a:gd name="T34" fmla="*/ 0 w 45"/>
                <a:gd name="T35" fmla="*/ 78 h 91"/>
                <a:gd name="T36" fmla="*/ 2 w 45"/>
                <a:gd name="T37" fmla="*/ 73 h 91"/>
                <a:gd name="T38" fmla="*/ 8 w 45"/>
                <a:gd name="T39" fmla="*/ 65 h 91"/>
                <a:gd name="T40" fmla="*/ 10 w 45"/>
                <a:gd name="T41" fmla="*/ 55 h 91"/>
                <a:gd name="T42" fmla="*/ 16 w 45"/>
                <a:gd name="T43" fmla="*/ 44 h 91"/>
                <a:gd name="T44" fmla="*/ 18 w 45"/>
                <a:gd name="T45" fmla="*/ 36 h 91"/>
                <a:gd name="T46" fmla="*/ 21 w 45"/>
                <a:gd name="T47" fmla="*/ 26 h 91"/>
                <a:gd name="T48" fmla="*/ 21 w 45"/>
                <a:gd name="T49" fmla="*/ 21 h 91"/>
                <a:gd name="T50" fmla="*/ 18 w 45"/>
                <a:gd name="T51" fmla="*/ 8 h 91"/>
                <a:gd name="T52" fmla="*/ 24 w 45"/>
                <a:gd name="T53" fmla="*/ 2 h 91"/>
                <a:gd name="T54" fmla="*/ 29 w 45"/>
                <a:gd name="T55" fmla="*/ 0 h 91"/>
                <a:gd name="T56" fmla="*/ 35 w 45"/>
                <a:gd name="T57" fmla="*/ 0 h 91"/>
                <a:gd name="T58" fmla="*/ 40 w 45"/>
                <a:gd name="T59" fmla="*/ 2 h 91"/>
                <a:gd name="T60" fmla="*/ 45 w 45"/>
                <a:gd name="T61" fmla="*/ 10 h 91"/>
                <a:gd name="T62" fmla="*/ 45 w 45"/>
                <a:gd name="T63" fmla="*/ 21 h 91"/>
                <a:gd name="T64" fmla="*/ 43 w 45"/>
                <a:gd name="T65" fmla="*/ 31 h 9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45"/>
                <a:gd name="T100" fmla="*/ 0 h 91"/>
                <a:gd name="T101" fmla="*/ 45 w 45"/>
                <a:gd name="T102" fmla="*/ 91 h 91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45" h="91">
                  <a:moveTo>
                    <a:pt x="43" y="31"/>
                  </a:moveTo>
                  <a:lnTo>
                    <a:pt x="40" y="42"/>
                  </a:lnTo>
                  <a:lnTo>
                    <a:pt x="35" y="50"/>
                  </a:lnTo>
                  <a:lnTo>
                    <a:pt x="32" y="60"/>
                  </a:lnTo>
                  <a:lnTo>
                    <a:pt x="29" y="70"/>
                  </a:lnTo>
                  <a:lnTo>
                    <a:pt x="26" y="76"/>
                  </a:lnTo>
                  <a:lnTo>
                    <a:pt x="21" y="84"/>
                  </a:lnTo>
                  <a:lnTo>
                    <a:pt x="18" y="89"/>
                  </a:lnTo>
                  <a:lnTo>
                    <a:pt x="13" y="89"/>
                  </a:lnTo>
                  <a:lnTo>
                    <a:pt x="10" y="91"/>
                  </a:lnTo>
                  <a:lnTo>
                    <a:pt x="5" y="89"/>
                  </a:lnTo>
                  <a:lnTo>
                    <a:pt x="2" y="89"/>
                  </a:lnTo>
                  <a:lnTo>
                    <a:pt x="2" y="86"/>
                  </a:lnTo>
                  <a:lnTo>
                    <a:pt x="0" y="84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2" y="73"/>
                  </a:lnTo>
                  <a:lnTo>
                    <a:pt x="8" y="65"/>
                  </a:lnTo>
                  <a:lnTo>
                    <a:pt x="10" y="55"/>
                  </a:lnTo>
                  <a:lnTo>
                    <a:pt x="16" y="44"/>
                  </a:lnTo>
                  <a:lnTo>
                    <a:pt x="18" y="36"/>
                  </a:lnTo>
                  <a:lnTo>
                    <a:pt x="21" y="26"/>
                  </a:lnTo>
                  <a:lnTo>
                    <a:pt x="21" y="21"/>
                  </a:lnTo>
                  <a:lnTo>
                    <a:pt x="18" y="8"/>
                  </a:lnTo>
                  <a:lnTo>
                    <a:pt x="24" y="2"/>
                  </a:lnTo>
                  <a:lnTo>
                    <a:pt x="29" y="0"/>
                  </a:lnTo>
                  <a:lnTo>
                    <a:pt x="35" y="0"/>
                  </a:lnTo>
                  <a:lnTo>
                    <a:pt x="40" y="2"/>
                  </a:lnTo>
                  <a:lnTo>
                    <a:pt x="45" y="10"/>
                  </a:lnTo>
                  <a:lnTo>
                    <a:pt x="45" y="21"/>
                  </a:lnTo>
                  <a:lnTo>
                    <a:pt x="43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5" name="Freeform 632"/>
            <p:cNvSpPr>
              <a:spLocks/>
            </p:cNvSpPr>
            <p:nvPr/>
          </p:nvSpPr>
          <p:spPr bwMode="auto">
            <a:xfrm>
              <a:off x="2508" y="1856"/>
              <a:ext cx="94" cy="26"/>
            </a:xfrm>
            <a:custGeom>
              <a:avLst/>
              <a:gdLst>
                <a:gd name="T0" fmla="*/ 94 w 94"/>
                <a:gd name="T1" fmla="*/ 32 h 32"/>
                <a:gd name="T2" fmla="*/ 84 w 94"/>
                <a:gd name="T3" fmla="*/ 16 h 32"/>
                <a:gd name="T4" fmla="*/ 0 w 94"/>
                <a:gd name="T5" fmla="*/ 0 h 32"/>
                <a:gd name="T6" fmla="*/ 30 w 94"/>
                <a:gd name="T7" fmla="*/ 21 h 32"/>
                <a:gd name="T8" fmla="*/ 94 w 94"/>
                <a:gd name="T9" fmla="*/ 32 h 3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94"/>
                <a:gd name="T16" fmla="*/ 0 h 32"/>
                <a:gd name="T17" fmla="*/ 94 w 94"/>
                <a:gd name="T18" fmla="*/ 32 h 3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94" h="32">
                  <a:moveTo>
                    <a:pt x="94" y="32"/>
                  </a:moveTo>
                  <a:lnTo>
                    <a:pt x="84" y="16"/>
                  </a:lnTo>
                  <a:lnTo>
                    <a:pt x="0" y="0"/>
                  </a:lnTo>
                  <a:lnTo>
                    <a:pt x="30" y="21"/>
                  </a:lnTo>
                  <a:lnTo>
                    <a:pt x="94" y="3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6" name="Freeform 633"/>
            <p:cNvSpPr>
              <a:spLocks/>
            </p:cNvSpPr>
            <p:nvPr/>
          </p:nvSpPr>
          <p:spPr bwMode="auto">
            <a:xfrm>
              <a:off x="2594" y="1837"/>
              <a:ext cx="38" cy="35"/>
            </a:xfrm>
            <a:custGeom>
              <a:avLst/>
              <a:gdLst>
                <a:gd name="T0" fmla="*/ 38 w 38"/>
                <a:gd name="T1" fmla="*/ 21 h 42"/>
                <a:gd name="T2" fmla="*/ 38 w 38"/>
                <a:gd name="T3" fmla="*/ 18 h 42"/>
                <a:gd name="T4" fmla="*/ 35 w 38"/>
                <a:gd name="T5" fmla="*/ 16 h 42"/>
                <a:gd name="T6" fmla="*/ 35 w 38"/>
                <a:gd name="T7" fmla="*/ 13 h 42"/>
                <a:gd name="T8" fmla="*/ 32 w 38"/>
                <a:gd name="T9" fmla="*/ 8 h 42"/>
                <a:gd name="T10" fmla="*/ 30 w 38"/>
                <a:gd name="T11" fmla="*/ 5 h 42"/>
                <a:gd name="T12" fmla="*/ 27 w 38"/>
                <a:gd name="T13" fmla="*/ 2 h 42"/>
                <a:gd name="T14" fmla="*/ 22 w 38"/>
                <a:gd name="T15" fmla="*/ 0 h 42"/>
                <a:gd name="T16" fmla="*/ 19 w 38"/>
                <a:gd name="T17" fmla="*/ 0 h 42"/>
                <a:gd name="T18" fmla="*/ 11 w 38"/>
                <a:gd name="T19" fmla="*/ 0 h 42"/>
                <a:gd name="T20" fmla="*/ 8 w 38"/>
                <a:gd name="T21" fmla="*/ 5 h 42"/>
                <a:gd name="T22" fmla="*/ 3 w 38"/>
                <a:gd name="T23" fmla="*/ 8 h 42"/>
                <a:gd name="T24" fmla="*/ 0 w 38"/>
                <a:gd name="T25" fmla="*/ 13 h 42"/>
                <a:gd name="T26" fmla="*/ 0 w 38"/>
                <a:gd name="T27" fmla="*/ 23 h 42"/>
                <a:gd name="T28" fmla="*/ 3 w 38"/>
                <a:gd name="T29" fmla="*/ 34 h 42"/>
                <a:gd name="T30" fmla="*/ 6 w 38"/>
                <a:gd name="T31" fmla="*/ 39 h 42"/>
                <a:gd name="T32" fmla="*/ 8 w 38"/>
                <a:gd name="T33" fmla="*/ 42 h 42"/>
                <a:gd name="T34" fmla="*/ 11 w 38"/>
                <a:gd name="T35" fmla="*/ 42 h 42"/>
                <a:gd name="T36" fmla="*/ 16 w 38"/>
                <a:gd name="T37" fmla="*/ 42 h 42"/>
                <a:gd name="T38" fmla="*/ 22 w 38"/>
                <a:gd name="T39" fmla="*/ 42 h 42"/>
                <a:gd name="T40" fmla="*/ 27 w 38"/>
                <a:gd name="T41" fmla="*/ 37 h 42"/>
                <a:gd name="T42" fmla="*/ 32 w 38"/>
                <a:gd name="T43" fmla="*/ 31 h 42"/>
                <a:gd name="T44" fmla="*/ 38 w 38"/>
                <a:gd name="T45" fmla="*/ 21 h 42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38"/>
                <a:gd name="T70" fmla="*/ 0 h 42"/>
                <a:gd name="T71" fmla="*/ 38 w 38"/>
                <a:gd name="T72" fmla="*/ 42 h 42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38" h="42">
                  <a:moveTo>
                    <a:pt x="38" y="21"/>
                  </a:moveTo>
                  <a:lnTo>
                    <a:pt x="38" y="18"/>
                  </a:lnTo>
                  <a:lnTo>
                    <a:pt x="35" y="16"/>
                  </a:lnTo>
                  <a:lnTo>
                    <a:pt x="35" y="13"/>
                  </a:lnTo>
                  <a:lnTo>
                    <a:pt x="32" y="8"/>
                  </a:lnTo>
                  <a:lnTo>
                    <a:pt x="30" y="5"/>
                  </a:lnTo>
                  <a:lnTo>
                    <a:pt x="27" y="2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1" y="0"/>
                  </a:lnTo>
                  <a:lnTo>
                    <a:pt x="8" y="5"/>
                  </a:lnTo>
                  <a:lnTo>
                    <a:pt x="3" y="8"/>
                  </a:lnTo>
                  <a:lnTo>
                    <a:pt x="0" y="13"/>
                  </a:lnTo>
                  <a:lnTo>
                    <a:pt x="0" y="23"/>
                  </a:lnTo>
                  <a:lnTo>
                    <a:pt x="3" y="34"/>
                  </a:lnTo>
                  <a:lnTo>
                    <a:pt x="6" y="39"/>
                  </a:lnTo>
                  <a:lnTo>
                    <a:pt x="8" y="42"/>
                  </a:lnTo>
                  <a:lnTo>
                    <a:pt x="11" y="42"/>
                  </a:lnTo>
                  <a:lnTo>
                    <a:pt x="16" y="42"/>
                  </a:lnTo>
                  <a:lnTo>
                    <a:pt x="22" y="42"/>
                  </a:lnTo>
                  <a:lnTo>
                    <a:pt x="27" y="37"/>
                  </a:lnTo>
                  <a:lnTo>
                    <a:pt x="32" y="31"/>
                  </a:lnTo>
                  <a:lnTo>
                    <a:pt x="38" y="2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7" name="Freeform 634"/>
            <p:cNvSpPr>
              <a:spLocks/>
            </p:cNvSpPr>
            <p:nvPr/>
          </p:nvSpPr>
          <p:spPr bwMode="auto">
            <a:xfrm>
              <a:off x="2549" y="1906"/>
              <a:ext cx="21" cy="18"/>
            </a:xfrm>
            <a:custGeom>
              <a:avLst/>
              <a:gdLst>
                <a:gd name="T0" fmla="*/ 21 w 21"/>
                <a:gd name="T1" fmla="*/ 8 h 21"/>
                <a:gd name="T2" fmla="*/ 21 w 21"/>
                <a:gd name="T3" fmla="*/ 8 h 21"/>
                <a:gd name="T4" fmla="*/ 21 w 21"/>
                <a:gd name="T5" fmla="*/ 5 h 21"/>
                <a:gd name="T6" fmla="*/ 21 w 21"/>
                <a:gd name="T7" fmla="*/ 5 h 21"/>
                <a:gd name="T8" fmla="*/ 18 w 21"/>
                <a:gd name="T9" fmla="*/ 2 h 21"/>
                <a:gd name="T10" fmla="*/ 18 w 21"/>
                <a:gd name="T11" fmla="*/ 0 h 21"/>
                <a:gd name="T12" fmla="*/ 18 w 21"/>
                <a:gd name="T13" fmla="*/ 0 h 21"/>
                <a:gd name="T14" fmla="*/ 16 w 21"/>
                <a:gd name="T15" fmla="*/ 0 h 21"/>
                <a:gd name="T16" fmla="*/ 10 w 21"/>
                <a:gd name="T17" fmla="*/ 0 h 21"/>
                <a:gd name="T18" fmla="*/ 8 w 21"/>
                <a:gd name="T19" fmla="*/ 2 h 21"/>
                <a:gd name="T20" fmla="*/ 5 w 21"/>
                <a:gd name="T21" fmla="*/ 5 h 21"/>
                <a:gd name="T22" fmla="*/ 2 w 21"/>
                <a:gd name="T23" fmla="*/ 8 h 21"/>
                <a:gd name="T24" fmla="*/ 2 w 21"/>
                <a:gd name="T25" fmla="*/ 10 h 21"/>
                <a:gd name="T26" fmla="*/ 0 w 21"/>
                <a:gd name="T27" fmla="*/ 10 h 21"/>
                <a:gd name="T28" fmla="*/ 0 w 21"/>
                <a:gd name="T29" fmla="*/ 13 h 21"/>
                <a:gd name="T30" fmla="*/ 0 w 21"/>
                <a:gd name="T31" fmla="*/ 15 h 21"/>
                <a:gd name="T32" fmla="*/ 0 w 21"/>
                <a:gd name="T33" fmla="*/ 18 h 21"/>
                <a:gd name="T34" fmla="*/ 2 w 21"/>
                <a:gd name="T35" fmla="*/ 21 h 21"/>
                <a:gd name="T36" fmla="*/ 5 w 21"/>
                <a:gd name="T37" fmla="*/ 21 h 21"/>
                <a:gd name="T38" fmla="*/ 5 w 21"/>
                <a:gd name="T39" fmla="*/ 21 h 21"/>
                <a:gd name="T40" fmla="*/ 8 w 21"/>
                <a:gd name="T41" fmla="*/ 21 h 21"/>
                <a:gd name="T42" fmla="*/ 8 w 21"/>
                <a:gd name="T43" fmla="*/ 21 h 21"/>
                <a:gd name="T44" fmla="*/ 10 w 21"/>
                <a:gd name="T45" fmla="*/ 21 h 21"/>
                <a:gd name="T46" fmla="*/ 10 w 21"/>
                <a:gd name="T47" fmla="*/ 21 h 21"/>
                <a:gd name="T48" fmla="*/ 10 w 21"/>
                <a:gd name="T49" fmla="*/ 21 h 21"/>
                <a:gd name="T50" fmla="*/ 21 w 21"/>
                <a:gd name="T51" fmla="*/ 8 h 2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1"/>
                <a:gd name="T79" fmla="*/ 0 h 21"/>
                <a:gd name="T80" fmla="*/ 21 w 21"/>
                <a:gd name="T81" fmla="*/ 21 h 21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1" h="21">
                  <a:moveTo>
                    <a:pt x="21" y="8"/>
                  </a:moveTo>
                  <a:lnTo>
                    <a:pt x="21" y="8"/>
                  </a:lnTo>
                  <a:lnTo>
                    <a:pt x="21" y="5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10" y="0"/>
                  </a:lnTo>
                  <a:lnTo>
                    <a:pt x="8" y="2"/>
                  </a:lnTo>
                  <a:lnTo>
                    <a:pt x="5" y="5"/>
                  </a:lnTo>
                  <a:lnTo>
                    <a:pt x="2" y="8"/>
                  </a:lnTo>
                  <a:lnTo>
                    <a:pt x="2" y="10"/>
                  </a:lnTo>
                  <a:lnTo>
                    <a:pt x="0" y="10"/>
                  </a:lnTo>
                  <a:lnTo>
                    <a:pt x="0" y="13"/>
                  </a:lnTo>
                  <a:lnTo>
                    <a:pt x="0" y="15"/>
                  </a:lnTo>
                  <a:lnTo>
                    <a:pt x="0" y="18"/>
                  </a:lnTo>
                  <a:lnTo>
                    <a:pt x="2" y="21"/>
                  </a:lnTo>
                  <a:lnTo>
                    <a:pt x="5" y="21"/>
                  </a:lnTo>
                  <a:lnTo>
                    <a:pt x="8" y="21"/>
                  </a:lnTo>
                  <a:lnTo>
                    <a:pt x="10" y="21"/>
                  </a:lnTo>
                  <a:lnTo>
                    <a:pt x="21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8" name="Freeform 635"/>
            <p:cNvSpPr>
              <a:spLocks/>
            </p:cNvSpPr>
            <p:nvPr/>
          </p:nvSpPr>
          <p:spPr bwMode="auto">
            <a:xfrm>
              <a:off x="2348" y="1753"/>
              <a:ext cx="286" cy="155"/>
            </a:xfrm>
            <a:custGeom>
              <a:avLst/>
              <a:gdLst>
                <a:gd name="T0" fmla="*/ 284 w 286"/>
                <a:gd name="T1" fmla="*/ 15 h 188"/>
                <a:gd name="T2" fmla="*/ 268 w 286"/>
                <a:gd name="T3" fmla="*/ 21 h 188"/>
                <a:gd name="T4" fmla="*/ 238 w 286"/>
                <a:gd name="T5" fmla="*/ 29 h 188"/>
                <a:gd name="T6" fmla="*/ 209 w 286"/>
                <a:gd name="T7" fmla="*/ 34 h 188"/>
                <a:gd name="T8" fmla="*/ 174 w 286"/>
                <a:gd name="T9" fmla="*/ 36 h 188"/>
                <a:gd name="T10" fmla="*/ 126 w 286"/>
                <a:gd name="T11" fmla="*/ 29 h 188"/>
                <a:gd name="T12" fmla="*/ 80 w 286"/>
                <a:gd name="T13" fmla="*/ 18 h 188"/>
                <a:gd name="T14" fmla="*/ 32 w 286"/>
                <a:gd name="T15" fmla="*/ 5 h 188"/>
                <a:gd name="T16" fmla="*/ 16 w 286"/>
                <a:gd name="T17" fmla="*/ 5 h 188"/>
                <a:gd name="T18" fmla="*/ 18 w 286"/>
                <a:gd name="T19" fmla="*/ 23 h 188"/>
                <a:gd name="T20" fmla="*/ 10 w 286"/>
                <a:gd name="T21" fmla="*/ 47 h 188"/>
                <a:gd name="T22" fmla="*/ 2 w 286"/>
                <a:gd name="T23" fmla="*/ 70 h 188"/>
                <a:gd name="T24" fmla="*/ 2 w 286"/>
                <a:gd name="T25" fmla="*/ 78 h 188"/>
                <a:gd name="T26" fmla="*/ 16 w 286"/>
                <a:gd name="T27" fmla="*/ 84 h 188"/>
                <a:gd name="T28" fmla="*/ 40 w 286"/>
                <a:gd name="T29" fmla="*/ 94 h 188"/>
                <a:gd name="T30" fmla="*/ 64 w 286"/>
                <a:gd name="T31" fmla="*/ 104 h 188"/>
                <a:gd name="T32" fmla="*/ 91 w 286"/>
                <a:gd name="T33" fmla="*/ 115 h 188"/>
                <a:gd name="T34" fmla="*/ 123 w 286"/>
                <a:gd name="T35" fmla="*/ 133 h 188"/>
                <a:gd name="T36" fmla="*/ 155 w 286"/>
                <a:gd name="T37" fmla="*/ 154 h 188"/>
                <a:gd name="T38" fmla="*/ 185 w 286"/>
                <a:gd name="T39" fmla="*/ 178 h 188"/>
                <a:gd name="T40" fmla="*/ 201 w 286"/>
                <a:gd name="T41" fmla="*/ 188 h 188"/>
                <a:gd name="T42" fmla="*/ 203 w 286"/>
                <a:gd name="T43" fmla="*/ 186 h 188"/>
                <a:gd name="T44" fmla="*/ 206 w 286"/>
                <a:gd name="T45" fmla="*/ 183 h 188"/>
                <a:gd name="T46" fmla="*/ 209 w 286"/>
                <a:gd name="T47" fmla="*/ 180 h 188"/>
                <a:gd name="T48" fmla="*/ 201 w 286"/>
                <a:gd name="T49" fmla="*/ 170 h 188"/>
                <a:gd name="T50" fmla="*/ 179 w 286"/>
                <a:gd name="T51" fmla="*/ 154 h 188"/>
                <a:gd name="T52" fmla="*/ 160 w 286"/>
                <a:gd name="T53" fmla="*/ 136 h 188"/>
                <a:gd name="T54" fmla="*/ 139 w 286"/>
                <a:gd name="T55" fmla="*/ 120 h 188"/>
                <a:gd name="T56" fmla="*/ 142 w 286"/>
                <a:gd name="T57" fmla="*/ 112 h 188"/>
                <a:gd name="T58" fmla="*/ 168 w 286"/>
                <a:gd name="T59" fmla="*/ 118 h 188"/>
                <a:gd name="T60" fmla="*/ 195 w 286"/>
                <a:gd name="T61" fmla="*/ 120 h 188"/>
                <a:gd name="T62" fmla="*/ 219 w 286"/>
                <a:gd name="T63" fmla="*/ 123 h 188"/>
                <a:gd name="T64" fmla="*/ 233 w 286"/>
                <a:gd name="T65" fmla="*/ 123 h 188"/>
                <a:gd name="T66" fmla="*/ 235 w 286"/>
                <a:gd name="T67" fmla="*/ 118 h 188"/>
                <a:gd name="T68" fmla="*/ 238 w 286"/>
                <a:gd name="T69" fmla="*/ 112 h 188"/>
                <a:gd name="T70" fmla="*/ 238 w 286"/>
                <a:gd name="T71" fmla="*/ 107 h 188"/>
                <a:gd name="T72" fmla="*/ 225 w 286"/>
                <a:gd name="T73" fmla="*/ 102 h 188"/>
                <a:gd name="T74" fmla="*/ 195 w 286"/>
                <a:gd name="T75" fmla="*/ 91 h 188"/>
                <a:gd name="T76" fmla="*/ 168 w 286"/>
                <a:gd name="T77" fmla="*/ 81 h 188"/>
                <a:gd name="T78" fmla="*/ 144 w 286"/>
                <a:gd name="T79" fmla="*/ 63 h 188"/>
                <a:gd name="T80" fmla="*/ 155 w 286"/>
                <a:gd name="T81" fmla="*/ 44 h 188"/>
                <a:gd name="T82" fmla="*/ 193 w 286"/>
                <a:gd name="T83" fmla="*/ 44 h 188"/>
                <a:gd name="T84" fmla="*/ 233 w 286"/>
                <a:gd name="T85" fmla="*/ 42 h 188"/>
                <a:gd name="T86" fmla="*/ 270 w 286"/>
                <a:gd name="T87" fmla="*/ 29 h 18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286"/>
                <a:gd name="T133" fmla="*/ 0 h 188"/>
                <a:gd name="T134" fmla="*/ 286 w 286"/>
                <a:gd name="T135" fmla="*/ 188 h 18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286" h="188">
                  <a:moveTo>
                    <a:pt x="286" y="15"/>
                  </a:moveTo>
                  <a:lnTo>
                    <a:pt x="284" y="15"/>
                  </a:lnTo>
                  <a:lnTo>
                    <a:pt x="278" y="18"/>
                  </a:lnTo>
                  <a:lnTo>
                    <a:pt x="268" y="21"/>
                  </a:lnTo>
                  <a:lnTo>
                    <a:pt x="254" y="23"/>
                  </a:lnTo>
                  <a:lnTo>
                    <a:pt x="238" y="29"/>
                  </a:lnTo>
                  <a:lnTo>
                    <a:pt x="225" y="31"/>
                  </a:lnTo>
                  <a:lnTo>
                    <a:pt x="209" y="34"/>
                  </a:lnTo>
                  <a:lnTo>
                    <a:pt x="195" y="36"/>
                  </a:lnTo>
                  <a:lnTo>
                    <a:pt x="174" y="36"/>
                  </a:lnTo>
                  <a:lnTo>
                    <a:pt x="150" y="34"/>
                  </a:lnTo>
                  <a:lnTo>
                    <a:pt x="126" y="29"/>
                  </a:lnTo>
                  <a:lnTo>
                    <a:pt x="101" y="23"/>
                  </a:lnTo>
                  <a:lnTo>
                    <a:pt x="80" y="18"/>
                  </a:lnTo>
                  <a:lnTo>
                    <a:pt x="56" y="13"/>
                  </a:lnTo>
                  <a:lnTo>
                    <a:pt x="32" y="5"/>
                  </a:lnTo>
                  <a:lnTo>
                    <a:pt x="10" y="0"/>
                  </a:lnTo>
                  <a:lnTo>
                    <a:pt x="16" y="5"/>
                  </a:lnTo>
                  <a:lnTo>
                    <a:pt x="18" y="13"/>
                  </a:lnTo>
                  <a:lnTo>
                    <a:pt x="18" y="23"/>
                  </a:lnTo>
                  <a:lnTo>
                    <a:pt x="16" y="34"/>
                  </a:lnTo>
                  <a:lnTo>
                    <a:pt x="10" y="47"/>
                  </a:lnTo>
                  <a:lnTo>
                    <a:pt x="8" y="60"/>
                  </a:lnTo>
                  <a:lnTo>
                    <a:pt x="2" y="70"/>
                  </a:lnTo>
                  <a:lnTo>
                    <a:pt x="0" y="78"/>
                  </a:lnTo>
                  <a:lnTo>
                    <a:pt x="2" y="78"/>
                  </a:lnTo>
                  <a:lnTo>
                    <a:pt x="8" y="81"/>
                  </a:lnTo>
                  <a:lnTo>
                    <a:pt x="16" y="84"/>
                  </a:lnTo>
                  <a:lnTo>
                    <a:pt x="26" y="89"/>
                  </a:lnTo>
                  <a:lnTo>
                    <a:pt x="40" y="94"/>
                  </a:lnTo>
                  <a:lnTo>
                    <a:pt x="50" y="99"/>
                  </a:lnTo>
                  <a:lnTo>
                    <a:pt x="64" y="104"/>
                  </a:lnTo>
                  <a:lnTo>
                    <a:pt x="75" y="110"/>
                  </a:lnTo>
                  <a:lnTo>
                    <a:pt x="91" y="115"/>
                  </a:lnTo>
                  <a:lnTo>
                    <a:pt x="107" y="123"/>
                  </a:lnTo>
                  <a:lnTo>
                    <a:pt x="123" y="133"/>
                  </a:lnTo>
                  <a:lnTo>
                    <a:pt x="139" y="144"/>
                  </a:lnTo>
                  <a:lnTo>
                    <a:pt x="155" y="154"/>
                  </a:lnTo>
                  <a:lnTo>
                    <a:pt x="171" y="167"/>
                  </a:lnTo>
                  <a:lnTo>
                    <a:pt x="185" y="178"/>
                  </a:lnTo>
                  <a:lnTo>
                    <a:pt x="198" y="188"/>
                  </a:lnTo>
                  <a:lnTo>
                    <a:pt x="201" y="188"/>
                  </a:lnTo>
                  <a:lnTo>
                    <a:pt x="201" y="186"/>
                  </a:lnTo>
                  <a:lnTo>
                    <a:pt x="203" y="186"/>
                  </a:lnTo>
                  <a:lnTo>
                    <a:pt x="203" y="183"/>
                  </a:lnTo>
                  <a:lnTo>
                    <a:pt x="206" y="183"/>
                  </a:lnTo>
                  <a:lnTo>
                    <a:pt x="206" y="180"/>
                  </a:lnTo>
                  <a:lnTo>
                    <a:pt x="209" y="180"/>
                  </a:lnTo>
                  <a:lnTo>
                    <a:pt x="209" y="178"/>
                  </a:lnTo>
                  <a:lnTo>
                    <a:pt x="201" y="170"/>
                  </a:lnTo>
                  <a:lnTo>
                    <a:pt x="190" y="162"/>
                  </a:lnTo>
                  <a:lnTo>
                    <a:pt x="179" y="154"/>
                  </a:lnTo>
                  <a:lnTo>
                    <a:pt x="168" y="144"/>
                  </a:lnTo>
                  <a:lnTo>
                    <a:pt x="160" y="136"/>
                  </a:lnTo>
                  <a:lnTo>
                    <a:pt x="150" y="128"/>
                  </a:lnTo>
                  <a:lnTo>
                    <a:pt x="139" y="120"/>
                  </a:lnTo>
                  <a:lnTo>
                    <a:pt x="131" y="112"/>
                  </a:lnTo>
                  <a:lnTo>
                    <a:pt x="142" y="112"/>
                  </a:lnTo>
                  <a:lnTo>
                    <a:pt x="155" y="115"/>
                  </a:lnTo>
                  <a:lnTo>
                    <a:pt x="168" y="118"/>
                  </a:lnTo>
                  <a:lnTo>
                    <a:pt x="182" y="118"/>
                  </a:lnTo>
                  <a:lnTo>
                    <a:pt x="195" y="120"/>
                  </a:lnTo>
                  <a:lnTo>
                    <a:pt x="206" y="123"/>
                  </a:lnTo>
                  <a:lnTo>
                    <a:pt x="219" y="123"/>
                  </a:lnTo>
                  <a:lnTo>
                    <a:pt x="233" y="125"/>
                  </a:lnTo>
                  <a:lnTo>
                    <a:pt x="233" y="123"/>
                  </a:lnTo>
                  <a:lnTo>
                    <a:pt x="235" y="120"/>
                  </a:lnTo>
                  <a:lnTo>
                    <a:pt x="235" y="118"/>
                  </a:lnTo>
                  <a:lnTo>
                    <a:pt x="235" y="115"/>
                  </a:lnTo>
                  <a:lnTo>
                    <a:pt x="238" y="112"/>
                  </a:lnTo>
                  <a:lnTo>
                    <a:pt x="238" y="110"/>
                  </a:lnTo>
                  <a:lnTo>
                    <a:pt x="238" y="107"/>
                  </a:lnTo>
                  <a:lnTo>
                    <a:pt x="241" y="104"/>
                  </a:lnTo>
                  <a:lnTo>
                    <a:pt x="225" y="102"/>
                  </a:lnTo>
                  <a:lnTo>
                    <a:pt x="209" y="97"/>
                  </a:lnTo>
                  <a:lnTo>
                    <a:pt x="195" y="91"/>
                  </a:lnTo>
                  <a:lnTo>
                    <a:pt x="179" y="86"/>
                  </a:lnTo>
                  <a:lnTo>
                    <a:pt x="168" y="81"/>
                  </a:lnTo>
                  <a:lnTo>
                    <a:pt x="155" y="73"/>
                  </a:lnTo>
                  <a:lnTo>
                    <a:pt x="144" y="63"/>
                  </a:lnTo>
                  <a:lnTo>
                    <a:pt x="136" y="50"/>
                  </a:lnTo>
                  <a:lnTo>
                    <a:pt x="155" y="44"/>
                  </a:lnTo>
                  <a:lnTo>
                    <a:pt x="174" y="44"/>
                  </a:lnTo>
                  <a:lnTo>
                    <a:pt x="193" y="44"/>
                  </a:lnTo>
                  <a:lnTo>
                    <a:pt x="214" y="42"/>
                  </a:lnTo>
                  <a:lnTo>
                    <a:pt x="233" y="42"/>
                  </a:lnTo>
                  <a:lnTo>
                    <a:pt x="252" y="36"/>
                  </a:lnTo>
                  <a:lnTo>
                    <a:pt x="270" y="29"/>
                  </a:lnTo>
                  <a:lnTo>
                    <a:pt x="286" y="15"/>
                  </a:lnTo>
                  <a:close/>
                </a:path>
              </a:pathLst>
            </a:custGeom>
            <a:solidFill>
              <a:srgbClr val="2178C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59" name="Freeform 636"/>
            <p:cNvSpPr>
              <a:spLocks/>
            </p:cNvSpPr>
            <p:nvPr/>
          </p:nvSpPr>
          <p:spPr bwMode="auto">
            <a:xfrm>
              <a:off x="2498" y="1828"/>
              <a:ext cx="83" cy="22"/>
            </a:xfrm>
            <a:custGeom>
              <a:avLst/>
              <a:gdLst>
                <a:gd name="T0" fmla="*/ 83 w 83"/>
                <a:gd name="T1" fmla="*/ 13 h 27"/>
                <a:gd name="T2" fmla="*/ 72 w 83"/>
                <a:gd name="T3" fmla="*/ 13 h 27"/>
                <a:gd name="T4" fmla="*/ 61 w 83"/>
                <a:gd name="T5" fmla="*/ 11 h 27"/>
                <a:gd name="T6" fmla="*/ 51 w 83"/>
                <a:gd name="T7" fmla="*/ 11 h 27"/>
                <a:gd name="T8" fmla="*/ 40 w 83"/>
                <a:gd name="T9" fmla="*/ 8 h 27"/>
                <a:gd name="T10" fmla="*/ 29 w 83"/>
                <a:gd name="T11" fmla="*/ 6 h 27"/>
                <a:gd name="T12" fmla="*/ 21 w 83"/>
                <a:gd name="T13" fmla="*/ 3 h 27"/>
                <a:gd name="T14" fmla="*/ 10 w 83"/>
                <a:gd name="T15" fmla="*/ 0 h 27"/>
                <a:gd name="T16" fmla="*/ 0 w 83"/>
                <a:gd name="T17" fmla="*/ 0 h 27"/>
                <a:gd name="T18" fmla="*/ 8 w 83"/>
                <a:gd name="T19" fmla="*/ 6 h 27"/>
                <a:gd name="T20" fmla="*/ 18 w 83"/>
                <a:gd name="T21" fmla="*/ 11 h 27"/>
                <a:gd name="T22" fmla="*/ 26 w 83"/>
                <a:gd name="T23" fmla="*/ 16 h 27"/>
                <a:gd name="T24" fmla="*/ 37 w 83"/>
                <a:gd name="T25" fmla="*/ 19 h 27"/>
                <a:gd name="T26" fmla="*/ 48 w 83"/>
                <a:gd name="T27" fmla="*/ 21 h 27"/>
                <a:gd name="T28" fmla="*/ 59 w 83"/>
                <a:gd name="T29" fmla="*/ 24 h 27"/>
                <a:gd name="T30" fmla="*/ 69 w 83"/>
                <a:gd name="T31" fmla="*/ 24 h 27"/>
                <a:gd name="T32" fmla="*/ 80 w 83"/>
                <a:gd name="T33" fmla="*/ 27 h 27"/>
                <a:gd name="T34" fmla="*/ 80 w 83"/>
                <a:gd name="T35" fmla="*/ 24 h 27"/>
                <a:gd name="T36" fmla="*/ 83 w 83"/>
                <a:gd name="T37" fmla="*/ 24 h 27"/>
                <a:gd name="T38" fmla="*/ 83 w 83"/>
                <a:gd name="T39" fmla="*/ 21 h 27"/>
                <a:gd name="T40" fmla="*/ 83 w 83"/>
                <a:gd name="T41" fmla="*/ 21 h 27"/>
                <a:gd name="T42" fmla="*/ 83 w 83"/>
                <a:gd name="T43" fmla="*/ 19 h 27"/>
                <a:gd name="T44" fmla="*/ 83 w 83"/>
                <a:gd name="T45" fmla="*/ 16 h 27"/>
                <a:gd name="T46" fmla="*/ 83 w 83"/>
                <a:gd name="T47" fmla="*/ 16 h 27"/>
                <a:gd name="T48" fmla="*/ 83 w 83"/>
                <a:gd name="T49" fmla="*/ 13 h 2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83"/>
                <a:gd name="T76" fmla="*/ 0 h 27"/>
                <a:gd name="T77" fmla="*/ 83 w 83"/>
                <a:gd name="T78" fmla="*/ 27 h 27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83" h="27">
                  <a:moveTo>
                    <a:pt x="83" y="13"/>
                  </a:moveTo>
                  <a:lnTo>
                    <a:pt x="72" y="13"/>
                  </a:lnTo>
                  <a:lnTo>
                    <a:pt x="61" y="11"/>
                  </a:lnTo>
                  <a:lnTo>
                    <a:pt x="51" y="11"/>
                  </a:lnTo>
                  <a:lnTo>
                    <a:pt x="40" y="8"/>
                  </a:lnTo>
                  <a:lnTo>
                    <a:pt x="29" y="6"/>
                  </a:lnTo>
                  <a:lnTo>
                    <a:pt x="21" y="3"/>
                  </a:lnTo>
                  <a:lnTo>
                    <a:pt x="10" y="0"/>
                  </a:lnTo>
                  <a:lnTo>
                    <a:pt x="0" y="0"/>
                  </a:lnTo>
                  <a:lnTo>
                    <a:pt x="8" y="6"/>
                  </a:lnTo>
                  <a:lnTo>
                    <a:pt x="18" y="11"/>
                  </a:lnTo>
                  <a:lnTo>
                    <a:pt x="26" y="16"/>
                  </a:lnTo>
                  <a:lnTo>
                    <a:pt x="37" y="19"/>
                  </a:lnTo>
                  <a:lnTo>
                    <a:pt x="48" y="21"/>
                  </a:lnTo>
                  <a:lnTo>
                    <a:pt x="59" y="24"/>
                  </a:lnTo>
                  <a:lnTo>
                    <a:pt x="69" y="24"/>
                  </a:lnTo>
                  <a:lnTo>
                    <a:pt x="80" y="27"/>
                  </a:lnTo>
                  <a:lnTo>
                    <a:pt x="80" y="24"/>
                  </a:lnTo>
                  <a:lnTo>
                    <a:pt x="83" y="24"/>
                  </a:lnTo>
                  <a:lnTo>
                    <a:pt x="83" y="21"/>
                  </a:lnTo>
                  <a:lnTo>
                    <a:pt x="83" y="19"/>
                  </a:lnTo>
                  <a:lnTo>
                    <a:pt x="83" y="16"/>
                  </a:lnTo>
                  <a:lnTo>
                    <a:pt x="83" y="13"/>
                  </a:lnTo>
                  <a:close/>
                </a:path>
              </a:pathLst>
            </a:custGeom>
            <a:solidFill>
              <a:srgbClr val="7FCC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0" name="Freeform 637"/>
            <p:cNvSpPr>
              <a:spLocks/>
            </p:cNvSpPr>
            <p:nvPr/>
          </p:nvSpPr>
          <p:spPr bwMode="auto">
            <a:xfrm>
              <a:off x="2364" y="1760"/>
              <a:ext cx="110" cy="28"/>
            </a:xfrm>
            <a:custGeom>
              <a:avLst/>
              <a:gdLst>
                <a:gd name="T0" fmla="*/ 110 w 110"/>
                <a:gd name="T1" fmla="*/ 26 h 34"/>
                <a:gd name="T2" fmla="*/ 96 w 110"/>
                <a:gd name="T3" fmla="*/ 23 h 34"/>
                <a:gd name="T4" fmla="*/ 83 w 110"/>
                <a:gd name="T5" fmla="*/ 21 h 34"/>
                <a:gd name="T6" fmla="*/ 69 w 110"/>
                <a:gd name="T7" fmla="*/ 18 h 34"/>
                <a:gd name="T8" fmla="*/ 56 w 110"/>
                <a:gd name="T9" fmla="*/ 15 h 34"/>
                <a:gd name="T10" fmla="*/ 43 w 110"/>
                <a:gd name="T11" fmla="*/ 13 h 34"/>
                <a:gd name="T12" fmla="*/ 32 w 110"/>
                <a:gd name="T13" fmla="*/ 10 h 34"/>
                <a:gd name="T14" fmla="*/ 18 w 110"/>
                <a:gd name="T15" fmla="*/ 5 h 34"/>
                <a:gd name="T16" fmla="*/ 5 w 110"/>
                <a:gd name="T17" fmla="*/ 0 h 34"/>
                <a:gd name="T18" fmla="*/ 5 w 110"/>
                <a:gd name="T19" fmla="*/ 5 h 34"/>
                <a:gd name="T20" fmla="*/ 2 w 110"/>
                <a:gd name="T21" fmla="*/ 7 h 34"/>
                <a:gd name="T22" fmla="*/ 2 w 110"/>
                <a:gd name="T23" fmla="*/ 10 h 34"/>
                <a:gd name="T24" fmla="*/ 2 w 110"/>
                <a:gd name="T25" fmla="*/ 15 h 34"/>
                <a:gd name="T26" fmla="*/ 2 w 110"/>
                <a:gd name="T27" fmla="*/ 18 h 34"/>
                <a:gd name="T28" fmla="*/ 0 w 110"/>
                <a:gd name="T29" fmla="*/ 21 h 34"/>
                <a:gd name="T30" fmla="*/ 0 w 110"/>
                <a:gd name="T31" fmla="*/ 26 h 34"/>
                <a:gd name="T32" fmla="*/ 0 w 110"/>
                <a:gd name="T33" fmla="*/ 28 h 34"/>
                <a:gd name="T34" fmla="*/ 10 w 110"/>
                <a:gd name="T35" fmla="*/ 26 h 34"/>
                <a:gd name="T36" fmla="*/ 21 w 110"/>
                <a:gd name="T37" fmla="*/ 26 h 34"/>
                <a:gd name="T38" fmla="*/ 32 w 110"/>
                <a:gd name="T39" fmla="*/ 26 h 34"/>
                <a:gd name="T40" fmla="*/ 40 w 110"/>
                <a:gd name="T41" fmla="*/ 28 h 34"/>
                <a:gd name="T42" fmla="*/ 51 w 110"/>
                <a:gd name="T43" fmla="*/ 31 h 34"/>
                <a:gd name="T44" fmla="*/ 59 w 110"/>
                <a:gd name="T45" fmla="*/ 31 h 34"/>
                <a:gd name="T46" fmla="*/ 69 w 110"/>
                <a:gd name="T47" fmla="*/ 34 h 34"/>
                <a:gd name="T48" fmla="*/ 80 w 110"/>
                <a:gd name="T49" fmla="*/ 34 h 34"/>
                <a:gd name="T50" fmla="*/ 85 w 110"/>
                <a:gd name="T51" fmla="*/ 34 h 34"/>
                <a:gd name="T52" fmla="*/ 91 w 110"/>
                <a:gd name="T53" fmla="*/ 31 h 34"/>
                <a:gd name="T54" fmla="*/ 96 w 110"/>
                <a:gd name="T55" fmla="*/ 31 h 34"/>
                <a:gd name="T56" fmla="*/ 101 w 110"/>
                <a:gd name="T57" fmla="*/ 28 h 34"/>
                <a:gd name="T58" fmla="*/ 104 w 110"/>
                <a:gd name="T59" fmla="*/ 28 h 34"/>
                <a:gd name="T60" fmla="*/ 107 w 110"/>
                <a:gd name="T61" fmla="*/ 26 h 34"/>
                <a:gd name="T62" fmla="*/ 110 w 110"/>
                <a:gd name="T63" fmla="*/ 26 h 34"/>
                <a:gd name="T64" fmla="*/ 110 w 110"/>
                <a:gd name="T65" fmla="*/ 26 h 3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0"/>
                <a:gd name="T100" fmla="*/ 0 h 34"/>
                <a:gd name="T101" fmla="*/ 110 w 110"/>
                <a:gd name="T102" fmla="*/ 34 h 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0" h="34">
                  <a:moveTo>
                    <a:pt x="110" y="26"/>
                  </a:moveTo>
                  <a:lnTo>
                    <a:pt x="96" y="23"/>
                  </a:lnTo>
                  <a:lnTo>
                    <a:pt x="83" y="21"/>
                  </a:lnTo>
                  <a:lnTo>
                    <a:pt x="69" y="18"/>
                  </a:lnTo>
                  <a:lnTo>
                    <a:pt x="56" y="15"/>
                  </a:lnTo>
                  <a:lnTo>
                    <a:pt x="43" y="13"/>
                  </a:lnTo>
                  <a:lnTo>
                    <a:pt x="32" y="10"/>
                  </a:lnTo>
                  <a:lnTo>
                    <a:pt x="18" y="5"/>
                  </a:lnTo>
                  <a:lnTo>
                    <a:pt x="5" y="0"/>
                  </a:lnTo>
                  <a:lnTo>
                    <a:pt x="5" y="5"/>
                  </a:lnTo>
                  <a:lnTo>
                    <a:pt x="2" y="7"/>
                  </a:lnTo>
                  <a:lnTo>
                    <a:pt x="2" y="10"/>
                  </a:lnTo>
                  <a:lnTo>
                    <a:pt x="2" y="15"/>
                  </a:lnTo>
                  <a:lnTo>
                    <a:pt x="2" y="18"/>
                  </a:lnTo>
                  <a:lnTo>
                    <a:pt x="0" y="21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10" y="26"/>
                  </a:lnTo>
                  <a:lnTo>
                    <a:pt x="21" y="26"/>
                  </a:lnTo>
                  <a:lnTo>
                    <a:pt x="32" y="26"/>
                  </a:lnTo>
                  <a:lnTo>
                    <a:pt x="40" y="28"/>
                  </a:lnTo>
                  <a:lnTo>
                    <a:pt x="51" y="31"/>
                  </a:lnTo>
                  <a:lnTo>
                    <a:pt x="59" y="31"/>
                  </a:lnTo>
                  <a:lnTo>
                    <a:pt x="69" y="34"/>
                  </a:lnTo>
                  <a:lnTo>
                    <a:pt x="80" y="34"/>
                  </a:lnTo>
                  <a:lnTo>
                    <a:pt x="85" y="34"/>
                  </a:lnTo>
                  <a:lnTo>
                    <a:pt x="91" y="31"/>
                  </a:lnTo>
                  <a:lnTo>
                    <a:pt x="96" y="31"/>
                  </a:lnTo>
                  <a:lnTo>
                    <a:pt x="101" y="28"/>
                  </a:lnTo>
                  <a:lnTo>
                    <a:pt x="104" y="28"/>
                  </a:lnTo>
                  <a:lnTo>
                    <a:pt x="107" y="26"/>
                  </a:lnTo>
                  <a:lnTo>
                    <a:pt x="110" y="26"/>
                  </a:lnTo>
                  <a:close/>
                </a:path>
              </a:pathLst>
            </a:custGeom>
            <a:solidFill>
              <a:srgbClr val="7FCC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1" name="Freeform 638"/>
            <p:cNvSpPr>
              <a:spLocks/>
            </p:cNvSpPr>
            <p:nvPr/>
          </p:nvSpPr>
          <p:spPr bwMode="auto">
            <a:xfrm>
              <a:off x="2401" y="1822"/>
              <a:ext cx="110" cy="56"/>
            </a:xfrm>
            <a:custGeom>
              <a:avLst/>
              <a:gdLst>
                <a:gd name="T0" fmla="*/ 110 w 110"/>
                <a:gd name="T1" fmla="*/ 68 h 68"/>
                <a:gd name="T2" fmla="*/ 99 w 110"/>
                <a:gd name="T3" fmla="*/ 55 h 68"/>
                <a:gd name="T4" fmla="*/ 89 w 110"/>
                <a:gd name="T5" fmla="*/ 44 h 68"/>
                <a:gd name="T6" fmla="*/ 75 w 110"/>
                <a:gd name="T7" fmla="*/ 31 h 68"/>
                <a:gd name="T8" fmla="*/ 64 w 110"/>
                <a:gd name="T9" fmla="*/ 23 h 68"/>
                <a:gd name="T10" fmla="*/ 51 w 110"/>
                <a:gd name="T11" fmla="*/ 15 h 68"/>
                <a:gd name="T12" fmla="*/ 35 w 110"/>
                <a:gd name="T13" fmla="*/ 7 h 68"/>
                <a:gd name="T14" fmla="*/ 19 w 110"/>
                <a:gd name="T15" fmla="*/ 5 h 68"/>
                <a:gd name="T16" fmla="*/ 0 w 110"/>
                <a:gd name="T17" fmla="*/ 0 h 68"/>
                <a:gd name="T18" fmla="*/ 16 w 110"/>
                <a:gd name="T19" fmla="*/ 7 h 68"/>
                <a:gd name="T20" fmla="*/ 30 w 110"/>
                <a:gd name="T21" fmla="*/ 15 h 68"/>
                <a:gd name="T22" fmla="*/ 43 w 110"/>
                <a:gd name="T23" fmla="*/ 23 h 68"/>
                <a:gd name="T24" fmla="*/ 59 w 110"/>
                <a:gd name="T25" fmla="*/ 31 h 68"/>
                <a:gd name="T26" fmla="*/ 73 w 110"/>
                <a:gd name="T27" fmla="*/ 39 h 68"/>
                <a:gd name="T28" fmla="*/ 86 w 110"/>
                <a:gd name="T29" fmla="*/ 49 h 68"/>
                <a:gd name="T30" fmla="*/ 99 w 110"/>
                <a:gd name="T31" fmla="*/ 57 h 68"/>
                <a:gd name="T32" fmla="*/ 110 w 110"/>
                <a:gd name="T33" fmla="*/ 68 h 68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110"/>
                <a:gd name="T52" fmla="*/ 0 h 68"/>
                <a:gd name="T53" fmla="*/ 110 w 110"/>
                <a:gd name="T54" fmla="*/ 68 h 68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110" h="68">
                  <a:moveTo>
                    <a:pt x="110" y="68"/>
                  </a:moveTo>
                  <a:lnTo>
                    <a:pt x="99" y="55"/>
                  </a:lnTo>
                  <a:lnTo>
                    <a:pt x="89" y="44"/>
                  </a:lnTo>
                  <a:lnTo>
                    <a:pt x="75" y="31"/>
                  </a:lnTo>
                  <a:lnTo>
                    <a:pt x="64" y="23"/>
                  </a:lnTo>
                  <a:lnTo>
                    <a:pt x="51" y="15"/>
                  </a:lnTo>
                  <a:lnTo>
                    <a:pt x="35" y="7"/>
                  </a:lnTo>
                  <a:lnTo>
                    <a:pt x="19" y="5"/>
                  </a:lnTo>
                  <a:lnTo>
                    <a:pt x="0" y="0"/>
                  </a:lnTo>
                  <a:lnTo>
                    <a:pt x="16" y="7"/>
                  </a:lnTo>
                  <a:lnTo>
                    <a:pt x="30" y="15"/>
                  </a:lnTo>
                  <a:lnTo>
                    <a:pt x="43" y="23"/>
                  </a:lnTo>
                  <a:lnTo>
                    <a:pt x="59" y="31"/>
                  </a:lnTo>
                  <a:lnTo>
                    <a:pt x="73" y="39"/>
                  </a:lnTo>
                  <a:lnTo>
                    <a:pt x="86" y="49"/>
                  </a:lnTo>
                  <a:lnTo>
                    <a:pt x="99" y="57"/>
                  </a:lnTo>
                  <a:lnTo>
                    <a:pt x="110" y="68"/>
                  </a:lnTo>
                  <a:close/>
                </a:path>
              </a:pathLst>
            </a:custGeom>
            <a:solidFill>
              <a:srgbClr val="7FCCE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2" name="Freeform 639"/>
            <p:cNvSpPr>
              <a:spLocks/>
            </p:cNvSpPr>
            <p:nvPr/>
          </p:nvSpPr>
          <p:spPr bwMode="auto">
            <a:xfrm>
              <a:off x="2610" y="1587"/>
              <a:ext cx="287" cy="168"/>
            </a:xfrm>
            <a:custGeom>
              <a:avLst/>
              <a:gdLst>
                <a:gd name="T0" fmla="*/ 274 w 287"/>
                <a:gd name="T1" fmla="*/ 32 h 204"/>
                <a:gd name="T2" fmla="*/ 247 w 287"/>
                <a:gd name="T3" fmla="*/ 39 h 204"/>
                <a:gd name="T4" fmla="*/ 217 w 287"/>
                <a:gd name="T5" fmla="*/ 39 h 204"/>
                <a:gd name="T6" fmla="*/ 191 w 287"/>
                <a:gd name="T7" fmla="*/ 32 h 204"/>
                <a:gd name="T8" fmla="*/ 175 w 287"/>
                <a:gd name="T9" fmla="*/ 18 h 204"/>
                <a:gd name="T10" fmla="*/ 164 w 287"/>
                <a:gd name="T11" fmla="*/ 11 h 204"/>
                <a:gd name="T12" fmla="*/ 158 w 287"/>
                <a:gd name="T13" fmla="*/ 5 h 204"/>
                <a:gd name="T14" fmla="*/ 153 w 287"/>
                <a:gd name="T15" fmla="*/ 0 h 204"/>
                <a:gd name="T16" fmla="*/ 148 w 287"/>
                <a:gd name="T17" fmla="*/ 11 h 204"/>
                <a:gd name="T18" fmla="*/ 134 w 287"/>
                <a:gd name="T19" fmla="*/ 26 h 204"/>
                <a:gd name="T20" fmla="*/ 116 w 287"/>
                <a:gd name="T21" fmla="*/ 34 h 204"/>
                <a:gd name="T22" fmla="*/ 97 w 287"/>
                <a:gd name="T23" fmla="*/ 45 h 204"/>
                <a:gd name="T24" fmla="*/ 91 w 287"/>
                <a:gd name="T25" fmla="*/ 63 h 204"/>
                <a:gd name="T26" fmla="*/ 91 w 287"/>
                <a:gd name="T27" fmla="*/ 84 h 204"/>
                <a:gd name="T28" fmla="*/ 81 w 287"/>
                <a:gd name="T29" fmla="*/ 115 h 204"/>
                <a:gd name="T30" fmla="*/ 51 w 287"/>
                <a:gd name="T31" fmla="*/ 157 h 204"/>
                <a:gd name="T32" fmla="*/ 16 w 287"/>
                <a:gd name="T33" fmla="*/ 191 h 204"/>
                <a:gd name="T34" fmla="*/ 16 w 287"/>
                <a:gd name="T35" fmla="*/ 202 h 204"/>
                <a:gd name="T36" fmla="*/ 46 w 287"/>
                <a:gd name="T37" fmla="*/ 186 h 204"/>
                <a:gd name="T38" fmla="*/ 67 w 287"/>
                <a:gd name="T39" fmla="*/ 162 h 204"/>
                <a:gd name="T40" fmla="*/ 86 w 287"/>
                <a:gd name="T41" fmla="*/ 136 h 204"/>
                <a:gd name="T42" fmla="*/ 97 w 287"/>
                <a:gd name="T43" fmla="*/ 113 h 204"/>
                <a:gd name="T44" fmla="*/ 102 w 287"/>
                <a:gd name="T45" fmla="*/ 94 h 204"/>
                <a:gd name="T46" fmla="*/ 102 w 287"/>
                <a:gd name="T47" fmla="*/ 73 h 204"/>
                <a:gd name="T48" fmla="*/ 105 w 287"/>
                <a:gd name="T49" fmla="*/ 58 h 204"/>
                <a:gd name="T50" fmla="*/ 113 w 287"/>
                <a:gd name="T51" fmla="*/ 53 h 204"/>
                <a:gd name="T52" fmla="*/ 129 w 287"/>
                <a:gd name="T53" fmla="*/ 45 h 204"/>
                <a:gd name="T54" fmla="*/ 140 w 287"/>
                <a:gd name="T55" fmla="*/ 37 h 204"/>
                <a:gd name="T56" fmla="*/ 153 w 287"/>
                <a:gd name="T57" fmla="*/ 26 h 204"/>
                <a:gd name="T58" fmla="*/ 172 w 287"/>
                <a:gd name="T59" fmla="*/ 37 h 204"/>
                <a:gd name="T60" fmla="*/ 201 w 287"/>
                <a:gd name="T61" fmla="*/ 55 h 204"/>
                <a:gd name="T62" fmla="*/ 236 w 287"/>
                <a:gd name="T63" fmla="*/ 55 h 204"/>
                <a:gd name="T64" fmla="*/ 271 w 287"/>
                <a:gd name="T65" fmla="*/ 42 h 204"/>
                <a:gd name="T66" fmla="*/ 284 w 287"/>
                <a:gd name="T67" fmla="*/ 32 h 204"/>
                <a:gd name="T68" fmla="*/ 284 w 287"/>
                <a:gd name="T69" fmla="*/ 29 h 204"/>
                <a:gd name="T70" fmla="*/ 284 w 287"/>
                <a:gd name="T71" fmla="*/ 26 h 204"/>
                <a:gd name="T72" fmla="*/ 282 w 287"/>
                <a:gd name="T73" fmla="*/ 24 h 20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87"/>
                <a:gd name="T112" fmla="*/ 0 h 204"/>
                <a:gd name="T113" fmla="*/ 287 w 287"/>
                <a:gd name="T114" fmla="*/ 204 h 20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87" h="204">
                  <a:moveTo>
                    <a:pt x="282" y="24"/>
                  </a:moveTo>
                  <a:lnTo>
                    <a:pt x="274" y="32"/>
                  </a:lnTo>
                  <a:lnTo>
                    <a:pt x="260" y="37"/>
                  </a:lnTo>
                  <a:lnTo>
                    <a:pt x="247" y="39"/>
                  </a:lnTo>
                  <a:lnTo>
                    <a:pt x="231" y="39"/>
                  </a:lnTo>
                  <a:lnTo>
                    <a:pt x="217" y="39"/>
                  </a:lnTo>
                  <a:lnTo>
                    <a:pt x="201" y="37"/>
                  </a:lnTo>
                  <a:lnTo>
                    <a:pt x="191" y="32"/>
                  </a:lnTo>
                  <a:lnTo>
                    <a:pt x="180" y="24"/>
                  </a:lnTo>
                  <a:lnTo>
                    <a:pt x="175" y="18"/>
                  </a:lnTo>
                  <a:lnTo>
                    <a:pt x="169" y="16"/>
                  </a:lnTo>
                  <a:lnTo>
                    <a:pt x="164" y="11"/>
                  </a:lnTo>
                  <a:lnTo>
                    <a:pt x="161" y="8"/>
                  </a:lnTo>
                  <a:lnTo>
                    <a:pt x="158" y="5"/>
                  </a:lnTo>
                  <a:lnTo>
                    <a:pt x="156" y="3"/>
                  </a:lnTo>
                  <a:lnTo>
                    <a:pt x="153" y="0"/>
                  </a:lnTo>
                  <a:lnTo>
                    <a:pt x="148" y="11"/>
                  </a:lnTo>
                  <a:lnTo>
                    <a:pt x="142" y="18"/>
                  </a:lnTo>
                  <a:lnTo>
                    <a:pt x="134" y="26"/>
                  </a:lnTo>
                  <a:lnTo>
                    <a:pt x="124" y="32"/>
                  </a:lnTo>
                  <a:lnTo>
                    <a:pt x="116" y="34"/>
                  </a:lnTo>
                  <a:lnTo>
                    <a:pt x="105" y="39"/>
                  </a:lnTo>
                  <a:lnTo>
                    <a:pt x="97" y="45"/>
                  </a:lnTo>
                  <a:lnTo>
                    <a:pt x="89" y="53"/>
                  </a:lnTo>
                  <a:lnTo>
                    <a:pt x="91" y="63"/>
                  </a:lnTo>
                  <a:lnTo>
                    <a:pt x="91" y="73"/>
                  </a:lnTo>
                  <a:lnTo>
                    <a:pt x="91" y="84"/>
                  </a:lnTo>
                  <a:lnTo>
                    <a:pt x="89" y="94"/>
                  </a:lnTo>
                  <a:lnTo>
                    <a:pt x="81" y="115"/>
                  </a:lnTo>
                  <a:lnTo>
                    <a:pt x="67" y="136"/>
                  </a:lnTo>
                  <a:lnTo>
                    <a:pt x="51" y="157"/>
                  </a:lnTo>
                  <a:lnTo>
                    <a:pt x="32" y="176"/>
                  </a:lnTo>
                  <a:lnTo>
                    <a:pt x="16" y="191"/>
                  </a:lnTo>
                  <a:lnTo>
                    <a:pt x="0" y="204"/>
                  </a:lnTo>
                  <a:lnTo>
                    <a:pt x="16" y="202"/>
                  </a:lnTo>
                  <a:lnTo>
                    <a:pt x="32" y="194"/>
                  </a:lnTo>
                  <a:lnTo>
                    <a:pt x="46" y="186"/>
                  </a:lnTo>
                  <a:lnTo>
                    <a:pt x="57" y="176"/>
                  </a:lnTo>
                  <a:lnTo>
                    <a:pt x="67" y="162"/>
                  </a:lnTo>
                  <a:lnTo>
                    <a:pt x="78" y="149"/>
                  </a:lnTo>
                  <a:lnTo>
                    <a:pt x="86" y="136"/>
                  </a:lnTo>
                  <a:lnTo>
                    <a:pt x="94" y="121"/>
                  </a:lnTo>
                  <a:lnTo>
                    <a:pt x="97" y="113"/>
                  </a:lnTo>
                  <a:lnTo>
                    <a:pt x="99" y="105"/>
                  </a:lnTo>
                  <a:lnTo>
                    <a:pt x="102" y="94"/>
                  </a:lnTo>
                  <a:lnTo>
                    <a:pt x="102" y="84"/>
                  </a:lnTo>
                  <a:lnTo>
                    <a:pt x="102" y="73"/>
                  </a:lnTo>
                  <a:lnTo>
                    <a:pt x="105" y="63"/>
                  </a:lnTo>
                  <a:lnTo>
                    <a:pt x="105" y="58"/>
                  </a:lnTo>
                  <a:lnTo>
                    <a:pt x="105" y="55"/>
                  </a:lnTo>
                  <a:lnTo>
                    <a:pt x="113" y="53"/>
                  </a:lnTo>
                  <a:lnTo>
                    <a:pt x="121" y="50"/>
                  </a:lnTo>
                  <a:lnTo>
                    <a:pt x="129" y="45"/>
                  </a:lnTo>
                  <a:lnTo>
                    <a:pt x="134" y="42"/>
                  </a:lnTo>
                  <a:lnTo>
                    <a:pt x="140" y="37"/>
                  </a:lnTo>
                  <a:lnTo>
                    <a:pt x="145" y="32"/>
                  </a:lnTo>
                  <a:lnTo>
                    <a:pt x="153" y="26"/>
                  </a:lnTo>
                  <a:lnTo>
                    <a:pt x="158" y="18"/>
                  </a:lnTo>
                  <a:lnTo>
                    <a:pt x="172" y="37"/>
                  </a:lnTo>
                  <a:lnTo>
                    <a:pt x="185" y="47"/>
                  </a:lnTo>
                  <a:lnTo>
                    <a:pt x="201" y="55"/>
                  </a:lnTo>
                  <a:lnTo>
                    <a:pt x="217" y="58"/>
                  </a:lnTo>
                  <a:lnTo>
                    <a:pt x="236" y="55"/>
                  </a:lnTo>
                  <a:lnTo>
                    <a:pt x="252" y="50"/>
                  </a:lnTo>
                  <a:lnTo>
                    <a:pt x="271" y="42"/>
                  </a:lnTo>
                  <a:lnTo>
                    <a:pt x="287" y="32"/>
                  </a:lnTo>
                  <a:lnTo>
                    <a:pt x="284" y="32"/>
                  </a:lnTo>
                  <a:lnTo>
                    <a:pt x="284" y="29"/>
                  </a:lnTo>
                  <a:lnTo>
                    <a:pt x="284" y="26"/>
                  </a:lnTo>
                  <a:lnTo>
                    <a:pt x="282" y="26"/>
                  </a:lnTo>
                  <a:lnTo>
                    <a:pt x="282" y="24"/>
                  </a:lnTo>
                  <a:close/>
                </a:path>
              </a:pathLst>
            </a:custGeom>
            <a:solidFill>
              <a:srgbClr val="FFC4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3" name="Freeform 640"/>
            <p:cNvSpPr>
              <a:spLocks/>
            </p:cNvSpPr>
            <p:nvPr/>
          </p:nvSpPr>
          <p:spPr bwMode="auto">
            <a:xfrm>
              <a:off x="2774" y="1596"/>
              <a:ext cx="107" cy="28"/>
            </a:xfrm>
            <a:custGeom>
              <a:avLst/>
              <a:gdLst>
                <a:gd name="T0" fmla="*/ 107 w 107"/>
                <a:gd name="T1" fmla="*/ 18 h 34"/>
                <a:gd name="T2" fmla="*/ 94 w 107"/>
                <a:gd name="T3" fmla="*/ 28 h 34"/>
                <a:gd name="T4" fmla="*/ 78 w 107"/>
                <a:gd name="T5" fmla="*/ 31 h 34"/>
                <a:gd name="T6" fmla="*/ 64 w 107"/>
                <a:gd name="T7" fmla="*/ 34 h 34"/>
                <a:gd name="T8" fmla="*/ 51 w 107"/>
                <a:gd name="T9" fmla="*/ 31 h 34"/>
                <a:gd name="T10" fmla="*/ 35 w 107"/>
                <a:gd name="T11" fmla="*/ 28 h 34"/>
                <a:gd name="T12" fmla="*/ 24 w 107"/>
                <a:gd name="T13" fmla="*/ 21 h 34"/>
                <a:gd name="T14" fmla="*/ 11 w 107"/>
                <a:gd name="T15" fmla="*/ 10 h 34"/>
                <a:gd name="T16" fmla="*/ 0 w 107"/>
                <a:gd name="T17" fmla="*/ 0 h 34"/>
                <a:gd name="T18" fmla="*/ 8 w 107"/>
                <a:gd name="T19" fmla="*/ 0 h 34"/>
                <a:gd name="T20" fmla="*/ 13 w 107"/>
                <a:gd name="T21" fmla="*/ 2 h 34"/>
                <a:gd name="T22" fmla="*/ 21 w 107"/>
                <a:gd name="T23" fmla="*/ 7 h 34"/>
                <a:gd name="T24" fmla="*/ 27 w 107"/>
                <a:gd name="T25" fmla="*/ 13 h 34"/>
                <a:gd name="T26" fmla="*/ 32 w 107"/>
                <a:gd name="T27" fmla="*/ 15 h 34"/>
                <a:gd name="T28" fmla="*/ 37 w 107"/>
                <a:gd name="T29" fmla="*/ 21 h 34"/>
                <a:gd name="T30" fmla="*/ 45 w 107"/>
                <a:gd name="T31" fmla="*/ 26 h 34"/>
                <a:gd name="T32" fmla="*/ 53 w 107"/>
                <a:gd name="T33" fmla="*/ 26 h 34"/>
                <a:gd name="T34" fmla="*/ 62 w 107"/>
                <a:gd name="T35" fmla="*/ 26 h 34"/>
                <a:gd name="T36" fmla="*/ 70 w 107"/>
                <a:gd name="T37" fmla="*/ 26 h 34"/>
                <a:gd name="T38" fmla="*/ 80 w 107"/>
                <a:gd name="T39" fmla="*/ 26 h 34"/>
                <a:gd name="T40" fmla="*/ 88 w 107"/>
                <a:gd name="T41" fmla="*/ 23 h 34"/>
                <a:gd name="T42" fmla="*/ 96 w 107"/>
                <a:gd name="T43" fmla="*/ 21 h 34"/>
                <a:gd name="T44" fmla="*/ 102 w 107"/>
                <a:gd name="T45" fmla="*/ 21 h 34"/>
                <a:gd name="T46" fmla="*/ 104 w 107"/>
                <a:gd name="T47" fmla="*/ 18 h 34"/>
                <a:gd name="T48" fmla="*/ 107 w 107"/>
                <a:gd name="T49" fmla="*/ 18 h 3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7"/>
                <a:gd name="T76" fmla="*/ 0 h 34"/>
                <a:gd name="T77" fmla="*/ 107 w 107"/>
                <a:gd name="T78" fmla="*/ 34 h 3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7" h="34">
                  <a:moveTo>
                    <a:pt x="107" y="18"/>
                  </a:moveTo>
                  <a:lnTo>
                    <a:pt x="94" y="28"/>
                  </a:lnTo>
                  <a:lnTo>
                    <a:pt x="78" y="31"/>
                  </a:lnTo>
                  <a:lnTo>
                    <a:pt x="64" y="34"/>
                  </a:lnTo>
                  <a:lnTo>
                    <a:pt x="51" y="31"/>
                  </a:lnTo>
                  <a:lnTo>
                    <a:pt x="35" y="28"/>
                  </a:lnTo>
                  <a:lnTo>
                    <a:pt x="24" y="21"/>
                  </a:lnTo>
                  <a:lnTo>
                    <a:pt x="11" y="10"/>
                  </a:lnTo>
                  <a:lnTo>
                    <a:pt x="0" y="0"/>
                  </a:lnTo>
                  <a:lnTo>
                    <a:pt x="8" y="0"/>
                  </a:lnTo>
                  <a:lnTo>
                    <a:pt x="13" y="2"/>
                  </a:lnTo>
                  <a:lnTo>
                    <a:pt x="21" y="7"/>
                  </a:lnTo>
                  <a:lnTo>
                    <a:pt x="27" y="13"/>
                  </a:lnTo>
                  <a:lnTo>
                    <a:pt x="32" y="15"/>
                  </a:lnTo>
                  <a:lnTo>
                    <a:pt x="37" y="21"/>
                  </a:lnTo>
                  <a:lnTo>
                    <a:pt x="45" y="26"/>
                  </a:lnTo>
                  <a:lnTo>
                    <a:pt x="53" y="26"/>
                  </a:lnTo>
                  <a:lnTo>
                    <a:pt x="62" y="26"/>
                  </a:lnTo>
                  <a:lnTo>
                    <a:pt x="70" y="26"/>
                  </a:lnTo>
                  <a:lnTo>
                    <a:pt x="80" y="26"/>
                  </a:lnTo>
                  <a:lnTo>
                    <a:pt x="88" y="23"/>
                  </a:lnTo>
                  <a:lnTo>
                    <a:pt x="96" y="21"/>
                  </a:lnTo>
                  <a:lnTo>
                    <a:pt x="102" y="21"/>
                  </a:lnTo>
                  <a:lnTo>
                    <a:pt x="104" y="18"/>
                  </a:lnTo>
                  <a:lnTo>
                    <a:pt x="107" y="18"/>
                  </a:lnTo>
                  <a:close/>
                </a:path>
              </a:pathLst>
            </a:cu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4" name="Freeform 641"/>
            <p:cNvSpPr>
              <a:spLocks/>
            </p:cNvSpPr>
            <p:nvPr/>
          </p:nvSpPr>
          <p:spPr bwMode="auto">
            <a:xfrm>
              <a:off x="2626" y="1635"/>
              <a:ext cx="78" cy="112"/>
            </a:xfrm>
            <a:custGeom>
              <a:avLst/>
              <a:gdLst>
                <a:gd name="T0" fmla="*/ 75 w 78"/>
                <a:gd name="T1" fmla="*/ 0 h 136"/>
                <a:gd name="T2" fmla="*/ 78 w 78"/>
                <a:gd name="T3" fmla="*/ 21 h 136"/>
                <a:gd name="T4" fmla="*/ 75 w 78"/>
                <a:gd name="T5" fmla="*/ 42 h 136"/>
                <a:gd name="T6" fmla="*/ 70 w 78"/>
                <a:gd name="T7" fmla="*/ 60 h 136"/>
                <a:gd name="T8" fmla="*/ 59 w 78"/>
                <a:gd name="T9" fmla="*/ 76 h 136"/>
                <a:gd name="T10" fmla="*/ 46 w 78"/>
                <a:gd name="T11" fmla="*/ 91 h 136"/>
                <a:gd name="T12" fmla="*/ 33 w 78"/>
                <a:gd name="T13" fmla="*/ 107 h 136"/>
                <a:gd name="T14" fmla="*/ 16 w 78"/>
                <a:gd name="T15" fmla="*/ 123 h 136"/>
                <a:gd name="T16" fmla="*/ 0 w 78"/>
                <a:gd name="T17" fmla="*/ 136 h 136"/>
                <a:gd name="T18" fmla="*/ 16 w 78"/>
                <a:gd name="T19" fmla="*/ 118 h 136"/>
                <a:gd name="T20" fmla="*/ 30 w 78"/>
                <a:gd name="T21" fmla="*/ 99 h 136"/>
                <a:gd name="T22" fmla="*/ 38 w 78"/>
                <a:gd name="T23" fmla="*/ 84 h 136"/>
                <a:gd name="T24" fmla="*/ 46 w 78"/>
                <a:gd name="T25" fmla="*/ 70 h 136"/>
                <a:gd name="T26" fmla="*/ 54 w 78"/>
                <a:gd name="T27" fmla="*/ 55 h 136"/>
                <a:gd name="T28" fmla="*/ 62 w 78"/>
                <a:gd name="T29" fmla="*/ 39 h 136"/>
                <a:gd name="T30" fmla="*/ 67 w 78"/>
                <a:gd name="T31" fmla="*/ 21 h 136"/>
                <a:gd name="T32" fmla="*/ 75 w 78"/>
                <a:gd name="T33" fmla="*/ 0 h 1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78"/>
                <a:gd name="T52" fmla="*/ 0 h 136"/>
                <a:gd name="T53" fmla="*/ 78 w 78"/>
                <a:gd name="T54" fmla="*/ 136 h 1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78" h="136">
                  <a:moveTo>
                    <a:pt x="75" y="0"/>
                  </a:moveTo>
                  <a:lnTo>
                    <a:pt x="78" y="21"/>
                  </a:lnTo>
                  <a:lnTo>
                    <a:pt x="75" y="42"/>
                  </a:lnTo>
                  <a:lnTo>
                    <a:pt x="70" y="60"/>
                  </a:lnTo>
                  <a:lnTo>
                    <a:pt x="59" y="76"/>
                  </a:lnTo>
                  <a:lnTo>
                    <a:pt x="46" y="91"/>
                  </a:lnTo>
                  <a:lnTo>
                    <a:pt x="33" y="107"/>
                  </a:lnTo>
                  <a:lnTo>
                    <a:pt x="16" y="123"/>
                  </a:lnTo>
                  <a:lnTo>
                    <a:pt x="0" y="136"/>
                  </a:lnTo>
                  <a:lnTo>
                    <a:pt x="16" y="118"/>
                  </a:lnTo>
                  <a:lnTo>
                    <a:pt x="30" y="99"/>
                  </a:lnTo>
                  <a:lnTo>
                    <a:pt x="38" y="84"/>
                  </a:lnTo>
                  <a:lnTo>
                    <a:pt x="46" y="70"/>
                  </a:lnTo>
                  <a:lnTo>
                    <a:pt x="54" y="55"/>
                  </a:lnTo>
                  <a:lnTo>
                    <a:pt x="62" y="39"/>
                  </a:lnTo>
                  <a:lnTo>
                    <a:pt x="67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5" name="Freeform 642"/>
            <p:cNvSpPr>
              <a:spLocks/>
            </p:cNvSpPr>
            <p:nvPr/>
          </p:nvSpPr>
          <p:spPr bwMode="auto">
            <a:xfrm>
              <a:off x="2897" y="1671"/>
              <a:ext cx="83" cy="216"/>
            </a:xfrm>
            <a:custGeom>
              <a:avLst/>
              <a:gdLst>
                <a:gd name="T0" fmla="*/ 73 w 83"/>
                <a:gd name="T1" fmla="*/ 11 h 262"/>
                <a:gd name="T2" fmla="*/ 51 w 83"/>
                <a:gd name="T3" fmla="*/ 26 h 262"/>
                <a:gd name="T4" fmla="*/ 30 w 83"/>
                <a:gd name="T5" fmla="*/ 37 h 262"/>
                <a:gd name="T6" fmla="*/ 14 w 83"/>
                <a:gd name="T7" fmla="*/ 50 h 262"/>
                <a:gd name="T8" fmla="*/ 3 w 83"/>
                <a:gd name="T9" fmla="*/ 74 h 262"/>
                <a:gd name="T10" fmla="*/ 3 w 83"/>
                <a:gd name="T11" fmla="*/ 105 h 262"/>
                <a:gd name="T12" fmla="*/ 14 w 83"/>
                <a:gd name="T13" fmla="*/ 134 h 262"/>
                <a:gd name="T14" fmla="*/ 30 w 83"/>
                <a:gd name="T15" fmla="*/ 160 h 262"/>
                <a:gd name="T16" fmla="*/ 40 w 83"/>
                <a:gd name="T17" fmla="*/ 173 h 262"/>
                <a:gd name="T18" fmla="*/ 48 w 83"/>
                <a:gd name="T19" fmla="*/ 178 h 262"/>
                <a:gd name="T20" fmla="*/ 59 w 83"/>
                <a:gd name="T21" fmla="*/ 186 h 262"/>
                <a:gd name="T22" fmla="*/ 67 w 83"/>
                <a:gd name="T23" fmla="*/ 197 h 262"/>
                <a:gd name="T24" fmla="*/ 67 w 83"/>
                <a:gd name="T25" fmla="*/ 202 h 262"/>
                <a:gd name="T26" fmla="*/ 65 w 83"/>
                <a:gd name="T27" fmla="*/ 204 h 262"/>
                <a:gd name="T28" fmla="*/ 59 w 83"/>
                <a:gd name="T29" fmla="*/ 207 h 262"/>
                <a:gd name="T30" fmla="*/ 54 w 83"/>
                <a:gd name="T31" fmla="*/ 210 h 262"/>
                <a:gd name="T32" fmla="*/ 51 w 83"/>
                <a:gd name="T33" fmla="*/ 218 h 262"/>
                <a:gd name="T34" fmla="*/ 48 w 83"/>
                <a:gd name="T35" fmla="*/ 223 h 262"/>
                <a:gd name="T36" fmla="*/ 48 w 83"/>
                <a:gd name="T37" fmla="*/ 233 h 262"/>
                <a:gd name="T38" fmla="*/ 51 w 83"/>
                <a:gd name="T39" fmla="*/ 241 h 262"/>
                <a:gd name="T40" fmla="*/ 56 w 83"/>
                <a:gd name="T41" fmla="*/ 246 h 262"/>
                <a:gd name="T42" fmla="*/ 56 w 83"/>
                <a:gd name="T43" fmla="*/ 254 h 262"/>
                <a:gd name="T44" fmla="*/ 54 w 83"/>
                <a:gd name="T45" fmla="*/ 259 h 262"/>
                <a:gd name="T46" fmla="*/ 48 w 83"/>
                <a:gd name="T47" fmla="*/ 262 h 262"/>
                <a:gd name="T48" fmla="*/ 59 w 83"/>
                <a:gd name="T49" fmla="*/ 262 h 262"/>
                <a:gd name="T50" fmla="*/ 67 w 83"/>
                <a:gd name="T51" fmla="*/ 257 h 262"/>
                <a:gd name="T52" fmla="*/ 67 w 83"/>
                <a:gd name="T53" fmla="*/ 246 h 262"/>
                <a:gd name="T54" fmla="*/ 62 w 83"/>
                <a:gd name="T55" fmla="*/ 233 h 262"/>
                <a:gd name="T56" fmla="*/ 59 w 83"/>
                <a:gd name="T57" fmla="*/ 225 h 262"/>
                <a:gd name="T58" fmla="*/ 67 w 83"/>
                <a:gd name="T59" fmla="*/ 223 h 262"/>
                <a:gd name="T60" fmla="*/ 78 w 83"/>
                <a:gd name="T61" fmla="*/ 215 h 262"/>
                <a:gd name="T62" fmla="*/ 83 w 83"/>
                <a:gd name="T63" fmla="*/ 204 h 262"/>
                <a:gd name="T64" fmla="*/ 81 w 83"/>
                <a:gd name="T65" fmla="*/ 194 h 262"/>
                <a:gd name="T66" fmla="*/ 67 w 83"/>
                <a:gd name="T67" fmla="*/ 178 h 262"/>
                <a:gd name="T68" fmla="*/ 48 w 83"/>
                <a:gd name="T69" fmla="*/ 160 h 262"/>
                <a:gd name="T70" fmla="*/ 32 w 83"/>
                <a:gd name="T71" fmla="*/ 139 h 262"/>
                <a:gd name="T72" fmla="*/ 22 w 83"/>
                <a:gd name="T73" fmla="*/ 118 h 262"/>
                <a:gd name="T74" fmla="*/ 14 w 83"/>
                <a:gd name="T75" fmla="*/ 100 h 262"/>
                <a:gd name="T76" fmla="*/ 11 w 83"/>
                <a:gd name="T77" fmla="*/ 84 h 262"/>
                <a:gd name="T78" fmla="*/ 14 w 83"/>
                <a:gd name="T79" fmla="*/ 71 h 262"/>
                <a:gd name="T80" fmla="*/ 22 w 83"/>
                <a:gd name="T81" fmla="*/ 58 h 262"/>
                <a:gd name="T82" fmla="*/ 40 w 83"/>
                <a:gd name="T83" fmla="*/ 45 h 262"/>
                <a:gd name="T84" fmla="*/ 62 w 83"/>
                <a:gd name="T85" fmla="*/ 32 h 262"/>
                <a:gd name="T86" fmla="*/ 75 w 83"/>
                <a:gd name="T87" fmla="*/ 13 h 26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83"/>
                <a:gd name="T133" fmla="*/ 0 h 262"/>
                <a:gd name="T134" fmla="*/ 83 w 83"/>
                <a:gd name="T135" fmla="*/ 262 h 262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83" h="262">
                  <a:moveTo>
                    <a:pt x="78" y="0"/>
                  </a:moveTo>
                  <a:lnTo>
                    <a:pt x="73" y="11"/>
                  </a:lnTo>
                  <a:lnTo>
                    <a:pt x="62" y="19"/>
                  </a:lnTo>
                  <a:lnTo>
                    <a:pt x="51" y="26"/>
                  </a:lnTo>
                  <a:lnTo>
                    <a:pt x="40" y="32"/>
                  </a:lnTo>
                  <a:lnTo>
                    <a:pt x="30" y="37"/>
                  </a:lnTo>
                  <a:lnTo>
                    <a:pt x="22" y="42"/>
                  </a:lnTo>
                  <a:lnTo>
                    <a:pt x="14" y="50"/>
                  </a:lnTo>
                  <a:lnTo>
                    <a:pt x="6" y="58"/>
                  </a:lnTo>
                  <a:lnTo>
                    <a:pt x="3" y="74"/>
                  </a:lnTo>
                  <a:lnTo>
                    <a:pt x="0" y="89"/>
                  </a:lnTo>
                  <a:lnTo>
                    <a:pt x="3" y="105"/>
                  </a:lnTo>
                  <a:lnTo>
                    <a:pt x="6" y="118"/>
                  </a:lnTo>
                  <a:lnTo>
                    <a:pt x="14" y="134"/>
                  </a:lnTo>
                  <a:lnTo>
                    <a:pt x="22" y="147"/>
                  </a:lnTo>
                  <a:lnTo>
                    <a:pt x="30" y="160"/>
                  </a:lnTo>
                  <a:lnTo>
                    <a:pt x="40" y="170"/>
                  </a:lnTo>
                  <a:lnTo>
                    <a:pt x="40" y="173"/>
                  </a:lnTo>
                  <a:lnTo>
                    <a:pt x="43" y="176"/>
                  </a:lnTo>
                  <a:lnTo>
                    <a:pt x="48" y="178"/>
                  </a:lnTo>
                  <a:lnTo>
                    <a:pt x="54" y="184"/>
                  </a:lnTo>
                  <a:lnTo>
                    <a:pt x="59" y="186"/>
                  </a:lnTo>
                  <a:lnTo>
                    <a:pt x="65" y="191"/>
                  </a:lnTo>
                  <a:lnTo>
                    <a:pt x="67" y="197"/>
                  </a:lnTo>
                  <a:lnTo>
                    <a:pt x="70" y="199"/>
                  </a:lnTo>
                  <a:lnTo>
                    <a:pt x="67" y="202"/>
                  </a:lnTo>
                  <a:lnTo>
                    <a:pt x="67" y="204"/>
                  </a:lnTo>
                  <a:lnTo>
                    <a:pt x="65" y="204"/>
                  </a:lnTo>
                  <a:lnTo>
                    <a:pt x="62" y="207"/>
                  </a:lnTo>
                  <a:lnTo>
                    <a:pt x="59" y="207"/>
                  </a:lnTo>
                  <a:lnTo>
                    <a:pt x="56" y="210"/>
                  </a:lnTo>
                  <a:lnTo>
                    <a:pt x="54" y="210"/>
                  </a:lnTo>
                  <a:lnTo>
                    <a:pt x="51" y="212"/>
                  </a:lnTo>
                  <a:lnTo>
                    <a:pt x="51" y="218"/>
                  </a:lnTo>
                  <a:lnTo>
                    <a:pt x="48" y="220"/>
                  </a:lnTo>
                  <a:lnTo>
                    <a:pt x="48" y="223"/>
                  </a:lnTo>
                  <a:lnTo>
                    <a:pt x="48" y="228"/>
                  </a:lnTo>
                  <a:lnTo>
                    <a:pt x="48" y="233"/>
                  </a:lnTo>
                  <a:lnTo>
                    <a:pt x="51" y="236"/>
                  </a:lnTo>
                  <a:lnTo>
                    <a:pt x="51" y="241"/>
                  </a:lnTo>
                  <a:lnTo>
                    <a:pt x="54" y="244"/>
                  </a:lnTo>
                  <a:lnTo>
                    <a:pt x="56" y="246"/>
                  </a:lnTo>
                  <a:lnTo>
                    <a:pt x="56" y="252"/>
                  </a:lnTo>
                  <a:lnTo>
                    <a:pt x="56" y="254"/>
                  </a:lnTo>
                  <a:lnTo>
                    <a:pt x="54" y="257"/>
                  </a:lnTo>
                  <a:lnTo>
                    <a:pt x="54" y="259"/>
                  </a:lnTo>
                  <a:lnTo>
                    <a:pt x="51" y="259"/>
                  </a:lnTo>
                  <a:lnTo>
                    <a:pt x="48" y="262"/>
                  </a:lnTo>
                  <a:lnTo>
                    <a:pt x="59" y="262"/>
                  </a:lnTo>
                  <a:lnTo>
                    <a:pt x="65" y="262"/>
                  </a:lnTo>
                  <a:lnTo>
                    <a:pt x="67" y="257"/>
                  </a:lnTo>
                  <a:lnTo>
                    <a:pt x="70" y="252"/>
                  </a:lnTo>
                  <a:lnTo>
                    <a:pt x="67" y="246"/>
                  </a:lnTo>
                  <a:lnTo>
                    <a:pt x="65" y="239"/>
                  </a:lnTo>
                  <a:lnTo>
                    <a:pt x="62" y="233"/>
                  </a:lnTo>
                  <a:lnTo>
                    <a:pt x="56" y="225"/>
                  </a:lnTo>
                  <a:lnTo>
                    <a:pt x="59" y="225"/>
                  </a:lnTo>
                  <a:lnTo>
                    <a:pt x="62" y="225"/>
                  </a:lnTo>
                  <a:lnTo>
                    <a:pt x="67" y="223"/>
                  </a:lnTo>
                  <a:lnTo>
                    <a:pt x="73" y="218"/>
                  </a:lnTo>
                  <a:lnTo>
                    <a:pt x="78" y="215"/>
                  </a:lnTo>
                  <a:lnTo>
                    <a:pt x="81" y="210"/>
                  </a:lnTo>
                  <a:lnTo>
                    <a:pt x="83" y="204"/>
                  </a:lnTo>
                  <a:lnTo>
                    <a:pt x="83" y="199"/>
                  </a:lnTo>
                  <a:lnTo>
                    <a:pt x="81" y="194"/>
                  </a:lnTo>
                  <a:lnTo>
                    <a:pt x="75" y="186"/>
                  </a:lnTo>
                  <a:lnTo>
                    <a:pt x="67" y="178"/>
                  </a:lnTo>
                  <a:lnTo>
                    <a:pt x="59" y="170"/>
                  </a:lnTo>
                  <a:lnTo>
                    <a:pt x="48" y="160"/>
                  </a:lnTo>
                  <a:lnTo>
                    <a:pt x="40" y="152"/>
                  </a:lnTo>
                  <a:lnTo>
                    <a:pt x="32" y="139"/>
                  </a:lnTo>
                  <a:lnTo>
                    <a:pt x="27" y="129"/>
                  </a:lnTo>
                  <a:lnTo>
                    <a:pt x="22" y="118"/>
                  </a:lnTo>
                  <a:lnTo>
                    <a:pt x="16" y="108"/>
                  </a:lnTo>
                  <a:lnTo>
                    <a:pt x="14" y="100"/>
                  </a:lnTo>
                  <a:lnTo>
                    <a:pt x="11" y="92"/>
                  </a:lnTo>
                  <a:lnTo>
                    <a:pt x="11" y="84"/>
                  </a:lnTo>
                  <a:lnTo>
                    <a:pt x="11" y="76"/>
                  </a:lnTo>
                  <a:lnTo>
                    <a:pt x="14" y="71"/>
                  </a:lnTo>
                  <a:lnTo>
                    <a:pt x="14" y="66"/>
                  </a:lnTo>
                  <a:lnTo>
                    <a:pt x="22" y="58"/>
                  </a:lnTo>
                  <a:lnTo>
                    <a:pt x="30" y="50"/>
                  </a:lnTo>
                  <a:lnTo>
                    <a:pt x="40" y="45"/>
                  </a:lnTo>
                  <a:lnTo>
                    <a:pt x="51" y="40"/>
                  </a:lnTo>
                  <a:lnTo>
                    <a:pt x="62" y="32"/>
                  </a:lnTo>
                  <a:lnTo>
                    <a:pt x="70" y="24"/>
                  </a:lnTo>
                  <a:lnTo>
                    <a:pt x="75" y="13"/>
                  </a:lnTo>
                  <a:lnTo>
                    <a:pt x="78" y="0"/>
                  </a:lnTo>
                  <a:close/>
                </a:path>
              </a:pathLst>
            </a:custGeom>
            <a:solidFill>
              <a:srgbClr val="FFC4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6" name="Freeform 643"/>
            <p:cNvSpPr>
              <a:spLocks/>
            </p:cNvSpPr>
            <p:nvPr/>
          </p:nvSpPr>
          <p:spPr bwMode="auto">
            <a:xfrm>
              <a:off x="2908" y="1697"/>
              <a:ext cx="54" cy="86"/>
            </a:xfrm>
            <a:custGeom>
              <a:avLst/>
              <a:gdLst>
                <a:gd name="T0" fmla="*/ 54 w 54"/>
                <a:gd name="T1" fmla="*/ 0 h 104"/>
                <a:gd name="T2" fmla="*/ 35 w 54"/>
                <a:gd name="T3" fmla="*/ 5 h 104"/>
                <a:gd name="T4" fmla="*/ 19 w 54"/>
                <a:gd name="T5" fmla="*/ 15 h 104"/>
                <a:gd name="T6" fmla="*/ 8 w 54"/>
                <a:gd name="T7" fmla="*/ 26 h 104"/>
                <a:gd name="T8" fmla="*/ 3 w 54"/>
                <a:gd name="T9" fmla="*/ 42 h 104"/>
                <a:gd name="T10" fmla="*/ 0 w 54"/>
                <a:gd name="T11" fmla="*/ 55 h 104"/>
                <a:gd name="T12" fmla="*/ 3 w 54"/>
                <a:gd name="T13" fmla="*/ 73 h 104"/>
                <a:gd name="T14" fmla="*/ 8 w 54"/>
                <a:gd name="T15" fmla="*/ 89 h 104"/>
                <a:gd name="T16" fmla="*/ 16 w 54"/>
                <a:gd name="T17" fmla="*/ 104 h 104"/>
                <a:gd name="T18" fmla="*/ 16 w 54"/>
                <a:gd name="T19" fmla="*/ 104 h 104"/>
                <a:gd name="T20" fmla="*/ 13 w 54"/>
                <a:gd name="T21" fmla="*/ 99 h 104"/>
                <a:gd name="T22" fmla="*/ 11 w 54"/>
                <a:gd name="T23" fmla="*/ 94 h 104"/>
                <a:gd name="T24" fmla="*/ 8 w 54"/>
                <a:gd name="T25" fmla="*/ 86 h 104"/>
                <a:gd name="T26" fmla="*/ 5 w 54"/>
                <a:gd name="T27" fmla="*/ 78 h 104"/>
                <a:gd name="T28" fmla="*/ 5 w 54"/>
                <a:gd name="T29" fmla="*/ 70 h 104"/>
                <a:gd name="T30" fmla="*/ 5 w 54"/>
                <a:gd name="T31" fmla="*/ 63 h 104"/>
                <a:gd name="T32" fmla="*/ 5 w 54"/>
                <a:gd name="T33" fmla="*/ 55 h 104"/>
                <a:gd name="T34" fmla="*/ 8 w 54"/>
                <a:gd name="T35" fmla="*/ 44 h 104"/>
                <a:gd name="T36" fmla="*/ 13 w 54"/>
                <a:gd name="T37" fmla="*/ 34 h 104"/>
                <a:gd name="T38" fmla="*/ 16 w 54"/>
                <a:gd name="T39" fmla="*/ 28 h 104"/>
                <a:gd name="T40" fmla="*/ 21 w 54"/>
                <a:gd name="T41" fmla="*/ 21 h 104"/>
                <a:gd name="T42" fmla="*/ 29 w 54"/>
                <a:gd name="T43" fmla="*/ 15 h 104"/>
                <a:gd name="T44" fmla="*/ 35 w 54"/>
                <a:gd name="T45" fmla="*/ 10 h 104"/>
                <a:gd name="T46" fmla="*/ 45 w 54"/>
                <a:gd name="T47" fmla="*/ 5 h 104"/>
                <a:gd name="T48" fmla="*/ 54 w 54"/>
                <a:gd name="T49" fmla="*/ 0 h 10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54"/>
                <a:gd name="T76" fmla="*/ 0 h 104"/>
                <a:gd name="T77" fmla="*/ 54 w 54"/>
                <a:gd name="T78" fmla="*/ 104 h 10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54" h="104">
                  <a:moveTo>
                    <a:pt x="54" y="0"/>
                  </a:moveTo>
                  <a:lnTo>
                    <a:pt x="35" y="5"/>
                  </a:lnTo>
                  <a:lnTo>
                    <a:pt x="19" y="15"/>
                  </a:lnTo>
                  <a:lnTo>
                    <a:pt x="8" y="26"/>
                  </a:lnTo>
                  <a:lnTo>
                    <a:pt x="3" y="42"/>
                  </a:lnTo>
                  <a:lnTo>
                    <a:pt x="0" y="55"/>
                  </a:lnTo>
                  <a:lnTo>
                    <a:pt x="3" y="73"/>
                  </a:lnTo>
                  <a:lnTo>
                    <a:pt x="8" y="89"/>
                  </a:lnTo>
                  <a:lnTo>
                    <a:pt x="16" y="104"/>
                  </a:lnTo>
                  <a:lnTo>
                    <a:pt x="13" y="99"/>
                  </a:lnTo>
                  <a:lnTo>
                    <a:pt x="11" y="94"/>
                  </a:lnTo>
                  <a:lnTo>
                    <a:pt x="8" y="86"/>
                  </a:lnTo>
                  <a:lnTo>
                    <a:pt x="5" y="78"/>
                  </a:lnTo>
                  <a:lnTo>
                    <a:pt x="5" y="70"/>
                  </a:lnTo>
                  <a:lnTo>
                    <a:pt x="5" y="63"/>
                  </a:lnTo>
                  <a:lnTo>
                    <a:pt x="5" y="55"/>
                  </a:lnTo>
                  <a:lnTo>
                    <a:pt x="8" y="44"/>
                  </a:lnTo>
                  <a:lnTo>
                    <a:pt x="13" y="34"/>
                  </a:lnTo>
                  <a:lnTo>
                    <a:pt x="16" y="28"/>
                  </a:lnTo>
                  <a:lnTo>
                    <a:pt x="21" y="21"/>
                  </a:lnTo>
                  <a:lnTo>
                    <a:pt x="29" y="15"/>
                  </a:lnTo>
                  <a:lnTo>
                    <a:pt x="35" y="10"/>
                  </a:lnTo>
                  <a:lnTo>
                    <a:pt x="45" y="5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7" name="Freeform 644"/>
            <p:cNvSpPr>
              <a:spLocks/>
            </p:cNvSpPr>
            <p:nvPr/>
          </p:nvSpPr>
          <p:spPr bwMode="auto">
            <a:xfrm>
              <a:off x="2742" y="1979"/>
              <a:ext cx="118" cy="168"/>
            </a:xfrm>
            <a:custGeom>
              <a:avLst/>
              <a:gdLst>
                <a:gd name="T0" fmla="*/ 115 w 118"/>
                <a:gd name="T1" fmla="*/ 89 h 204"/>
                <a:gd name="T2" fmla="*/ 118 w 118"/>
                <a:gd name="T3" fmla="*/ 78 h 204"/>
                <a:gd name="T4" fmla="*/ 118 w 118"/>
                <a:gd name="T5" fmla="*/ 60 h 204"/>
                <a:gd name="T6" fmla="*/ 112 w 118"/>
                <a:gd name="T7" fmla="*/ 42 h 204"/>
                <a:gd name="T8" fmla="*/ 96 w 118"/>
                <a:gd name="T9" fmla="*/ 23 h 204"/>
                <a:gd name="T10" fmla="*/ 80 w 118"/>
                <a:gd name="T11" fmla="*/ 10 h 204"/>
                <a:gd name="T12" fmla="*/ 67 w 118"/>
                <a:gd name="T13" fmla="*/ 2 h 204"/>
                <a:gd name="T14" fmla="*/ 53 w 118"/>
                <a:gd name="T15" fmla="*/ 0 h 204"/>
                <a:gd name="T16" fmla="*/ 40 w 118"/>
                <a:gd name="T17" fmla="*/ 2 h 204"/>
                <a:gd name="T18" fmla="*/ 29 w 118"/>
                <a:gd name="T19" fmla="*/ 8 h 204"/>
                <a:gd name="T20" fmla="*/ 29 w 118"/>
                <a:gd name="T21" fmla="*/ 23 h 204"/>
                <a:gd name="T22" fmla="*/ 40 w 118"/>
                <a:gd name="T23" fmla="*/ 49 h 204"/>
                <a:gd name="T24" fmla="*/ 51 w 118"/>
                <a:gd name="T25" fmla="*/ 70 h 204"/>
                <a:gd name="T26" fmla="*/ 53 w 118"/>
                <a:gd name="T27" fmla="*/ 91 h 204"/>
                <a:gd name="T28" fmla="*/ 51 w 118"/>
                <a:gd name="T29" fmla="*/ 123 h 204"/>
                <a:gd name="T30" fmla="*/ 45 w 118"/>
                <a:gd name="T31" fmla="*/ 154 h 204"/>
                <a:gd name="T32" fmla="*/ 32 w 118"/>
                <a:gd name="T33" fmla="*/ 183 h 204"/>
                <a:gd name="T34" fmla="*/ 18 w 118"/>
                <a:gd name="T35" fmla="*/ 193 h 204"/>
                <a:gd name="T36" fmla="*/ 10 w 118"/>
                <a:gd name="T37" fmla="*/ 196 h 204"/>
                <a:gd name="T38" fmla="*/ 5 w 118"/>
                <a:gd name="T39" fmla="*/ 201 h 204"/>
                <a:gd name="T40" fmla="*/ 0 w 118"/>
                <a:gd name="T41" fmla="*/ 201 h 204"/>
                <a:gd name="T42" fmla="*/ 10 w 118"/>
                <a:gd name="T43" fmla="*/ 204 h 204"/>
                <a:gd name="T44" fmla="*/ 26 w 118"/>
                <a:gd name="T45" fmla="*/ 199 h 204"/>
                <a:gd name="T46" fmla="*/ 48 w 118"/>
                <a:gd name="T47" fmla="*/ 175 h 204"/>
                <a:gd name="T48" fmla="*/ 64 w 118"/>
                <a:gd name="T49" fmla="*/ 128 h 204"/>
                <a:gd name="T50" fmla="*/ 64 w 118"/>
                <a:gd name="T51" fmla="*/ 81 h 204"/>
                <a:gd name="T52" fmla="*/ 56 w 118"/>
                <a:gd name="T53" fmla="*/ 57 h 204"/>
                <a:gd name="T54" fmla="*/ 48 w 118"/>
                <a:gd name="T55" fmla="*/ 44 h 204"/>
                <a:gd name="T56" fmla="*/ 43 w 118"/>
                <a:gd name="T57" fmla="*/ 36 h 204"/>
                <a:gd name="T58" fmla="*/ 40 w 118"/>
                <a:gd name="T59" fmla="*/ 28 h 204"/>
                <a:gd name="T60" fmla="*/ 43 w 118"/>
                <a:gd name="T61" fmla="*/ 21 h 204"/>
                <a:gd name="T62" fmla="*/ 45 w 118"/>
                <a:gd name="T63" fmla="*/ 13 h 204"/>
                <a:gd name="T64" fmla="*/ 51 w 118"/>
                <a:gd name="T65" fmla="*/ 10 h 204"/>
                <a:gd name="T66" fmla="*/ 59 w 118"/>
                <a:gd name="T67" fmla="*/ 10 h 204"/>
                <a:gd name="T68" fmla="*/ 77 w 118"/>
                <a:gd name="T69" fmla="*/ 18 h 204"/>
                <a:gd name="T70" fmla="*/ 94 w 118"/>
                <a:gd name="T71" fmla="*/ 34 h 204"/>
                <a:gd name="T72" fmla="*/ 107 w 118"/>
                <a:gd name="T73" fmla="*/ 55 h 204"/>
                <a:gd name="T74" fmla="*/ 112 w 118"/>
                <a:gd name="T75" fmla="*/ 78 h 204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18"/>
                <a:gd name="T115" fmla="*/ 0 h 204"/>
                <a:gd name="T116" fmla="*/ 118 w 118"/>
                <a:gd name="T117" fmla="*/ 204 h 204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18" h="204">
                  <a:moveTo>
                    <a:pt x="115" y="91"/>
                  </a:moveTo>
                  <a:lnTo>
                    <a:pt x="115" y="89"/>
                  </a:lnTo>
                  <a:lnTo>
                    <a:pt x="118" y="86"/>
                  </a:lnTo>
                  <a:lnTo>
                    <a:pt x="118" y="78"/>
                  </a:lnTo>
                  <a:lnTo>
                    <a:pt x="118" y="70"/>
                  </a:lnTo>
                  <a:lnTo>
                    <a:pt x="118" y="60"/>
                  </a:lnTo>
                  <a:lnTo>
                    <a:pt x="115" y="49"/>
                  </a:lnTo>
                  <a:lnTo>
                    <a:pt x="112" y="42"/>
                  </a:lnTo>
                  <a:lnTo>
                    <a:pt x="104" y="31"/>
                  </a:lnTo>
                  <a:lnTo>
                    <a:pt x="96" y="23"/>
                  </a:lnTo>
                  <a:lnTo>
                    <a:pt x="88" y="18"/>
                  </a:lnTo>
                  <a:lnTo>
                    <a:pt x="80" y="10"/>
                  </a:lnTo>
                  <a:lnTo>
                    <a:pt x="75" y="8"/>
                  </a:lnTo>
                  <a:lnTo>
                    <a:pt x="67" y="2"/>
                  </a:lnTo>
                  <a:lnTo>
                    <a:pt x="61" y="2"/>
                  </a:lnTo>
                  <a:lnTo>
                    <a:pt x="53" y="0"/>
                  </a:lnTo>
                  <a:lnTo>
                    <a:pt x="48" y="0"/>
                  </a:lnTo>
                  <a:lnTo>
                    <a:pt x="40" y="2"/>
                  </a:lnTo>
                  <a:lnTo>
                    <a:pt x="35" y="5"/>
                  </a:lnTo>
                  <a:lnTo>
                    <a:pt x="29" y="8"/>
                  </a:lnTo>
                  <a:lnTo>
                    <a:pt x="29" y="13"/>
                  </a:lnTo>
                  <a:lnTo>
                    <a:pt x="29" y="23"/>
                  </a:lnTo>
                  <a:lnTo>
                    <a:pt x="32" y="36"/>
                  </a:lnTo>
                  <a:lnTo>
                    <a:pt x="40" y="49"/>
                  </a:lnTo>
                  <a:lnTo>
                    <a:pt x="45" y="60"/>
                  </a:lnTo>
                  <a:lnTo>
                    <a:pt x="51" y="70"/>
                  </a:lnTo>
                  <a:lnTo>
                    <a:pt x="53" y="78"/>
                  </a:lnTo>
                  <a:lnTo>
                    <a:pt x="53" y="91"/>
                  </a:lnTo>
                  <a:lnTo>
                    <a:pt x="53" y="104"/>
                  </a:lnTo>
                  <a:lnTo>
                    <a:pt x="51" y="123"/>
                  </a:lnTo>
                  <a:lnTo>
                    <a:pt x="51" y="138"/>
                  </a:lnTo>
                  <a:lnTo>
                    <a:pt x="45" y="154"/>
                  </a:lnTo>
                  <a:lnTo>
                    <a:pt x="40" y="170"/>
                  </a:lnTo>
                  <a:lnTo>
                    <a:pt x="32" y="183"/>
                  </a:lnTo>
                  <a:lnTo>
                    <a:pt x="24" y="191"/>
                  </a:lnTo>
                  <a:lnTo>
                    <a:pt x="18" y="193"/>
                  </a:lnTo>
                  <a:lnTo>
                    <a:pt x="16" y="196"/>
                  </a:lnTo>
                  <a:lnTo>
                    <a:pt x="10" y="196"/>
                  </a:lnTo>
                  <a:lnTo>
                    <a:pt x="8" y="199"/>
                  </a:lnTo>
                  <a:lnTo>
                    <a:pt x="5" y="201"/>
                  </a:lnTo>
                  <a:lnTo>
                    <a:pt x="2" y="201"/>
                  </a:lnTo>
                  <a:lnTo>
                    <a:pt x="0" y="201"/>
                  </a:lnTo>
                  <a:lnTo>
                    <a:pt x="10" y="204"/>
                  </a:lnTo>
                  <a:lnTo>
                    <a:pt x="18" y="201"/>
                  </a:lnTo>
                  <a:lnTo>
                    <a:pt x="26" y="199"/>
                  </a:lnTo>
                  <a:lnTo>
                    <a:pt x="35" y="193"/>
                  </a:lnTo>
                  <a:lnTo>
                    <a:pt x="48" y="175"/>
                  </a:lnTo>
                  <a:lnTo>
                    <a:pt x="56" y="152"/>
                  </a:lnTo>
                  <a:lnTo>
                    <a:pt x="64" y="128"/>
                  </a:lnTo>
                  <a:lnTo>
                    <a:pt x="67" y="102"/>
                  </a:lnTo>
                  <a:lnTo>
                    <a:pt x="64" y="81"/>
                  </a:lnTo>
                  <a:lnTo>
                    <a:pt x="61" y="63"/>
                  </a:lnTo>
                  <a:lnTo>
                    <a:pt x="56" y="57"/>
                  </a:lnTo>
                  <a:lnTo>
                    <a:pt x="51" y="49"/>
                  </a:lnTo>
                  <a:lnTo>
                    <a:pt x="48" y="44"/>
                  </a:lnTo>
                  <a:lnTo>
                    <a:pt x="45" y="42"/>
                  </a:lnTo>
                  <a:lnTo>
                    <a:pt x="43" y="36"/>
                  </a:lnTo>
                  <a:lnTo>
                    <a:pt x="40" y="34"/>
                  </a:lnTo>
                  <a:lnTo>
                    <a:pt x="40" y="28"/>
                  </a:lnTo>
                  <a:lnTo>
                    <a:pt x="40" y="23"/>
                  </a:lnTo>
                  <a:lnTo>
                    <a:pt x="43" y="21"/>
                  </a:lnTo>
                  <a:lnTo>
                    <a:pt x="45" y="15"/>
                  </a:lnTo>
                  <a:lnTo>
                    <a:pt x="45" y="13"/>
                  </a:lnTo>
                  <a:lnTo>
                    <a:pt x="48" y="13"/>
                  </a:lnTo>
                  <a:lnTo>
                    <a:pt x="51" y="10"/>
                  </a:lnTo>
                  <a:lnTo>
                    <a:pt x="53" y="10"/>
                  </a:lnTo>
                  <a:lnTo>
                    <a:pt x="59" y="10"/>
                  </a:lnTo>
                  <a:lnTo>
                    <a:pt x="64" y="13"/>
                  </a:lnTo>
                  <a:lnTo>
                    <a:pt x="77" y="18"/>
                  </a:lnTo>
                  <a:lnTo>
                    <a:pt x="85" y="26"/>
                  </a:lnTo>
                  <a:lnTo>
                    <a:pt x="94" y="34"/>
                  </a:lnTo>
                  <a:lnTo>
                    <a:pt x="102" y="44"/>
                  </a:lnTo>
                  <a:lnTo>
                    <a:pt x="107" y="55"/>
                  </a:lnTo>
                  <a:lnTo>
                    <a:pt x="110" y="68"/>
                  </a:lnTo>
                  <a:lnTo>
                    <a:pt x="112" y="78"/>
                  </a:lnTo>
                  <a:lnTo>
                    <a:pt x="115" y="91"/>
                  </a:lnTo>
                  <a:close/>
                </a:path>
              </a:pathLst>
            </a:custGeom>
            <a:solidFill>
              <a:srgbClr val="FFC4B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8" name="Freeform 645"/>
            <p:cNvSpPr>
              <a:spLocks/>
            </p:cNvSpPr>
            <p:nvPr/>
          </p:nvSpPr>
          <p:spPr bwMode="auto">
            <a:xfrm>
              <a:off x="2779" y="1986"/>
              <a:ext cx="59" cy="113"/>
            </a:xfrm>
            <a:custGeom>
              <a:avLst/>
              <a:gdLst>
                <a:gd name="T0" fmla="*/ 59 w 59"/>
                <a:gd name="T1" fmla="*/ 31 h 138"/>
                <a:gd name="T2" fmla="*/ 57 w 59"/>
                <a:gd name="T3" fmla="*/ 23 h 138"/>
                <a:gd name="T4" fmla="*/ 51 w 59"/>
                <a:gd name="T5" fmla="*/ 18 h 138"/>
                <a:gd name="T6" fmla="*/ 46 w 59"/>
                <a:gd name="T7" fmla="*/ 10 h 138"/>
                <a:gd name="T8" fmla="*/ 38 w 59"/>
                <a:gd name="T9" fmla="*/ 5 h 138"/>
                <a:gd name="T10" fmla="*/ 32 w 59"/>
                <a:gd name="T11" fmla="*/ 2 h 138"/>
                <a:gd name="T12" fmla="*/ 24 w 59"/>
                <a:gd name="T13" fmla="*/ 0 h 138"/>
                <a:gd name="T14" fmla="*/ 16 w 59"/>
                <a:gd name="T15" fmla="*/ 0 h 138"/>
                <a:gd name="T16" fmla="*/ 8 w 59"/>
                <a:gd name="T17" fmla="*/ 2 h 138"/>
                <a:gd name="T18" fmla="*/ 3 w 59"/>
                <a:gd name="T19" fmla="*/ 7 h 138"/>
                <a:gd name="T20" fmla="*/ 0 w 59"/>
                <a:gd name="T21" fmla="*/ 15 h 138"/>
                <a:gd name="T22" fmla="*/ 0 w 59"/>
                <a:gd name="T23" fmla="*/ 23 h 138"/>
                <a:gd name="T24" fmla="*/ 3 w 59"/>
                <a:gd name="T25" fmla="*/ 28 h 138"/>
                <a:gd name="T26" fmla="*/ 6 w 59"/>
                <a:gd name="T27" fmla="*/ 36 h 138"/>
                <a:gd name="T28" fmla="*/ 11 w 59"/>
                <a:gd name="T29" fmla="*/ 44 h 138"/>
                <a:gd name="T30" fmla="*/ 16 w 59"/>
                <a:gd name="T31" fmla="*/ 49 h 138"/>
                <a:gd name="T32" fmla="*/ 22 w 59"/>
                <a:gd name="T33" fmla="*/ 55 h 138"/>
                <a:gd name="T34" fmla="*/ 24 w 59"/>
                <a:gd name="T35" fmla="*/ 65 h 138"/>
                <a:gd name="T36" fmla="*/ 24 w 59"/>
                <a:gd name="T37" fmla="*/ 75 h 138"/>
                <a:gd name="T38" fmla="*/ 24 w 59"/>
                <a:gd name="T39" fmla="*/ 86 h 138"/>
                <a:gd name="T40" fmla="*/ 24 w 59"/>
                <a:gd name="T41" fmla="*/ 96 h 138"/>
                <a:gd name="T42" fmla="*/ 24 w 59"/>
                <a:gd name="T43" fmla="*/ 107 h 138"/>
                <a:gd name="T44" fmla="*/ 24 w 59"/>
                <a:gd name="T45" fmla="*/ 117 h 138"/>
                <a:gd name="T46" fmla="*/ 22 w 59"/>
                <a:gd name="T47" fmla="*/ 128 h 138"/>
                <a:gd name="T48" fmla="*/ 22 w 59"/>
                <a:gd name="T49" fmla="*/ 138 h 138"/>
                <a:gd name="T50" fmla="*/ 24 w 59"/>
                <a:gd name="T51" fmla="*/ 128 h 138"/>
                <a:gd name="T52" fmla="*/ 27 w 59"/>
                <a:gd name="T53" fmla="*/ 115 h 138"/>
                <a:gd name="T54" fmla="*/ 30 w 59"/>
                <a:gd name="T55" fmla="*/ 104 h 138"/>
                <a:gd name="T56" fmla="*/ 30 w 59"/>
                <a:gd name="T57" fmla="*/ 94 h 138"/>
                <a:gd name="T58" fmla="*/ 30 w 59"/>
                <a:gd name="T59" fmla="*/ 81 h 138"/>
                <a:gd name="T60" fmla="*/ 30 w 59"/>
                <a:gd name="T61" fmla="*/ 70 h 138"/>
                <a:gd name="T62" fmla="*/ 27 w 59"/>
                <a:gd name="T63" fmla="*/ 60 h 138"/>
                <a:gd name="T64" fmla="*/ 24 w 59"/>
                <a:gd name="T65" fmla="*/ 47 h 138"/>
                <a:gd name="T66" fmla="*/ 22 w 59"/>
                <a:gd name="T67" fmla="*/ 41 h 138"/>
                <a:gd name="T68" fmla="*/ 19 w 59"/>
                <a:gd name="T69" fmla="*/ 39 h 138"/>
                <a:gd name="T70" fmla="*/ 16 w 59"/>
                <a:gd name="T71" fmla="*/ 34 h 138"/>
                <a:gd name="T72" fmla="*/ 14 w 59"/>
                <a:gd name="T73" fmla="*/ 28 h 138"/>
                <a:gd name="T74" fmla="*/ 11 w 59"/>
                <a:gd name="T75" fmla="*/ 26 h 138"/>
                <a:gd name="T76" fmla="*/ 8 w 59"/>
                <a:gd name="T77" fmla="*/ 20 h 138"/>
                <a:gd name="T78" fmla="*/ 6 w 59"/>
                <a:gd name="T79" fmla="*/ 18 h 138"/>
                <a:gd name="T80" fmla="*/ 8 w 59"/>
                <a:gd name="T81" fmla="*/ 13 h 138"/>
                <a:gd name="T82" fmla="*/ 11 w 59"/>
                <a:gd name="T83" fmla="*/ 7 h 138"/>
                <a:gd name="T84" fmla="*/ 19 w 59"/>
                <a:gd name="T85" fmla="*/ 5 h 138"/>
                <a:gd name="T86" fmla="*/ 24 w 59"/>
                <a:gd name="T87" fmla="*/ 5 h 138"/>
                <a:gd name="T88" fmla="*/ 32 w 59"/>
                <a:gd name="T89" fmla="*/ 7 h 138"/>
                <a:gd name="T90" fmla="*/ 40 w 59"/>
                <a:gd name="T91" fmla="*/ 13 h 138"/>
                <a:gd name="T92" fmla="*/ 48 w 59"/>
                <a:gd name="T93" fmla="*/ 20 h 138"/>
                <a:gd name="T94" fmla="*/ 54 w 59"/>
                <a:gd name="T95" fmla="*/ 26 h 138"/>
                <a:gd name="T96" fmla="*/ 59 w 59"/>
                <a:gd name="T97" fmla="*/ 31 h 138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59"/>
                <a:gd name="T148" fmla="*/ 0 h 138"/>
                <a:gd name="T149" fmla="*/ 59 w 59"/>
                <a:gd name="T150" fmla="*/ 138 h 138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59" h="138">
                  <a:moveTo>
                    <a:pt x="59" y="31"/>
                  </a:moveTo>
                  <a:lnTo>
                    <a:pt x="57" y="23"/>
                  </a:lnTo>
                  <a:lnTo>
                    <a:pt x="51" y="18"/>
                  </a:lnTo>
                  <a:lnTo>
                    <a:pt x="46" y="10"/>
                  </a:lnTo>
                  <a:lnTo>
                    <a:pt x="38" y="5"/>
                  </a:lnTo>
                  <a:lnTo>
                    <a:pt x="32" y="2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8" y="2"/>
                  </a:lnTo>
                  <a:lnTo>
                    <a:pt x="3" y="7"/>
                  </a:lnTo>
                  <a:lnTo>
                    <a:pt x="0" y="15"/>
                  </a:lnTo>
                  <a:lnTo>
                    <a:pt x="0" y="23"/>
                  </a:lnTo>
                  <a:lnTo>
                    <a:pt x="3" y="28"/>
                  </a:lnTo>
                  <a:lnTo>
                    <a:pt x="6" y="36"/>
                  </a:lnTo>
                  <a:lnTo>
                    <a:pt x="11" y="44"/>
                  </a:lnTo>
                  <a:lnTo>
                    <a:pt x="16" y="49"/>
                  </a:lnTo>
                  <a:lnTo>
                    <a:pt x="22" y="55"/>
                  </a:lnTo>
                  <a:lnTo>
                    <a:pt x="24" y="65"/>
                  </a:lnTo>
                  <a:lnTo>
                    <a:pt x="24" y="75"/>
                  </a:lnTo>
                  <a:lnTo>
                    <a:pt x="24" y="86"/>
                  </a:lnTo>
                  <a:lnTo>
                    <a:pt x="24" y="96"/>
                  </a:lnTo>
                  <a:lnTo>
                    <a:pt x="24" y="107"/>
                  </a:lnTo>
                  <a:lnTo>
                    <a:pt x="24" y="117"/>
                  </a:lnTo>
                  <a:lnTo>
                    <a:pt x="22" y="128"/>
                  </a:lnTo>
                  <a:lnTo>
                    <a:pt x="22" y="138"/>
                  </a:lnTo>
                  <a:lnTo>
                    <a:pt x="24" y="128"/>
                  </a:lnTo>
                  <a:lnTo>
                    <a:pt x="27" y="115"/>
                  </a:lnTo>
                  <a:lnTo>
                    <a:pt x="30" y="104"/>
                  </a:lnTo>
                  <a:lnTo>
                    <a:pt x="30" y="94"/>
                  </a:lnTo>
                  <a:lnTo>
                    <a:pt x="30" y="81"/>
                  </a:lnTo>
                  <a:lnTo>
                    <a:pt x="30" y="70"/>
                  </a:lnTo>
                  <a:lnTo>
                    <a:pt x="27" y="60"/>
                  </a:lnTo>
                  <a:lnTo>
                    <a:pt x="24" y="47"/>
                  </a:lnTo>
                  <a:lnTo>
                    <a:pt x="22" y="41"/>
                  </a:lnTo>
                  <a:lnTo>
                    <a:pt x="19" y="39"/>
                  </a:lnTo>
                  <a:lnTo>
                    <a:pt x="16" y="34"/>
                  </a:lnTo>
                  <a:lnTo>
                    <a:pt x="14" y="28"/>
                  </a:lnTo>
                  <a:lnTo>
                    <a:pt x="11" y="26"/>
                  </a:lnTo>
                  <a:lnTo>
                    <a:pt x="8" y="20"/>
                  </a:lnTo>
                  <a:lnTo>
                    <a:pt x="6" y="18"/>
                  </a:lnTo>
                  <a:lnTo>
                    <a:pt x="8" y="13"/>
                  </a:lnTo>
                  <a:lnTo>
                    <a:pt x="11" y="7"/>
                  </a:lnTo>
                  <a:lnTo>
                    <a:pt x="19" y="5"/>
                  </a:lnTo>
                  <a:lnTo>
                    <a:pt x="24" y="5"/>
                  </a:lnTo>
                  <a:lnTo>
                    <a:pt x="32" y="7"/>
                  </a:lnTo>
                  <a:lnTo>
                    <a:pt x="40" y="13"/>
                  </a:lnTo>
                  <a:lnTo>
                    <a:pt x="48" y="20"/>
                  </a:lnTo>
                  <a:lnTo>
                    <a:pt x="54" y="26"/>
                  </a:lnTo>
                  <a:lnTo>
                    <a:pt x="59" y="31"/>
                  </a:lnTo>
                  <a:close/>
                </a:path>
              </a:pathLst>
            </a:cu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69" name="Freeform 646"/>
            <p:cNvSpPr>
              <a:spLocks/>
            </p:cNvSpPr>
            <p:nvPr/>
          </p:nvSpPr>
          <p:spPr bwMode="auto">
            <a:xfrm>
              <a:off x="2578" y="1635"/>
              <a:ext cx="351" cy="387"/>
            </a:xfrm>
            <a:custGeom>
              <a:avLst/>
              <a:gdLst>
                <a:gd name="T0" fmla="*/ 341 w 351"/>
                <a:gd name="T1" fmla="*/ 65 h 471"/>
                <a:gd name="T2" fmla="*/ 327 w 351"/>
                <a:gd name="T3" fmla="*/ 57 h 471"/>
                <a:gd name="T4" fmla="*/ 314 w 351"/>
                <a:gd name="T5" fmla="*/ 47 h 471"/>
                <a:gd name="T6" fmla="*/ 306 w 351"/>
                <a:gd name="T7" fmla="*/ 34 h 471"/>
                <a:gd name="T8" fmla="*/ 300 w 351"/>
                <a:gd name="T9" fmla="*/ 23 h 471"/>
                <a:gd name="T10" fmla="*/ 300 w 351"/>
                <a:gd name="T11" fmla="*/ 21 h 471"/>
                <a:gd name="T12" fmla="*/ 295 w 351"/>
                <a:gd name="T13" fmla="*/ 15 h 471"/>
                <a:gd name="T14" fmla="*/ 282 w 351"/>
                <a:gd name="T15" fmla="*/ 13 h 471"/>
                <a:gd name="T16" fmla="*/ 258 w 351"/>
                <a:gd name="T17" fmla="*/ 13 h 471"/>
                <a:gd name="T18" fmla="*/ 225 w 351"/>
                <a:gd name="T19" fmla="*/ 8 h 471"/>
                <a:gd name="T20" fmla="*/ 193 w 351"/>
                <a:gd name="T21" fmla="*/ 2 h 471"/>
                <a:gd name="T22" fmla="*/ 169 w 351"/>
                <a:gd name="T23" fmla="*/ 2 h 471"/>
                <a:gd name="T24" fmla="*/ 156 w 351"/>
                <a:gd name="T25" fmla="*/ 18 h 471"/>
                <a:gd name="T26" fmla="*/ 145 w 351"/>
                <a:gd name="T27" fmla="*/ 42 h 471"/>
                <a:gd name="T28" fmla="*/ 137 w 351"/>
                <a:gd name="T29" fmla="*/ 65 h 471"/>
                <a:gd name="T30" fmla="*/ 134 w 351"/>
                <a:gd name="T31" fmla="*/ 86 h 471"/>
                <a:gd name="T32" fmla="*/ 137 w 351"/>
                <a:gd name="T33" fmla="*/ 102 h 471"/>
                <a:gd name="T34" fmla="*/ 142 w 351"/>
                <a:gd name="T35" fmla="*/ 118 h 471"/>
                <a:gd name="T36" fmla="*/ 148 w 351"/>
                <a:gd name="T37" fmla="*/ 133 h 471"/>
                <a:gd name="T38" fmla="*/ 150 w 351"/>
                <a:gd name="T39" fmla="*/ 152 h 471"/>
                <a:gd name="T40" fmla="*/ 150 w 351"/>
                <a:gd name="T41" fmla="*/ 170 h 471"/>
                <a:gd name="T42" fmla="*/ 140 w 351"/>
                <a:gd name="T43" fmla="*/ 199 h 471"/>
                <a:gd name="T44" fmla="*/ 123 w 351"/>
                <a:gd name="T45" fmla="*/ 230 h 471"/>
                <a:gd name="T46" fmla="*/ 107 w 351"/>
                <a:gd name="T47" fmla="*/ 262 h 471"/>
                <a:gd name="T48" fmla="*/ 89 w 351"/>
                <a:gd name="T49" fmla="*/ 283 h 471"/>
                <a:gd name="T50" fmla="*/ 64 w 351"/>
                <a:gd name="T51" fmla="*/ 309 h 471"/>
                <a:gd name="T52" fmla="*/ 38 w 351"/>
                <a:gd name="T53" fmla="*/ 338 h 471"/>
                <a:gd name="T54" fmla="*/ 16 w 351"/>
                <a:gd name="T55" fmla="*/ 369 h 471"/>
                <a:gd name="T56" fmla="*/ 11 w 351"/>
                <a:gd name="T57" fmla="*/ 398 h 471"/>
                <a:gd name="T58" fmla="*/ 5 w 351"/>
                <a:gd name="T59" fmla="*/ 427 h 471"/>
                <a:gd name="T60" fmla="*/ 0 w 351"/>
                <a:gd name="T61" fmla="*/ 453 h 471"/>
                <a:gd name="T62" fmla="*/ 0 w 351"/>
                <a:gd name="T63" fmla="*/ 468 h 471"/>
                <a:gd name="T64" fmla="*/ 3 w 351"/>
                <a:gd name="T65" fmla="*/ 471 h 471"/>
                <a:gd name="T66" fmla="*/ 8 w 351"/>
                <a:gd name="T67" fmla="*/ 471 h 471"/>
                <a:gd name="T68" fmla="*/ 16 w 351"/>
                <a:gd name="T69" fmla="*/ 468 h 471"/>
                <a:gd name="T70" fmla="*/ 22 w 351"/>
                <a:gd name="T71" fmla="*/ 468 h 471"/>
                <a:gd name="T72" fmla="*/ 27 w 351"/>
                <a:gd name="T73" fmla="*/ 466 h 471"/>
                <a:gd name="T74" fmla="*/ 24 w 351"/>
                <a:gd name="T75" fmla="*/ 453 h 471"/>
                <a:gd name="T76" fmla="*/ 27 w 351"/>
                <a:gd name="T77" fmla="*/ 429 h 471"/>
                <a:gd name="T78" fmla="*/ 32 w 351"/>
                <a:gd name="T79" fmla="*/ 406 h 471"/>
                <a:gd name="T80" fmla="*/ 51 w 351"/>
                <a:gd name="T81" fmla="*/ 369 h 471"/>
                <a:gd name="T82" fmla="*/ 91 w 351"/>
                <a:gd name="T83" fmla="*/ 319 h 471"/>
                <a:gd name="T84" fmla="*/ 137 w 351"/>
                <a:gd name="T85" fmla="*/ 272 h 471"/>
                <a:gd name="T86" fmla="*/ 172 w 351"/>
                <a:gd name="T87" fmla="*/ 235 h 471"/>
                <a:gd name="T88" fmla="*/ 177 w 351"/>
                <a:gd name="T89" fmla="*/ 214 h 471"/>
                <a:gd name="T90" fmla="*/ 177 w 351"/>
                <a:gd name="T91" fmla="*/ 201 h 471"/>
                <a:gd name="T92" fmla="*/ 172 w 351"/>
                <a:gd name="T93" fmla="*/ 188 h 471"/>
                <a:gd name="T94" fmla="*/ 166 w 351"/>
                <a:gd name="T95" fmla="*/ 173 h 471"/>
                <a:gd name="T96" fmla="*/ 158 w 351"/>
                <a:gd name="T97" fmla="*/ 139 h 471"/>
                <a:gd name="T98" fmla="*/ 158 w 351"/>
                <a:gd name="T99" fmla="*/ 91 h 471"/>
                <a:gd name="T100" fmla="*/ 172 w 351"/>
                <a:gd name="T101" fmla="*/ 63 h 471"/>
                <a:gd name="T102" fmla="*/ 185 w 351"/>
                <a:gd name="T103" fmla="*/ 50 h 471"/>
                <a:gd name="T104" fmla="*/ 207 w 351"/>
                <a:gd name="T105" fmla="*/ 42 h 471"/>
                <a:gd name="T106" fmla="*/ 233 w 351"/>
                <a:gd name="T107" fmla="*/ 39 h 471"/>
                <a:gd name="T108" fmla="*/ 260 w 351"/>
                <a:gd name="T109" fmla="*/ 47 h 471"/>
                <a:gd name="T110" fmla="*/ 284 w 351"/>
                <a:gd name="T111" fmla="*/ 57 h 471"/>
                <a:gd name="T112" fmla="*/ 306 w 351"/>
                <a:gd name="T113" fmla="*/ 70 h 471"/>
                <a:gd name="T114" fmla="*/ 322 w 351"/>
                <a:gd name="T115" fmla="*/ 78 h 471"/>
                <a:gd name="T116" fmla="*/ 327 w 351"/>
                <a:gd name="T117" fmla="*/ 78 h 471"/>
                <a:gd name="T118" fmla="*/ 333 w 351"/>
                <a:gd name="T119" fmla="*/ 76 h 471"/>
                <a:gd name="T120" fmla="*/ 341 w 351"/>
                <a:gd name="T121" fmla="*/ 73 h 471"/>
                <a:gd name="T122" fmla="*/ 349 w 351"/>
                <a:gd name="T123" fmla="*/ 70 h 47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351"/>
                <a:gd name="T187" fmla="*/ 0 h 471"/>
                <a:gd name="T188" fmla="*/ 351 w 351"/>
                <a:gd name="T189" fmla="*/ 471 h 471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351" h="471">
                  <a:moveTo>
                    <a:pt x="351" y="68"/>
                  </a:moveTo>
                  <a:lnTo>
                    <a:pt x="341" y="65"/>
                  </a:lnTo>
                  <a:lnTo>
                    <a:pt x="333" y="60"/>
                  </a:lnTo>
                  <a:lnTo>
                    <a:pt x="327" y="57"/>
                  </a:lnTo>
                  <a:lnTo>
                    <a:pt x="319" y="52"/>
                  </a:lnTo>
                  <a:lnTo>
                    <a:pt x="314" y="47"/>
                  </a:lnTo>
                  <a:lnTo>
                    <a:pt x="308" y="42"/>
                  </a:lnTo>
                  <a:lnTo>
                    <a:pt x="306" y="34"/>
                  </a:lnTo>
                  <a:lnTo>
                    <a:pt x="300" y="26"/>
                  </a:lnTo>
                  <a:lnTo>
                    <a:pt x="300" y="23"/>
                  </a:lnTo>
                  <a:lnTo>
                    <a:pt x="300" y="21"/>
                  </a:lnTo>
                  <a:lnTo>
                    <a:pt x="298" y="18"/>
                  </a:lnTo>
                  <a:lnTo>
                    <a:pt x="295" y="15"/>
                  </a:lnTo>
                  <a:lnTo>
                    <a:pt x="290" y="13"/>
                  </a:lnTo>
                  <a:lnTo>
                    <a:pt x="282" y="13"/>
                  </a:lnTo>
                  <a:lnTo>
                    <a:pt x="271" y="13"/>
                  </a:lnTo>
                  <a:lnTo>
                    <a:pt x="258" y="13"/>
                  </a:lnTo>
                  <a:lnTo>
                    <a:pt x="241" y="13"/>
                  </a:lnTo>
                  <a:lnTo>
                    <a:pt x="225" y="8"/>
                  </a:lnTo>
                  <a:lnTo>
                    <a:pt x="209" y="5"/>
                  </a:lnTo>
                  <a:lnTo>
                    <a:pt x="193" y="2"/>
                  </a:lnTo>
                  <a:lnTo>
                    <a:pt x="180" y="0"/>
                  </a:lnTo>
                  <a:lnTo>
                    <a:pt x="169" y="2"/>
                  </a:lnTo>
                  <a:lnTo>
                    <a:pt x="161" y="10"/>
                  </a:lnTo>
                  <a:lnTo>
                    <a:pt x="156" y="18"/>
                  </a:lnTo>
                  <a:lnTo>
                    <a:pt x="150" y="31"/>
                  </a:lnTo>
                  <a:lnTo>
                    <a:pt x="145" y="42"/>
                  </a:lnTo>
                  <a:lnTo>
                    <a:pt x="142" y="52"/>
                  </a:lnTo>
                  <a:lnTo>
                    <a:pt x="137" y="65"/>
                  </a:lnTo>
                  <a:lnTo>
                    <a:pt x="134" y="76"/>
                  </a:lnTo>
                  <a:lnTo>
                    <a:pt x="134" y="86"/>
                  </a:lnTo>
                  <a:lnTo>
                    <a:pt x="134" y="94"/>
                  </a:lnTo>
                  <a:lnTo>
                    <a:pt x="137" y="102"/>
                  </a:lnTo>
                  <a:lnTo>
                    <a:pt x="140" y="110"/>
                  </a:lnTo>
                  <a:lnTo>
                    <a:pt x="142" y="118"/>
                  </a:lnTo>
                  <a:lnTo>
                    <a:pt x="145" y="125"/>
                  </a:lnTo>
                  <a:lnTo>
                    <a:pt x="148" y="133"/>
                  </a:lnTo>
                  <a:lnTo>
                    <a:pt x="150" y="141"/>
                  </a:lnTo>
                  <a:lnTo>
                    <a:pt x="150" y="152"/>
                  </a:lnTo>
                  <a:lnTo>
                    <a:pt x="150" y="159"/>
                  </a:lnTo>
                  <a:lnTo>
                    <a:pt x="150" y="170"/>
                  </a:lnTo>
                  <a:lnTo>
                    <a:pt x="145" y="183"/>
                  </a:lnTo>
                  <a:lnTo>
                    <a:pt x="140" y="199"/>
                  </a:lnTo>
                  <a:lnTo>
                    <a:pt x="131" y="214"/>
                  </a:lnTo>
                  <a:lnTo>
                    <a:pt x="123" y="230"/>
                  </a:lnTo>
                  <a:lnTo>
                    <a:pt x="115" y="246"/>
                  </a:lnTo>
                  <a:lnTo>
                    <a:pt x="107" y="262"/>
                  </a:lnTo>
                  <a:lnTo>
                    <a:pt x="99" y="272"/>
                  </a:lnTo>
                  <a:lnTo>
                    <a:pt x="89" y="283"/>
                  </a:lnTo>
                  <a:lnTo>
                    <a:pt x="78" y="296"/>
                  </a:lnTo>
                  <a:lnTo>
                    <a:pt x="64" y="309"/>
                  </a:lnTo>
                  <a:lnTo>
                    <a:pt x="51" y="324"/>
                  </a:lnTo>
                  <a:lnTo>
                    <a:pt x="38" y="338"/>
                  </a:lnTo>
                  <a:lnTo>
                    <a:pt x="27" y="353"/>
                  </a:lnTo>
                  <a:lnTo>
                    <a:pt x="16" y="369"/>
                  </a:lnTo>
                  <a:lnTo>
                    <a:pt x="14" y="382"/>
                  </a:lnTo>
                  <a:lnTo>
                    <a:pt x="11" y="398"/>
                  </a:lnTo>
                  <a:lnTo>
                    <a:pt x="8" y="411"/>
                  </a:lnTo>
                  <a:lnTo>
                    <a:pt x="5" y="427"/>
                  </a:lnTo>
                  <a:lnTo>
                    <a:pt x="3" y="440"/>
                  </a:lnTo>
                  <a:lnTo>
                    <a:pt x="0" y="453"/>
                  </a:lnTo>
                  <a:lnTo>
                    <a:pt x="0" y="463"/>
                  </a:lnTo>
                  <a:lnTo>
                    <a:pt x="0" y="468"/>
                  </a:lnTo>
                  <a:lnTo>
                    <a:pt x="0" y="471"/>
                  </a:lnTo>
                  <a:lnTo>
                    <a:pt x="3" y="471"/>
                  </a:lnTo>
                  <a:lnTo>
                    <a:pt x="5" y="471"/>
                  </a:lnTo>
                  <a:lnTo>
                    <a:pt x="8" y="471"/>
                  </a:lnTo>
                  <a:lnTo>
                    <a:pt x="14" y="468"/>
                  </a:lnTo>
                  <a:lnTo>
                    <a:pt x="16" y="468"/>
                  </a:lnTo>
                  <a:lnTo>
                    <a:pt x="19" y="468"/>
                  </a:lnTo>
                  <a:lnTo>
                    <a:pt x="22" y="468"/>
                  </a:lnTo>
                  <a:lnTo>
                    <a:pt x="27" y="468"/>
                  </a:lnTo>
                  <a:lnTo>
                    <a:pt x="27" y="466"/>
                  </a:lnTo>
                  <a:lnTo>
                    <a:pt x="24" y="461"/>
                  </a:lnTo>
                  <a:lnTo>
                    <a:pt x="24" y="453"/>
                  </a:lnTo>
                  <a:lnTo>
                    <a:pt x="24" y="442"/>
                  </a:lnTo>
                  <a:lnTo>
                    <a:pt x="27" y="429"/>
                  </a:lnTo>
                  <a:lnTo>
                    <a:pt x="27" y="419"/>
                  </a:lnTo>
                  <a:lnTo>
                    <a:pt x="32" y="406"/>
                  </a:lnTo>
                  <a:lnTo>
                    <a:pt x="38" y="392"/>
                  </a:lnTo>
                  <a:lnTo>
                    <a:pt x="51" y="369"/>
                  </a:lnTo>
                  <a:lnTo>
                    <a:pt x="70" y="345"/>
                  </a:lnTo>
                  <a:lnTo>
                    <a:pt x="91" y="319"/>
                  </a:lnTo>
                  <a:lnTo>
                    <a:pt x="115" y="296"/>
                  </a:lnTo>
                  <a:lnTo>
                    <a:pt x="137" y="272"/>
                  </a:lnTo>
                  <a:lnTo>
                    <a:pt x="156" y="251"/>
                  </a:lnTo>
                  <a:lnTo>
                    <a:pt x="172" y="235"/>
                  </a:lnTo>
                  <a:lnTo>
                    <a:pt x="177" y="225"/>
                  </a:lnTo>
                  <a:lnTo>
                    <a:pt x="177" y="214"/>
                  </a:lnTo>
                  <a:lnTo>
                    <a:pt x="177" y="209"/>
                  </a:lnTo>
                  <a:lnTo>
                    <a:pt x="177" y="201"/>
                  </a:lnTo>
                  <a:lnTo>
                    <a:pt x="174" y="196"/>
                  </a:lnTo>
                  <a:lnTo>
                    <a:pt x="172" y="188"/>
                  </a:lnTo>
                  <a:lnTo>
                    <a:pt x="169" y="180"/>
                  </a:lnTo>
                  <a:lnTo>
                    <a:pt x="166" y="173"/>
                  </a:lnTo>
                  <a:lnTo>
                    <a:pt x="164" y="162"/>
                  </a:lnTo>
                  <a:lnTo>
                    <a:pt x="158" y="139"/>
                  </a:lnTo>
                  <a:lnTo>
                    <a:pt x="156" y="115"/>
                  </a:lnTo>
                  <a:lnTo>
                    <a:pt x="158" y="91"/>
                  </a:lnTo>
                  <a:lnTo>
                    <a:pt x="166" y="70"/>
                  </a:lnTo>
                  <a:lnTo>
                    <a:pt x="172" y="63"/>
                  </a:lnTo>
                  <a:lnTo>
                    <a:pt x="177" y="55"/>
                  </a:lnTo>
                  <a:lnTo>
                    <a:pt x="185" y="50"/>
                  </a:lnTo>
                  <a:lnTo>
                    <a:pt x="196" y="44"/>
                  </a:lnTo>
                  <a:lnTo>
                    <a:pt x="207" y="42"/>
                  </a:lnTo>
                  <a:lnTo>
                    <a:pt x="217" y="39"/>
                  </a:lnTo>
                  <a:lnTo>
                    <a:pt x="233" y="39"/>
                  </a:lnTo>
                  <a:lnTo>
                    <a:pt x="247" y="44"/>
                  </a:lnTo>
                  <a:lnTo>
                    <a:pt x="260" y="47"/>
                  </a:lnTo>
                  <a:lnTo>
                    <a:pt x="271" y="52"/>
                  </a:lnTo>
                  <a:lnTo>
                    <a:pt x="284" y="57"/>
                  </a:lnTo>
                  <a:lnTo>
                    <a:pt x="295" y="65"/>
                  </a:lnTo>
                  <a:lnTo>
                    <a:pt x="306" y="70"/>
                  </a:lnTo>
                  <a:lnTo>
                    <a:pt x="314" y="76"/>
                  </a:lnTo>
                  <a:lnTo>
                    <a:pt x="322" y="78"/>
                  </a:lnTo>
                  <a:lnTo>
                    <a:pt x="322" y="81"/>
                  </a:lnTo>
                  <a:lnTo>
                    <a:pt x="327" y="78"/>
                  </a:lnTo>
                  <a:lnTo>
                    <a:pt x="330" y="78"/>
                  </a:lnTo>
                  <a:lnTo>
                    <a:pt x="333" y="76"/>
                  </a:lnTo>
                  <a:lnTo>
                    <a:pt x="338" y="76"/>
                  </a:lnTo>
                  <a:lnTo>
                    <a:pt x="341" y="73"/>
                  </a:lnTo>
                  <a:lnTo>
                    <a:pt x="343" y="70"/>
                  </a:lnTo>
                  <a:lnTo>
                    <a:pt x="349" y="70"/>
                  </a:lnTo>
                  <a:lnTo>
                    <a:pt x="351" y="68"/>
                  </a:lnTo>
                  <a:close/>
                </a:path>
              </a:pathLst>
            </a:cu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0" name="Freeform 647"/>
            <p:cNvSpPr>
              <a:spLocks/>
            </p:cNvSpPr>
            <p:nvPr/>
          </p:nvSpPr>
          <p:spPr bwMode="auto">
            <a:xfrm>
              <a:off x="2900" y="1771"/>
              <a:ext cx="51" cy="113"/>
            </a:xfrm>
            <a:custGeom>
              <a:avLst/>
              <a:gdLst>
                <a:gd name="T0" fmla="*/ 0 w 51"/>
                <a:gd name="T1" fmla="*/ 0 h 138"/>
                <a:gd name="T2" fmla="*/ 0 w 51"/>
                <a:gd name="T3" fmla="*/ 0 h 138"/>
                <a:gd name="T4" fmla="*/ 0 w 51"/>
                <a:gd name="T5" fmla="*/ 5 h 138"/>
                <a:gd name="T6" fmla="*/ 0 w 51"/>
                <a:gd name="T7" fmla="*/ 13 h 138"/>
                <a:gd name="T8" fmla="*/ 3 w 51"/>
                <a:gd name="T9" fmla="*/ 23 h 138"/>
                <a:gd name="T10" fmla="*/ 3 w 51"/>
                <a:gd name="T11" fmla="*/ 31 h 138"/>
                <a:gd name="T12" fmla="*/ 3 w 51"/>
                <a:gd name="T13" fmla="*/ 42 h 138"/>
                <a:gd name="T14" fmla="*/ 5 w 51"/>
                <a:gd name="T15" fmla="*/ 49 h 138"/>
                <a:gd name="T16" fmla="*/ 5 w 51"/>
                <a:gd name="T17" fmla="*/ 55 h 138"/>
                <a:gd name="T18" fmla="*/ 8 w 51"/>
                <a:gd name="T19" fmla="*/ 60 h 138"/>
                <a:gd name="T20" fmla="*/ 11 w 51"/>
                <a:gd name="T21" fmla="*/ 63 h 138"/>
                <a:gd name="T22" fmla="*/ 13 w 51"/>
                <a:gd name="T23" fmla="*/ 65 h 138"/>
                <a:gd name="T24" fmla="*/ 16 w 51"/>
                <a:gd name="T25" fmla="*/ 70 h 138"/>
                <a:gd name="T26" fmla="*/ 19 w 51"/>
                <a:gd name="T27" fmla="*/ 73 h 138"/>
                <a:gd name="T28" fmla="*/ 21 w 51"/>
                <a:gd name="T29" fmla="*/ 78 h 138"/>
                <a:gd name="T30" fmla="*/ 21 w 51"/>
                <a:gd name="T31" fmla="*/ 81 h 138"/>
                <a:gd name="T32" fmla="*/ 24 w 51"/>
                <a:gd name="T33" fmla="*/ 86 h 138"/>
                <a:gd name="T34" fmla="*/ 24 w 51"/>
                <a:gd name="T35" fmla="*/ 91 h 138"/>
                <a:gd name="T36" fmla="*/ 24 w 51"/>
                <a:gd name="T37" fmla="*/ 99 h 138"/>
                <a:gd name="T38" fmla="*/ 27 w 51"/>
                <a:gd name="T39" fmla="*/ 104 h 138"/>
                <a:gd name="T40" fmla="*/ 27 w 51"/>
                <a:gd name="T41" fmla="*/ 110 h 138"/>
                <a:gd name="T42" fmla="*/ 29 w 51"/>
                <a:gd name="T43" fmla="*/ 115 h 138"/>
                <a:gd name="T44" fmla="*/ 29 w 51"/>
                <a:gd name="T45" fmla="*/ 120 h 138"/>
                <a:gd name="T46" fmla="*/ 32 w 51"/>
                <a:gd name="T47" fmla="*/ 125 h 138"/>
                <a:gd name="T48" fmla="*/ 35 w 51"/>
                <a:gd name="T49" fmla="*/ 128 h 138"/>
                <a:gd name="T50" fmla="*/ 35 w 51"/>
                <a:gd name="T51" fmla="*/ 131 h 138"/>
                <a:gd name="T52" fmla="*/ 35 w 51"/>
                <a:gd name="T53" fmla="*/ 133 h 138"/>
                <a:gd name="T54" fmla="*/ 35 w 51"/>
                <a:gd name="T55" fmla="*/ 133 h 138"/>
                <a:gd name="T56" fmla="*/ 35 w 51"/>
                <a:gd name="T57" fmla="*/ 136 h 138"/>
                <a:gd name="T58" fmla="*/ 35 w 51"/>
                <a:gd name="T59" fmla="*/ 138 h 138"/>
                <a:gd name="T60" fmla="*/ 35 w 51"/>
                <a:gd name="T61" fmla="*/ 138 h 138"/>
                <a:gd name="T62" fmla="*/ 35 w 51"/>
                <a:gd name="T63" fmla="*/ 138 h 138"/>
                <a:gd name="T64" fmla="*/ 35 w 51"/>
                <a:gd name="T65" fmla="*/ 138 h 138"/>
                <a:gd name="T66" fmla="*/ 43 w 51"/>
                <a:gd name="T67" fmla="*/ 138 h 138"/>
                <a:gd name="T68" fmla="*/ 48 w 51"/>
                <a:gd name="T69" fmla="*/ 138 h 138"/>
                <a:gd name="T70" fmla="*/ 51 w 51"/>
                <a:gd name="T71" fmla="*/ 133 h 138"/>
                <a:gd name="T72" fmla="*/ 51 w 51"/>
                <a:gd name="T73" fmla="*/ 131 h 138"/>
                <a:gd name="T74" fmla="*/ 48 w 51"/>
                <a:gd name="T75" fmla="*/ 125 h 138"/>
                <a:gd name="T76" fmla="*/ 45 w 51"/>
                <a:gd name="T77" fmla="*/ 118 h 138"/>
                <a:gd name="T78" fmla="*/ 40 w 51"/>
                <a:gd name="T79" fmla="*/ 112 h 138"/>
                <a:gd name="T80" fmla="*/ 37 w 51"/>
                <a:gd name="T81" fmla="*/ 107 h 138"/>
                <a:gd name="T82" fmla="*/ 37 w 51"/>
                <a:gd name="T83" fmla="*/ 104 h 138"/>
                <a:gd name="T84" fmla="*/ 40 w 51"/>
                <a:gd name="T85" fmla="*/ 102 h 138"/>
                <a:gd name="T86" fmla="*/ 40 w 51"/>
                <a:gd name="T87" fmla="*/ 97 h 138"/>
                <a:gd name="T88" fmla="*/ 40 w 51"/>
                <a:gd name="T89" fmla="*/ 94 h 138"/>
                <a:gd name="T90" fmla="*/ 40 w 51"/>
                <a:gd name="T91" fmla="*/ 91 h 138"/>
                <a:gd name="T92" fmla="*/ 43 w 51"/>
                <a:gd name="T93" fmla="*/ 86 h 138"/>
                <a:gd name="T94" fmla="*/ 43 w 51"/>
                <a:gd name="T95" fmla="*/ 83 h 138"/>
                <a:gd name="T96" fmla="*/ 43 w 51"/>
                <a:gd name="T97" fmla="*/ 81 h 138"/>
                <a:gd name="T98" fmla="*/ 37 w 51"/>
                <a:gd name="T99" fmla="*/ 70 h 138"/>
                <a:gd name="T100" fmla="*/ 32 w 51"/>
                <a:gd name="T101" fmla="*/ 60 h 138"/>
                <a:gd name="T102" fmla="*/ 27 w 51"/>
                <a:gd name="T103" fmla="*/ 49 h 138"/>
                <a:gd name="T104" fmla="*/ 21 w 51"/>
                <a:gd name="T105" fmla="*/ 39 h 138"/>
                <a:gd name="T106" fmla="*/ 16 w 51"/>
                <a:gd name="T107" fmla="*/ 29 h 138"/>
                <a:gd name="T108" fmla="*/ 11 w 51"/>
                <a:gd name="T109" fmla="*/ 18 h 138"/>
                <a:gd name="T110" fmla="*/ 5 w 51"/>
                <a:gd name="T111" fmla="*/ 8 h 138"/>
                <a:gd name="T112" fmla="*/ 0 w 51"/>
                <a:gd name="T113" fmla="*/ 0 h 13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51"/>
                <a:gd name="T172" fmla="*/ 0 h 138"/>
                <a:gd name="T173" fmla="*/ 51 w 51"/>
                <a:gd name="T174" fmla="*/ 138 h 138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51" h="138">
                  <a:moveTo>
                    <a:pt x="0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3"/>
                  </a:lnTo>
                  <a:lnTo>
                    <a:pt x="3" y="23"/>
                  </a:lnTo>
                  <a:lnTo>
                    <a:pt x="3" y="31"/>
                  </a:lnTo>
                  <a:lnTo>
                    <a:pt x="3" y="42"/>
                  </a:lnTo>
                  <a:lnTo>
                    <a:pt x="5" y="49"/>
                  </a:lnTo>
                  <a:lnTo>
                    <a:pt x="5" y="55"/>
                  </a:lnTo>
                  <a:lnTo>
                    <a:pt x="8" y="60"/>
                  </a:lnTo>
                  <a:lnTo>
                    <a:pt x="11" y="63"/>
                  </a:lnTo>
                  <a:lnTo>
                    <a:pt x="13" y="65"/>
                  </a:lnTo>
                  <a:lnTo>
                    <a:pt x="16" y="70"/>
                  </a:lnTo>
                  <a:lnTo>
                    <a:pt x="19" y="73"/>
                  </a:lnTo>
                  <a:lnTo>
                    <a:pt x="21" y="78"/>
                  </a:lnTo>
                  <a:lnTo>
                    <a:pt x="21" y="81"/>
                  </a:lnTo>
                  <a:lnTo>
                    <a:pt x="24" y="86"/>
                  </a:lnTo>
                  <a:lnTo>
                    <a:pt x="24" y="91"/>
                  </a:lnTo>
                  <a:lnTo>
                    <a:pt x="24" y="99"/>
                  </a:lnTo>
                  <a:lnTo>
                    <a:pt x="27" y="104"/>
                  </a:lnTo>
                  <a:lnTo>
                    <a:pt x="27" y="110"/>
                  </a:lnTo>
                  <a:lnTo>
                    <a:pt x="29" y="115"/>
                  </a:lnTo>
                  <a:lnTo>
                    <a:pt x="29" y="120"/>
                  </a:lnTo>
                  <a:lnTo>
                    <a:pt x="32" y="125"/>
                  </a:lnTo>
                  <a:lnTo>
                    <a:pt x="35" y="128"/>
                  </a:lnTo>
                  <a:lnTo>
                    <a:pt x="35" y="131"/>
                  </a:lnTo>
                  <a:lnTo>
                    <a:pt x="35" y="133"/>
                  </a:lnTo>
                  <a:lnTo>
                    <a:pt x="35" y="136"/>
                  </a:lnTo>
                  <a:lnTo>
                    <a:pt x="35" y="138"/>
                  </a:lnTo>
                  <a:lnTo>
                    <a:pt x="43" y="138"/>
                  </a:lnTo>
                  <a:lnTo>
                    <a:pt x="48" y="138"/>
                  </a:lnTo>
                  <a:lnTo>
                    <a:pt x="51" y="133"/>
                  </a:lnTo>
                  <a:lnTo>
                    <a:pt x="51" y="131"/>
                  </a:lnTo>
                  <a:lnTo>
                    <a:pt x="48" y="125"/>
                  </a:lnTo>
                  <a:lnTo>
                    <a:pt x="45" y="118"/>
                  </a:lnTo>
                  <a:lnTo>
                    <a:pt x="40" y="112"/>
                  </a:lnTo>
                  <a:lnTo>
                    <a:pt x="37" y="107"/>
                  </a:lnTo>
                  <a:lnTo>
                    <a:pt x="37" y="104"/>
                  </a:lnTo>
                  <a:lnTo>
                    <a:pt x="40" y="102"/>
                  </a:lnTo>
                  <a:lnTo>
                    <a:pt x="40" y="97"/>
                  </a:lnTo>
                  <a:lnTo>
                    <a:pt x="40" y="94"/>
                  </a:lnTo>
                  <a:lnTo>
                    <a:pt x="40" y="91"/>
                  </a:lnTo>
                  <a:lnTo>
                    <a:pt x="43" y="86"/>
                  </a:lnTo>
                  <a:lnTo>
                    <a:pt x="43" y="83"/>
                  </a:lnTo>
                  <a:lnTo>
                    <a:pt x="43" y="81"/>
                  </a:lnTo>
                  <a:lnTo>
                    <a:pt x="37" y="70"/>
                  </a:lnTo>
                  <a:lnTo>
                    <a:pt x="32" y="60"/>
                  </a:lnTo>
                  <a:lnTo>
                    <a:pt x="27" y="49"/>
                  </a:lnTo>
                  <a:lnTo>
                    <a:pt x="21" y="39"/>
                  </a:lnTo>
                  <a:lnTo>
                    <a:pt x="16" y="29"/>
                  </a:lnTo>
                  <a:lnTo>
                    <a:pt x="11" y="18"/>
                  </a:lnTo>
                  <a:lnTo>
                    <a:pt x="5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1" name="Freeform 648"/>
            <p:cNvSpPr>
              <a:spLocks/>
            </p:cNvSpPr>
            <p:nvPr/>
          </p:nvSpPr>
          <p:spPr bwMode="auto">
            <a:xfrm>
              <a:off x="2838" y="1928"/>
              <a:ext cx="86" cy="94"/>
            </a:xfrm>
            <a:custGeom>
              <a:avLst/>
              <a:gdLst>
                <a:gd name="T0" fmla="*/ 32 w 86"/>
                <a:gd name="T1" fmla="*/ 0 h 115"/>
                <a:gd name="T2" fmla="*/ 32 w 86"/>
                <a:gd name="T3" fmla="*/ 2 h 115"/>
                <a:gd name="T4" fmla="*/ 35 w 86"/>
                <a:gd name="T5" fmla="*/ 5 h 115"/>
                <a:gd name="T6" fmla="*/ 38 w 86"/>
                <a:gd name="T7" fmla="*/ 10 h 115"/>
                <a:gd name="T8" fmla="*/ 43 w 86"/>
                <a:gd name="T9" fmla="*/ 18 h 115"/>
                <a:gd name="T10" fmla="*/ 48 w 86"/>
                <a:gd name="T11" fmla="*/ 26 h 115"/>
                <a:gd name="T12" fmla="*/ 54 w 86"/>
                <a:gd name="T13" fmla="*/ 34 h 115"/>
                <a:gd name="T14" fmla="*/ 56 w 86"/>
                <a:gd name="T15" fmla="*/ 42 h 115"/>
                <a:gd name="T16" fmla="*/ 62 w 86"/>
                <a:gd name="T17" fmla="*/ 47 h 115"/>
                <a:gd name="T18" fmla="*/ 67 w 86"/>
                <a:gd name="T19" fmla="*/ 52 h 115"/>
                <a:gd name="T20" fmla="*/ 70 w 86"/>
                <a:gd name="T21" fmla="*/ 57 h 115"/>
                <a:gd name="T22" fmla="*/ 75 w 86"/>
                <a:gd name="T23" fmla="*/ 63 h 115"/>
                <a:gd name="T24" fmla="*/ 81 w 86"/>
                <a:gd name="T25" fmla="*/ 68 h 115"/>
                <a:gd name="T26" fmla="*/ 83 w 86"/>
                <a:gd name="T27" fmla="*/ 73 h 115"/>
                <a:gd name="T28" fmla="*/ 86 w 86"/>
                <a:gd name="T29" fmla="*/ 76 h 115"/>
                <a:gd name="T30" fmla="*/ 86 w 86"/>
                <a:gd name="T31" fmla="*/ 81 h 115"/>
                <a:gd name="T32" fmla="*/ 86 w 86"/>
                <a:gd name="T33" fmla="*/ 86 h 115"/>
                <a:gd name="T34" fmla="*/ 83 w 86"/>
                <a:gd name="T35" fmla="*/ 91 h 115"/>
                <a:gd name="T36" fmla="*/ 78 w 86"/>
                <a:gd name="T37" fmla="*/ 97 h 115"/>
                <a:gd name="T38" fmla="*/ 73 w 86"/>
                <a:gd name="T39" fmla="*/ 102 h 115"/>
                <a:gd name="T40" fmla="*/ 67 w 86"/>
                <a:gd name="T41" fmla="*/ 107 h 115"/>
                <a:gd name="T42" fmla="*/ 62 w 86"/>
                <a:gd name="T43" fmla="*/ 112 h 115"/>
                <a:gd name="T44" fmla="*/ 56 w 86"/>
                <a:gd name="T45" fmla="*/ 115 h 115"/>
                <a:gd name="T46" fmla="*/ 48 w 86"/>
                <a:gd name="T47" fmla="*/ 115 h 115"/>
                <a:gd name="T48" fmla="*/ 40 w 86"/>
                <a:gd name="T49" fmla="*/ 115 h 115"/>
                <a:gd name="T50" fmla="*/ 35 w 86"/>
                <a:gd name="T51" fmla="*/ 110 h 115"/>
                <a:gd name="T52" fmla="*/ 27 w 86"/>
                <a:gd name="T53" fmla="*/ 105 h 115"/>
                <a:gd name="T54" fmla="*/ 19 w 86"/>
                <a:gd name="T55" fmla="*/ 99 h 115"/>
                <a:gd name="T56" fmla="*/ 14 w 86"/>
                <a:gd name="T57" fmla="*/ 94 h 115"/>
                <a:gd name="T58" fmla="*/ 8 w 86"/>
                <a:gd name="T59" fmla="*/ 89 h 115"/>
                <a:gd name="T60" fmla="*/ 3 w 86"/>
                <a:gd name="T61" fmla="*/ 84 h 115"/>
                <a:gd name="T62" fmla="*/ 0 w 86"/>
                <a:gd name="T63" fmla="*/ 81 h 115"/>
                <a:gd name="T64" fmla="*/ 0 w 86"/>
                <a:gd name="T65" fmla="*/ 78 h 115"/>
                <a:gd name="T66" fmla="*/ 0 w 86"/>
                <a:gd name="T67" fmla="*/ 78 h 115"/>
                <a:gd name="T68" fmla="*/ 6 w 86"/>
                <a:gd name="T69" fmla="*/ 81 h 115"/>
                <a:gd name="T70" fmla="*/ 14 w 86"/>
                <a:gd name="T71" fmla="*/ 84 h 115"/>
                <a:gd name="T72" fmla="*/ 22 w 86"/>
                <a:gd name="T73" fmla="*/ 86 h 115"/>
                <a:gd name="T74" fmla="*/ 30 w 86"/>
                <a:gd name="T75" fmla="*/ 89 h 115"/>
                <a:gd name="T76" fmla="*/ 38 w 86"/>
                <a:gd name="T77" fmla="*/ 89 h 115"/>
                <a:gd name="T78" fmla="*/ 46 w 86"/>
                <a:gd name="T79" fmla="*/ 84 h 115"/>
                <a:gd name="T80" fmla="*/ 48 w 86"/>
                <a:gd name="T81" fmla="*/ 78 h 115"/>
                <a:gd name="T82" fmla="*/ 51 w 86"/>
                <a:gd name="T83" fmla="*/ 68 h 115"/>
                <a:gd name="T84" fmla="*/ 48 w 86"/>
                <a:gd name="T85" fmla="*/ 60 h 115"/>
                <a:gd name="T86" fmla="*/ 46 w 86"/>
                <a:gd name="T87" fmla="*/ 50 h 115"/>
                <a:gd name="T88" fmla="*/ 43 w 86"/>
                <a:gd name="T89" fmla="*/ 42 h 115"/>
                <a:gd name="T90" fmla="*/ 38 w 86"/>
                <a:gd name="T91" fmla="*/ 34 h 115"/>
                <a:gd name="T92" fmla="*/ 35 w 86"/>
                <a:gd name="T93" fmla="*/ 29 h 115"/>
                <a:gd name="T94" fmla="*/ 32 w 86"/>
                <a:gd name="T95" fmla="*/ 23 h 115"/>
                <a:gd name="T96" fmla="*/ 32 w 86"/>
                <a:gd name="T97" fmla="*/ 21 h 115"/>
                <a:gd name="T98" fmla="*/ 32 w 86"/>
                <a:gd name="T99" fmla="*/ 0 h 1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86"/>
                <a:gd name="T151" fmla="*/ 0 h 115"/>
                <a:gd name="T152" fmla="*/ 86 w 86"/>
                <a:gd name="T153" fmla="*/ 115 h 11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86" h="115">
                  <a:moveTo>
                    <a:pt x="32" y="0"/>
                  </a:moveTo>
                  <a:lnTo>
                    <a:pt x="32" y="2"/>
                  </a:lnTo>
                  <a:lnTo>
                    <a:pt x="35" y="5"/>
                  </a:lnTo>
                  <a:lnTo>
                    <a:pt x="38" y="10"/>
                  </a:lnTo>
                  <a:lnTo>
                    <a:pt x="43" y="18"/>
                  </a:lnTo>
                  <a:lnTo>
                    <a:pt x="48" y="26"/>
                  </a:lnTo>
                  <a:lnTo>
                    <a:pt x="54" y="34"/>
                  </a:lnTo>
                  <a:lnTo>
                    <a:pt x="56" y="42"/>
                  </a:lnTo>
                  <a:lnTo>
                    <a:pt x="62" y="47"/>
                  </a:lnTo>
                  <a:lnTo>
                    <a:pt x="67" y="52"/>
                  </a:lnTo>
                  <a:lnTo>
                    <a:pt x="70" y="57"/>
                  </a:lnTo>
                  <a:lnTo>
                    <a:pt x="75" y="63"/>
                  </a:lnTo>
                  <a:lnTo>
                    <a:pt x="81" y="68"/>
                  </a:lnTo>
                  <a:lnTo>
                    <a:pt x="83" y="73"/>
                  </a:lnTo>
                  <a:lnTo>
                    <a:pt x="86" y="76"/>
                  </a:lnTo>
                  <a:lnTo>
                    <a:pt x="86" y="81"/>
                  </a:lnTo>
                  <a:lnTo>
                    <a:pt x="86" y="86"/>
                  </a:lnTo>
                  <a:lnTo>
                    <a:pt x="83" y="91"/>
                  </a:lnTo>
                  <a:lnTo>
                    <a:pt x="78" y="97"/>
                  </a:lnTo>
                  <a:lnTo>
                    <a:pt x="73" y="102"/>
                  </a:lnTo>
                  <a:lnTo>
                    <a:pt x="67" y="107"/>
                  </a:lnTo>
                  <a:lnTo>
                    <a:pt x="62" y="112"/>
                  </a:lnTo>
                  <a:lnTo>
                    <a:pt x="56" y="115"/>
                  </a:lnTo>
                  <a:lnTo>
                    <a:pt x="48" y="115"/>
                  </a:lnTo>
                  <a:lnTo>
                    <a:pt x="40" y="115"/>
                  </a:lnTo>
                  <a:lnTo>
                    <a:pt x="35" y="110"/>
                  </a:lnTo>
                  <a:lnTo>
                    <a:pt x="27" y="105"/>
                  </a:lnTo>
                  <a:lnTo>
                    <a:pt x="19" y="99"/>
                  </a:lnTo>
                  <a:lnTo>
                    <a:pt x="14" y="94"/>
                  </a:lnTo>
                  <a:lnTo>
                    <a:pt x="8" y="89"/>
                  </a:lnTo>
                  <a:lnTo>
                    <a:pt x="3" y="84"/>
                  </a:lnTo>
                  <a:lnTo>
                    <a:pt x="0" y="81"/>
                  </a:lnTo>
                  <a:lnTo>
                    <a:pt x="0" y="78"/>
                  </a:lnTo>
                  <a:lnTo>
                    <a:pt x="6" y="81"/>
                  </a:lnTo>
                  <a:lnTo>
                    <a:pt x="14" y="84"/>
                  </a:lnTo>
                  <a:lnTo>
                    <a:pt x="22" y="86"/>
                  </a:lnTo>
                  <a:lnTo>
                    <a:pt x="30" y="89"/>
                  </a:lnTo>
                  <a:lnTo>
                    <a:pt x="38" y="89"/>
                  </a:lnTo>
                  <a:lnTo>
                    <a:pt x="46" y="84"/>
                  </a:lnTo>
                  <a:lnTo>
                    <a:pt x="48" y="78"/>
                  </a:lnTo>
                  <a:lnTo>
                    <a:pt x="51" y="68"/>
                  </a:lnTo>
                  <a:lnTo>
                    <a:pt x="48" y="60"/>
                  </a:lnTo>
                  <a:lnTo>
                    <a:pt x="46" y="50"/>
                  </a:lnTo>
                  <a:lnTo>
                    <a:pt x="43" y="42"/>
                  </a:lnTo>
                  <a:lnTo>
                    <a:pt x="38" y="34"/>
                  </a:lnTo>
                  <a:lnTo>
                    <a:pt x="35" y="29"/>
                  </a:lnTo>
                  <a:lnTo>
                    <a:pt x="32" y="23"/>
                  </a:lnTo>
                  <a:lnTo>
                    <a:pt x="32" y="21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2" name="Freeform 649"/>
            <p:cNvSpPr>
              <a:spLocks/>
            </p:cNvSpPr>
            <p:nvPr/>
          </p:nvSpPr>
          <p:spPr bwMode="auto">
            <a:xfrm>
              <a:off x="2693" y="1973"/>
              <a:ext cx="102" cy="161"/>
            </a:xfrm>
            <a:custGeom>
              <a:avLst/>
              <a:gdLst>
                <a:gd name="T0" fmla="*/ 94 w 102"/>
                <a:gd name="T1" fmla="*/ 8 h 196"/>
                <a:gd name="T2" fmla="*/ 92 w 102"/>
                <a:gd name="T3" fmla="*/ 8 h 196"/>
                <a:gd name="T4" fmla="*/ 86 w 102"/>
                <a:gd name="T5" fmla="*/ 10 h 196"/>
                <a:gd name="T6" fmla="*/ 81 w 102"/>
                <a:gd name="T7" fmla="*/ 13 h 196"/>
                <a:gd name="T8" fmla="*/ 78 w 102"/>
                <a:gd name="T9" fmla="*/ 21 h 196"/>
                <a:gd name="T10" fmla="*/ 78 w 102"/>
                <a:gd name="T11" fmla="*/ 26 h 196"/>
                <a:gd name="T12" fmla="*/ 78 w 102"/>
                <a:gd name="T13" fmla="*/ 34 h 196"/>
                <a:gd name="T14" fmla="*/ 78 w 102"/>
                <a:gd name="T15" fmla="*/ 42 h 196"/>
                <a:gd name="T16" fmla="*/ 81 w 102"/>
                <a:gd name="T17" fmla="*/ 47 h 196"/>
                <a:gd name="T18" fmla="*/ 89 w 102"/>
                <a:gd name="T19" fmla="*/ 55 h 196"/>
                <a:gd name="T20" fmla="*/ 94 w 102"/>
                <a:gd name="T21" fmla="*/ 65 h 196"/>
                <a:gd name="T22" fmla="*/ 100 w 102"/>
                <a:gd name="T23" fmla="*/ 73 h 196"/>
                <a:gd name="T24" fmla="*/ 100 w 102"/>
                <a:gd name="T25" fmla="*/ 81 h 196"/>
                <a:gd name="T26" fmla="*/ 100 w 102"/>
                <a:gd name="T27" fmla="*/ 91 h 196"/>
                <a:gd name="T28" fmla="*/ 102 w 102"/>
                <a:gd name="T29" fmla="*/ 107 h 196"/>
                <a:gd name="T30" fmla="*/ 102 w 102"/>
                <a:gd name="T31" fmla="*/ 120 h 196"/>
                <a:gd name="T32" fmla="*/ 100 w 102"/>
                <a:gd name="T33" fmla="*/ 133 h 196"/>
                <a:gd name="T34" fmla="*/ 97 w 102"/>
                <a:gd name="T35" fmla="*/ 146 h 196"/>
                <a:gd name="T36" fmla="*/ 94 w 102"/>
                <a:gd name="T37" fmla="*/ 162 h 196"/>
                <a:gd name="T38" fmla="*/ 92 w 102"/>
                <a:gd name="T39" fmla="*/ 173 h 196"/>
                <a:gd name="T40" fmla="*/ 89 w 102"/>
                <a:gd name="T41" fmla="*/ 180 h 196"/>
                <a:gd name="T42" fmla="*/ 75 w 102"/>
                <a:gd name="T43" fmla="*/ 186 h 196"/>
                <a:gd name="T44" fmla="*/ 62 w 102"/>
                <a:gd name="T45" fmla="*/ 191 h 196"/>
                <a:gd name="T46" fmla="*/ 51 w 102"/>
                <a:gd name="T47" fmla="*/ 196 h 196"/>
                <a:gd name="T48" fmla="*/ 49 w 102"/>
                <a:gd name="T49" fmla="*/ 194 h 196"/>
                <a:gd name="T50" fmla="*/ 46 w 102"/>
                <a:gd name="T51" fmla="*/ 183 h 196"/>
                <a:gd name="T52" fmla="*/ 38 w 102"/>
                <a:gd name="T53" fmla="*/ 167 h 196"/>
                <a:gd name="T54" fmla="*/ 33 w 102"/>
                <a:gd name="T55" fmla="*/ 149 h 196"/>
                <a:gd name="T56" fmla="*/ 30 w 102"/>
                <a:gd name="T57" fmla="*/ 128 h 196"/>
                <a:gd name="T58" fmla="*/ 19 w 102"/>
                <a:gd name="T59" fmla="*/ 107 h 196"/>
                <a:gd name="T60" fmla="*/ 8 w 102"/>
                <a:gd name="T61" fmla="*/ 89 h 196"/>
                <a:gd name="T62" fmla="*/ 0 w 102"/>
                <a:gd name="T63" fmla="*/ 76 h 196"/>
                <a:gd name="T64" fmla="*/ 3 w 102"/>
                <a:gd name="T65" fmla="*/ 73 h 196"/>
                <a:gd name="T66" fmla="*/ 14 w 102"/>
                <a:gd name="T67" fmla="*/ 78 h 196"/>
                <a:gd name="T68" fmla="*/ 30 w 102"/>
                <a:gd name="T69" fmla="*/ 86 h 196"/>
                <a:gd name="T70" fmla="*/ 43 w 102"/>
                <a:gd name="T71" fmla="*/ 94 h 196"/>
                <a:gd name="T72" fmla="*/ 51 w 102"/>
                <a:gd name="T73" fmla="*/ 102 h 196"/>
                <a:gd name="T74" fmla="*/ 57 w 102"/>
                <a:gd name="T75" fmla="*/ 110 h 196"/>
                <a:gd name="T76" fmla="*/ 65 w 102"/>
                <a:gd name="T77" fmla="*/ 112 h 196"/>
                <a:gd name="T78" fmla="*/ 73 w 102"/>
                <a:gd name="T79" fmla="*/ 118 h 196"/>
                <a:gd name="T80" fmla="*/ 78 w 102"/>
                <a:gd name="T81" fmla="*/ 118 h 196"/>
                <a:gd name="T82" fmla="*/ 84 w 102"/>
                <a:gd name="T83" fmla="*/ 112 h 196"/>
                <a:gd name="T84" fmla="*/ 86 w 102"/>
                <a:gd name="T85" fmla="*/ 107 h 196"/>
                <a:gd name="T86" fmla="*/ 89 w 102"/>
                <a:gd name="T87" fmla="*/ 97 h 196"/>
                <a:gd name="T88" fmla="*/ 84 w 102"/>
                <a:gd name="T89" fmla="*/ 89 h 196"/>
                <a:gd name="T90" fmla="*/ 81 w 102"/>
                <a:gd name="T91" fmla="*/ 78 h 196"/>
                <a:gd name="T92" fmla="*/ 73 w 102"/>
                <a:gd name="T93" fmla="*/ 65 h 196"/>
                <a:gd name="T94" fmla="*/ 70 w 102"/>
                <a:gd name="T95" fmla="*/ 55 h 196"/>
                <a:gd name="T96" fmla="*/ 70 w 102"/>
                <a:gd name="T97" fmla="*/ 44 h 196"/>
                <a:gd name="T98" fmla="*/ 70 w 102"/>
                <a:gd name="T99" fmla="*/ 34 h 196"/>
                <a:gd name="T100" fmla="*/ 70 w 102"/>
                <a:gd name="T101" fmla="*/ 21 h 196"/>
                <a:gd name="T102" fmla="*/ 70 w 102"/>
                <a:gd name="T103" fmla="*/ 13 h 196"/>
                <a:gd name="T104" fmla="*/ 70 w 102"/>
                <a:gd name="T105" fmla="*/ 13 h 196"/>
                <a:gd name="T106" fmla="*/ 73 w 102"/>
                <a:gd name="T107" fmla="*/ 10 h 196"/>
                <a:gd name="T108" fmla="*/ 78 w 102"/>
                <a:gd name="T109" fmla="*/ 5 h 196"/>
                <a:gd name="T110" fmla="*/ 84 w 102"/>
                <a:gd name="T111" fmla="*/ 2 h 196"/>
                <a:gd name="T112" fmla="*/ 86 w 102"/>
                <a:gd name="T113" fmla="*/ 0 h 196"/>
                <a:gd name="T114" fmla="*/ 92 w 102"/>
                <a:gd name="T115" fmla="*/ 2 h 196"/>
                <a:gd name="T116" fmla="*/ 94 w 102"/>
                <a:gd name="T117" fmla="*/ 5 h 196"/>
                <a:gd name="T118" fmla="*/ 97 w 102"/>
                <a:gd name="T119" fmla="*/ 8 h 19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2"/>
                <a:gd name="T181" fmla="*/ 0 h 196"/>
                <a:gd name="T182" fmla="*/ 102 w 102"/>
                <a:gd name="T183" fmla="*/ 196 h 19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2" h="196">
                  <a:moveTo>
                    <a:pt x="97" y="8"/>
                  </a:moveTo>
                  <a:lnTo>
                    <a:pt x="94" y="8"/>
                  </a:lnTo>
                  <a:lnTo>
                    <a:pt x="92" y="8"/>
                  </a:lnTo>
                  <a:lnTo>
                    <a:pt x="89" y="8"/>
                  </a:lnTo>
                  <a:lnTo>
                    <a:pt x="86" y="10"/>
                  </a:lnTo>
                  <a:lnTo>
                    <a:pt x="84" y="10"/>
                  </a:lnTo>
                  <a:lnTo>
                    <a:pt x="81" y="13"/>
                  </a:lnTo>
                  <a:lnTo>
                    <a:pt x="81" y="16"/>
                  </a:lnTo>
                  <a:lnTo>
                    <a:pt x="78" y="21"/>
                  </a:lnTo>
                  <a:lnTo>
                    <a:pt x="78" y="23"/>
                  </a:lnTo>
                  <a:lnTo>
                    <a:pt x="78" y="26"/>
                  </a:lnTo>
                  <a:lnTo>
                    <a:pt x="78" y="31"/>
                  </a:lnTo>
                  <a:lnTo>
                    <a:pt x="78" y="34"/>
                  </a:lnTo>
                  <a:lnTo>
                    <a:pt x="78" y="36"/>
                  </a:lnTo>
                  <a:lnTo>
                    <a:pt x="78" y="42"/>
                  </a:lnTo>
                  <a:lnTo>
                    <a:pt x="81" y="44"/>
                  </a:lnTo>
                  <a:lnTo>
                    <a:pt x="81" y="47"/>
                  </a:lnTo>
                  <a:lnTo>
                    <a:pt x="84" y="52"/>
                  </a:lnTo>
                  <a:lnTo>
                    <a:pt x="89" y="55"/>
                  </a:lnTo>
                  <a:lnTo>
                    <a:pt x="92" y="60"/>
                  </a:lnTo>
                  <a:lnTo>
                    <a:pt x="94" y="65"/>
                  </a:lnTo>
                  <a:lnTo>
                    <a:pt x="97" y="68"/>
                  </a:lnTo>
                  <a:lnTo>
                    <a:pt x="100" y="73"/>
                  </a:lnTo>
                  <a:lnTo>
                    <a:pt x="100" y="76"/>
                  </a:lnTo>
                  <a:lnTo>
                    <a:pt x="100" y="81"/>
                  </a:lnTo>
                  <a:lnTo>
                    <a:pt x="100" y="86"/>
                  </a:lnTo>
                  <a:lnTo>
                    <a:pt x="100" y="91"/>
                  </a:lnTo>
                  <a:lnTo>
                    <a:pt x="102" y="99"/>
                  </a:lnTo>
                  <a:lnTo>
                    <a:pt x="102" y="107"/>
                  </a:lnTo>
                  <a:lnTo>
                    <a:pt x="102" y="112"/>
                  </a:lnTo>
                  <a:lnTo>
                    <a:pt x="102" y="120"/>
                  </a:lnTo>
                  <a:lnTo>
                    <a:pt x="100" y="125"/>
                  </a:lnTo>
                  <a:lnTo>
                    <a:pt x="100" y="133"/>
                  </a:lnTo>
                  <a:lnTo>
                    <a:pt x="100" y="139"/>
                  </a:lnTo>
                  <a:lnTo>
                    <a:pt x="97" y="146"/>
                  </a:lnTo>
                  <a:lnTo>
                    <a:pt x="97" y="154"/>
                  </a:lnTo>
                  <a:lnTo>
                    <a:pt x="94" y="162"/>
                  </a:lnTo>
                  <a:lnTo>
                    <a:pt x="94" y="167"/>
                  </a:lnTo>
                  <a:lnTo>
                    <a:pt x="92" y="173"/>
                  </a:lnTo>
                  <a:lnTo>
                    <a:pt x="92" y="178"/>
                  </a:lnTo>
                  <a:lnTo>
                    <a:pt x="89" y="180"/>
                  </a:lnTo>
                  <a:lnTo>
                    <a:pt x="84" y="183"/>
                  </a:lnTo>
                  <a:lnTo>
                    <a:pt x="75" y="186"/>
                  </a:lnTo>
                  <a:lnTo>
                    <a:pt x="67" y="188"/>
                  </a:lnTo>
                  <a:lnTo>
                    <a:pt x="62" y="191"/>
                  </a:lnTo>
                  <a:lnTo>
                    <a:pt x="54" y="194"/>
                  </a:lnTo>
                  <a:lnTo>
                    <a:pt x="51" y="196"/>
                  </a:lnTo>
                  <a:lnTo>
                    <a:pt x="49" y="196"/>
                  </a:lnTo>
                  <a:lnTo>
                    <a:pt x="49" y="194"/>
                  </a:lnTo>
                  <a:lnTo>
                    <a:pt x="46" y="191"/>
                  </a:lnTo>
                  <a:lnTo>
                    <a:pt x="46" y="183"/>
                  </a:lnTo>
                  <a:lnTo>
                    <a:pt x="41" y="178"/>
                  </a:lnTo>
                  <a:lnTo>
                    <a:pt x="38" y="167"/>
                  </a:lnTo>
                  <a:lnTo>
                    <a:pt x="35" y="157"/>
                  </a:lnTo>
                  <a:lnTo>
                    <a:pt x="33" y="149"/>
                  </a:lnTo>
                  <a:lnTo>
                    <a:pt x="33" y="139"/>
                  </a:lnTo>
                  <a:lnTo>
                    <a:pt x="30" y="128"/>
                  </a:lnTo>
                  <a:lnTo>
                    <a:pt x="25" y="118"/>
                  </a:lnTo>
                  <a:lnTo>
                    <a:pt x="19" y="107"/>
                  </a:lnTo>
                  <a:lnTo>
                    <a:pt x="14" y="97"/>
                  </a:lnTo>
                  <a:lnTo>
                    <a:pt x="8" y="89"/>
                  </a:lnTo>
                  <a:lnTo>
                    <a:pt x="3" y="81"/>
                  </a:lnTo>
                  <a:lnTo>
                    <a:pt x="0" y="76"/>
                  </a:lnTo>
                  <a:lnTo>
                    <a:pt x="0" y="73"/>
                  </a:lnTo>
                  <a:lnTo>
                    <a:pt x="3" y="73"/>
                  </a:lnTo>
                  <a:lnTo>
                    <a:pt x="6" y="76"/>
                  </a:lnTo>
                  <a:lnTo>
                    <a:pt x="14" y="78"/>
                  </a:lnTo>
                  <a:lnTo>
                    <a:pt x="22" y="81"/>
                  </a:lnTo>
                  <a:lnTo>
                    <a:pt x="30" y="86"/>
                  </a:lnTo>
                  <a:lnTo>
                    <a:pt x="38" y="91"/>
                  </a:lnTo>
                  <a:lnTo>
                    <a:pt x="43" y="94"/>
                  </a:lnTo>
                  <a:lnTo>
                    <a:pt x="49" y="99"/>
                  </a:lnTo>
                  <a:lnTo>
                    <a:pt x="51" y="102"/>
                  </a:lnTo>
                  <a:lnTo>
                    <a:pt x="54" y="107"/>
                  </a:lnTo>
                  <a:lnTo>
                    <a:pt x="57" y="110"/>
                  </a:lnTo>
                  <a:lnTo>
                    <a:pt x="62" y="112"/>
                  </a:lnTo>
                  <a:lnTo>
                    <a:pt x="65" y="112"/>
                  </a:lnTo>
                  <a:lnTo>
                    <a:pt x="70" y="115"/>
                  </a:lnTo>
                  <a:lnTo>
                    <a:pt x="73" y="118"/>
                  </a:lnTo>
                  <a:lnTo>
                    <a:pt x="78" y="118"/>
                  </a:lnTo>
                  <a:lnTo>
                    <a:pt x="81" y="115"/>
                  </a:lnTo>
                  <a:lnTo>
                    <a:pt x="84" y="112"/>
                  </a:lnTo>
                  <a:lnTo>
                    <a:pt x="86" y="110"/>
                  </a:lnTo>
                  <a:lnTo>
                    <a:pt x="86" y="107"/>
                  </a:lnTo>
                  <a:lnTo>
                    <a:pt x="89" y="102"/>
                  </a:lnTo>
                  <a:lnTo>
                    <a:pt x="89" y="97"/>
                  </a:lnTo>
                  <a:lnTo>
                    <a:pt x="86" y="94"/>
                  </a:lnTo>
                  <a:lnTo>
                    <a:pt x="84" y="89"/>
                  </a:lnTo>
                  <a:lnTo>
                    <a:pt x="84" y="84"/>
                  </a:lnTo>
                  <a:lnTo>
                    <a:pt x="81" y="78"/>
                  </a:lnTo>
                  <a:lnTo>
                    <a:pt x="75" y="71"/>
                  </a:lnTo>
                  <a:lnTo>
                    <a:pt x="73" y="65"/>
                  </a:lnTo>
                  <a:lnTo>
                    <a:pt x="73" y="60"/>
                  </a:lnTo>
                  <a:lnTo>
                    <a:pt x="70" y="55"/>
                  </a:lnTo>
                  <a:lnTo>
                    <a:pt x="70" y="50"/>
                  </a:lnTo>
                  <a:lnTo>
                    <a:pt x="70" y="44"/>
                  </a:lnTo>
                  <a:lnTo>
                    <a:pt x="70" y="39"/>
                  </a:lnTo>
                  <a:lnTo>
                    <a:pt x="70" y="34"/>
                  </a:lnTo>
                  <a:lnTo>
                    <a:pt x="70" y="26"/>
                  </a:lnTo>
                  <a:lnTo>
                    <a:pt x="70" y="21"/>
                  </a:lnTo>
                  <a:lnTo>
                    <a:pt x="70" y="18"/>
                  </a:lnTo>
                  <a:lnTo>
                    <a:pt x="70" y="13"/>
                  </a:lnTo>
                  <a:lnTo>
                    <a:pt x="73" y="10"/>
                  </a:lnTo>
                  <a:lnTo>
                    <a:pt x="75" y="8"/>
                  </a:lnTo>
                  <a:lnTo>
                    <a:pt x="78" y="5"/>
                  </a:lnTo>
                  <a:lnTo>
                    <a:pt x="81" y="2"/>
                  </a:lnTo>
                  <a:lnTo>
                    <a:pt x="84" y="2"/>
                  </a:lnTo>
                  <a:lnTo>
                    <a:pt x="84" y="0"/>
                  </a:lnTo>
                  <a:lnTo>
                    <a:pt x="86" y="0"/>
                  </a:lnTo>
                  <a:lnTo>
                    <a:pt x="89" y="2"/>
                  </a:lnTo>
                  <a:lnTo>
                    <a:pt x="92" y="2"/>
                  </a:lnTo>
                  <a:lnTo>
                    <a:pt x="94" y="5"/>
                  </a:lnTo>
                  <a:lnTo>
                    <a:pt x="97" y="8"/>
                  </a:lnTo>
                  <a:close/>
                </a:path>
              </a:pathLst>
            </a:custGeom>
            <a:solidFill>
              <a:srgbClr val="4C4C4C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3" name="Freeform 650"/>
            <p:cNvSpPr>
              <a:spLocks/>
            </p:cNvSpPr>
            <p:nvPr/>
          </p:nvSpPr>
          <p:spPr bwMode="auto">
            <a:xfrm>
              <a:off x="2691" y="2035"/>
              <a:ext cx="96" cy="112"/>
            </a:xfrm>
            <a:custGeom>
              <a:avLst/>
              <a:gdLst>
                <a:gd name="T0" fmla="*/ 96 w 96"/>
                <a:gd name="T1" fmla="*/ 94 h 136"/>
                <a:gd name="T2" fmla="*/ 94 w 96"/>
                <a:gd name="T3" fmla="*/ 102 h 136"/>
                <a:gd name="T4" fmla="*/ 86 w 96"/>
                <a:gd name="T5" fmla="*/ 110 h 136"/>
                <a:gd name="T6" fmla="*/ 77 w 96"/>
                <a:gd name="T7" fmla="*/ 120 h 136"/>
                <a:gd name="T8" fmla="*/ 67 w 96"/>
                <a:gd name="T9" fmla="*/ 128 h 136"/>
                <a:gd name="T10" fmla="*/ 53 w 96"/>
                <a:gd name="T11" fmla="*/ 133 h 136"/>
                <a:gd name="T12" fmla="*/ 43 w 96"/>
                <a:gd name="T13" fmla="*/ 136 h 136"/>
                <a:gd name="T14" fmla="*/ 35 w 96"/>
                <a:gd name="T15" fmla="*/ 133 h 136"/>
                <a:gd name="T16" fmla="*/ 32 w 96"/>
                <a:gd name="T17" fmla="*/ 123 h 136"/>
                <a:gd name="T18" fmla="*/ 29 w 96"/>
                <a:gd name="T19" fmla="*/ 104 h 136"/>
                <a:gd name="T20" fmla="*/ 27 w 96"/>
                <a:gd name="T21" fmla="*/ 78 h 136"/>
                <a:gd name="T22" fmla="*/ 27 w 96"/>
                <a:gd name="T23" fmla="*/ 55 h 136"/>
                <a:gd name="T24" fmla="*/ 21 w 96"/>
                <a:gd name="T25" fmla="*/ 36 h 136"/>
                <a:gd name="T26" fmla="*/ 13 w 96"/>
                <a:gd name="T27" fmla="*/ 21 h 136"/>
                <a:gd name="T28" fmla="*/ 5 w 96"/>
                <a:gd name="T29" fmla="*/ 8 h 136"/>
                <a:gd name="T30" fmla="*/ 0 w 96"/>
                <a:gd name="T31" fmla="*/ 0 h 136"/>
                <a:gd name="T32" fmla="*/ 0 w 96"/>
                <a:gd name="T33" fmla="*/ 0 h 136"/>
                <a:gd name="T34" fmla="*/ 10 w 96"/>
                <a:gd name="T35" fmla="*/ 5 h 136"/>
                <a:gd name="T36" fmla="*/ 24 w 96"/>
                <a:gd name="T37" fmla="*/ 15 h 136"/>
                <a:gd name="T38" fmla="*/ 35 w 96"/>
                <a:gd name="T39" fmla="*/ 26 h 136"/>
                <a:gd name="T40" fmla="*/ 37 w 96"/>
                <a:gd name="T41" fmla="*/ 36 h 136"/>
                <a:gd name="T42" fmla="*/ 40 w 96"/>
                <a:gd name="T43" fmla="*/ 42 h 136"/>
                <a:gd name="T44" fmla="*/ 43 w 96"/>
                <a:gd name="T45" fmla="*/ 44 h 136"/>
                <a:gd name="T46" fmla="*/ 51 w 96"/>
                <a:gd name="T47" fmla="*/ 47 h 136"/>
                <a:gd name="T48" fmla="*/ 59 w 96"/>
                <a:gd name="T49" fmla="*/ 49 h 136"/>
                <a:gd name="T50" fmla="*/ 69 w 96"/>
                <a:gd name="T51" fmla="*/ 52 h 136"/>
                <a:gd name="T52" fmla="*/ 80 w 96"/>
                <a:gd name="T53" fmla="*/ 57 h 136"/>
                <a:gd name="T54" fmla="*/ 88 w 96"/>
                <a:gd name="T55" fmla="*/ 60 h 136"/>
                <a:gd name="T56" fmla="*/ 88 w 96"/>
                <a:gd name="T57" fmla="*/ 60 h 136"/>
                <a:gd name="T58" fmla="*/ 77 w 96"/>
                <a:gd name="T59" fmla="*/ 63 h 136"/>
                <a:gd name="T60" fmla="*/ 67 w 96"/>
                <a:gd name="T61" fmla="*/ 65 h 136"/>
                <a:gd name="T62" fmla="*/ 53 w 96"/>
                <a:gd name="T63" fmla="*/ 70 h 136"/>
                <a:gd name="T64" fmla="*/ 48 w 96"/>
                <a:gd name="T65" fmla="*/ 78 h 136"/>
                <a:gd name="T66" fmla="*/ 48 w 96"/>
                <a:gd name="T67" fmla="*/ 89 h 136"/>
                <a:gd name="T68" fmla="*/ 48 w 96"/>
                <a:gd name="T69" fmla="*/ 99 h 136"/>
                <a:gd name="T70" fmla="*/ 53 w 96"/>
                <a:gd name="T71" fmla="*/ 107 h 136"/>
                <a:gd name="T72" fmla="*/ 61 w 96"/>
                <a:gd name="T73" fmla="*/ 107 h 136"/>
                <a:gd name="T74" fmla="*/ 75 w 96"/>
                <a:gd name="T75" fmla="*/ 104 h 136"/>
                <a:gd name="T76" fmla="*/ 86 w 96"/>
                <a:gd name="T77" fmla="*/ 99 h 136"/>
                <a:gd name="T78" fmla="*/ 96 w 96"/>
                <a:gd name="T79" fmla="*/ 94 h 1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96"/>
                <a:gd name="T121" fmla="*/ 0 h 136"/>
                <a:gd name="T122" fmla="*/ 96 w 96"/>
                <a:gd name="T123" fmla="*/ 136 h 1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96" h="136">
                  <a:moveTo>
                    <a:pt x="96" y="91"/>
                  </a:moveTo>
                  <a:lnTo>
                    <a:pt x="96" y="94"/>
                  </a:lnTo>
                  <a:lnTo>
                    <a:pt x="96" y="97"/>
                  </a:lnTo>
                  <a:lnTo>
                    <a:pt x="94" y="102"/>
                  </a:lnTo>
                  <a:lnTo>
                    <a:pt x="91" y="104"/>
                  </a:lnTo>
                  <a:lnTo>
                    <a:pt x="86" y="110"/>
                  </a:lnTo>
                  <a:lnTo>
                    <a:pt x="83" y="115"/>
                  </a:lnTo>
                  <a:lnTo>
                    <a:pt x="77" y="120"/>
                  </a:lnTo>
                  <a:lnTo>
                    <a:pt x="72" y="125"/>
                  </a:lnTo>
                  <a:lnTo>
                    <a:pt x="67" y="128"/>
                  </a:lnTo>
                  <a:lnTo>
                    <a:pt x="61" y="131"/>
                  </a:lnTo>
                  <a:lnTo>
                    <a:pt x="53" y="133"/>
                  </a:lnTo>
                  <a:lnTo>
                    <a:pt x="48" y="133"/>
                  </a:lnTo>
                  <a:lnTo>
                    <a:pt x="43" y="136"/>
                  </a:lnTo>
                  <a:lnTo>
                    <a:pt x="40" y="133"/>
                  </a:lnTo>
                  <a:lnTo>
                    <a:pt x="35" y="133"/>
                  </a:lnTo>
                  <a:lnTo>
                    <a:pt x="32" y="128"/>
                  </a:lnTo>
                  <a:lnTo>
                    <a:pt x="32" y="123"/>
                  </a:lnTo>
                  <a:lnTo>
                    <a:pt x="29" y="115"/>
                  </a:lnTo>
                  <a:lnTo>
                    <a:pt x="29" y="104"/>
                  </a:lnTo>
                  <a:lnTo>
                    <a:pt x="29" y="91"/>
                  </a:lnTo>
                  <a:lnTo>
                    <a:pt x="27" y="78"/>
                  </a:lnTo>
                  <a:lnTo>
                    <a:pt x="27" y="65"/>
                  </a:lnTo>
                  <a:lnTo>
                    <a:pt x="27" y="55"/>
                  </a:lnTo>
                  <a:lnTo>
                    <a:pt x="24" y="44"/>
                  </a:lnTo>
                  <a:lnTo>
                    <a:pt x="21" y="36"/>
                  </a:lnTo>
                  <a:lnTo>
                    <a:pt x="18" y="29"/>
                  </a:lnTo>
                  <a:lnTo>
                    <a:pt x="13" y="21"/>
                  </a:lnTo>
                  <a:lnTo>
                    <a:pt x="10" y="13"/>
                  </a:lnTo>
                  <a:lnTo>
                    <a:pt x="5" y="8"/>
                  </a:lnTo>
                  <a:lnTo>
                    <a:pt x="2" y="2"/>
                  </a:lnTo>
                  <a:lnTo>
                    <a:pt x="0" y="0"/>
                  </a:lnTo>
                  <a:lnTo>
                    <a:pt x="5" y="2"/>
                  </a:lnTo>
                  <a:lnTo>
                    <a:pt x="10" y="5"/>
                  </a:lnTo>
                  <a:lnTo>
                    <a:pt x="18" y="10"/>
                  </a:lnTo>
                  <a:lnTo>
                    <a:pt x="24" y="15"/>
                  </a:lnTo>
                  <a:lnTo>
                    <a:pt x="32" y="21"/>
                  </a:lnTo>
                  <a:lnTo>
                    <a:pt x="35" y="26"/>
                  </a:lnTo>
                  <a:lnTo>
                    <a:pt x="37" y="31"/>
                  </a:lnTo>
                  <a:lnTo>
                    <a:pt x="37" y="36"/>
                  </a:lnTo>
                  <a:lnTo>
                    <a:pt x="40" y="39"/>
                  </a:lnTo>
                  <a:lnTo>
                    <a:pt x="40" y="42"/>
                  </a:lnTo>
                  <a:lnTo>
                    <a:pt x="43" y="44"/>
                  </a:lnTo>
                  <a:lnTo>
                    <a:pt x="45" y="44"/>
                  </a:lnTo>
                  <a:lnTo>
                    <a:pt x="51" y="47"/>
                  </a:lnTo>
                  <a:lnTo>
                    <a:pt x="53" y="47"/>
                  </a:lnTo>
                  <a:lnTo>
                    <a:pt x="59" y="49"/>
                  </a:lnTo>
                  <a:lnTo>
                    <a:pt x="64" y="49"/>
                  </a:lnTo>
                  <a:lnTo>
                    <a:pt x="69" y="52"/>
                  </a:lnTo>
                  <a:lnTo>
                    <a:pt x="77" y="55"/>
                  </a:lnTo>
                  <a:lnTo>
                    <a:pt x="80" y="57"/>
                  </a:lnTo>
                  <a:lnTo>
                    <a:pt x="86" y="57"/>
                  </a:lnTo>
                  <a:lnTo>
                    <a:pt x="88" y="60"/>
                  </a:lnTo>
                  <a:lnTo>
                    <a:pt x="83" y="60"/>
                  </a:lnTo>
                  <a:lnTo>
                    <a:pt x="77" y="63"/>
                  </a:lnTo>
                  <a:lnTo>
                    <a:pt x="72" y="63"/>
                  </a:lnTo>
                  <a:lnTo>
                    <a:pt x="67" y="65"/>
                  </a:lnTo>
                  <a:lnTo>
                    <a:pt x="59" y="68"/>
                  </a:lnTo>
                  <a:lnTo>
                    <a:pt x="53" y="70"/>
                  </a:lnTo>
                  <a:lnTo>
                    <a:pt x="51" y="76"/>
                  </a:lnTo>
                  <a:lnTo>
                    <a:pt x="48" y="78"/>
                  </a:lnTo>
                  <a:lnTo>
                    <a:pt x="48" y="84"/>
                  </a:lnTo>
                  <a:lnTo>
                    <a:pt x="48" y="89"/>
                  </a:lnTo>
                  <a:lnTo>
                    <a:pt x="48" y="94"/>
                  </a:lnTo>
                  <a:lnTo>
                    <a:pt x="48" y="99"/>
                  </a:lnTo>
                  <a:lnTo>
                    <a:pt x="51" y="104"/>
                  </a:lnTo>
                  <a:lnTo>
                    <a:pt x="53" y="107"/>
                  </a:lnTo>
                  <a:lnTo>
                    <a:pt x="56" y="107"/>
                  </a:lnTo>
                  <a:lnTo>
                    <a:pt x="61" y="107"/>
                  </a:lnTo>
                  <a:lnTo>
                    <a:pt x="67" y="107"/>
                  </a:lnTo>
                  <a:lnTo>
                    <a:pt x="75" y="104"/>
                  </a:lnTo>
                  <a:lnTo>
                    <a:pt x="80" y="102"/>
                  </a:lnTo>
                  <a:lnTo>
                    <a:pt x="86" y="99"/>
                  </a:lnTo>
                  <a:lnTo>
                    <a:pt x="91" y="97"/>
                  </a:lnTo>
                  <a:lnTo>
                    <a:pt x="96" y="94"/>
                  </a:lnTo>
                  <a:lnTo>
                    <a:pt x="96" y="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4" name="Freeform 651"/>
            <p:cNvSpPr>
              <a:spLocks/>
            </p:cNvSpPr>
            <p:nvPr/>
          </p:nvSpPr>
          <p:spPr bwMode="auto">
            <a:xfrm>
              <a:off x="2511" y="1747"/>
              <a:ext cx="223" cy="278"/>
            </a:xfrm>
            <a:custGeom>
              <a:avLst/>
              <a:gdLst>
                <a:gd name="T0" fmla="*/ 212 w 223"/>
                <a:gd name="T1" fmla="*/ 3 h 338"/>
                <a:gd name="T2" fmla="*/ 212 w 223"/>
                <a:gd name="T3" fmla="*/ 3 h 338"/>
                <a:gd name="T4" fmla="*/ 212 w 223"/>
                <a:gd name="T5" fmla="*/ 5 h 338"/>
                <a:gd name="T6" fmla="*/ 212 w 223"/>
                <a:gd name="T7" fmla="*/ 10 h 338"/>
                <a:gd name="T8" fmla="*/ 209 w 223"/>
                <a:gd name="T9" fmla="*/ 18 h 338"/>
                <a:gd name="T10" fmla="*/ 209 w 223"/>
                <a:gd name="T11" fmla="*/ 26 h 338"/>
                <a:gd name="T12" fmla="*/ 209 w 223"/>
                <a:gd name="T13" fmla="*/ 34 h 338"/>
                <a:gd name="T14" fmla="*/ 207 w 223"/>
                <a:gd name="T15" fmla="*/ 42 h 338"/>
                <a:gd name="T16" fmla="*/ 204 w 223"/>
                <a:gd name="T17" fmla="*/ 50 h 338"/>
                <a:gd name="T18" fmla="*/ 198 w 223"/>
                <a:gd name="T19" fmla="*/ 65 h 338"/>
                <a:gd name="T20" fmla="*/ 190 w 223"/>
                <a:gd name="T21" fmla="*/ 78 h 338"/>
                <a:gd name="T22" fmla="*/ 174 w 223"/>
                <a:gd name="T23" fmla="*/ 97 h 338"/>
                <a:gd name="T24" fmla="*/ 158 w 223"/>
                <a:gd name="T25" fmla="*/ 115 h 338"/>
                <a:gd name="T26" fmla="*/ 121 w 223"/>
                <a:gd name="T27" fmla="*/ 154 h 338"/>
                <a:gd name="T28" fmla="*/ 78 w 223"/>
                <a:gd name="T29" fmla="*/ 196 h 338"/>
                <a:gd name="T30" fmla="*/ 40 w 223"/>
                <a:gd name="T31" fmla="*/ 236 h 338"/>
                <a:gd name="T32" fmla="*/ 13 w 223"/>
                <a:gd name="T33" fmla="*/ 272 h 338"/>
                <a:gd name="T34" fmla="*/ 3 w 223"/>
                <a:gd name="T35" fmla="*/ 291 h 338"/>
                <a:gd name="T36" fmla="*/ 0 w 223"/>
                <a:gd name="T37" fmla="*/ 304 h 338"/>
                <a:gd name="T38" fmla="*/ 0 w 223"/>
                <a:gd name="T39" fmla="*/ 311 h 338"/>
                <a:gd name="T40" fmla="*/ 0 w 223"/>
                <a:gd name="T41" fmla="*/ 317 h 338"/>
                <a:gd name="T42" fmla="*/ 3 w 223"/>
                <a:gd name="T43" fmla="*/ 322 h 338"/>
                <a:gd name="T44" fmla="*/ 8 w 223"/>
                <a:gd name="T45" fmla="*/ 327 h 338"/>
                <a:gd name="T46" fmla="*/ 16 w 223"/>
                <a:gd name="T47" fmla="*/ 332 h 338"/>
                <a:gd name="T48" fmla="*/ 30 w 223"/>
                <a:gd name="T49" fmla="*/ 335 h 338"/>
                <a:gd name="T50" fmla="*/ 40 w 223"/>
                <a:gd name="T51" fmla="*/ 338 h 338"/>
                <a:gd name="T52" fmla="*/ 54 w 223"/>
                <a:gd name="T53" fmla="*/ 338 h 338"/>
                <a:gd name="T54" fmla="*/ 64 w 223"/>
                <a:gd name="T55" fmla="*/ 338 h 338"/>
                <a:gd name="T56" fmla="*/ 72 w 223"/>
                <a:gd name="T57" fmla="*/ 338 h 338"/>
                <a:gd name="T58" fmla="*/ 81 w 223"/>
                <a:gd name="T59" fmla="*/ 338 h 338"/>
                <a:gd name="T60" fmla="*/ 81 w 223"/>
                <a:gd name="T61" fmla="*/ 338 h 338"/>
                <a:gd name="T62" fmla="*/ 81 w 223"/>
                <a:gd name="T63" fmla="*/ 332 h 338"/>
                <a:gd name="T64" fmla="*/ 83 w 223"/>
                <a:gd name="T65" fmla="*/ 325 h 338"/>
                <a:gd name="T66" fmla="*/ 83 w 223"/>
                <a:gd name="T67" fmla="*/ 309 h 338"/>
                <a:gd name="T68" fmla="*/ 86 w 223"/>
                <a:gd name="T69" fmla="*/ 291 h 338"/>
                <a:gd name="T70" fmla="*/ 89 w 223"/>
                <a:gd name="T71" fmla="*/ 272 h 338"/>
                <a:gd name="T72" fmla="*/ 94 w 223"/>
                <a:gd name="T73" fmla="*/ 254 h 338"/>
                <a:gd name="T74" fmla="*/ 102 w 223"/>
                <a:gd name="T75" fmla="*/ 236 h 338"/>
                <a:gd name="T76" fmla="*/ 113 w 223"/>
                <a:gd name="T77" fmla="*/ 222 h 338"/>
                <a:gd name="T78" fmla="*/ 126 w 223"/>
                <a:gd name="T79" fmla="*/ 207 h 338"/>
                <a:gd name="T80" fmla="*/ 142 w 223"/>
                <a:gd name="T81" fmla="*/ 191 h 338"/>
                <a:gd name="T82" fmla="*/ 158 w 223"/>
                <a:gd name="T83" fmla="*/ 170 h 338"/>
                <a:gd name="T84" fmla="*/ 177 w 223"/>
                <a:gd name="T85" fmla="*/ 152 h 338"/>
                <a:gd name="T86" fmla="*/ 193 w 223"/>
                <a:gd name="T87" fmla="*/ 131 h 338"/>
                <a:gd name="T88" fmla="*/ 207 w 223"/>
                <a:gd name="T89" fmla="*/ 112 h 338"/>
                <a:gd name="T90" fmla="*/ 217 w 223"/>
                <a:gd name="T91" fmla="*/ 97 h 338"/>
                <a:gd name="T92" fmla="*/ 223 w 223"/>
                <a:gd name="T93" fmla="*/ 81 h 338"/>
                <a:gd name="T94" fmla="*/ 223 w 223"/>
                <a:gd name="T95" fmla="*/ 71 h 338"/>
                <a:gd name="T96" fmla="*/ 223 w 223"/>
                <a:gd name="T97" fmla="*/ 58 h 338"/>
                <a:gd name="T98" fmla="*/ 223 w 223"/>
                <a:gd name="T99" fmla="*/ 42 h 338"/>
                <a:gd name="T100" fmla="*/ 223 w 223"/>
                <a:gd name="T101" fmla="*/ 29 h 338"/>
                <a:gd name="T102" fmla="*/ 223 w 223"/>
                <a:gd name="T103" fmla="*/ 18 h 338"/>
                <a:gd name="T104" fmla="*/ 220 w 223"/>
                <a:gd name="T105" fmla="*/ 8 h 338"/>
                <a:gd name="T106" fmla="*/ 220 w 223"/>
                <a:gd name="T107" fmla="*/ 0 h 338"/>
                <a:gd name="T108" fmla="*/ 220 w 223"/>
                <a:gd name="T109" fmla="*/ 0 h 338"/>
                <a:gd name="T110" fmla="*/ 220 w 223"/>
                <a:gd name="T111" fmla="*/ 0 h 338"/>
                <a:gd name="T112" fmla="*/ 217 w 223"/>
                <a:gd name="T113" fmla="*/ 0 h 338"/>
                <a:gd name="T114" fmla="*/ 217 w 223"/>
                <a:gd name="T115" fmla="*/ 0 h 338"/>
                <a:gd name="T116" fmla="*/ 217 w 223"/>
                <a:gd name="T117" fmla="*/ 0 h 338"/>
                <a:gd name="T118" fmla="*/ 215 w 223"/>
                <a:gd name="T119" fmla="*/ 0 h 338"/>
                <a:gd name="T120" fmla="*/ 215 w 223"/>
                <a:gd name="T121" fmla="*/ 0 h 338"/>
                <a:gd name="T122" fmla="*/ 212 w 223"/>
                <a:gd name="T123" fmla="*/ 3 h 338"/>
                <a:gd name="T124" fmla="*/ 212 w 223"/>
                <a:gd name="T125" fmla="*/ 3 h 33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23"/>
                <a:gd name="T190" fmla="*/ 0 h 338"/>
                <a:gd name="T191" fmla="*/ 223 w 223"/>
                <a:gd name="T192" fmla="*/ 338 h 338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23" h="338">
                  <a:moveTo>
                    <a:pt x="212" y="3"/>
                  </a:moveTo>
                  <a:lnTo>
                    <a:pt x="212" y="3"/>
                  </a:lnTo>
                  <a:lnTo>
                    <a:pt x="212" y="5"/>
                  </a:lnTo>
                  <a:lnTo>
                    <a:pt x="212" y="10"/>
                  </a:lnTo>
                  <a:lnTo>
                    <a:pt x="209" y="18"/>
                  </a:lnTo>
                  <a:lnTo>
                    <a:pt x="209" y="26"/>
                  </a:lnTo>
                  <a:lnTo>
                    <a:pt x="209" y="34"/>
                  </a:lnTo>
                  <a:lnTo>
                    <a:pt x="207" y="42"/>
                  </a:lnTo>
                  <a:lnTo>
                    <a:pt x="204" y="50"/>
                  </a:lnTo>
                  <a:lnTo>
                    <a:pt x="198" y="65"/>
                  </a:lnTo>
                  <a:lnTo>
                    <a:pt x="190" y="78"/>
                  </a:lnTo>
                  <a:lnTo>
                    <a:pt x="174" y="97"/>
                  </a:lnTo>
                  <a:lnTo>
                    <a:pt x="158" y="115"/>
                  </a:lnTo>
                  <a:lnTo>
                    <a:pt x="121" y="154"/>
                  </a:lnTo>
                  <a:lnTo>
                    <a:pt x="78" y="196"/>
                  </a:lnTo>
                  <a:lnTo>
                    <a:pt x="40" y="236"/>
                  </a:lnTo>
                  <a:lnTo>
                    <a:pt x="13" y="272"/>
                  </a:lnTo>
                  <a:lnTo>
                    <a:pt x="3" y="291"/>
                  </a:lnTo>
                  <a:lnTo>
                    <a:pt x="0" y="304"/>
                  </a:lnTo>
                  <a:lnTo>
                    <a:pt x="0" y="311"/>
                  </a:lnTo>
                  <a:lnTo>
                    <a:pt x="0" y="317"/>
                  </a:lnTo>
                  <a:lnTo>
                    <a:pt x="3" y="322"/>
                  </a:lnTo>
                  <a:lnTo>
                    <a:pt x="8" y="327"/>
                  </a:lnTo>
                  <a:lnTo>
                    <a:pt x="16" y="332"/>
                  </a:lnTo>
                  <a:lnTo>
                    <a:pt x="30" y="335"/>
                  </a:lnTo>
                  <a:lnTo>
                    <a:pt x="40" y="338"/>
                  </a:lnTo>
                  <a:lnTo>
                    <a:pt x="54" y="338"/>
                  </a:lnTo>
                  <a:lnTo>
                    <a:pt x="64" y="338"/>
                  </a:lnTo>
                  <a:lnTo>
                    <a:pt x="72" y="338"/>
                  </a:lnTo>
                  <a:lnTo>
                    <a:pt x="81" y="338"/>
                  </a:lnTo>
                  <a:lnTo>
                    <a:pt x="81" y="332"/>
                  </a:lnTo>
                  <a:lnTo>
                    <a:pt x="83" y="325"/>
                  </a:lnTo>
                  <a:lnTo>
                    <a:pt x="83" y="309"/>
                  </a:lnTo>
                  <a:lnTo>
                    <a:pt x="86" y="291"/>
                  </a:lnTo>
                  <a:lnTo>
                    <a:pt x="89" y="272"/>
                  </a:lnTo>
                  <a:lnTo>
                    <a:pt x="94" y="254"/>
                  </a:lnTo>
                  <a:lnTo>
                    <a:pt x="102" y="236"/>
                  </a:lnTo>
                  <a:lnTo>
                    <a:pt x="113" y="222"/>
                  </a:lnTo>
                  <a:lnTo>
                    <a:pt x="126" y="207"/>
                  </a:lnTo>
                  <a:lnTo>
                    <a:pt x="142" y="191"/>
                  </a:lnTo>
                  <a:lnTo>
                    <a:pt x="158" y="170"/>
                  </a:lnTo>
                  <a:lnTo>
                    <a:pt x="177" y="152"/>
                  </a:lnTo>
                  <a:lnTo>
                    <a:pt x="193" y="131"/>
                  </a:lnTo>
                  <a:lnTo>
                    <a:pt x="207" y="112"/>
                  </a:lnTo>
                  <a:lnTo>
                    <a:pt x="217" y="97"/>
                  </a:lnTo>
                  <a:lnTo>
                    <a:pt x="223" y="81"/>
                  </a:lnTo>
                  <a:lnTo>
                    <a:pt x="223" y="71"/>
                  </a:lnTo>
                  <a:lnTo>
                    <a:pt x="223" y="58"/>
                  </a:lnTo>
                  <a:lnTo>
                    <a:pt x="223" y="42"/>
                  </a:lnTo>
                  <a:lnTo>
                    <a:pt x="223" y="29"/>
                  </a:lnTo>
                  <a:lnTo>
                    <a:pt x="223" y="18"/>
                  </a:lnTo>
                  <a:lnTo>
                    <a:pt x="220" y="8"/>
                  </a:lnTo>
                  <a:lnTo>
                    <a:pt x="220" y="0"/>
                  </a:lnTo>
                  <a:lnTo>
                    <a:pt x="217" y="0"/>
                  </a:lnTo>
                  <a:lnTo>
                    <a:pt x="215" y="0"/>
                  </a:lnTo>
                  <a:lnTo>
                    <a:pt x="212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5" name="Freeform 652"/>
            <p:cNvSpPr>
              <a:spLocks/>
            </p:cNvSpPr>
            <p:nvPr/>
          </p:nvSpPr>
          <p:spPr bwMode="auto">
            <a:xfrm>
              <a:off x="2822" y="1900"/>
              <a:ext cx="169" cy="178"/>
            </a:xfrm>
            <a:custGeom>
              <a:avLst/>
              <a:gdLst>
                <a:gd name="T0" fmla="*/ 46 w 169"/>
                <a:gd name="T1" fmla="*/ 16 h 217"/>
                <a:gd name="T2" fmla="*/ 54 w 169"/>
                <a:gd name="T3" fmla="*/ 39 h 217"/>
                <a:gd name="T4" fmla="*/ 67 w 169"/>
                <a:gd name="T5" fmla="*/ 60 h 217"/>
                <a:gd name="T6" fmla="*/ 86 w 169"/>
                <a:gd name="T7" fmla="*/ 78 h 217"/>
                <a:gd name="T8" fmla="*/ 102 w 169"/>
                <a:gd name="T9" fmla="*/ 94 h 217"/>
                <a:gd name="T10" fmla="*/ 123 w 169"/>
                <a:gd name="T11" fmla="*/ 97 h 217"/>
                <a:gd name="T12" fmla="*/ 145 w 169"/>
                <a:gd name="T13" fmla="*/ 99 h 217"/>
                <a:gd name="T14" fmla="*/ 164 w 169"/>
                <a:gd name="T15" fmla="*/ 107 h 217"/>
                <a:gd name="T16" fmla="*/ 169 w 169"/>
                <a:gd name="T17" fmla="*/ 118 h 217"/>
                <a:gd name="T18" fmla="*/ 161 w 169"/>
                <a:gd name="T19" fmla="*/ 123 h 217"/>
                <a:gd name="T20" fmla="*/ 150 w 169"/>
                <a:gd name="T21" fmla="*/ 123 h 217"/>
                <a:gd name="T22" fmla="*/ 140 w 169"/>
                <a:gd name="T23" fmla="*/ 123 h 217"/>
                <a:gd name="T24" fmla="*/ 137 w 169"/>
                <a:gd name="T25" fmla="*/ 123 h 217"/>
                <a:gd name="T26" fmla="*/ 126 w 169"/>
                <a:gd name="T27" fmla="*/ 125 h 217"/>
                <a:gd name="T28" fmla="*/ 113 w 169"/>
                <a:gd name="T29" fmla="*/ 128 h 217"/>
                <a:gd name="T30" fmla="*/ 99 w 169"/>
                <a:gd name="T31" fmla="*/ 139 h 217"/>
                <a:gd name="T32" fmla="*/ 91 w 169"/>
                <a:gd name="T33" fmla="*/ 149 h 217"/>
                <a:gd name="T34" fmla="*/ 83 w 169"/>
                <a:gd name="T35" fmla="*/ 167 h 217"/>
                <a:gd name="T36" fmla="*/ 78 w 169"/>
                <a:gd name="T37" fmla="*/ 183 h 217"/>
                <a:gd name="T38" fmla="*/ 70 w 169"/>
                <a:gd name="T39" fmla="*/ 199 h 217"/>
                <a:gd name="T40" fmla="*/ 59 w 169"/>
                <a:gd name="T41" fmla="*/ 209 h 217"/>
                <a:gd name="T42" fmla="*/ 48 w 169"/>
                <a:gd name="T43" fmla="*/ 214 h 217"/>
                <a:gd name="T44" fmla="*/ 40 w 169"/>
                <a:gd name="T45" fmla="*/ 217 h 217"/>
                <a:gd name="T46" fmla="*/ 38 w 169"/>
                <a:gd name="T47" fmla="*/ 209 h 217"/>
                <a:gd name="T48" fmla="*/ 35 w 169"/>
                <a:gd name="T49" fmla="*/ 186 h 217"/>
                <a:gd name="T50" fmla="*/ 35 w 169"/>
                <a:gd name="T51" fmla="*/ 160 h 217"/>
                <a:gd name="T52" fmla="*/ 27 w 169"/>
                <a:gd name="T53" fmla="*/ 136 h 217"/>
                <a:gd name="T54" fmla="*/ 14 w 169"/>
                <a:gd name="T55" fmla="*/ 115 h 217"/>
                <a:gd name="T56" fmla="*/ 0 w 169"/>
                <a:gd name="T57" fmla="*/ 105 h 217"/>
                <a:gd name="T58" fmla="*/ 11 w 169"/>
                <a:gd name="T59" fmla="*/ 107 h 217"/>
                <a:gd name="T60" fmla="*/ 24 w 169"/>
                <a:gd name="T61" fmla="*/ 112 h 217"/>
                <a:gd name="T62" fmla="*/ 35 w 169"/>
                <a:gd name="T63" fmla="*/ 120 h 217"/>
                <a:gd name="T64" fmla="*/ 48 w 169"/>
                <a:gd name="T65" fmla="*/ 133 h 217"/>
                <a:gd name="T66" fmla="*/ 70 w 169"/>
                <a:gd name="T67" fmla="*/ 136 h 217"/>
                <a:gd name="T68" fmla="*/ 89 w 169"/>
                <a:gd name="T69" fmla="*/ 128 h 217"/>
                <a:gd name="T70" fmla="*/ 97 w 169"/>
                <a:gd name="T71" fmla="*/ 115 h 217"/>
                <a:gd name="T72" fmla="*/ 86 w 169"/>
                <a:gd name="T73" fmla="*/ 97 h 217"/>
                <a:gd name="T74" fmla="*/ 64 w 169"/>
                <a:gd name="T75" fmla="*/ 70 h 217"/>
                <a:gd name="T76" fmla="*/ 48 w 169"/>
                <a:gd name="T77" fmla="*/ 47 h 217"/>
                <a:gd name="T78" fmla="*/ 43 w 169"/>
                <a:gd name="T79" fmla="*/ 18 h 217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69"/>
                <a:gd name="T121" fmla="*/ 0 h 217"/>
                <a:gd name="T122" fmla="*/ 169 w 169"/>
                <a:gd name="T123" fmla="*/ 217 h 217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69" h="217">
                  <a:moveTo>
                    <a:pt x="43" y="0"/>
                  </a:moveTo>
                  <a:lnTo>
                    <a:pt x="46" y="16"/>
                  </a:lnTo>
                  <a:lnTo>
                    <a:pt x="48" y="29"/>
                  </a:lnTo>
                  <a:lnTo>
                    <a:pt x="54" y="39"/>
                  </a:lnTo>
                  <a:lnTo>
                    <a:pt x="59" y="50"/>
                  </a:lnTo>
                  <a:lnTo>
                    <a:pt x="67" y="60"/>
                  </a:lnTo>
                  <a:lnTo>
                    <a:pt x="75" y="68"/>
                  </a:lnTo>
                  <a:lnTo>
                    <a:pt x="86" y="78"/>
                  </a:lnTo>
                  <a:lnTo>
                    <a:pt x="97" y="89"/>
                  </a:lnTo>
                  <a:lnTo>
                    <a:pt x="102" y="94"/>
                  </a:lnTo>
                  <a:lnTo>
                    <a:pt x="113" y="94"/>
                  </a:lnTo>
                  <a:lnTo>
                    <a:pt x="123" y="97"/>
                  </a:lnTo>
                  <a:lnTo>
                    <a:pt x="134" y="99"/>
                  </a:lnTo>
                  <a:lnTo>
                    <a:pt x="145" y="99"/>
                  </a:lnTo>
                  <a:lnTo>
                    <a:pt x="156" y="102"/>
                  </a:lnTo>
                  <a:lnTo>
                    <a:pt x="164" y="107"/>
                  </a:lnTo>
                  <a:lnTo>
                    <a:pt x="169" y="112"/>
                  </a:lnTo>
                  <a:lnTo>
                    <a:pt x="169" y="118"/>
                  </a:lnTo>
                  <a:lnTo>
                    <a:pt x="166" y="120"/>
                  </a:lnTo>
                  <a:lnTo>
                    <a:pt x="161" y="123"/>
                  </a:lnTo>
                  <a:lnTo>
                    <a:pt x="156" y="123"/>
                  </a:lnTo>
                  <a:lnTo>
                    <a:pt x="150" y="123"/>
                  </a:lnTo>
                  <a:lnTo>
                    <a:pt x="142" y="123"/>
                  </a:lnTo>
                  <a:lnTo>
                    <a:pt x="140" y="123"/>
                  </a:lnTo>
                  <a:lnTo>
                    <a:pt x="137" y="123"/>
                  </a:lnTo>
                  <a:lnTo>
                    <a:pt x="131" y="123"/>
                  </a:lnTo>
                  <a:lnTo>
                    <a:pt x="126" y="125"/>
                  </a:lnTo>
                  <a:lnTo>
                    <a:pt x="121" y="128"/>
                  </a:lnTo>
                  <a:lnTo>
                    <a:pt x="113" y="128"/>
                  </a:lnTo>
                  <a:lnTo>
                    <a:pt x="107" y="133"/>
                  </a:lnTo>
                  <a:lnTo>
                    <a:pt x="99" y="139"/>
                  </a:lnTo>
                  <a:lnTo>
                    <a:pt x="94" y="144"/>
                  </a:lnTo>
                  <a:lnTo>
                    <a:pt x="91" y="149"/>
                  </a:lnTo>
                  <a:lnTo>
                    <a:pt x="86" y="157"/>
                  </a:lnTo>
                  <a:lnTo>
                    <a:pt x="83" y="167"/>
                  </a:lnTo>
                  <a:lnTo>
                    <a:pt x="81" y="175"/>
                  </a:lnTo>
                  <a:lnTo>
                    <a:pt x="78" y="183"/>
                  </a:lnTo>
                  <a:lnTo>
                    <a:pt x="75" y="191"/>
                  </a:lnTo>
                  <a:lnTo>
                    <a:pt x="70" y="199"/>
                  </a:lnTo>
                  <a:lnTo>
                    <a:pt x="64" y="204"/>
                  </a:lnTo>
                  <a:lnTo>
                    <a:pt x="59" y="209"/>
                  </a:lnTo>
                  <a:lnTo>
                    <a:pt x="54" y="212"/>
                  </a:lnTo>
                  <a:lnTo>
                    <a:pt x="48" y="214"/>
                  </a:lnTo>
                  <a:lnTo>
                    <a:pt x="46" y="217"/>
                  </a:lnTo>
                  <a:lnTo>
                    <a:pt x="40" y="217"/>
                  </a:lnTo>
                  <a:lnTo>
                    <a:pt x="38" y="214"/>
                  </a:lnTo>
                  <a:lnTo>
                    <a:pt x="38" y="209"/>
                  </a:lnTo>
                  <a:lnTo>
                    <a:pt x="35" y="201"/>
                  </a:lnTo>
                  <a:lnTo>
                    <a:pt x="35" y="186"/>
                  </a:lnTo>
                  <a:lnTo>
                    <a:pt x="35" y="170"/>
                  </a:lnTo>
                  <a:lnTo>
                    <a:pt x="35" y="160"/>
                  </a:lnTo>
                  <a:lnTo>
                    <a:pt x="32" y="146"/>
                  </a:lnTo>
                  <a:lnTo>
                    <a:pt x="27" y="136"/>
                  </a:lnTo>
                  <a:lnTo>
                    <a:pt x="22" y="125"/>
                  </a:lnTo>
                  <a:lnTo>
                    <a:pt x="14" y="115"/>
                  </a:lnTo>
                  <a:lnTo>
                    <a:pt x="0" y="105"/>
                  </a:lnTo>
                  <a:lnTo>
                    <a:pt x="5" y="105"/>
                  </a:lnTo>
                  <a:lnTo>
                    <a:pt x="11" y="107"/>
                  </a:lnTo>
                  <a:lnTo>
                    <a:pt x="16" y="110"/>
                  </a:lnTo>
                  <a:lnTo>
                    <a:pt x="24" y="112"/>
                  </a:lnTo>
                  <a:lnTo>
                    <a:pt x="30" y="118"/>
                  </a:lnTo>
                  <a:lnTo>
                    <a:pt x="35" y="120"/>
                  </a:lnTo>
                  <a:lnTo>
                    <a:pt x="40" y="125"/>
                  </a:lnTo>
                  <a:lnTo>
                    <a:pt x="48" y="133"/>
                  </a:lnTo>
                  <a:lnTo>
                    <a:pt x="59" y="136"/>
                  </a:lnTo>
                  <a:lnTo>
                    <a:pt x="70" y="136"/>
                  </a:lnTo>
                  <a:lnTo>
                    <a:pt x="78" y="133"/>
                  </a:lnTo>
                  <a:lnTo>
                    <a:pt x="89" y="128"/>
                  </a:lnTo>
                  <a:lnTo>
                    <a:pt x="94" y="120"/>
                  </a:lnTo>
                  <a:lnTo>
                    <a:pt x="97" y="115"/>
                  </a:lnTo>
                  <a:lnTo>
                    <a:pt x="97" y="110"/>
                  </a:lnTo>
                  <a:lnTo>
                    <a:pt x="86" y="97"/>
                  </a:lnTo>
                  <a:lnTo>
                    <a:pt x="75" y="84"/>
                  </a:lnTo>
                  <a:lnTo>
                    <a:pt x="64" y="70"/>
                  </a:lnTo>
                  <a:lnTo>
                    <a:pt x="56" y="60"/>
                  </a:lnTo>
                  <a:lnTo>
                    <a:pt x="48" y="47"/>
                  </a:lnTo>
                  <a:lnTo>
                    <a:pt x="43" y="34"/>
                  </a:lnTo>
                  <a:lnTo>
                    <a:pt x="43" y="18"/>
                  </a:lnTo>
                  <a:lnTo>
                    <a:pt x="4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6" name="Freeform 653"/>
            <p:cNvSpPr>
              <a:spLocks/>
            </p:cNvSpPr>
            <p:nvPr/>
          </p:nvSpPr>
          <p:spPr bwMode="auto">
            <a:xfrm>
              <a:off x="2900" y="1764"/>
              <a:ext cx="67" cy="123"/>
            </a:xfrm>
            <a:custGeom>
              <a:avLst/>
              <a:gdLst>
                <a:gd name="T0" fmla="*/ 0 w 67"/>
                <a:gd name="T1" fmla="*/ 0 h 149"/>
                <a:gd name="T2" fmla="*/ 0 w 67"/>
                <a:gd name="T3" fmla="*/ 0 h 149"/>
                <a:gd name="T4" fmla="*/ 3 w 67"/>
                <a:gd name="T5" fmla="*/ 5 h 149"/>
                <a:gd name="T6" fmla="*/ 5 w 67"/>
                <a:gd name="T7" fmla="*/ 10 h 149"/>
                <a:gd name="T8" fmla="*/ 8 w 67"/>
                <a:gd name="T9" fmla="*/ 16 h 149"/>
                <a:gd name="T10" fmla="*/ 13 w 67"/>
                <a:gd name="T11" fmla="*/ 23 h 149"/>
                <a:gd name="T12" fmla="*/ 16 w 67"/>
                <a:gd name="T13" fmla="*/ 31 h 149"/>
                <a:gd name="T14" fmla="*/ 21 w 67"/>
                <a:gd name="T15" fmla="*/ 37 h 149"/>
                <a:gd name="T16" fmla="*/ 27 w 67"/>
                <a:gd name="T17" fmla="*/ 44 h 149"/>
                <a:gd name="T18" fmla="*/ 32 w 67"/>
                <a:gd name="T19" fmla="*/ 50 h 149"/>
                <a:gd name="T20" fmla="*/ 40 w 67"/>
                <a:gd name="T21" fmla="*/ 57 h 149"/>
                <a:gd name="T22" fmla="*/ 51 w 67"/>
                <a:gd name="T23" fmla="*/ 68 h 149"/>
                <a:gd name="T24" fmla="*/ 59 w 67"/>
                <a:gd name="T25" fmla="*/ 76 h 149"/>
                <a:gd name="T26" fmla="*/ 67 w 67"/>
                <a:gd name="T27" fmla="*/ 86 h 149"/>
                <a:gd name="T28" fmla="*/ 67 w 67"/>
                <a:gd name="T29" fmla="*/ 94 h 149"/>
                <a:gd name="T30" fmla="*/ 67 w 67"/>
                <a:gd name="T31" fmla="*/ 97 h 149"/>
                <a:gd name="T32" fmla="*/ 62 w 67"/>
                <a:gd name="T33" fmla="*/ 99 h 149"/>
                <a:gd name="T34" fmla="*/ 56 w 67"/>
                <a:gd name="T35" fmla="*/ 102 h 149"/>
                <a:gd name="T36" fmla="*/ 48 w 67"/>
                <a:gd name="T37" fmla="*/ 102 h 149"/>
                <a:gd name="T38" fmla="*/ 45 w 67"/>
                <a:gd name="T39" fmla="*/ 110 h 149"/>
                <a:gd name="T40" fmla="*/ 48 w 67"/>
                <a:gd name="T41" fmla="*/ 118 h 149"/>
                <a:gd name="T42" fmla="*/ 53 w 67"/>
                <a:gd name="T43" fmla="*/ 128 h 149"/>
                <a:gd name="T44" fmla="*/ 56 w 67"/>
                <a:gd name="T45" fmla="*/ 136 h 149"/>
                <a:gd name="T46" fmla="*/ 59 w 67"/>
                <a:gd name="T47" fmla="*/ 141 h 149"/>
                <a:gd name="T48" fmla="*/ 56 w 67"/>
                <a:gd name="T49" fmla="*/ 146 h 149"/>
                <a:gd name="T50" fmla="*/ 48 w 67"/>
                <a:gd name="T51" fmla="*/ 149 h 149"/>
                <a:gd name="T52" fmla="*/ 29 w 67"/>
                <a:gd name="T53" fmla="*/ 149 h 149"/>
                <a:gd name="T54" fmla="*/ 40 w 67"/>
                <a:gd name="T55" fmla="*/ 146 h 149"/>
                <a:gd name="T56" fmla="*/ 43 w 67"/>
                <a:gd name="T57" fmla="*/ 141 h 149"/>
                <a:gd name="T58" fmla="*/ 43 w 67"/>
                <a:gd name="T59" fmla="*/ 136 h 149"/>
                <a:gd name="T60" fmla="*/ 40 w 67"/>
                <a:gd name="T61" fmla="*/ 133 h 149"/>
                <a:gd name="T62" fmla="*/ 37 w 67"/>
                <a:gd name="T63" fmla="*/ 128 h 149"/>
                <a:gd name="T64" fmla="*/ 32 w 67"/>
                <a:gd name="T65" fmla="*/ 123 h 149"/>
                <a:gd name="T66" fmla="*/ 32 w 67"/>
                <a:gd name="T67" fmla="*/ 118 h 149"/>
                <a:gd name="T68" fmla="*/ 32 w 67"/>
                <a:gd name="T69" fmla="*/ 112 h 149"/>
                <a:gd name="T70" fmla="*/ 32 w 67"/>
                <a:gd name="T71" fmla="*/ 107 h 149"/>
                <a:gd name="T72" fmla="*/ 35 w 67"/>
                <a:gd name="T73" fmla="*/ 105 h 149"/>
                <a:gd name="T74" fmla="*/ 35 w 67"/>
                <a:gd name="T75" fmla="*/ 99 h 149"/>
                <a:gd name="T76" fmla="*/ 35 w 67"/>
                <a:gd name="T77" fmla="*/ 97 h 149"/>
                <a:gd name="T78" fmla="*/ 35 w 67"/>
                <a:gd name="T79" fmla="*/ 91 h 149"/>
                <a:gd name="T80" fmla="*/ 35 w 67"/>
                <a:gd name="T81" fmla="*/ 91 h 149"/>
                <a:gd name="T82" fmla="*/ 35 w 67"/>
                <a:gd name="T83" fmla="*/ 89 h 149"/>
                <a:gd name="T84" fmla="*/ 35 w 67"/>
                <a:gd name="T85" fmla="*/ 89 h 149"/>
                <a:gd name="T86" fmla="*/ 29 w 67"/>
                <a:gd name="T87" fmla="*/ 78 h 149"/>
                <a:gd name="T88" fmla="*/ 21 w 67"/>
                <a:gd name="T89" fmla="*/ 68 h 149"/>
                <a:gd name="T90" fmla="*/ 16 w 67"/>
                <a:gd name="T91" fmla="*/ 57 h 149"/>
                <a:gd name="T92" fmla="*/ 11 w 67"/>
                <a:gd name="T93" fmla="*/ 47 h 149"/>
                <a:gd name="T94" fmla="*/ 8 w 67"/>
                <a:gd name="T95" fmla="*/ 37 h 149"/>
                <a:gd name="T96" fmla="*/ 5 w 67"/>
                <a:gd name="T97" fmla="*/ 23 h 149"/>
                <a:gd name="T98" fmla="*/ 3 w 67"/>
                <a:gd name="T99" fmla="*/ 13 h 149"/>
                <a:gd name="T100" fmla="*/ 0 w 67"/>
                <a:gd name="T101" fmla="*/ 0 h 14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7"/>
                <a:gd name="T154" fmla="*/ 0 h 149"/>
                <a:gd name="T155" fmla="*/ 67 w 67"/>
                <a:gd name="T156" fmla="*/ 149 h 14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7" h="149">
                  <a:moveTo>
                    <a:pt x="0" y="0"/>
                  </a:moveTo>
                  <a:lnTo>
                    <a:pt x="0" y="0"/>
                  </a:lnTo>
                  <a:lnTo>
                    <a:pt x="3" y="5"/>
                  </a:lnTo>
                  <a:lnTo>
                    <a:pt x="5" y="10"/>
                  </a:lnTo>
                  <a:lnTo>
                    <a:pt x="8" y="16"/>
                  </a:lnTo>
                  <a:lnTo>
                    <a:pt x="13" y="23"/>
                  </a:lnTo>
                  <a:lnTo>
                    <a:pt x="16" y="31"/>
                  </a:lnTo>
                  <a:lnTo>
                    <a:pt x="21" y="37"/>
                  </a:lnTo>
                  <a:lnTo>
                    <a:pt x="27" y="44"/>
                  </a:lnTo>
                  <a:lnTo>
                    <a:pt x="32" y="50"/>
                  </a:lnTo>
                  <a:lnTo>
                    <a:pt x="40" y="57"/>
                  </a:lnTo>
                  <a:lnTo>
                    <a:pt x="51" y="68"/>
                  </a:lnTo>
                  <a:lnTo>
                    <a:pt x="59" y="76"/>
                  </a:lnTo>
                  <a:lnTo>
                    <a:pt x="67" y="86"/>
                  </a:lnTo>
                  <a:lnTo>
                    <a:pt x="67" y="94"/>
                  </a:lnTo>
                  <a:lnTo>
                    <a:pt x="67" y="97"/>
                  </a:lnTo>
                  <a:lnTo>
                    <a:pt x="62" y="99"/>
                  </a:lnTo>
                  <a:lnTo>
                    <a:pt x="56" y="102"/>
                  </a:lnTo>
                  <a:lnTo>
                    <a:pt x="48" y="102"/>
                  </a:lnTo>
                  <a:lnTo>
                    <a:pt x="45" y="110"/>
                  </a:lnTo>
                  <a:lnTo>
                    <a:pt x="48" y="118"/>
                  </a:lnTo>
                  <a:lnTo>
                    <a:pt x="53" y="128"/>
                  </a:lnTo>
                  <a:lnTo>
                    <a:pt x="56" y="136"/>
                  </a:lnTo>
                  <a:lnTo>
                    <a:pt x="59" y="141"/>
                  </a:lnTo>
                  <a:lnTo>
                    <a:pt x="56" y="146"/>
                  </a:lnTo>
                  <a:lnTo>
                    <a:pt x="48" y="149"/>
                  </a:lnTo>
                  <a:lnTo>
                    <a:pt x="29" y="149"/>
                  </a:lnTo>
                  <a:lnTo>
                    <a:pt x="40" y="146"/>
                  </a:lnTo>
                  <a:lnTo>
                    <a:pt x="43" y="141"/>
                  </a:lnTo>
                  <a:lnTo>
                    <a:pt x="43" y="136"/>
                  </a:lnTo>
                  <a:lnTo>
                    <a:pt x="40" y="133"/>
                  </a:lnTo>
                  <a:lnTo>
                    <a:pt x="37" y="128"/>
                  </a:lnTo>
                  <a:lnTo>
                    <a:pt x="32" y="123"/>
                  </a:lnTo>
                  <a:lnTo>
                    <a:pt x="32" y="118"/>
                  </a:lnTo>
                  <a:lnTo>
                    <a:pt x="32" y="112"/>
                  </a:lnTo>
                  <a:lnTo>
                    <a:pt x="32" y="107"/>
                  </a:lnTo>
                  <a:lnTo>
                    <a:pt x="35" y="105"/>
                  </a:lnTo>
                  <a:lnTo>
                    <a:pt x="35" y="99"/>
                  </a:lnTo>
                  <a:lnTo>
                    <a:pt x="35" y="97"/>
                  </a:lnTo>
                  <a:lnTo>
                    <a:pt x="35" y="91"/>
                  </a:lnTo>
                  <a:lnTo>
                    <a:pt x="35" y="89"/>
                  </a:lnTo>
                  <a:lnTo>
                    <a:pt x="29" y="78"/>
                  </a:lnTo>
                  <a:lnTo>
                    <a:pt x="21" y="68"/>
                  </a:lnTo>
                  <a:lnTo>
                    <a:pt x="16" y="57"/>
                  </a:lnTo>
                  <a:lnTo>
                    <a:pt x="11" y="47"/>
                  </a:lnTo>
                  <a:lnTo>
                    <a:pt x="8" y="37"/>
                  </a:lnTo>
                  <a:lnTo>
                    <a:pt x="5" y="23"/>
                  </a:lnTo>
                  <a:lnTo>
                    <a:pt x="3" y="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7" name="Freeform 654"/>
            <p:cNvSpPr>
              <a:spLocks/>
            </p:cNvSpPr>
            <p:nvPr/>
          </p:nvSpPr>
          <p:spPr bwMode="auto">
            <a:xfrm>
              <a:off x="2685" y="1605"/>
              <a:ext cx="215" cy="157"/>
            </a:xfrm>
            <a:custGeom>
              <a:avLst/>
              <a:gdLst>
                <a:gd name="T0" fmla="*/ 35 w 215"/>
                <a:gd name="T1" fmla="*/ 189 h 191"/>
                <a:gd name="T2" fmla="*/ 35 w 215"/>
                <a:gd name="T3" fmla="*/ 181 h 191"/>
                <a:gd name="T4" fmla="*/ 35 w 215"/>
                <a:gd name="T5" fmla="*/ 170 h 191"/>
                <a:gd name="T6" fmla="*/ 30 w 215"/>
                <a:gd name="T7" fmla="*/ 160 h 191"/>
                <a:gd name="T8" fmla="*/ 24 w 215"/>
                <a:gd name="T9" fmla="*/ 155 h 191"/>
                <a:gd name="T10" fmla="*/ 14 w 215"/>
                <a:gd name="T11" fmla="*/ 149 h 191"/>
                <a:gd name="T12" fmla="*/ 6 w 215"/>
                <a:gd name="T13" fmla="*/ 144 h 191"/>
                <a:gd name="T14" fmla="*/ 0 w 215"/>
                <a:gd name="T15" fmla="*/ 136 h 191"/>
                <a:gd name="T16" fmla="*/ 0 w 215"/>
                <a:gd name="T17" fmla="*/ 126 h 191"/>
                <a:gd name="T18" fmla="*/ 8 w 215"/>
                <a:gd name="T19" fmla="*/ 115 h 191"/>
                <a:gd name="T20" fmla="*/ 19 w 215"/>
                <a:gd name="T21" fmla="*/ 100 h 191"/>
                <a:gd name="T22" fmla="*/ 27 w 215"/>
                <a:gd name="T23" fmla="*/ 81 h 191"/>
                <a:gd name="T24" fmla="*/ 27 w 215"/>
                <a:gd name="T25" fmla="*/ 58 h 191"/>
                <a:gd name="T26" fmla="*/ 30 w 215"/>
                <a:gd name="T27" fmla="*/ 42 h 191"/>
                <a:gd name="T28" fmla="*/ 33 w 215"/>
                <a:gd name="T29" fmla="*/ 34 h 191"/>
                <a:gd name="T30" fmla="*/ 33 w 215"/>
                <a:gd name="T31" fmla="*/ 29 h 191"/>
                <a:gd name="T32" fmla="*/ 43 w 215"/>
                <a:gd name="T33" fmla="*/ 26 h 191"/>
                <a:gd name="T34" fmla="*/ 57 w 215"/>
                <a:gd name="T35" fmla="*/ 21 h 191"/>
                <a:gd name="T36" fmla="*/ 67 w 215"/>
                <a:gd name="T37" fmla="*/ 11 h 191"/>
                <a:gd name="T38" fmla="*/ 78 w 215"/>
                <a:gd name="T39" fmla="*/ 3 h 191"/>
                <a:gd name="T40" fmla="*/ 97 w 215"/>
                <a:gd name="T41" fmla="*/ 13 h 191"/>
                <a:gd name="T42" fmla="*/ 129 w 215"/>
                <a:gd name="T43" fmla="*/ 32 h 191"/>
                <a:gd name="T44" fmla="*/ 161 w 215"/>
                <a:gd name="T45" fmla="*/ 34 h 191"/>
                <a:gd name="T46" fmla="*/ 196 w 215"/>
                <a:gd name="T47" fmla="*/ 21 h 191"/>
                <a:gd name="T48" fmla="*/ 209 w 215"/>
                <a:gd name="T49" fmla="*/ 21 h 191"/>
                <a:gd name="T50" fmla="*/ 201 w 215"/>
                <a:gd name="T51" fmla="*/ 39 h 191"/>
                <a:gd name="T52" fmla="*/ 201 w 215"/>
                <a:gd name="T53" fmla="*/ 58 h 191"/>
                <a:gd name="T54" fmla="*/ 204 w 215"/>
                <a:gd name="T55" fmla="*/ 79 h 191"/>
                <a:gd name="T56" fmla="*/ 204 w 215"/>
                <a:gd name="T57" fmla="*/ 87 h 191"/>
                <a:gd name="T58" fmla="*/ 196 w 215"/>
                <a:gd name="T59" fmla="*/ 81 h 191"/>
                <a:gd name="T60" fmla="*/ 188 w 215"/>
                <a:gd name="T61" fmla="*/ 76 h 191"/>
                <a:gd name="T62" fmla="*/ 183 w 215"/>
                <a:gd name="T63" fmla="*/ 68 h 191"/>
                <a:gd name="T64" fmla="*/ 177 w 215"/>
                <a:gd name="T65" fmla="*/ 63 h 191"/>
                <a:gd name="T66" fmla="*/ 167 w 215"/>
                <a:gd name="T67" fmla="*/ 66 h 191"/>
                <a:gd name="T68" fmla="*/ 148 w 215"/>
                <a:gd name="T69" fmla="*/ 68 h 191"/>
                <a:gd name="T70" fmla="*/ 126 w 215"/>
                <a:gd name="T71" fmla="*/ 68 h 191"/>
                <a:gd name="T72" fmla="*/ 105 w 215"/>
                <a:gd name="T73" fmla="*/ 66 h 191"/>
                <a:gd name="T74" fmla="*/ 92 w 215"/>
                <a:gd name="T75" fmla="*/ 63 h 191"/>
                <a:gd name="T76" fmla="*/ 81 w 215"/>
                <a:gd name="T77" fmla="*/ 63 h 191"/>
                <a:gd name="T78" fmla="*/ 70 w 215"/>
                <a:gd name="T79" fmla="*/ 68 h 191"/>
                <a:gd name="T80" fmla="*/ 57 w 215"/>
                <a:gd name="T81" fmla="*/ 81 h 191"/>
                <a:gd name="T82" fmla="*/ 46 w 215"/>
                <a:gd name="T83" fmla="*/ 105 h 191"/>
                <a:gd name="T84" fmla="*/ 41 w 215"/>
                <a:gd name="T85" fmla="*/ 131 h 191"/>
                <a:gd name="T86" fmla="*/ 43 w 215"/>
                <a:gd name="T87" fmla="*/ 157 h 191"/>
                <a:gd name="T88" fmla="*/ 46 w 215"/>
                <a:gd name="T89" fmla="*/ 173 h 191"/>
                <a:gd name="T90" fmla="*/ 43 w 215"/>
                <a:gd name="T91" fmla="*/ 178 h 191"/>
                <a:gd name="T92" fmla="*/ 41 w 215"/>
                <a:gd name="T93" fmla="*/ 183 h 191"/>
                <a:gd name="T94" fmla="*/ 38 w 215"/>
                <a:gd name="T95" fmla="*/ 189 h 191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215"/>
                <a:gd name="T145" fmla="*/ 0 h 191"/>
                <a:gd name="T146" fmla="*/ 215 w 215"/>
                <a:gd name="T147" fmla="*/ 191 h 191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215" h="191">
                  <a:moveTo>
                    <a:pt x="35" y="191"/>
                  </a:moveTo>
                  <a:lnTo>
                    <a:pt x="35" y="189"/>
                  </a:lnTo>
                  <a:lnTo>
                    <a:pt x="35" y="186"/>
                  </a:lnTo>
                  <a:lnTo>
                    <a:pt x="35" y="181"/>
                  </a:lnTo>
                  <a:lnTo>
                    <a:pt x="35" y="176"/>
                  </a:lnTo>
                  <a:lnTo>
                    <a:pt x="35" y="170"/>
                  </a:lnTo>
                  <a:lnTo>
                    <a:pt x="33" y="165"/>
                  </a:lnTo>
                  <a:lnTo>
                    <a:pt x="30" y="160"/>
                  </a:lnTo>
                  <a:lnTo>
                    <a:pt x="27" y="157"/>
                  </a:lnTo>
                  <a:lnTo>
                    <a:pt x="24" y="155"/>
                  </a:lnTo>
                  <a:lnTo>
                    <a:pt x="19" y="152"/>
                  </a:lnTo>
                  <a:lnTo>
                    <a:pt x="14" y="149"/>
                  </a:lnTo>
                  <a:lnTo>
                    <a:pt x="8" y="147"/>
                  </a:lnTo>
                  <a:lnTo>
                    <a:pt x="6" y="144"/>
                  </a:lnTo>
                  <a:lnTo>
                    <a:pt x="3" y="139"/>
                  </a:lnTo>
                  <a:lnTo>
                    <a:pt x="0" y="136"/>
                  </a:lnTo>
                  <a:lnTo>
                    <a:pt x="0" y="131"/>
                  </a:lnTo>
                  <a:lnTo>
                    <a:pt x="0" y="126"/>
                  </a:lnTo>
                  <a:lnTo>
                    <a:pt x="6" y="121"/>
                  </a:lnTo>
                  <a:lnTo>
                    <a:pt x="8" y="115"/>
                  </a:lnTo>
                  <a:lnTo>
                    <a:pt x="14" y="107"/>
                  </a:lnTo>
                  <a:lnTo>
                    <a:pt x="19" y="100"/>
                  </a:lnTo>
                  <a:lnTo>
                    <a:pt x="24" y="92"/>
                  </a:lnTo>
                  <a:lnTo>
                    <a:pt x="27" y="81"/>
                  </a:lnTo>
                  <a:lnTo>
                    <a:pt x="27" y="68"/>
                  </a:lnTo>
                  <a:lnTo>
                    <a:pt x="27" y="58"/>
                  </a:lnTo>
                  <a:lnTo>
                    <a:pt x="30" y="50"/>
                  </a:lnTo>
                  <a:lnTo>
                    <a:pt x="30" y="42"/>
                  </a:lnTo>
                  <a:lnTo>
                    <a:pt x="30" y="37"/>
                  </a:lnTo>
                  <a:lnTo>
                    <a:pt x="33" y="34"/>
                  </a:lnTo>
                  <a:lnTo>
                    <a:pt x="33" y="32"/>
                  </a:lnTo>
                  <a:lnTo>
                    <a:pt x="33" y="29"/>
                  </a:lnTo>
                  <a:lnTo>
                    <a:pt x="43" y="26"/>
                  </a:lnTo>
                  <a:lnTo>
                    <a:pt x="51" y="24"/>
                  </a:lnTo>
                  <a:lnTo>
                    <a:pt x="57" y="21"/>
                  </a:lnTo>
                  <a:lnTo>
                    <a:pt x="62" y="16"/>
                  </a:lnTo>
                  <a:lnTo>
                    <a:pt x="67" y="11"/>
                  </a:lnTo>
                  <a:lnTo>
                    <a:pt x="73" y="5"/>
                  </a:lnTo>
                  <a:lnTo>
                    <a:pt x="78" y="3"/>
                  </a:lnTo>
                  <a:lnTo>
                    <a:pt x="83" y="0"/>
                  </a:lnTo>
                  <a:lnTo>
                    <a:pt x="97" y="13"/>
                  </a:lnTo>
                  <a:lnTo>
                    <a:pt x="113" y="26"/>
                  </a:lnTo>
                  <a:lnTo>
                    <a:pt x="129" y="32"/>
                  </a:lnTo>
                  <a:lnTo>
                    <a:pt x="145" y="34"/>
                  </a:lnTo>
                  <a:lnTo>
                    <a:pt x="161" y="34"/>
                  </a:lnTo>
                  <a:lnTo>
                    <a:pt x="180" y="29"/>
                  </a:lnTo>
                  <a:lnTo>
                    <a:pt x="196" y="21"/>
                  </a:lnTo>
                  <a:lnTo>
                    <a:pt x="215" y="11"/>
                  </a:lnTo>
                  <a:lnTo>
                    <a:pt x="209" y="21"/>
                  </a:lnTo>
                  <a:lnTo>
                    <a:pt x="207" y="32"/>
                  </a:lnTo>
                  <a:lnTo>
                    <a:pt x="201" y="39"/>
                  </a:lnTo>
                  <a:lnTo>
                    <a:pt x="201" y="50"/>
                  </a:lnTo>
                  <a:lnTo>
                    <a:pt x="201" y="58"/>
                  </a:lnTo>
                  <a:lnTo>
                    <a:pt x="201" y="68"/>
                  </a:lnTo>
                  <a:lnTo>
                    <a:pt x="204" y="79"/>
                  </a:lnTo>
                  <a:lnTo>
                    <a:pt x="209" y="89"/>
                  </a:lnTo>
                  <a:lnTo>
                    <a:pt x="204" y="87"/>
                  </a:lnTo>
                  <a:lnTo>
                    <a:pt x="199" y="84"/>
                  </a:lnTo>
                  <a:lnTo>
                    <a:pt x="196" y="81"/>
                  </a:lnTo>
                  <a:lnTo>
                    <a:pt x="191" y="79"/>
                  </a:lnTo>
                  <a:lnTo>
                    <a:pt x="188" y="76"/>
                  </a:lnTo>
                  <a:lnTo>
                    <a:pt x="185" y="73"/>
                  </a:lnTo>
                  <a:lnTo>
                    <a:pt x="183" y="68"/>
                  </a:lnTo>
                  <a:lnTo>
                    <a:pt x="180" y="63"/>
                  </a:lnTo>
                  <a:lnTo>
                    <a:pt x="177" y="63"/>
                  </a:lnTo>
                  <a:lnTo>
                    <a:pt x="175" y="63"/>
                  </a:lnTo>
                  <a:lnTo>
                    <a:pt x="167" y="66"/>
                  </a:lnTo>
                  <a:lnTo>
                    <a:pt x="159" y="66"/>
                  </a:lnTo>
                  <a:lnTo>
                    <a:pt x="148" y="68"/>
                  </a:lnTo>
                  <a:lnTo>
                    <a:pt x="137" y="68"/>
                  </a:lnTo>
                  <a:lnTo>
                    <a:pt x="126" y="68"/>
                  </a:lnTo>
                  <a:lnTo>
                    <a:pt x="116" y="68"/>
                  </a:lnTo>
                  <a:lnTo>
                    <a:pt x="105" y="66"/>
                  </a:lnTo>
                  <a:lnTo>
                    <a:pt x="97" y="63"/>
                  </a:lnTo>
                  <a:lnTo>
                    <a:pt x="92" y="63"/>
                  </a:lnTo>
                  <a:lnTo>
                    <a:pt x="86" y="63"/>
                  </a:lnTo>
                  <a:lnTo>
                    <a:pt x="81" y="63"/>
                  </a:lnTo>
                  <a:lnTo>
                    <a:pt x="75" y="63"/>
                  </a:lnTo>
                  <a:lnTo>
                    <a:pt x="70" y="68"/>
                  </a:lnTo>
                  <a:lnTo>
                    <a:pt x="65" y="71"/>
                  </a:lnTo>
                  <a:lnTo>
                    <a:pt x="57" y="81"/>
                  </a:lnTo>
                  <a:lnTo>
                    <a:pt x="49" y="92"/>
                  </a:lnTo>
                  <a:lnTo>
                    <a:pt x="46" y="105"/>
                  </a:lnTo>
                  <a:lnTo>
                    <a:pt x="41" y="118"/>
                  </a:lnTo>
                  <a:lnTo>
                    <a:pt x="41" y="131"/>
                  </a:lnTo>
                  <a:lnTo>
                    <a:pt x="41" y="144"/>
                  </a:lnTo>
                  <a:lnTo>
                    <a:pt x="43" y="157"/>
                  </a:lnTo>
                  <a:lnTo>
                    <a:pt x="46" y="170"/>
                  </a:lnTo>
                  <a:lnTo>
                    <a:pt x="46" y="173"/>
                  </a:lnTo>
                  <a:lnTo>
                    <a:pt x="43" y="176"/>
                  </a:lnTo>
                  <a:lnTo>
                    <a:pt x="43" y="178"/>
                  </a:lnTo>
                  <a:lnTo>
                    <a:pt x="41" y="181"/>
                  </a:lnTo>
                  <a:lnTo>
                    <a:pt x="41" y="183"/>
                  </a:lnTo>
                  <a:lnTo>
                    <a:pt x="38" y="186"/>
                  </a:lnTo>
                  <a:lnTo>
                    <a:pt x="38" y="189"/>
                  </a:lnTo>
                  <a:lnTo>
                    <a:pt x="35" y="19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8" name="Freeform 655"/>
            <p:cNvSpPr>
              <a:spLocks/>
            </p:cNvSpPr>
            <p:nvPr/>
          </p:nvSpPr>
          <p:spPr bwMode="auto">
            <a:xfrm>
              <a:off x="2886" y="1678"/>
              <a:ext cx="84" cy="62"/>
            </a:xfrm>
            <a:custGeom>
              <a:avLst/>
              <a:gdLst>
                <a:gd name="T0" fmla="*/ 84 w 84"/>
                <a:gd name="T1" fmla="*/ 0 h 76"/>
                <a:gd name="T2" fmla="*/ 81 w 84"/>
                <a:gd name="T3" fmla="*/ 8 h 76"/>
                <a:gd name="T4" fmla="*/ 73 w 84"/>
                <a:gd name="T5" fmla="*/ 13 h 76"/>
                <a:gd name="T6" fmla="*/ 67 w 84"/>
                <a:gd name="T7" fmla="*/ 18 h 76"/>
                <a:gd name="T8" fmla="*/ 59 w 84"/>
                <a:gd name="T9" fmla="*/ 24 h 76"/>
                <a:gd name="T10" fmla="*/ 51 w 84"/>
                <a:gd name="T11" fmla="*/ 26 h 76"/>
                <a:gd name="T12" fmla="*/ 46 w 84"/>
                <a:gd name="T13" fmla="*/ 32 h 76"/>
                <a:gd name="T14" fmla="*/ 38 w 84"/>
                <a:gd name="T15" fmla="*/ 37 h 76"/>
                <a:gd name="T16" fmla="*/ 30 w 84"/>
                <a:gd name="T17" fmla="*/ 42 h 76"/>
                <a:gd name="T18" fmla="*/ 27 w 84"/>
                <a:gd name="T19" fmla="*/ 45 h 76"/>
                <a:gd name="T20" fmla="*/ 22 w 84"/>
                <a:gd name="T21" fmla="*/ 50 h 76"/>
                <a:gd name="T22" fmla="*/ 19 w 84"/>
                <a:gd name="T23" fmla="*/ 58 h 76"/>
                <a:gd name="T24" fmla="*/ 17 w 84"/>
                <a:gd name="T25" fmla="*/ 63 h 76"/>
                <a:gd name="T26" fmla="*/ 14 w 84"/>
                <a:gd name="T27" fmla="*/ 68 h 76"/>
                <a:gd name="T28" fmla="*/ 14 w 84"/>
                <a:gd name="T29" fmla="*/ 71 h 76"/>
                <a:gd name="T30" fmla="*/ 11 w 84"/>
                <a:gd name="T31" fmla="*/ 73 h 76"/>
                <a:gd name="T32" fmla="*/ 11 w 84"/>
                <a:gd name="T33" fmla="*/ 76 h 76"/>
                <a:gd name="T34" fmla="*/ 11 w 84"/>
                <a:gd name="T35" fmla="*/ 71 h 76"/>
                <a:gd name="T36" fmla="*/ 14 w 84"/>
                <a:gd name="T37" fmla="*/ 66 h 76"/>
                <a:gd name="T38" fmla="*/ 14 w 84"/>
                <a:gd name="T39" fmla="*/ 63 h 76"/>
                <a:gd name="T40" fmla="*/ 14 w 84"/>
                <a:gd name="T41" fmla="*/ 58 h 76"/>
                <a:gd name="T42" fmla="*/ 14 w 84"/>
                <a:gd name="T43" fmla="*/ 52 h 76"/>
                <a:gd name="T44" fmla="*/ 14 w 84"/>
                <a:gd name="T45" fmla="*/ 50 h 76"/>
                <a:gd name="T46" fmla="*/ 14 w 84"/>
                <a:gd name="T47" fmla="*/ 45 h 76"/>
                <a:gd name="T48" fmla="*/ 14 w 84"/>
                <a:gd name="T49" fmla="*/ 42 h 76"/>
                <a:gd name="T50" fmla="*/ 14 w 84"/>
                <a:gd name="T51" fmla="*/ 39 h 76"/>
                <a:gd name="T52" fmla="*/ 11 w 84"/>
                <a:gd name="T53" fmla="*/ 37 h 76"/>
                <a:gd name="T54" fmla="*/ 8 w 84"/>
                <a:gd name="T55" fmla="*/ 34 h 76"/>
                <a:gd name="T56" fmla="*/ 8 w 84"/>
                <a:gd name="T57" fmla="*/ 29 h 76"/>
                <a:gd name="T58" fmla="*/ 6 w 84"/>
                <a:gd name="T59" fmla="*/ 26 h 76"/>
                <a:gd name="T60" fmla="*/ 6 w 84"/>
                <a:gd name="T61" fmla="*/ 24 h 76"/>
                <a:gd name="T62" fmla="*/ 3 w 84"/>
                <a:gd name="T63" fmla="*/ 21 h 76"/>
                <a:gd name="T64" fmla="*/ 0 w 84"/>
                <a:gd name="T65" fmla="*/ 18 h 76"/>
                <a:gd name="T66" fmla="*/ 14 w 84"/>
                <a:gd name="T67" fmla="*/ 18 h 76"/>
                <a:gd name="T68" fmla="*/ 25 w 84"/>
                <a:gd name="T69" fmla="*/ 18 h 76"/>
                <a:gd name="T70" fmla="*/ 35 w 84"/>
                <a:gd name="T71" fmla="*/ 16 h 76"/>
                <a:gd name="T72" fmla="*/ 43 w 84"/>
                <a:gd name="T73" fmla="*/ 16 h 76"/>
                <a:gd name="T74" fmla="*/ 54 w 84"/>
                <a:gd name="T75" fmla="*/ 13 h 76"/>
                <a:gd name="T76" fmla="*/ 65 w 84"/>
                <a:gd name="T77" fmla="*/ 11 h 76"/>
                <a:gd name="T78" fmla="*/ 76 w 84"/>
                <a:gd name="T79" fmla="*/ 5 h 76"/>
                <a:gd name="T80" fmla="*/ 84 w 84"/>
                <a:gd name="T81" fmla="*/ 0 h 7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84"/>
                <a:gd name="T124" fmla="*/ 0 h 76"/>
                <a:gd name="T125" fmla="*/ 84 w 84"/>
                <a:gd name="T126" fmla="*/ 76 h 7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84" h="76">
                  <a:moveTo>
                    <a:pt x="84" y="0"/>
                  </a:moveTo>
                  <a:lnTo>
                    <a:pt x="81" y="8"/>
                  </a:lnTo>
                  <a:lnTo>
                    <a:pt x="73" y="13"/>
                  </a:lnTo>
                  <a:lnTo>
                    <a:pt x="67" y="18"/>
                  </a:lnTo>
                  <a:lnTo>
                    <a:pt x="59" y="24"/>
                  </a:lnTo>
                  <a:lnTo>
                    <a:pt x="51" y="26"/>
                  </a:lnTo>
                  <a:lnTo>
                    <a:pt x="46" y="32"/>
                  </a:lnTo>
                  <a:lnTo>
                    <a:pt x="38" y="37"/>
                  </a:lnTo>
                  <a:lnTo>
                    <a:pt x="30" y="42"/>
                  </a:lnTo>
                  <a:lnTo>
                    <a:pt x="27" y="45"/>
                  </a:lnTo>
                  <a:lnTo>
                    <a:pt x="22" y="50"/>
                  </a:lnTo>
                  <a:lnTo>
                    <a:pt x="19" y="58"/>
                  </a:lnTo>
                  <a:lnTo>
                    <a:pt x="17" y="63"/>
                  </a:lnTo>
                  <a:lnTo>
                    <a:pt x="14" y="68"/>
                  </a:lnTo>
                  <a:lnTo>
                    <a:pt x="14" y="71"/>
                  </a:lnTo>
                  <a:lnTo>
                    <a:pt x="11" y="73"/>
                  </a:lnTo>
                  <a:lnTo>
                    <a:pt x="11" y="76"/>
                  </a:lnTo>
                  <a:lnTo>
                    <a:pt x="11" y="71"/>
                  </a:lnTo>
                  <a:lnTo>
                    <a:pt x="14" y="66"/>
                  </a:lnTo>
                  <a:lnTo>
                    <a:pt x="14" y="63"/>
                  </a:lnTo>
                  <a:lnTo>
                    <a:pt x="14" y="58"/>
                  </a:lnTo>
                  <a:lnTo>
                    <a:pt x="14" y="52"/>
                  </a:lnTo>
                  <a:lnTo>
                    <a:pt x="14" y="50"/>
                  </a:lnTo>
                  <a:lnTo>
                    <a:pt x="14" y="45"/>
                  </a:lnTo>
                  <a:lnTo>
                    <a:pt x="14" y="42"/>
                  </a:lnTo>
                  <a:lnTo>
                    <a:pt x="14" y="39"/>
                  </a:lnTo>
                  <a:lnTo>
                    <a:pt x="11" y="37"/>
                  </a:lnTo>
                  <a:lnTo>
                    <a:pt x="8" y="34"/>
                  </a:lnTo>
                  <a:lnTo>
                    <a:pt x="8" y="29"/>
                  </a:lnTo>
                  <a:lnTo>
                    <a:pt x="6" y="26"/>
                  </a:lnTo>
                  <a:lnTo>
                    <a:pt x="6" y="24"/>
                  </a:lnTo>
                  <a:lnTo>
                    <a:pt x="3" y="21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25" y="18"/>
                  </a:lnTo>
                  <a:lnTo>
                    <a:pt x="35" y="16"/>
                  </a:lnTo>
                  <a:lnTo>
                    <a:pt x="43" y="16"/>
                  </a:lnTo>
                  <a:lnTo>
                    <a:pt x="54" y="13"/>
                  </a:lnTo>
                  <a:lnTo>
                    <a:pt x="65" y="11"/>
                  </a:lnTo>
                  <a:lnTo>
                    <a:pt x="76" y="5"/>
                  </a:lnTo>
                  <a:lnTo>
                    <a:pt x="8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79" name="Freeform 656"/>
            <p:cNvSpPr>
              <a:spLocks/>
            </p:cNvSpPr>
            <p:nvPr/>
          </p:nvSpPr>
          <p:spPr bwMode="auto">
            <a:xfrm>
              <a:off x="2259" y="1859"/>
              <a:ext cx="284" cy="194"/>
            </a:xfrm>
            <a:custGeom>
              <a:avLst/>
              <a:gdLst>
                <a:gd name="T0" fmla="*/ 0 w 284"/>
                <a:gd name="T1" fmla="*/ 37 h 236"/>
                <a:gd name="T2" fmla="*/ 8 w 284"/>
                <a:gd name="T3" fmla="*/ 18 h 236"/>
                <a:gd name="T4" fmla="*/ 21 w 284"/>
                <a:gd name="T5" fmla="*/ 5 h 236"/>
                <a:gd name="T6" fmla="*/ 40 w 284"/>
                <a:gd name="T7" fmla="*/ 0 h 236"/>
                <a:gd name="T8" fmla="*/ 70 w 284"/>
                <a:gd name="T9" fmla="*/ 3 h 236"/>
                <a:gd name="T10" fmla="*/ 110 w 284"/>
                <a:gd name="T11" fmla="*/ 5 h 236"/>
                <a:gd name="T12" fmla="*/ 150 w 284"/>
                <a:gd name="T13" fmla="*/ 11 h 236"/>
                <a:gd name="T14" fmla="*/ 188 w 284"/>
                <a:gd name="T15" fmla="*/ 13 h 236"/>
                <a:gd name="T16" fmla="*/ 212 w 284"/>
                <a:gd name="T17" fmla="*/ 18 h 236"/>
                <a:gd name="T18" fmla="*/ 223 w 284"/>
                <a:gd name="T19" fmla="*/ 26 h 236"/>
                <a:gd name="T20" fmla="*/ 233 w 284"/>
                <a:gd name="T21" fmla="*/ 37 h 236"/>
                <a:gd name="T22" fmla="*/ 244 w 284"/>
                <a:gd name="T23" fmla="*/ 45 h 236"/>
                <a:gd name="T24" fmla="*/ 244 w 284"/>
                <a:gd name="T25" fmla="*/ 52 h 236"/>
                <a:gd name="T26" fmla="*/ 233 w 284"/>
                <a:gd name="T27" fmla="*/ 66 h 236"/>
                <a:gd name="T28" fmla="*/ 223 w 284"/>
                <a:gd name="T29" fmla="*/ 76 h 236"/>
                <a:gd name="T30" fmla="*/ 212 w 284"/>
                <a:gd name="T31" fmla="*/ 86 h 236"/>
                <a:gd name="T32" fmla="*/ 217 w 284"/>
                <a:gd name="T33" fmla="*/ 100 h 236"/>
                <a:gd name="T34" fmla="*/ 236 w 284"/>
                <a:gd name="T35" fmla="*/ 113 h 236"/>
                <a:gd name="T36" fmla="*/ 255 w 284"/>
                <a:gd name="T37" fmla="*/ 126 h 236"/>
                <a:gd name="T38" fmla="*/ 274 w 284"/>
                <a:gd name="T39" fmla="*/ 139 h 236"/>
                <a:gd name="T40" fmla="*/ 284 w 284"/>
                <a:gd name="T41" fmla="*/ 152 h 236"/>
                <a:gd name="T42" fmla="*/ 284 w 284"/>
                <a:gd name="T43" fmla="*/ 162 h 236"/>
                <a:gd name="T44" fmla="*/ 276 w 284"/>
                <a:gd name="T45" fmla="*/ 173 h 236"/>
                <a:gd name="T46" fmla="*/ 265 w 284"/>
                <a:gd name="T47" fmla="*/ 178 h 236"/>
                <a:gd name="T48" fmla="*/ 252 w 284"/>
                <a:gd name="T49" fmla="*/ 175 h 236"/>
                <a:gd name="T50" fmla="*/ 239 w 284"/>
                <a:gd name="T51" fmla="*/ 165 h 236"/>
                <a:gd name="T52" fmla="*/ 223 w 284"/>
                <a:gd name="T53" fmla="*/ 157 h 236"/>
                <a:gd name="T54" fmla="*/ 209 w 284"/>
                <a:gd name="T55" fmla="*/ 149 h 236"/>
                <a:gd name="T56" fmla="*/ 204 w 284"/>
                <a:gd name="T57" fmla="*/ 157 h 236"/>
                <a:gd name="T58" fmla="*/ 209 w 284"/>
                <a:gd name="T59" fmla="*/ 178 h 236"/>
                <a:gd name="T60" fmla="*/ 223 w 284"/>
                <a:gd name="T61" fmla="*/ 194 h 236"/>
                <a:gd name="T62" fmla="*/ 239 w 284"/>
                <a:gd name="T63" fmla="*/ 212 h 236"/>
                <a:gd name="T64" fmla="*/ 249 w 284"/>
                <a:gd name="T65" fmla="*/ 220 h 236"/>
                <a:gd name="T66" fmla="*/ 249 w 284"/>
                <a:gd name="T67" fmla="*/ 225 h 236"/>
                <a:gd name="T68" fmla="*/ 249 w 284"/>
                <a:gd name="T69" fmla="*/ 230 h 236"/>
                <a:gd name="T70" fmla="*/ 244 w 284"/>
                <a:gd name="T71" fmla="*/ 236 h 236"/>
                <a:gd name="T72" fmla="*/ 231 w 284"/>
                <a:gd name="T73" fmla="*/ 233 h 236"/>
                <a:gd name="T74" fmla="*/ 206 w 284"/>
                <a:gd name="T75" fmla="*/ 215 h 236"/>
                <a:gd name="T76" fmla="*/ 185 w 284"/>
                <a:gd name="T77" fmla="*/ 186 h 236"/>
                <a:gd name="T78" fmla="*/ 169 w 284"/>
                <a:gd name="T79" fmla="*/ 160 h 236"/>
                <a:gd name="T80" fmla="*/ 166 w 284"/>
                <a:gd name="T81" fmla="*/ 139 h 236"/>
                <a:gd name="T82" fmla="*/ 158 w 284"/>
                <a:gd name="T83" fmla="*/ 123 h 236"/>
                <a:gd name="T84" fmla="*/ 148 w 284"/>
                <a:gd name="T85" fmla="*/ 107 h 236"/>
                <a:gd name="T86" fmla="*/ 134 w 284"/>
                <a:gd name="T87" fmla="*/ 92 h 236"/>
                <a:gd name="T88" fmla="*/ 121 w 284"/>
                <a:gd name="T89" fmla="*/ 84 h 236"/>
                <a:gd name="T90" fmla="*/ 107 w 284"/>
                <a:gd name="T91" fmla="*/ 86 h 236"/>
                <a:gd name="T92" fmla="*/ 94 w 284"/>
                <a:gd name="T93" fmla="*/ 86 h 236"/>
                <a:gd name="T94" fmla="*/ 80 w 284"/>
                <a:gd name="T95" fmla="*/ 86 h 236"/>
                <a:gd name="T96" fmla="*/ 59 w 284"/>
                <a:gd name="T97" fmla="*/ 92 h 236"/>
                <a:gd name="T98" fmla="*/ 35 w 284"/>
                <a:gd name="T99" fmla="*/ 92 h 236"/>
                <a:gd name="T100" fmla="*/ 16 w 284"/>
                <a:gd name="T101" fmla="*/ 81 h 236"/>
                <a:gd name="T102" fmla="*/ 5 w 284"/>
                <a:gd name="T103" fmla="*/ 60 h 2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84"/>
                <a:gd name="T157" fmla="*/ 0 h 236"/>
                <a:gd name="T158" fmla="*/ 284 w 284"/>
                <a:gd name="T159" fmla="*/ 236 h 2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84" h="236">
                  <a:moveTo>
                    <a:pt x="3" y="45"/>
                  </a:moveTo>
                  <a:lnTo>
                    <a:pt x="0" y="37"/>
                  </a:lnTo>
                  <a:lnTo>
                    <a:pt x="3" y="26"/>
                  </a:lnTo>
                  <a:lnTo>
                    <a:pt x="8" y="18"/>
                  </a:lnTo>
                  <a:lnTo>
                    <a:pt x="13" y="13"/>
                  </a:lnTo>
                  <a:lnTo>
                    <a:pt x="21" y="5"/>
                  </a:lnTo>
                  <a:lnTo>
                    <a:pt x="32" y="3"/>
                  </a:lnTo>
                  <a:lnTo>
                    <a:pt x="40" y="0"/>
                  </a:lnTo>
                  <a:lnTo>
                    <a:pt x="51" y="0"/>
                  </a:lnTo>
                  <a:lnTo>
                    <a:pt x="70" y="3"/>
                  </a:lnTo>
                  <a:lnTo>
                    <a:pt x="91" y="5"/>
                  </a:lnTo>
                  <a:lnTo>
                    <a:pt x="110" y="5"/>
                  </a:lnTo>
                  <a:lnTo>
                    <a:pt x="129" y="8"/>
                  </a:lnTo>
                  <a:lnTo>
                    <a:pt x="150" y="11"/>
                  </a:lnTo>
                  <a:lnTo>
                    <a:pt x="169" y="11"/>
                  </a:lnTo>
                  <a:lnTo>
                    <a:pt x="188" y="13"/>
                  </a:lnTo>
                  <a:lnTo>
                    <a:pt x="206" y="16"/>
                  </a:lnTo>
                  <a:lnTo>
                    <a:pt x="212" y="18"/>
                  </a:lnTo>
                  <a:lnTo>
                    <a:pt x="217" y="24"/>
                  </a:lnTo>
                  <a:lnTo>
                    <a:pt x="223" y="26"/>
                  </a:lnTo>
                  <a:lnTo>
                    <a:pt x="228" y="31"/>
                  </a:lnTo>
                  <a:lnTo>
                    <a:pt x="233" y="37"/>
                  </a:lnTo>
                  <a:lnTo>
                    <a:pt x="239" y="39"/>
                  </a:lnTo>
                  <a:lnTo>
                    <a:pt x="244" y="45"/>
                  </a:lnTo>
                  <a:lnTo>
                    <a:pt x="249" y="47"/>
                  </a:lnTo>
                  <a:lnTo>
                    <a:pt x="244" y="52"/>
                  </a:lnTo>
                  <a:lnTo>
                    <a:pt x="239" y="60"/>
                  </a:lnTo>
                  <a:lnTo>
                    <a:pt x="233" y="66"/>
                  </a:lnTo>
                  <a:lnTo>
                    <a:pt x="228" y="71"/>
                  </a:lnTo>
                  <a:lnTo>
                    <a:pt x="223" y="76"/>
                  </a:lnTo>
                  <a:lnTo>
                    <a:pt x="217" y="81"/>
                  </a:lnTo>
                  <a:lnTo>
                    <a:pt x="212" y="86"/>
                  </a:lnTo>
                  <a:lnTo>
                    <a:pt x="206" y="92"/>
                  </a:lnTo>
                  <a:lnTo>
                    <a:pt x="217" y="100"/>
                  </a:lnTo>
                  <a:lnTo>
                    <a:pt x="225" y="105"/>
                  </a:lnTo>
                  <a:lnTo>
                    <a:pt x="236" y="113"/>
                  </a:lnTo>
                  <a:lnTo>
                    <a:pt x="244" y="118"/>
                  </a:lnTo>
                  <a:lnTo>
                    <a:pt x="255" y="126"/>
                  </a:lnTo>
                  <a:lnTo>
                    <a:pt x="263" y="131"/>
                  </a:lnTo>
                  <a:lnTo>
                    <a:pt x="274" y="139"/>
                  </a:lnTo>
                  <a:lnTo>
                    <a:pt x="282" y="144"/>
                  </a:lnTo>
                  <a:lnTo>
                    <a:pt x="284" y="152"/>
                  </a:lnTo>
                  <a:lnTo>
                    <a:pt x="284" y="157"/>
                  </a:lnTo>
                  <a:lnTo>
                    <a:pt x="284" y="162"/>
                  </a:lnTo>
                  <a:lnTo>
                    <a:pt x="282" y="168"/>
                  </a:lnTo>
                  <a:lnTo>
                    <a:pt x="276" y="173"/>
                  </a:lnTo>
                  <a:lnTo>
                    <a:pt x="274" y="175"/>
                  </a:lnTo>
                  <a:lnTo>
                    <a:pt x="265" y="178"/>
                  </a:lnTo>
                  <a:lnTo>
                    <a:pt x="260" y="181"/>
                  </a:lnTo>
                  <a:lnTo>
                    <a:pt x="252" y="175"/>
                  </a:lnTo>
                  <a:lnTo>
                    <a:pt x="247" y="170"/>
                  </a:lnTo>
                  <a:lnTo>
                    <a:pt x="239" y="165"/>
                  </a:lnTo>
                  <a:lnTo>
                    <a:pt x="231" y="162"/>
                  </a:lnTo>
                  <a:lnTo>
                    <a:pt x="223" y="157"/>
                  </a:lnTo>
                  <a:lnTo>
                    <a:pt x="217" y="152"/>
                  </a:lnTo>
                  <a:lnTo>
                    <a:pt x="209" y="149"/>
                  </a:lnTo>
                  <a:lnTo>
                    <a:pt x="201" y="144"/>
                  </a:lnTo>
                  <a:lnTo>
                    <a:pt x="204" y="157"/>
                  </a:lnTo>
                  <a:lnTo>
                    <a:pt x="206" y="168"/>
                  </a:lnTo>
                  <a:lnTo>
                    <a:pt x="209" y="178"/>
                  </a:lnTo>
                  <a:lnTo>
                    <a:pt x="215" y="186"/>
                  </a:lnTo>
                  <a:lnTo>
                    <a:pt x="223" y="194"/>
                  </a:lnTo>
                  <a:lnTo>
                    <a:pt x="231" y="204"/>
                  </a:lnTo>
                  <a:lnTo>
                    <a:pt x="239" y="212"/>
                  </a:lnTo>
                  <a:lnTo>
                    <a:pt x="249" y="220"/>
                  </a:lnTo>
                  <a:lnTo>
                    <a:pt x="249" y="223"/>
                  </a:lnTo>
                  <a:lnTo>
                    <a:pt x="249" y="225"/>
                  </a:lnTo>
                  <a:lnTo>
                    <a:pt x="249" y="228"/>
                  </a:lnTo>
                  <a:lnTo>
                    <a:pt x="249" y="230"/>
                  </a:lnTo>
                  <a:lnTo>
                    <a:pt x="247" y="236"/>
                  </a:lnTo>
                  <a:lnTo>
                    <a:pt x="244" y="236"/>
                  </a:lnTo>
                  <a:lnTo>
                    <a:pt x="239" y="236"/>
                  </a:lnTo>
                  <a:lnTo>
                    <a:pt x="231" y="233"/>
                  </a:lnTo>
                  <a:lnTo>
                    <a:pt x="220" y="225"/>
                  </a:lnTo>
                  <a:lnTo>
                    <a:pt x="206" y="215"/>
                  </a:lnTo>
                  <a:lnTo>
                    <a:pt x="196" y="202"/>
                  </a:lnTo>
                  <a:lnTo>
                    <a:pt x="185" y="186"/>
                  </a:lnTo>
                  <a:lnTo>
                    <a:pt x="174" y="170"/>
                  </a:lnTo>
                  <a:lnTo>
                    <a:pt x="169" y="160"/>
                  </a:lnTo>
                  <a:lnTo>
                    <a:pt x="166" y="149"/>
                  </a:lnTo>
                  <a:lnTo>
                    <a:pt x="166" y="139"/>
                  </a:lnTo>
                  <a:lnTo>
                    <a:pt x="164" y="131"/>
                  </a:lnTo>
                  <a:lnTo>
                    <a:pt x="158" y="123"/>
                  </a:lnTo>
                  <a:lnTo>
                    <a:pt x="153" y="113"/>
                  </a:lnTo>
                  <a:lnTo>
                    <a:pt x="148" y="107"/>
                  </a:lnTo>
                  <a:lnTo>
                    <a:pt x="139" y="100"/>
                  </a:lnTo>
                  <a:lnTo>
                    <a:pt x="134" y="92"/>
                  </a:lnTo>
                  <a:lnTo>
                    <a:pt x="126" y="84"/>
                  </a:lnTo>
                  <a:lnTo>
                    <a:pt x="121" y="84"/>
                  </a:lnTo>
                  <a:lnTo>
                    <a:pt x="113" y="84"/>
                  </a:lnTo>
                  <a:lnTo>
                    <a:pt x="107" y="86"/>
                  </a:lnTo>
                  <a:lnTo>
                    <a:pt x="99" y="86"/>
                  </a:lnTo>
                  <a:lnTo>
                    <a:pt x="94" y="86"/>
                  </a:lnTo>
                  <a:lnTo>
                    <a:pt x="86" y="86"/>
                  </a:lnTo>
                  <a:lnTo>
                    <a:pt x="80" y="86"/>
                  </a:lnTo>
                  <a:lnTo>
                    <a:pt x="72" y="86"/>
                  </a:lnTo>
                  <a:lnTo>
                    <a:pt x="59" y="92"/>
                  </a:lnTo>
                  <a:lnTo>
                    <a:pt x="46" y="92"/>
                  </a:lnTo>
                  <a:lnTo>
                    <a:pt x="35" y="92"/>
                  </a:lnTo>
                  <a:lnTo>
                    <a:pt x="24" y="86"/>
                  </a:lnTo>
                  <a:lnTo>
                    <a:pt x="16" y="81"/>
                  </a:lnTo>
                  <a:lnTo>
                    <a:pt x="11" y="71"/>
                  </a:lnTo>
                  <a:lnTo>
                    <a:pt x="5" y="60"/>
                  </a:lnTo>
                  <a:lnTo>
                    <a:pt x="3" y="45"/>
                  </a:lnTo>
                  <a:close/>
                </a:path>
              </a:pathLst>
            </a:custGeom>
            <a:solidFill>
              <a:srgbClr val="DE2B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0" name="Freeform 657"/>
            <p:cNvSpPr>
              <a:spLocks/>
            </p:cNvSpPr>
            <p:nvPr/>
          </p:nvSpPr>
          <p:spPr bwMode="auto">
            <a:xfrm>
              <a:off x="2457" y="1969"/>
              <a:ext cx="65" cy="38"/>
            </a:xfrm>
            <a:custGeom>
              <a:avLst/>
              <a:gdLst>
                <a:gd name="T0" fmla="*/ 65 w 65"/>
                <a:gd name="T1" fmla="*/ 47 h 47"/>
                <a:gd name="T2" fmla="*/ 3 w 65"/>
                <a:gd name="T3" fmla="*/ 13 h 47"/>
                <a:gd name="T4" fmla="*/ 0 w 65"/>
                <a:gd name="T5" fmla="*/ 0 h 47"/>
                <a:gd name="T6" fmla="*/ 59 w 65"/>
                <a:gd name="T7" fmla="*/ 34 h 47"/>
                <a:gd name="T8" fmla="*/ 65 w 65"/>
                <a:gd name="T9" fmla="*/ 47 h 4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65"/>
                <a:gd name="T16" fmla="*/ 0 h 47"/>
                <a:gd name="T17" fmla="*/ 65 w 65"/>
                <a:gd name="T18" fmla="*/ 47 h 47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65" h="47">
                  <a:moveTo>
                    <a:pt x="65" y="47"/>
                  </a:moveTo>
                  <a:lnTo>
                    <a:pt x="3" y="13"/>
                  </a:lnTo>
                  <a:lnTo>
                    <a:pt x="0" y="0"/>
                  </a:lnTo>
                  <a:lnTo>
                    <a:pt x="59" y="34"/>
                  </a:lnTo>
                  <a:lnTo>
                    <a:pt x="65" y="4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1" name="Freeform 658"/>
            <p:cNvSpPr>
              <a:spLocks/>
            </p:cNvSpPr>
            <p:nvPr/>
          </p:nvSpPr>
          <p:spPr bwMode="auto">
            <a:xfrm>
              <a:off x="2441" y="1887"/>
              <a:ext cx="70" cy="73"/>
            </a:xfrm>
            <a:custGeom>
              <a:avLst/>
              <a:gdLst>
                <a:gd name="T0" fmla="*/ 0 w 70"/>
                <a:gd name="T1" fmla="*/ 37 h 89"/>
                <a:gd name="T2" fmla="*/ 6 w 70"/>
                <a:gd name="T3" fmla="*/ 47 h 89"/>
                <a:gd name="T4" fmla="*/ 14 w 70"/>
                <a:gd name="T5" fmla="*/ 55 h 89"/>
                <a:gd name="T6" fmla="*/ 22 w 70"/>
                <a:gd name="T7" fmla="*/ 60 h 89"/>
                <a:gd name="T8" fmla="*/ 27 w 70"/>
                <a:gd name="T9" fmla="*/ 66 h 89"/>
                <a:gd name="T10" fmla="*/ 35 w 70"/>
                <a:gd name="T11" fmla="*/ 71 h 89"/>
                <a:gd name="T12" fmla="*/ 43 w 70"/>
                <a:gd name="T13" fmla="*/ 76 h 89"/>
                <a:gd name="T14" fmla="*/ 51 w 70"/>
                <a:gd name="T15" fmla="*/ 84 h 89"/>
                <a:gd name="T16" fmla="*/ 62 w 70"/>
                <a:gd name="T17" fmla="*/ 89 h 89"/>
                <a:gd name="T18" fmla="*/ 59 w 70"/>
                <a:gd name="T19" fmla="*/ 84 h 89"/>
                <a:gd name="T20" fmla="*/ 54 w 70"/>
                <a:gd name="T21" fmla="*/ 81 h 89"/>
                <a:gd name="T22" fmla="*/ 51 w 70"/>
                <a:gd name="T23" fmla="*/ 76 h 89"/>
                <a:gd name="T24" fmla="*/ 49 w 70"/>
                <a:gd name="T25" fmla="*/ 71 h 89"/>
                <a:gd name="T26" fmla="*/ 43 w 70"/>
                <a:gd name="T27" fmla="*/ 68 h 89"/>
                <a:gd name="T28" fmla="*/ 41 w 70"/>
                <a:gd name="T29" fmla="*/ 63 h 89"/>
                <a:gd name="T30" fmla="*/ 38 w 70"/>
                <a:gd name="T31" fmla="*/ 58 h 89"/>
                <a:gd name="T32" fmla="*/ 33 w 70"/>
                <a:gd name="T33" fmla="*/ 55 h 89"/>
                <a:gd name="T34" fmla="*/ 38 w 70"/>
                <a:gd name="T35" fmla="*/ 50 h 89"/>
                <a:gd name="T36" fmla="*/ 43 w 70"/>
                <a:gd name="T37" fmla="*/ 47 h 89"/>
                <a:gd name="T38" fmla="*/ 46 w 70"/>
                <a:gd name="T39" fmla="*/ 42 h 89"/>
                <a:gd name="T40" fmla="*/ 51 w 70"/>
                <a:gd name="T41" fmla="*/ 37 h 89"/>
                <a:gd name="T42" fmla="*/ 57 w 70"/>
                <a:gd name="T43" fmla="*/ 34 h 89"/>
                <a:gd name="T44" fmla="*/ 62 w 70"/>
                <a:gd name="T45" fmla="*/ 29 h 89"/>
                <a:gd name="T46" fmla="*/ 67 w 70"/>
                <a:gd name="T47" fmla="*/ 24 h 89"/>
                <a:gd name="T48" fmla="*/ 70 w 70"/>
                <a:gd name="T49" fmla="*/ 21 h 89"/>
                <a:gd name="T50" fmla="*/ 70 w 70"/>
                <a:gd name="T51" fmla="*/ 18 h 89"/>
                <a:gd name="T52" fmla="*/ 67 w 70"/>
                <a:gd name="T53" fmla="*/ 16 h 89"/>
                <a:gd name="T54" fmla="*/ 65 w 70"/>
                <a:gd name="T55" fmla="*/ 13 h 89"/>
                <a:gd name="T56" fmla="*/ 62 w 70"/>
                <a:gd name="T57" fmla="*/ 11 h 89"/>
                <a:gd name="T58" fmla="*/ 57 w 70"/>
                <a:gd name="T59" fmla="*/ 8 h 89"/>
                <a:gd name="T60" fmla="*/ 54 w 70"/>
                <a:gd name="T61" fmla="*/ 5 h 89"/>
                <a:gd name="T62" fmla="*/ 54 w 70"/>
                <a:gd name="T63" fmla="*/ 3 h 89"/>
                <a:gd name="T64" fmla="*/ 51 w 70"/>
                <a:gd name="T65" fmla="*/ 0 h 89"/>
                <a:gd name="T66" fmla="*/ 51 w 70"/>
                <a:gd name="T67" fmla="*/ 11 h 89"/>
                <a:gd name="T68" fmla="*/ 49 w 70"/>
                <a:gd name="T69" fmla="*/ 18 h 89"/>
                <a:gd name="T70" fmla="*/ 49 w 70"/>
                <a:gd name="T71" fmla="*/ 24 h 89"/>
                <a:gd name="T72" fmla="*/ 46 w 70"/>
                <a:gd name="T73" fmla="*/ 29 h 89"/>
                <a:gd name="T74" fmla="*/ 43 w 70"/>
                <a:gd name="T75" fmla="*/ 34 h 89"/>
                <a:gd name="T76" fmla="*/ 38 w 70"/>
                <a:gd name="T77" fmla="*/ 37 h 89"/>
                <a:gd name="T78" fmla="*/ 33 w 70"/>
                <a:gd name="T79" fmla="*/ 39 h 89"/>
                <a:gd name="T80" fmla="*/ 27 w 70"/>
                <a:gd name="T81" fmla="*/ 42 h 89"/>
                <a:gd name="T82" fmla="*/ 24 w 70"/>
                <a:gd name="T83" fmla="*/ 42 h 89"/>
                <a:gd name="T84" fmla="*/ 19 w 70"/>
                <a:gd name="T85" fmla="*/ 42 h 89"/>
                <a:gd name="T86" fmla="*/ 16 w 70"/>
                <a:gd name="T87" fmla="*/ 42 h 89"/>
                <a:gd name="T88" fmla="*/ 11 w 70"/>
                <a:gd name="T89" fmla="*/ 39 h 89"/>
                <a:gd name="T90" fmla="*/ 8 w 70"/>
                <a:gd name="T91" fmla="*/ 39 h 89"/>
                <a:gd name="T92" fmla="*/ 6 w 70"/>
                <a:gd name="T93" fmla="*/ 39 h 89"/>
                <a:gd name="T94" fmla="*/ 3 w 70"/>
                <a:gd name="T95" fmla="*/ 39 h 89"/>
                <a:gd name="T96" fmla="*/ 0 w 70"/>
                <a:gd name="T97" fmla="*/ 37 h 8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70"/>
                <a:gd name="T148" fmla="*/ 0 h 89"/>
                <a:gd name="T149" fmla="*/ 70 w 70"/>
                <a:gd name="T150" fmla="*/ 89 h 8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70" h="89">
                  <a:moveTo>
                    <a:pt x="0" y="37"/>
                  </a:moveTo>
                  <a:lnTo>
                    <a:pt x="6" y="47"/>
                  </a:lnTo>
                  <a:lnTo>
                    <a:pt x="14" y="55"/>
                  </a:lnTo>
                  <a:lnTo>
                    <a:pt x="22" y="60"/>
                  </a:lnTo>
                  <a:lnTo>
                    <a:pt x="27" y="66"/>
                  </a:lnTo>
                  <a:lnTo>
                    <a:pt x="35" y="71"/>
                  </a:lnTo>
                  <a:lnTo>
                    <a:pt x="43" y="76"/>
                  </a:lnTo>
                  <a:lnTo>
                    <a:pt x="51" y="84"/>
                  </a:lnTo>
                  <a:lnTo>
                    <a:pt x="62" y="89"/>
                  </a:lnTo>
                  <a:lnTo>
                    <a:pt x="59" y="84"/>
                  </a:lnTo>
                  <a:lnTo>
                    <a:pt x="54" y="81"/>
                  </a:lnTo>
                  <a:lnTo>
                    <a:pt x="51" y="76"/>
                  </a:lnTo>
                  <a:lnTo>
                    <a:pt x="49" y="71"/>
                  </a:lnTo>
                  <a:lnTo>
                    <a:pt x="43" y="68"/>
                  </a:lnTo>
                  <a:lnTo>
                    <a:pt x="41" y="63"/>
                  </a:lnTo>
                  <a:lnTo>
                    <a:pt x="38" y="58"/>
                  </a:lnTo>
                  <a:lnTo>
                    <a:pt x="33" y="55"/>
                  </a:lnTo>
                  <a:lnTo>
                    <a:pt x="38" y="50"/>
                  </a:lnTo>
                  <a:lnTo>
                    <a:pt x="43" y="47"/>
                  </a:lnTo>
                  <a:lnTo>
                    <a:pt x="46" y="42"/>
                  </a:lnTo>
                  <a:lnTo>
                    <a:pt x="51" y="37"/>
                  </a:lnTo>
                  <a:lnTo>
                    <a:pt x="57" y="34"/>
                  </a:lnTo>
                  <a:lnTo>
                    <a:pt x="62" y="29"/>
                  </a:lnTo>
                  <a:lnTo>
                    <a:pt x="67" y="24"/>
                  </a:lnTo>
                  <a:lnTo>
                    <a:pt x="70" y="21"/>
                  </a:lnTo>
                  <a:lnTo>
                    <a:pt x="70" y="18"/>
                  </a:lnTo>
                  <a:lnTo>
                    <a:pt x="67" y="16"/>
                  </a:lnTo>
                  <a:lnTo>
                    <a:pt x="65" y="13"/>
                  </a:lnTo>
                  <a:lnTo>
                    <a:pt x="62" y="11"/>
                  </a:lnTo>
                  <a:lnTo>
                    <a:pt x="57" y="8"/>
                  </a:lnTo>
                  <a:lnTo>
                    <a:pt x="54" y="5"/>
                  </a:lnTo>
                  <a:lnTo>
                    <a:pt x="54" y="3"/>
                  </a:lnTo>
                  <a:lnTo>
                    <a:pt x="51" y="0"/>
                  </a:lnTo>
                  <a:lnTo>
                    <a:pt x="51" y="11"/>
                  </a:lnTo>
                  <a:lnTo>
                    <a:pt x="49" y="18"/>
                  </a:lnTo>
                  <a:lnTo>
                    <a:pt x="49" y="24"/>
                  </a:lnTo>
                  <a:lnTo>
                    <a:pt x="46" y="29"/>
                  </a:lnTo>
                  <a:lnTo>
                    <a:pt x="43" y="34"/>
                  </a:lnTo>
                  <a:lnTo>
                    <a:pt x="38" y="37"/>
                  </a:lnTo>
                  <a:lnTo>
                    <a:pt x="33" y="39"/>
                  </a:lnTo>
                  <a:lnTo>
                    <a:pt x="27" y="42"/>
                  </a:lnTo>
                  <a:lnTo>
                    <a:pt x="24" y="42"/>
                  </a:lnTo>
                  <a:lnTo>
                    <a:pt x="19" y="42"/>
                  </a:lnTo>
                  <a:lnTo>
                    <a:pt x="16" y="42"/>
                  </a:lnTo>
                  <a:lnTo>
                    <a:pt x="11" y="39"/>
                  </a:lnTo>
                  <a:lnTo>
                    <a:pt x="8" y="39"/>
                  </a:lnTo>
                  <a:lnTo>
                    <a:pt x="6" y="39"/>
                  </a:lnTo>
                  <a:lnTo>
                    <a:pt x="3" y="39"/>
                  </a:lnTo>
                  <a:lnTo>
                    <a:pt x="0" y="3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2" name="Freeform 659"/>
            <p:cNvSpPr>
              <a:spLocks/>
            </p:cNvSpPr>
            <p:nvPr/>
          </p:nvSpPr>
          <p:spPr bwMode="auto">
            <a:xfrm>
              <a:off x="2331" y="1925"/>
              <a:ext cx="153" cy="125"/>
            </a:xfrm>
            <a:custGeom>
              <a:avLst/>
              <a:gdLst>
                <a:gd name="T0" fmla="*/ 153 w 153"/>
                <a:gd name="T1" fmla="*/ 152 h 152"/>
                <a:gd name="T2" fmla="*/ 143 w 153"/>
                <a:gd name="T3" fmla="*/ 139 h 152"/>
                <a:gd name="T4" fmla="*/ 132 w 153"/>
                <a:gd name="T5" fmla="*/ 126 h 152"/>
                <a:gd name="T6" fmla="*/ 121 w 153"/>
                <a:gd name="T7" fmla="*/ 113 h 152"/>
                <a:gd name="T8" fmla="*/ 113 w 153"/>
                <a:gd name="T9" fmla="*/ 100 h 152"/>
                <a:gd name="T10" fmla="*/ 105 w 153"/>
                <a:gd name="T11" fmla="*/ 87 h 152"/>
                <a:gd name="T12" fmla="*/ 100 w 153"/>
                <a:gd name="T13" fmla="*/ 74 h 152"/>
                <a:gd name="T14" fmla="*/ 97 w 153"/>
                <a:gd name="T15" fmla="*/ 58 h 152"/>
                <a:gd name="T16" fmla="*/ 97 w 153"/>
                <a:gd name="T17" fmla="*/ 42 h 152"/>
                <a:gd name="T18" fmla="*/ 86 w 153"/>
                <a:gd name="T19" fmla="*/ 29 h 152"/>
                <a:gd name="T20" fmla="*/ 76 w 153"/>
                <a:gd name="T21" fmla="*/ 16 h 152"/>
                <a:gd name="T22" fmla="*/ 65 w 153"/>
                <a:gd name="T23" fmla="*/ 8 h 152"/>
                <a:gd name="T24" fmla="*/ 57 w 153"/>
                <a:gd name="T25" fmla="*/ 3 h 152"/>
                <a:gd name="T26" fmla="*/ 43 w 153"/>
                <a:gd name="T27" fmla="*/ 0 h 152"/>
                <a:gd name="T28" fmla="*/ 33 w 153"/>
                <a:gd name="T29" fmla="*/ 0 h 152"/>
                <a:gd name="T30" fmla="*/ 17 w 153"/>
                <a:gd name="T31" fmla="*/ 3 h 152"/>
                <a:gd name="T32" fmla="*/ 0 w 153"/>
                <a:gd name="T33" fmla="*/ 8 h 152"/>
                <a:gd name="T34" fmla="*/ 17 w 153"/>
                <a:gd name="T35" fmla="*/ 8 h 152"/>
                <a:gd name="T36" fmla="*/ 30 w 153"/>
                <a:gd name="T37" fmla="*/ 5 h 152"/>
                <a:gd name="T38" fmla="*/ 41 w 153"/>
                <a:gd name="T39" fmla="*/ 5 h 152"/>
                <a:gd name="T40" fmla="*/ 51 w 153"/>
                <a:gd name="T41" fmla="*/ 8 h 152"/>
                <a:gd name="T42" fmla="*/ 59 w 153"/>
                <a:gd name="T43" fmla="*/ 11 h 152"/>
                <a:gd name="T44" fmla="*/ 67 w 153"/>
                <a:gd name="T45" fmla="*/ 19 h 152"/>
                <a:gd name="T46" fmla="*/ 76 w 153"/>
                <a:gd name="T47" fmla="*/ 29 h 152"/>
                <a:gd name="T48" fmla="*/ 86 w 153"/>
                <a:gd name="T49" fmla="*/ 42 h 152"/>
                <a:gd name="T50" fmla="*/ 86 w 153"/>
                <a:gd name="T51" fmla="*/ 47 h 152"/>
                <a:gd name="T52" fmla="*/ 86 w 153"/>
                <a:gd name="T53" fmla="*/ 53 h 152"/>
                <a:gd name="T54" fmla="*/ 86 w 153"/>
                <a:gd name="T55" fmla="*/ 58 h 152"/>
                <a:gd name="T56" fmla="*/ 89 w 153"/>
                <a:gd name="T57" fmla="*/ 63 h 152"/>
                <a:gd name="T58" fmla="*/ 89 w 153"/>
                <a:gd name="T59" fmla="*/ 66 h 152"/>
                <a:gd name="T60" fmla="*/ 89 w 153"/>
                <a:gd name="T61" fmla="*/ 71 h 152"/>
                <a:gd name="T62" fmla="*/ 89 w 153"/>
                <a:gd name="T63" fmla="*/ 76 h 152"/>
                <a:gd name="T64" fmla="*/ 89 w 153"/>
                <a:gd name="T65" fmla="*/ 81 h 152"/>
                <a:gd name="T66" fmla="*/ 86 w 153"/>
                <a:gd name="T67" fmla="*/ 87 h 152"/>
                <a:gd name="T68" fmla="*/ 86 w 153"/>
                <a:gd name="T69" fmla="*/ 89 h 152"/>
                <a:gd name="T70" fmla="*/ 84 w 153"/>
                <a:gd name="T71" fmla="*/ 94 h 152"/>
                <a:gd name="T72" fmla="*/ 81 w 153"/>
                <a:gd name="T73" fmla="*/ 97 h 152"/>
                <a:gd name="T74" fmla="*/ 78 w 153"/>
                <a:gd name="T75" fmla="*/ 102 h 152"/>
                <a:gd name="T76" fmla="*/ 76 w 153"/>
                <a:gd name="T77" fmla="*/ 108 h 152"/>
                <a:gd name="T78" fmla="*/ 73 w 153"/>
                <a:gd name="T79" fmla="*/ 110 h 152"/>
                <a:gd name="T80" fmla="*/ 70 w 153"/>
                <a:gd name="T81" fmla="*/ 115 h 152"/>
                <a:gd name="T82" fmla="*/ 73 w 153"/>
                <a:gd name="T83" fmla="*/ 113 h 152"/>
                <a:gd name="T84" fmla="*/ 73 w 153"/>
                <a:gd name="T85" fmla="*/ 113 h 152"/>
                <a:gd name="T86" fmla="*/ 76 w 153"/>
                <a:gd name="T87" fmla="*/ 110 h 152"/>
                <a:gd name="T88" fmla="*/ 78 w 153"/>
                <a:gd name="T89" fmla="*/ 108 h 152"/>
                <a:gd name="T90" fmla="*/ 84 w 153"/>
                <a:gd name="T91" fmla="*/ 105 h 152"/>
                <a:gd name="T92" fmla="*/ 86 w 153"/>
                <a:gd name="T93" fmla="*/ 102 h 152"/>
                <a:gd name="T94" fmla="*/ 92 w 153"/>
                <a:gd name="T95" fmla="*/ 102 h 152"/>
                <a:gd name="T96" fmla="*/ 94 w 153"/>
                <a:gd name="T97" fmla="*/ 102 h 152"/>
                <a:gd name="T98" fmla="*/ 100 w 153"/>
                <a:gd name="T99" fmla="*/ 105 h 152"/>
                <a:gd name="T100" fmla="*/ 108 w 153"/>
                <a:gd name="T101" fmla="*/ 113 h 152"/>
                <a:gd name="T102" fmla="*/ 116 w 153"/>
                <a:gd name="T103" fmla="*/ 121 h 152"/>
                <a:gd name="T104" fmla="*/ 126 w 153"/>
                <a:gd name="T105" fmla="*/ 129 h 152"/>
                <a:gd name="T106" fmla="*/ 137 w 153"/>
                <a:gd name="T107" fmla="*/ 136 h 152"/>
                <a:gd name="T108" fmla="*/ 145 w 153"/>
                <a:gd name="T109" fmla="*/ 144 h 152"/>
                <a:gd name="T110" fmla="*/ 151 w 153"/>
                <a:gd name="T111" fmla="*/ 149 h 152"/>
                <a:gd name="T112" fmla="*/ 153 w 153"/>
                <a:gd name="T113" fmla="*/ 152 h 15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53"/>
                <a:gd name="T172" fmla="*/ 0 h 152"/>
                <a:gd name="T173" fmla="*/ 153 w 153"/>
                <a:gd name="T174" fmla="*/ 152 h 152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53" h="152">
                  <a:moveTo>
                    <a:pt x="153" y="152"/>
                  </a:moveTo>
                  <a:lnTo>
                    <a:pt x="143" y="139"/>
                  </a:lnTo>
                  <a:lnTo>
                    <a:pt x="132" y="126"/>
                  </a:lnTo>
                  <a:lnTo>
                    <a:pt x="121" y="113"/>
                  </a:lnTo>
                  <a:lnTo>
                    <a:pt x="113" y="100"/>
                  </a:lnTo>
                  <a:lnTo>
                    <a:pt x="105" y="87"/>
                  </a:lnTo>
                  <a:lnTo>
                    <a:pt x="100" y="74"/>
                  </a:lnTo>
                  <a:lnTo>
                    <a:pt x="97" y="58"/>
                  </a:lnTo>
                  <a:lnTo>
                    <a:pt x="97" y="42"/>
                  </a:lnTo>
                  <a:lnTo>
                    <a:pt x="86" y="29"/>
                  </a:lnTo>
                  <a:lnTo>
                    <a:pt x="76" y="16"/>
                  </a:lnTo>
                  <a:lnTo>
                    <a:pt x="65" y="8"/>
                  </a:lnTo>
                  <a:lnTo>
                    <a:pt x="57" y="3"/>
                  </a:lnTo>
                  <a:lnTo>
                    <a:pt x="43" y="0"/>
                  </a:lnTo>
                  <a:lnTo>
                    <a:pt x="33" y="0"/>
                  </a:lnTo>
                  <a:lnTo>
                    <a:pt x="17" y="3"/>
                  </a:lnTo>
                  <a:lnTo>
                    <a:pt x="0" y="8"/>
                  </a:lnTo>
                  <a:lnTo>
                    <a:pt x="17" y="8"/>
                  </a:lnTo>
                  <a:lnTo>
                    <a:pt x="30" y="5"/>
                  </a:lnTo>
                  <a:lnTo>
                    <a:pt x="41" y="5"/>
                  </a:lnTo>
                  <a:lnTo>
                    <a:pt x="51" y="8"/>
                  </a:lnTo>
                  <a:lnTo>
                    <a:pt x="59" y="11"/>
                  </a:lnTo>
                  <a:lnTo>
                    <a:pt x="67" y="19"/>
                  </a:lnTo>
                  <a:lnTo>
                    <a:pt x="76" y="29"/>
                  </a:lnTo>
                  <a:lnTo>
                    <a:pt x="86" y="42"/>
                  </a:lnTo>
                  <a:lnTo>
                    <a:pt x="86" y="47"/>
                  </a:lnTo>
                  <a:lnTo>
                    <a:pt x="86" y="53"/>
                  </a:lnTo>
                  <a:lnTo>
                    <a:pt x="86" y="58"/>
                  </a:lnTo>
                  <a:lnTo>
                    <a:pt x="89" y="63"/>
                  </a:lnTo>
                  <a:lnTo>
                    <a:pt x="89" y="66"/>
                  </a:lnTo>
                  <a:lnTo>
                    <a:pt x="89" y="71"/>
                  </a:lnTo>
                  <a:lnTo>
                    <a:pt x="89" y="76"/>
                  </a:lnTo>
                  <a:lnTo>
                    <a:pt x="89" y="81"/>
                  </a:lnTo>
                  <a:lnTo>
                    <a:pt x="86" y="87"/>
                  </a:lnTo>
                  <a:lnTo>
                    <a:pt x="86" y="89"/>
                  </a:lnTo>
                  <a:lnTo>
                    <a:pt x="84" y="94"/>
                  </a:lnTo>
                  <a:lnTo>
                    <a:pt x="81" y="97"/>
                  </a:lnTo>
                  <a:lnTo>
                    <a:pt x="78" y="102"/>
                  </a:lnTo>
                  <a:lnTo>
                    <a:pt x="76" y="108"/>
                  </a:lnTo>
                  <a:lnTo>
                    <a:pt x="73" y="110"/>
                  </a:lnTo>
                  <a:lnTo>
                    <a:pt x="70" y="115"/>
                  </a:lnTo>
                  <a:lnTo>
                    <a:pt x="73" y="113"/>
                  </a:lnTo>
                  <a:lnTo>
                    <a:pt x="76" y="110"/>
                  </a:lnTo>
                  <a:lnTo>
                    <a:pt x="78" y="108"/>
                  </a:lnTo>
                  <a:lnTo>
                    <a:pt x="84" y="105"/>
                  </a:lnTo>
                  <a:lnTo>
                    <a:pt x="86" y="102"/>
                  </a:lnTo>
                  <a:lnTo>
                    <a:pt x="92" y="102"/>
                  </a:lnTo>
                  <a:lnTo>
                    <a:pt x="94" y="102"/>
                  </a:lnTo>
                  <a:lnTo>
                    <a:pt x="100" y="105"/>
                  </a:lnTo>
                  <a:lnTo>
                    <a:pt x="108" y="113"/>
                  </a:lnTo>
                  <a:lnTo>
                    <a:pt x="116" y="121"/>
                  </a:lnTo>
                  <a:lnTo>
                    <a:pt x="126" y="129"/>
                  </a:lnTo>
                  <a:lnTo>
                    <a:pt x="137" y="136"/>
                  </a:lnTo>
                  <a:lnTo>
                    <a:pt x="145" y="144"/>
                  </a:lnTo>
                  <a:lnTo>
                    <a:pt x="151" y="149"/>
                  </a:lnTo>
                  <a:lnTo>
                    <a:pt x="153" y="15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3" name="Freeform 660"/>
            <p:cNvSpPr>
              <a:spLocks/>
            </p:cNvSpPr>
            <p:nvPr/>
          </p:nvSpPr>
          <p:spPr bwMode="auto">
            <a:xfrm>
              <a:off x="2267" y="1868"/>
              <a:ext cx="51" cy="60"/>
            </a:xfrm>
            <a:custGeom>
              <a:avLst/>
              <a:gdLst>
                <a:gd name="T0" fmla="*/ 19 w 51"/>
                <a:gd name="T1" fmla="*/ 0 h 73"/>
                <a:gd name="T2" fmla="*/ 24 w 51"/>
                <a:gd name="T3" fmla="*/ 0 h 73"/>
                <a:gd name="T4" fmla="*/ 32 w 51"/>
                <a:gd name="T5" fmla="*/ 0 h 73"/>
                <a:gd name="T6" fmla="*/ 35 w 51"/>
                <a:gd name="T7" fmla="*/ 2 h 73"/>
                <a:gd name="T8" fmla="*/ 40 w 51"/>
                <a:gd name="T9" fmla="*/ 7 h 73"/>
                <a:gd name="T10" fmla="*/ 46 w 51"/>
                <a:gd name="T11" fmla="*/ 18 h 73"/>
                <a:gd name="T12" fmla="*/ 51 w 51"/>
                <a:gd name="T13" fmla="*/ 31 h 73"/>
                <a:gd name="T14" fmla="*/ 51 w 51"/>
                <a:gd name="T15" fmla="*/ 44 h 73"/>
                <a:gd name="T16" fmla="*/ 48 w 51"/>
                <a:gd name="T17" fmla="*/ 57 h 73"/>
                <a:gd name="T18" fmla="*/ 43 w 51"/>
                <a:gd name="T19" fmla="*/ 68 h 73"/>
                <a:gd name="T20" fmla="*/ 38 w 51"/>
                <a:gd name="T21" fmla="*/ 70 h 73"/>
                <a:gd name="T22" fmla="*/ 27 w 51"/>
                <a:gd name="T23" fmla="*/ 73 h 73"/>
                <a:gd name="T24" fmla="*/ 16 w 51"/>
                <a:gd name="T25" fmla="*/ 68 h 73"/>
                <a:gd name="T26" fmla="*/ 11 w 51"/>
                <a:gd name="T27" fmla="*/ 60 h 73"/>
                <a:gd name="T28" fmla="*/ 5 w 51"/>
                <a:gd name="T29" fmla="*/ 49 h 73"/>
                <a:gd name="T30" fmla="*/ 0 w 51"/>
                <a:gd name="T31" fmla="*/ 39 h 73"/>
                <a:gd name="T32" fmla="*/ 0 w 51"/>
                <a:gd name="T33" fmla="*/ 28 h 73"/>
                <a:gd name="T34" fmla="*/ 0 w 51"/>
                <a:gd name="T35" fmla="*/ 18 h 73"/>
                <a:gd name="T36" fmla="*/ 3 w 51"/>
                <a:gd name="T37" fmla="*/ 10 h 73"/>
                <a:gd name="T38" fmla="*/ 5 w 51"/>
                <a:gd name="T39" fmla="*/ 7 h 73"/>
                <a:gd name="T40" fmla="*/ 8 w 51"/>
                <a:gd name="T41" fmla="*/ 7 h 73"/>
                <a:gd name="T42" fmla="*/ 11 w 51"/>
                <a:gd name="T43" fmla="*/ 5 h 73"/>
                <a:gd name="T44" fmla="*/ 13 w 51"/>
                <a:gd name="T45" fmla="*/ 2 h 73"/>
                <a:gd name="T46" fmla="*/ 16 w 51"/>
                <a:gd name="T47" fmla="*/ 0 h 73"/>
                <a:gd name="T48" fmla="*/ 16 w 51"/>
                <a:gd name="T49" fmla="*/ 0 h 73"/>
                <a:gd name="T50" fmla="*/ 19 w 51"/>
                <a:gd name="T51" fmla="*/ 0 h 73"/>
                <a:gd name="T52" fmla="*/ 19 w 51"/>
                <a:gd name="T53" fmla="*/ 0 h 7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51"/>
                <a:gd name="T82" fmla="*/ 0 h 73"/>
                <a:gd name="T83" fmla="*/ 51 w 51"/>
                <a:gd name="T84" fmla="*/ 73 h 7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51" h="73">
                  <a:moveTo>
                    <a:pt x="19" y="0"/>
                  </a:moveTo>
                  <a:lnTo>
                    <a:pt x="24" y="0"/>
                  </a:lnTo>
                  <a:lnTo>
                    <a:pt x="32" y="0"/>
                  </a:lnTo>
                  <a:lnTo>
                    <a:pt x="35" y="2"/>
                  </a:lnTo>
                  <a:lnTo>
                    <a:pt x="40" y="7"/>
                  </a:lnTo>
                  <a:lnTo>
                    <a:pt x="46" y="18"/>
                  </a:lnTo>
                  <a:lnTo>
                    <a:pt x="51" y="31"/>
                  </a:lnTo>
                  <a:lnTo>
                    <a:pt x="51" y="44"/>
                  </a:lnTo>
                  <a:lnTo>
                    <a:pt x="48" y="57"/>
                  </a:lnTo>
                  <a:lnTo>
                    <a:pt x="43" y="68"/>
                  </a:lnTo>
                  <a:lnTo>
                    <a:pt x="38" y="70"/>
                  </a:lnTo>
                  <a:lnTo>
                    <a:pt x="27" y="73"/>
                  </a:lnTo>
                  <a:lnTo>
                    <a:pt x="16" y="68"/>
                  </a:lnTo>
                  <a:lnTo>
                    <a:pt x="11" y="60"/>
                  </a:lnTo>
                  <a:lnTo>
                    <a:pt x="5" y="49"/>
                  </a:lnTo>
                  <a:lnTo>
                    <a:pt x="0" y="39"/>
                  </a:lnTo>
                  <a:lnTo>
                    <a:pt x="0" y="28"/>
                  </a:lnTo>
                  <a:lnTo>
                    <a:pt x="0" y="18"/>
                  </a:lnTo>
                  <a:lnTo>
                    <a:pt x="3" y="10"/>
                  </a:lnTo>
                  <a:lnTo>
                    <a:pt x="5" y="7"/>
                  </a:lnTo>
                  <a:lnTo>
                    <a:pt x="8" y="7"/>
                  </a:lnTo>
                  <a:lnTo>
                    <a:pt x="11" y="5"/>
                  </a:lnTo>
                  <a:lnTo>
                    <a:pt x="13" y="2"/>
                  </a:lnTo>
                  <a:lnTo>
                    <a:pt x="16" y="0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4" name="Freeform 661"/>
            <p:cNvSpPr>
              <a:spLocks/>
            </p:cNvSpPr>
            <p:nvPr/>
          </p:nvSpPr>
          <p:spPr bwMode="auto">
            <a:xfrm>
              <a:off x="2321" y="1868"/>
              <a:ext cx="134" cy="40"/>
            </a:xfrm>
            <a:custGeom>
              <a:avLst/>
              <a:gdLst>
                <a:gd name="T0" fmla="*/ 0 w 134"/>
                <a:gd name="T1" fmla="*/ 0 h 49"/>
                <a:gd name="T2" fmla="*/ 0 w 134"/>
                <a:gd name="T3" fmla="*/ 2 h 49"/>
                <a:gd name="T4" fmla="*/ 0 w 134"/>
                <a:gd name="T5" fmla="*/ 5 h 49"/>
                <a:gd name="T6" fmla="*/ 2 w 134"/>
                <a:gd name="T7" fmla="*/ 7 h 49"/>
                <a:gd name="T8" fmla="*/ 5 w 134"/>
                <a:gd name="T9" fmla="*/ 13 h 49"/>
                <a:gd name="T10" fmla="*/ 8 w 134"/>
                <a:gd name="T11" fmla="*/ 18 h 49"/>
                <a:gd name="T12" fmla="*/ 8 w 134"/>
                <a:gd name="T13" fmla="*/ 23 h 49"/>
                <a:gd name="T14" fmla="*/ 10 w 134"/>
                <a:gd name="T15" fmla="*/ 26 h 49"/>
                <a:gd name="T16" fmla="*/ 10 w 134"/>
                <a:gd name="T17" fmla="*/ 28 h 49"/>
                <a:gd name="T18" fmla="*/ 10 w 134"/>
                <a:gd name="T19" fmla="*/ 31 h 49"/>
                <a:gd name="T20" fmla="*/ 10 w 134"/>
                <a:gd name="T21" fmla="*/ 34 h 49"/>
                <a:gd name="T22" fmla="*/ 10 w 134"/>
                <a:gd name="T23" fmla="*/ 39 h 49"/>
                <a:gd name="T24" fmla="*/ 10 w 134"/>
                <a:gd name="T25" fmla="*/ 41 h 49"/>
                <a:gd name="T26" fmla="*/ 8 w 134"/>
                <a:gd name="T27" fmla="*/ 44 h 49"/>
                <a:gd name="T28" fmla="*/ 8 w 134"/>
                <a:gd name="T29" fmla="*/ 47 h 49"/>
                <a:gd name="T30" fmla="*/ 8 w 134"/>
                <a:gd name="T31" fmla="*/ 49 h 49"/>
                <a:gd name="T32" fmla="*/ 8 w 134"/>
                <a:gd name="T33" fmla="*/ 49 h 49"/>
                <a:gd name="T34" fmla="*/ 10 w 134"/>
                <a:gd name="T35" fmla="*/ 49 h 49"/>
                <a:gd name="T36" fmla="*/ 16 w 134"/>
                <a:gd name="T37" fmla="*/ 47 h 49"/>
                <a:gd name="T38" fmla="*/ 27 w 134"/>
                <a:gd name="T39" fmla="*/ 47 h 49"/>
                <a:gd name="T40" fmla="*/ 37 w 134"/>
                <a:gd name="T41" fmla="*/ 44 h 49"/>
                <a:gd name="T42" fmla="*/ 51 w 134"/>
                <a:gd name="T43" fmla="*/ 44 h 49"/>
                <a:gd name="T44" fmla="*/ 64 w 134"/>
                <a:gd name="T45" fmla="*/ 41 h 49"/>
                <a:gd name="T46" fmla="*/ 75 w 134"/>
                <a:gd name="T47" fmla="*/ 41 h 49"/>
                <a:gd name="T48" fmla="*/ 83 w 134"/>
                <a:gd name="T49" fmla="*/ 41 h 49"/>
                <a:gd name="T50" fmla="*/ 88 w 134"/>
                <a:gd name="T51" fmla="*/ 41 h 49"/>
                <a:gd name="T52" fmla="*/ 96 w 134"/>
                <a:gd name="T53" fmla="*/ 44 h 49"/>
                <a:gd name="T54" fmla="*/ 104 w 134"/>
                <a:gd name="T55" fmla="*/ 44 h 49"/>
                <a:gd name="T56" fmla="*/ 112 w 134"/>
                <a:gd name="T57" fmla="*/ 44 h 49"/>
                <a:gd name="T58" fmla="*/ 120 w 134"/>
                <a:gd name="T59" fmla="*/ 44 h 49"/>
                <a:gd name="T60" fmla="*/ 126 w 134"/>
                <a:gd name="T61" fmla="*/ 41 h 49"/>
                <a:gd name="T62" fmla="*/ 131 w 134"/>
                <a:gd name="T63" fmla="*/ 39 h 49"/>
                <a:gd name="T64" fmla="*/ 134 w 134"/>
                <a:gd name="T65" fmla="*/ 34 h 49"/>
                <a:gd name="T66" fmla="*/ 134 w 134"/>
                <a:gd name="T67" fmla="*/ 28 h 49"/>
                <a:gd name="T68" fmla="*/ 128 w 134"/>
                <a:gd name="T69" fmla="*/ 26 h 49"/>
                <a:gd name="T70" fmla="*/ 123 w 134"/>
                <a:gd name="T71" fmla="*/ 23 h 49"/>
                <a:gd name="T72" fmla="*/ 115 w 134"/>
                <a:gd name="T73" fmla="*/ 20 h 49"/>
                <a:gd name="T74" fmla="*/ 107 w 134"/>
                <a:gd name="T75" fmla="*/ 18 h 49"/>
                <a:gd name="T76" fmla="*/ 99 w 134"/>
                <a:gd name="T77" fmla="*/ 15 h 49"/>
                <a:gd name="T78" fmla="*/ 88 w 134"/>
                <a:gd name="T79" fmla="*/ 13 h 49"/>
                <a:gd name="T80" fmla="*/ 80 w 134"/>
                <a:gd name="T81" fmla="*/ 13 h 49"/>
                <a:gd name="T82" fmla="*/ 72 w 134"/>
                <a:gd name="T83" fmla="*/ 10 h 49"/>
                <a:gd name="T84" fmla="*/ 61 w 134"/>
                <a:gd name="T85" fmla="*/ 10 h 49"/>
                <a:gd name="T86" fmla="*/ 45 w 134"/>
                <a:gd name="T87" fmla="*/ 7 h 49"/>
                <a:gd name="T88" fmla="*/ 32 w 134"/>
                <a:gd name="T89" fmla="*/ 5 h 49"/>
                <a:gd name="T90" fmla="*/ 18 w 134"/>
                <a:gd name="T91" fmla="*/ 2 h 49"/>
                <a:gd name="T92" fmla="*/ 8 w 134"/>
                <a:gd name="T93" fmla="*/ 2 h 49"/>
                <a:gd name="T94" fmla="*/ 2 w 134"/>
                <a:gd name="T95" fmla="*/ 0 h 49"/>
                <a:gd name="T96" fmla="*/ 0 w 134"/>
                <a:gd name="T97" fmla="*/ 0 h 49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134"/>
                <a:gd name="T148" fmla="*/ 0 h 49"/>
                <a:gd name="T149" fmla="*/ 134 w 134"/>
                <a:gd name="T150" fmla="*/ 49 h 49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134" h="49">
                  <a:moveTo>
                    <a:pt x="0" y="0"/>
                  </a:moveTo>
                  <a:lnTo>
                    <a:pt x="0" y="2"/>
                  </a:lnTo>
                  <a:lnTo>
                    <a:pt x="0" y="5"/>
                  </a:lnTo>
                  <a:lnTo>
                    <a:pt x="2" y="7"/>
                  </a:lnTo>
                  <a:lnTo>
                    <a:pt x="5" y="13"/>
                  </a:lnTo>
                  <a:lnTo>
                    <a:pt x="8" y="18"/>
                  </a:lnTo>
                  <a:lnTo>
                    <a:pt x="8" y="23"/>
                  </a:lnTo>
                  <a:lnTo>
                    <a:pt x="10" y="26"/>
                  </a:lnTo>
                  <a:lnTo>
                    <a:pt x="10" y="28"/>
                  </a:lnTo>
                  <a:lnTo>
                    <a:pt x="10" y="31"/>
                  </a:lnTo>
                  <a:lnTo>
                    <a:pt x="10" y="34"/>
                  </a:lnTo>
                  <a:lnTo>
                    <a:pt x="10" y="39"/>
                  </a:lnTo>
                  <a:lnTo>
                    <a:pt x="10" y="41"/>
                  </a:lnTo>
                  <a:lnTo>
                    <a:pt x="8" y="44"/>
                  </a:lnTo>
                  <a:lnTo>
                    <a:pt x="8" y="47"/>
                  </a:lnTo>
                  <a:lnTo>
                    <a:pt x="8" y="49"/>
                  </a:lnTo>
                  <a:lnTo>
                    <a:pt x="10" y="49"/>
                  </a:lnTo>
                  <a:lnTo>
                    <a:pt x="16" y="47"/>
                  </a:lnTo>
                  <a:lnTo>
                    <a:pt x="27" y="47"/>
                  </a:lnTo>
                  <a:lnTo>
                    <a:pt x="37" y="44"/>
                  </a:lnTo>
                  <a:lnTo>
                    <a:pt x="51" y="44"/>
                  </a:lnTo>
                  <a:lnTo>
                    <a:pt x="64" y="41"/>
                  </a:lnTo>
                  <a:lnTo>
                    <a:pt x="75" y="41"/>
                  </a:lnTo>
                  <a:lnTo>
                    <a:pt x="83" y="41"/>
                  </a:lnTo>
                  <a:lnTo>
                    <a:pt x="88" y="41"/>
                  </a:lnTo>
                  <a:lnTo>
                    <a:pt x="96" y="44"/>
                  </a:lnTo>
                  <a:lnTo>
                    <a:pt x="104" y="44"/>
                  </a:lnTo>
                  <a:lnTo>
                    <a:pt x="112" y="44"/>
                  </a:lnTo>
                  <a:lnTo>
                    <a:pt x="120" y="44"/>
                  </a:lnTo>
                  <a:lnTo>
                    <a:pt x="126" y="41"/>
                  </a:lnTo>
                  <a:lnTo>
                    <a:pt x="131" y="39"/>
                  </a:lnTo>
                  <a:lnTo>
                    <a:pt x="134" y="34"/>
                  </a:lnTo>
                  <a:lnTo>
                    <a:pt x="134" y="28"/>
                  </a:lnTo>
                  <a:lnTo>
                    <a:pt x="128" y="26"/>
                  </a:lnTo>
                  <a:lnTo>
                    <a:pt x="123" y="23"/>
                  </a:lnTo>
                  <a:lnTo>
                    <a:pt x="115" y="20"/>
                  </a:lnTo>
                  <a:lnTo>
                    <a:pt x="107" y="18"/>
                  </a:lnTo>
                  <a:lnTo>
                    <a:pt x="99" y="15"/>
                  </a:lnTo>
                  <a:lnTo>
                    <a:pt x="88" y="13"/>
                  </a:lnTo>
                  <a:lnTo>
                    <a:pt x="80" y="13"/>
                  </a:lnTo>
                  <a:lnTo>
                    <a:pt x="72" y="10"/>
                  </a:lnTo>
                  <a:lnTo>
                    <a:pt x="61" y="10"/>
                  </a:lnTo>
                  <a:lnTo>
                    <a:pt x="45" y="7"/>
                  </a:lnTo>
                  <a:lnTo>
                    <a:pt x="32" y="5"/>
                  </a:lnTo>
                  <a:lnTo>
                    <a:pt x="18" y="2"/>
                  </a:lnTo>
                  <a:lnTo>
                    <a:pt x="8" y="2"/>
                  </a:lnTo>
                  <a:lnTo>
                    <a:pt x="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706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5" name="Freeform 662"/>
            <p:cNvSpPr>
              <a:spLocks/>
            </p:cNvSpPr>
            <p:nvPr/>
          </p:nvSpPr>
          <p:spPr bwMode="auto">
            <a:xfrm>
              <a:off x="2444" y="1938"/>
              <a:ext cx="86" cy="50"/>
            </a:xfrm>
            <a:custGeom>
              <a:avLst/>
              <a:gdLst>
                <a:gd name="T0" fmla="*/ 86 w 86"/>
                <a:gd name="T1" fmla="*/ 47 h 60"/>
                <a:gd name="T2" fmla="*/ 78 w 86"/>
                <a:gd name="T3" fmla="*/ 60 h 60"/>
                <a:gd name="T4" fmla="*/ 75 w 86"/>
                <a:gd name="T5" fmla="*/ 58 h 60"/>
                <a:gd name="T6" fmla="*/ 72 w 86"/>
                <a:gd name="T7" fmla="*/ 58 h 60"/>
                <a:gd name="T8" fmla="*/ 67 w 86"/>
                <a:gd name="T9" fmla="*/ 55 h 60"/>
                <a:gd name="T10" fmla="*/ 62 w 86"/>
                <a:gd name="T11" fmla="*/ 50 h 60"/>
                <a:gd name="T12" fmla="*/ 54 w 86"/>
                <a:gd name="T13" fmla="*/ 47 h 60"/>
                <a:gd name="T14" fmla="*/ 46 w 86"/>
                <a:gd name="T15" fmla="*/ 42 h 60"/>
                <a:gd name="T16" fmla="*/ 38 w 86"/>
                <a:gd name="T17" fmla="*/ 37 h 60"/>
                <a:gd name="T18" fmla="*/ 30 w 86"/>
                <a:gd name="T19" fmla="*/ 31 h 60"/>
                <a:gd name="T20" fmla="*/ 21 w 86"/>
                <a:gd name="T21" fmla="*/ 26 h 60"/>
                <a:gd name="T22" fmla="*/ 16 w 86"/>
                <a:gd name="T23" fmla="*/ 21 h 60"/>
                <a:gd name="T24" fmla="*/ 11 w 86"/>
                <a:gd name="T25" fmla="*/ 16 h 60"/>
                <a:gd name="T26" fmla="*/ 8 w 86"/>
                <a:gd name="T27" fmla="*/ 10 h 60"/>
                <a:gd name="T28" fmla="*/ 5 w 86"/>
                <a:gd name="T29" fmla="*/ 8 h 60"/>
                <a:gd name="T30" fmla="*/ 3 w 86"/>
                <a:gd name="T31" fmla="*/ 3 h 60"/>
                <a:gd name="T32" fmla="*/ 3 w 86"/>
                <a:gd name="T33" fmla="*/ 0 h 60"/>
                <a:gd name="T34" fmla="*/ 0 w 86"/>
                <a:gd name="T35" fmla="*/ 0 h 60"/>
                <a:gd name="T36" fmla="*/ 86 w 86"/>
                <a:gd name="T37" fmla="*/ 47 h 6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86"/>
                <a:gd name="T58" fmla="*/ 0 h 60"/>
                <a:gd name="T59" fmla="*/ 86 w 86"/>
                <a:gd name="T60" fmla="*/ 60 h 60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86" h="60">
                  <a:moveTo>
                    <a:pt x="86" y="47"/>
                  </a:moveTo>
                  <a:lnTo>
                    <a:pt x="78" y="60"/>
                  </a:lnTo>
                  <a:lnTo>
                    <a:pt x="75" y="58"/>
                  </a:lnTo>
                  <a:lnTo>
                    <a:pt x="72" y="58"/>
                  </a:lnTo>
                  <a:lnTo>
                    <a:pt x="67" y="55"/>
                  </a:lnTo>
                  <a:lnTo>
                    <a:pt x="62" y="50"/>
                  </a:lnTo>
                  <a:lnTo>
                    <a:pt x="54" y="47"/>
                  </a:lnTo>
                  <a:lnTo>
                    <a:pt x="46" y="42"/>
                  </a:lnTo>
                  <a:lnTo>
                    <a:pt x="38" y="37"/>
                  </a:lnTo>
                  <a:lnTo>
                    <a:pt x="30" y="31"/>
                  </a:lnTo>
                  <a:lnTo>
                    <a:pt x="21" y="26"/>
                  </a:lnTo>
                  <a:lnTo>
                    <a:pt x="16" y="21"/>
                  </a:lnTo>
                  <a:lnTo>
                    <a:pt x="11" y="16"/>
                  </a:lnTo>
                  <a:lnTo>
                    <a:pt x="8" y="10"/>
                  </a:lnTo>
                  <a:lnTo>
                    <a:pt x="5" y="8"/>
                  </a:lnTo>
                  <a:lnTo>
                    <a:pt x="3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86" y="47"/>
                  </a:lnTo>
                  <a:close/>
                </a:path>
              </a:pathLst>
            </a:custGeom>
            <a:solidFill>
              <a:srgbClr val="FF706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6" name="Freeform 663"/>
            <p:cNvSpPr>
              <a:spLocks/>
            </p:cNvSpPr>
            <p:nvPr/>
          </p:nvSpPr>
          <p:spPr bwMode="auto">
            <a:xfrm>
              <a:off x="2449" y="1988"/>
              <a:ext cx="46" cy="56"/>
            </a:xfrm>
            <a:custGeom>
              <a:avLst/>
              <a:gdLst>
                <a:gd name="T0" fmla="*/ 46 w 46"/>
                <a:gd name="T1" fmla="*/ 60 h 68"/>
                <a:gd name="T2" fmla="*/ 41 w 46"/>
                <a:gd name="T3" fmla="*/ 68 h 68"/>
                <a:gd name="T4" fmla="*/ 38 w 46"/>
                <a:gd name="T5" fmla="*/ 68 h 68"/>
                <a:gd name="T6" fmla="*/ 35 w 46"/>
                <a:gd name="T7" fmla="*/ 66 h 68"/>
                <a:gd name="T8" fmla="*/ 33 w 46"/>
                <a:gd name="T9" fmla="*/ 60 h 68"/>
                <a:gd name="T10" fmla="*/ 27 w 46"/>
                <a:gd name="T11" fmla="*/ 55 h 68"/>
                <a:gd name="T12" fmla="*/ 22 w 46"/>
                <a:gd name="T13" fmla="*/ 50 h 68"/>
                <a:gd name="T14" fmla="*/ 16 w 46"/>
                <a:gd name="T15" fmla="*/ 45 h 68"/>
                <a:gd name="T16" fmla="*/ 11 w 46"/>
                <a:gd name="T17" fmla="*/ 39 h 68"/>
                <a:gd name="T18" fmla="*/ 8 w 46"/>
                <a:gd name="T19" fmla="*/ 34 h 68"/>
                <a:gd name="T20" fmla="*/ 6 w 46"/>
                <a:gd name="T21" fmla="*/ 29 h 68"/>
                <a:gd name="T22" fmla="*/ 3 w 46"/>
                <a:gd name="T23" fmla="*/ 24 h 68"/>
                <a:gd name="T24" fmla="*/ 3 w 46"/>
                <a:gd name="T25" fmla="*/ 18 h 68"/>
                <a:gd name="T26" fmla="*/ 0 w 46"/>
                <a:gd name="T27" fmla="*/ 13 h 68"/>
                <a:gd name="T28" fmla="*/ 0 w 46"/>
                <a:gd name="T29" fmla="*/ 8 h 68"/>
                <a:gd name="T30" fmla="*/ 0 w 46"/>
                <a:gd name="T31" fmla="*/ 3 h 68"/>
                <a:gd name="T32" fmla="*/ 0 w 46"/>
                <a:gd name="T33" fmla="*/ 0 h 68"/>
                <a:gd name="T34" fmla="*/ 0 w 46"/>
                <a:gd name="T35" fmla="*/ 0 h 68"/>
                <a:gd name="T36" fmla="*/ 0 w 46"/>
                <a:gd name="T37" fmla="*/ 0 h 68"/>
                <a:gd name="T38" fmla="*/ 0 w 46"/>
                <a:gd name="T39" fmla="*/ 5 h 68"/>
                <a:gd name="T40" fmla="*/ 3 w 46"/>
                <a:gd name="T41" fmla="*/ 11 h 68"/>
                <a:gd name="T42" fmla="*/ 8 w 46"/>
                <a:gd name="T43" fmla="*/ 16 h 68"/>
                <a:gd name="T44" fmla="*/ 11 w 46"/>
                <a:gd name="T45" fmla="*/ 21 h 68"/>
                <a:gd name="T46" fmla="*/ 14 w 46"/>
                <a:gd name="T47" fmla="*/ 29 h 68"/>
                <a:gd name="T48" fmla="*/ 19 w 46"/>
                <a:gd name="T49" fmla="*/ 34 h 68"/>
                <a:gd name="T50" fmla="*/ 22 w 46"/>
                <a:gd name="T51" fmla="*/ 37 h 68"/>
                <a:gd name="T52" fmla="*/ 27 w 46"/>
                <a:gd name="T53" fmla="*/ 42 h 68"/>
                <a:gd name="T54" fmla="*/ 30 w 46"/>
                <a:gd name="T55" fmla="*/ 45 h 68"/>
                <a:gd name="T56" fmla="*/ 33 w 46"/>
                <a:gd name="T57" fmla="*/ 50 h 68"/>
                <a:gd name="T58" fmla="*/ 38 w 46"/>
                <a:gd name="T59" fmla="*/ 53 h 68"/>
                <a:gd name="T60" fmla="*/ 41 w 46"/>
                <a:gd name="T61" fmla="*/ 55 h 68"/>
                <a:gd name="T62" fmla="*/ 43 w 46"/>
                <a:gd name="T63" fmla="*/ 58 h 68"/>
                <a:gd name="T64" fmla="*/ 43 w 46"/>
                <a:gd name="T65" fmla="*/ 60 h 68"/>
                <a:gd name="T66" fmla="*/ 46 w 46"/>
                <a:gd name="T67" fmla="*/ 60 h 6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6"/>
                <a:gd name="T103" fmla="*/ 0 h 68"/>
                <a:gd name="T104" fmla="*/ 46 w 46"/>
                <a:gd name="T105" fmla="*/ 68 h 6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6" h="68">
                  <a:moveTo>
                    <a:pt x="46" y="60"/>
                  </a:moveTo>
                  <a:lnTo>
                    <a:pt x="41" y="68"/>
                  </a:lnTo>
                  <a:lnTo>
                    <a:pt x="38" y="68"/>
                  </a:lnTo>
                  <a:lnTo>
                    <a:pt x="35" y="66"/>
                  </a:lnTo>
                  <a:lnTo>
                    <a:pt x="33" y="60"/>
                  </a:lnTo>
                  <a:lnTo>
                    <a:pt x="27" y="55"/>
                  </a:lnTo>
                  <a:lnTo>
                    <a:pt x="22" y="50"/>
                  </a:lnTo>
                  <a:lnTo>
                    <a:pt x="16" y="45"/>
                  </a:lnTo>
                  <a:lnTo>
                    <a:pt x="11" y="39"/>
                  </a:lnTo>
                  <a:lnTo>
                    <a:pt x="8" y="34"/>
                  </a:lnTo>
                  <a:lnTo>
                    <a:pt x="6" y="29"/>
                  </a:lnTo>
                  <a:lnTo>
                    <a:pt x="3" y="24"/>
                  </a:lnTo>
                  <a:lnTo>
                    <a:pt x="3" y="18"/>
                  </a:lnTo>
                  <a:lnTo>
                    <a:pt x="0" y="13"/>
                  </a:lnTo>
                  <a:lnTo>
                    <a:pt x="0" y="8"/>
                  </a:lnTo>
                  <a:lnTo>
                    <a:pt x="0" y="3"/>
                  </a:lnTo>
                  <a:lnTo>
                    <a:pt x="0" y="0"/>
                  </a:lnTo>
                  <a:lnTo>
                    <a:pt x="0" y="5"/>
                  </a:lnTo>
                  <a:lnTo>
                    <a:pt x="3" y="11"/>
                  </a:lnTo>
                  <a:lnTo>
                    <a:pt x="8" y="16"/>
                  </a:lnTo>
                  <a:lnTo>
                    <a:pt x="11" y="21"/>
                  </a:lnTo>
                  <a:lnTo>
                    <a:pt x="14" y="29"/>
                  </a:lnTo>
                  <a:lnTo>
                    <a:pt x="19" y="34"/>
                  </a:lnTo>
                  <a:lnTo>
                    <a:pt x="22" y="37"/>
                  </a:lnTo>
                  <a:lnTo>
                    <a:pt x="27" y="42"/>
                  </a:lnTo>
                  <a:lnTo>
                    <a:pt x="30" y="45"/>
                  </a:lnTo>
                  <a:lnTo>
                    <a:pt x="33" y="50"/>
                  </a:lnTo>
                  <a:lnTo>
                    <a:pt x="38" y="53"/>
                  </a:lnTo>
                  <a:lnTo>
                    <a:pt x="41" y="55"/>
                  </a:lnTo>
                  <a:lnTo>
                    <a:pt x="43" y="58"/>
                  </a:lnTo>
                  <a:lnTo>
                    <a:pt x="43" y="60"/>
                  </a:lnTo>
                  <a:lnTo>
                    <a:pt x="46" y="60"/>
                  </a:lnTo>
                  <a:close/>
                </a:path>
              </a:pathLst>
            </a:custGeom>
            <a:solidFill>
              <a:srgbClr val="FF706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7" name="Freeform 664"/>
            <p:cNvSpPr>
              <a:spLocks/>
            </p:cNvSpPr>
            <p:nvPr/>
          </p:nvSpPr>
          <p:spPr bwMode="auto">
            <a:xfrm>
              <a:off x="2326" y="1878"/>
              <a:ext cx="62" cy="15"/>
            </a:xfrm>
            <a:custGeom>
              <a:avLst/>
              <a:gdLst>
                <a:gd name="T0" fmla="*/ 0 w 62"/>
                <a:gd name="T1" fmla="*/ 0 h 18"/>
                <a:gd name="T2" fmla="*/ 8 w 62"/>
                <a:gd name="T3" fmla="*/ 0 h 18"/>
                <a:gd name="T4" fmla="*/ 16 w 62"/>
                <a:gd name="T5" fmla="*/ 0 h 18"/>
                <a:gd name="T6" fmla="*/ 24 w 62"/>
                <a:gd name="T7" fmla="*/ 2 h 18"/>
                <a:gd name="T8" fmla="*/ 35 w 62"/>
                <a:gd name="T9" fmla="*/ 2 h 18"/>
                <a:gd name="T10" fmla="*/ 43 w 62"/>
                <a:gd name="T11" fmla="*/ 2 h 18"/>
                <a:gd name="T12" fmla="*/ 51 w 62"/>
                <a:gd name="T13" fmla="*/ 5 h 18"/>
                <a:gd name="T14" fmla="*/ 56 w 62"/>
                <a:gd name="T15" fmla="*/ 10 h 18"/>
                <a:gd name="T16" fmla="*/ 62 w 62"/>
                <a:gd name="T17" fmla="*/ 15 h 18"/>
                <a:gd name="T18" fmla="*/ 5 w 62"/>
                <a:gd name="T19" fmla="*/ 18 h 18"/>
                <a:gd name="T20" fmla="*/ 0 w 62"/>
                <a:gd name="T21" fmla="*/ 0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2"/>
                <a:gd name="T34" fmla="*/ 0 h 18"/>
                <a:gd name="T35" fmla="*/ 62 w 62"/>
                <a:gd name="T36" fmla="*/ 18 h 1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2" h="18">
                  <a:moveTo>
                    <a:pt x="0" y="0"/>
                  </a:moveTo>
                  <a:lnTo>
                    <a:pt x="8" y="0"/>
                  </a:lnTo>
                  <a:lnTo>
                    <a:pt x="16" y="0"/>
                  </a:lnTo>
                  <a:lnTo>
                    <a:pt x="24" y="2"/>
                  </a:lnTo>
                  <a:lnTo>
                    <a:pt x="35" y="2"/>
                  </a:lnTo>
                  <a:lnTo>
                    <a:pt x="43" y="2"/>
                  </a:lnTo>
                  <a:lnTo>
                    <a:pt x="51" y="5"/>
                  </a:lnTo>
                  <a:lnTo>
                    <a:pt x="56" y="10"/>
                  </a:lnTo>
                  <a:lnTo>
                    <a:pt x="62" y="15"/>
                  </a:lnTo>
                  <a:lnTo>
                    <a:pt x="5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BAA3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8" name="Freeform 665"/>
            <p:cNvSpPr>
              <a:spLocks/>
            </p:cNvSpPr>
            <p:nvPr/>
          </p:nvSpPr>
          <p:spPr bwMode="auto">
            <a:xfrm>
              <a:off x="2524" y="1981"/>
              <a:ext cx="14" cy="20"/>
            </a:xfrm>
            <a:custGeom>
              <a:avLst/>
              <a:gdLst>
                <a:gd name="T0" fmla="*/ 14 w 14"/>
                <a:gd name="T1" fmla="*/ 0 h 24"/>
                <a:gd name="T2" fmla="*/ 14 w 14"/>
                <a:gd name="T3" fmla="*/ 0 h 24"/>
                <a:gd name="T4" fmla="*/ 14 w 14"/>
                <a:gd name="T5" fmla="*/ 0 h 24"/>
                <a:gd name="T6" fmla="*/ 14 w 14"/>
                <a:gd name="T7" fmla="*/ 0 h 24"/>
                <a:gd name="T8" fmla="*/ 11 w 14"/>
                <a:gd name="T9" fmla="*/ 0 h 24"/>
                <a:gd name="T10" fmla="*/ 11 w 14"/>
                <a:gd name="T11" fmla="*/ 0 h 24"/>
                <a:gd name="T12" fmla="*/ 9 w 14"/>
                <a:gd name="T13" fmla="*/ 0 h 24"/>
                <a:gd name="T14" fmla="*/ 6 w 14"/>
                <a:gd name="T15" fmla="*/ 3 h 24"/>
                <a:gd name="T16" fmla="*/ 6 w 14"/>
                <a:gd name="T17" fmla="*/ 3 h 24"/>
                <a:gd name="T18" fmla="*/ 3 w 14"/>
                <a:gd name="T19" fmla="*/ 6 h 24"/>
                <a:gd name="T20" fmla="*/ 3 w 14"/>
                <a:gd name="T21" fmla="*/ 8 h 24"/>
                <a:gd name="T22" fmla="*/ 0 w 14"/>
                <a:gd name="T23" fmla="*/ 11 h 24"/>
                <a:gd name="T24" fmla="*/ 0 w 14"/>
                <a:gd name="T25" fmla="*/ 13 h 24"/>
                <a:gd name="T26" fmla="*/ 0 w 14"/>
                <a:gd name="T27" fmla="*/ 16 h 24"/>
                <a:gd name="T28" fmla="*/ 0 w 14"/>
                <a:gd name="T29" fmla="*/ 19 h 24"/>
                <a:gd name="T30" fmla="*/ 0 w 14"/>
                <a:gd name="T31" fmla="*/ 19 h 24"/>
                <a:gd name="T32" fmla="*/ 0 w 14"/>
                <a:gd name="T33" fmla="*/ 19 h 24"/>
                <a:gd name="T34" fmla="*/ 0 w 14"/>
                <a:gd name="T35" fmla="*/ 24 h 24"/>
                <a:gd name="T36" fmla="*/ 0 w 14"/>
                <a:gd name="T37" fmla="*/ 24 h 24"/>
                <a:gd name="T38" fmla="*/ 0 w 14"/>
                <a:gd name="T39" fmla="*/ 24 h 24"/>
                <a:gd name="T40" fmla="*/ 3 w 14"/>
                <a:gd name="T41" fmla="*/ 24 h 24"/>
                <a:gd name="T42" fmla="*/ 3 w 14"/>
                <a:gd name="T43" fmla="*/ 24 h 24"/>
                <a:gd name="T44" fmla="*/ 6 w 14"/>
                <a:gd name="T45" fmla="*/ 24 h 24"/>
                <a:gd name="T46" fmla="*/ 9 w 14"/>
                <a:gd name="T47" fmla="*/ 21 h 24"/>
                <a:gd name="T48" fmla="*/ 9 w 14"/>
                <a:gd name="T49" fmla="*/ 21 h 24"/>
                <a:gd name="T50" fmla="*/ 11 w 14"/>
                <a:gd name="T51" fmla="*/ 19 h 24"/>
                <a:gd name="T52" fmla="*/ 14 w 14"/>
                <a:gd name="T53" fmla="*/ 16 h 24"/>
                <a:gd name="T54" fmla="*/ 14 w 14"/>
                <a:gd name="T55" fmla="*/ 13 h 24"/>
                <a:gd name="T56" fmla="*/ 14 w 14"/>
                <a:gd name="T57" fmla="*/ 11 h 24"/>
                <a:gd name="T58" fmla="*/ 14 w 14"/>
                <a:gd name="T59" fmla="*/ 8 h 24"/>
                <a:gd name="T60" fmla="*/ 14 w 14"/>
                <a:gd name="T61" fmla="*/ 6 h 24"/>
                <a:gd name="T62" fmla="*/ 14 w 14"/>
                <a:gd name="T63" fmla="*/ 3 h 24"/>
                <a:gd name="T64" fmla="*/ 14 w 14"/>
                <a:gd name="T65" fmla="*/ 3 h 24"/>
                <a:gd name="T66" fmla="*/ 14 w 14"/>
                <a:gd name="T67" fmla="*/ 0 h 24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14"/>
                <a:gd name="T103" fmla="*/ 0 h 24"/>
                <a:gd name="T104" fmla="*/ 14 w 14"/>
                <a:gd name="T105" fmla="*/ 24 h 24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14" h="24">
                  <a:moveTo>
                    <a:pt x="14" y="0"/>
                  </a:moveTo>
                  <a:lnTo>
                    <a:pt x="14" y="0"/>
                  </a:lnTo>
                  <a:lnTo>
                    <a:pt x="11" y="0"/>
                  </a:lnTo>
                  <a:lnTo>
                    <a:pt x="9" y="0"/>
                  </a:lnTo>
                  <a:lnTo>
                    <a:pt x="6" y="3"/>
                  </a:lnTo>
                  <a:lnTo>
                    <a:pt x="3" y="6"/>
                  </a:lnTo>
                  <a:lnTo>
                    <a:pt x="3" y="8"/>
                  </a:lnTo>
                  <a:lnTo>
                    <a:pt x="0" y="11"/>
                  </a:lnTo>
                  <a:lnTo>
                    <a:pt x="0" y="13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0" y="24"/>
                  </a:lnTo>
                  <a:lnTo>
                    <a:pt x="3" y="24"/>
                  </a:lnTo>
                  <a:lnTo>
                    <a:pt x="6" y="24"/>
                  </a:lnTo>
                  <a:lnTo>
                    <a:pt x="9" y="21"/>
                  </a:lnTo>
                  <a:lnTo>
                    <a:pt x="11" y="19"/>
                  </a:lnTo>
                  <a:lnTo>
                    <a:pt x="14" y="16"/>
                  </a:lnTo>
                  <a:lnTo>
                    <a:pt x="14" y="13"/>
                  </a:lnTo>
                  <a:lnTo>
                    <a:pt x="14" y="11"/>
                  </a:lnTo>
                  <a:lnTo>
                    <a:pt x="14" y="8"/>
                  </a:lnTo>
                  <a:lnTo>
                    <a:pt x="14" y="6"/>
                  </a:lnTo>
                  <a:lnTo>
                    <a:pt x="14" y="3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89" name="Freeform 666"/>
            <p:cNvSpPr>
              <a:spLocks/>
            </p:cNvSpPr>
            <p:nvPr/>
          </p:nvSpPr>
          <p:spPr bwMode="auto">
            <a:xfrm>
              <a:off x="2492" y="2039"/>
              <a:ext cx="11" cy="11"/>
            </a:xfrm>
            <a:custGeom>
              <a:avLst/>
              <a:gdLst>
                <a:gd name="T0" fmla="*/ 8 w 11"/>
                <a:gd name="T1" fmla="*/ 0 h 13"/>
                <a:gd name="T2" fmla="*/ 8 w 11"/>
                <a:gd name="T3" fmla="*/ 0 h 13"/>
                <a:gd name="T4" fmla="*/ 8 w 11"/>
                <a:gd name="T5" fmla="*/ 0 h 13"/>
                <a:gd name="T6" fmla="*/ 6 w 11"/>
                <a:gd name="T7" fmla="*/ 0 h 13"/>
                <a:gd name="T8" fmla="*/ 3 w 11"/>
                <a:gd name="T9" fmla="*/ 3 h 13"/>
                <a:gd name="T10" fmla="*/ 3 w 11"/>
                <a:gd name="T11" fmla="*/ 3 h 13"/>
                <a:gd name="T12" fmla="*/ 0 w 11"/>
                <a:gd name="T13" fmla="*/ 3 h 13"/>
                <a:gd name="T14" fmla="*/ 0 w 11"/>
                <a:gd name="T15" fmla="*/ 5 h 13"/>
                <a:gd name="T16" fmla="*/ 0 w 11"/>
                <a:gd name="T17" fmla="*/ 5 h 13"/>
                <a:gd name="T18" fmla="*/ 0 w 11"/>
                <a:gd name="T19" fmla="*/ 8 h 13"/>
                <a:gd name="T20" fmla="*/ 3 w 11"/>
                <a:gd name="T21" fmla="*/ 10 h 13"/>
                <a:gd name="T22" fmla="*/ 3 w 11"/>
                <a:gd name="T23" fmla="*/ 10 h 13"/>
                <a:gd name="T24" fmla="*/ 3 w 11"/>
                <a:gd name="T25" fmla="*/ 10 h 13"/>
                <a:gd name="T26" fmla="*/ 6 w 11"/>
                <a:gd name="T27" fmla="*/ 13 h 13"/>
                <a:gd name="T28" fmla="*/ 6 w 11"/>
                <a:gd name="T29" fmla="*/ 13 h 13"/>
                <a:gd name="T30" fmla="*/ 6 w 11"/>
                <a:gd name="T31" fmla="*/ 13 h 13"/>
                <a:gd name="T32" fmla="*/ 8 w 11"/>
                <a:gd name="T33" fmla="*/ 13 h 13"/>
                <a:gd name="T34" fmla="*/ 8 w 11"/>
                <a:gd name="T35" fmla="*/ 13 h 13"/>
                <a:gd name="T36" fmla="*/ 8 w 11"/>
                <a:gd name="T37" fmla="*/ 13 h 13"/>
                <a:gd name="T38" fmla="*/ 8 w 11"/>
                <a:gd name="T39" fmla="*/ 13 h 13"/>
                <a:gd name="T40" fmla="*/ 11 w 11"/>
                <a:gd name="T41" fmla="*/ 13 h 13"/>
                <a:gd name="T42" fmla="*/ 11 w 11"/>
                <a:gd name="T43" fmla="*/ 10 h 13"/>
                <a:gd name="T44" fmla="*/ 11 w 11"/>
                <a:gd name="T45" fmla="*/ 10 h 13"/>
                <a:gd name="T46" fmla="*/ 11 w 11"/>
                <a:gd name="T47" fmla="*/ 10 h 13"/>
                <a:gd name="T48" fmla="*/ 11 w 11"/>
                <a:gd name="T49" fmla="*/ 8 h 13"/>
                <a:gd name="T50" fmla="*/ 11 w 11"/>
                <a:gd name="T51" fmla="*/ 5 h 13"/>
                <a:gd name="T52" fmla="*/ 11 w 11"/>
                <a:gd name="T53" fmla="*/ 5 h 13"/>
                <a:gd name="T54" fmla="*/ 11 w 11"/>
                <a:gd name="T55" fmla="*/ 3 h 13"/>
                <a:gd name="T56" fmla="*/ 8 w 11"/>
                <a:gd name="T57" fmla="*/ 3 h 13"/>
                <a:gd name="T58" fmla="*/ 8 w 11"/>
                <a:gd name="T59" fmla="*/ 0 h 13"/>
                <a:gd name="T60" fmla="*/ 8 w 11"/>
                <a:gd name="T61" fmla="*/ 0 h 13"/>
                <a:gd name="T62" fmla="*/ 8 w 11"/>
                <a:gd name="T63" fmla="*/ 0 h 13"/>
                <a:gd name="T64" fmla="*/ 8 w 11"/>
                <a:gd name="T65" fmla="*/ 0 h 13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1"/>
                <a:gd name="T100" fmla="*/ 0 h 13"/>
                <a:gd name="T101" fmla="*/ 11 w 11"/>
                <a:gd name="T102" fmla="*/ 13 h 13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1" h="13">
                  <a:moveTo>
                    <a:pt x="8" y="0"/>
                  </a:moveTo>
                  <a:lnTo>
                    <a:pt x="8" y="0"/>
                  </a:lnTo>
                  <a:lnTo>
                    <a:pt x="6" y="0"/>
                  </a:lnTo>
                  <a:lnTo>
                    <a:pt x="3" y="3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8"/>
                  </a:lnTo>
                  <a:lnTo>
                    <a:pt x="3" y="10"/>
                  </a:lnTo>
                  <a:lnTo>
                    <a:pt x="6" y="13"/>
                  </a:lnTo>
                  <a:lnTo>
                    <a:pt x="8" y="13"/>
                  </a:lnTo>
                  <a:lnTo>
                    <a:pt x="11" y="13"/>
                  </a:lnTo>
                  <a:lnTo>
                    <a:pt x="11" y="10"/>
                  </a:lnTo>
                  <a:lnTo>
                    <a:pt x="11" y="8"/>
                  </a:lnTo>
                  <a:lnTo>
                    <a:pt x="11" y="5"/>
                  </a:lnTo>
                  <a:lnTo>
                    <a:pt x="11" y="3"/>
                  </a:lnTo>
                  <a:lnTo>
                    <a:pt x="8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90" name="Freeform 667"/>
            <p:cNvSpPr>
              <a:spLocks/>
            </p:cNvSpPr>
            <p:nvPr/>
          </p:nvSpPr>
          <p:spPr bwMode="auto">
            <a:xfrm>
              <a:off x="2417" y="1792"/>
              <a:ext cx="19" cy="17"/>
            </a:xfrm>
            <a:custGeom>
              <a:avLst/>
              <a:gdLst>
                <a:gd name="T0" fmla="*/ 11 w 19"/>
                <a:gd name="T1" fmla="*/ 10 h 21"/>
                <a:gd name="T2" fmla="*/ 0 w 19"/>
                <a:gd name="T3" fmla="*/ 21 h 21"/>
                <a:gd name="T4" fmla="*/ 19 w 19"/>
                <a:gd name="T5" fmla="*/ 21 h 21"/>
                <a:gd name="T6" fmla="*/ 19 w 19"/>
                <a:gd name="T7" fmla="*/ 0 h 21"/>
                <a:gd name="T8" fmla="*/ 0 w 19"/>
                <a:gd name="T9" fmla="*/ 0 h 21"/>
                <a:gd name="T10" fmla="*/ 0 w 19"/>
                <a:gd name="T11" fmla="*/ 21 h 21"/>
                <a:gd name="T12" fmla="*/ 11 w 19"/>
                <a:gd name="T13" fmla="*/ 10 h 21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9"/>
                <a:gd name="T22" fmla="*/ 0 h 21"/>
                <a:gd name="T23" fmla="*/ 19 w 19"/>
                <a:gd name="T24" fmla="*/ 21 h 21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9" h="21">
                  <a:moveTo>
                    <a:pt x="11" y="10"/>
                  </a:moveTo>
                  <a:lnTo>
                    <a:pt x="0" y="21"/>
                  </a:lnTo>
                  <a:lnTo>
                    <a:pt x="19" y="21"/>
                  </a:lnTo>
                  <a:lnTo>
                    <a:pt x="19" y="0"/>
                  </a:lnTo>
                  <a:lnTo>
                    <a:pt x="0" y="0"/>
                  </a:lnTo>
                  <a:lnTo>
                    <a:pt x="0" y="21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91" name="Freeform 668"/>
            <p:cNvSpPr>
              <a:spLocks/>
            </p:cNvSpPr>
            <p:nvPr/>
          </p:nvSpPr>
          <p:spPr bwMode="auto">
            <a:xfrm>
              <a:off x="2356" y="1896"/>
              <a:ext cx="18" cy="14"/>
            </a:xfrm>
            <a:custGeom>
              <a:avLst/>
              <a:gdLst>
                <a:gd name="T0" fmla="*/ 10 w 18"/>
                <a:gd name="T1" fmla="*/ 10 h 18"/>
                <a:gd name="T2" fmla="*/ 0 w 18"/>
                <a:gd name="T3" fmla="*/ 18 h 18"/>
                <a:gd name="T4" fmla="*/ 18 w 18"/>
                <a:gd name="T5" fmla="*/ 18 h 18"/>
                <a:gd name="T6" fmla="*/ 18 w 18"/>
                <a:gd name="T7" fmla="*/ 0 h 18"/>
                <a:gd name="T8" fmla="*/ 0 w 18"/>
                <a:gd name="T9" fmla="*/ 0 h 18"/>
                <a:gd name="T10" fmla="*/ 0 w 18"/>
                <a:gd name="T11" fmla="*/ 18 h 18"/>
                <a:gd name="T12" fmla="*/ 10 w 18"/>
                <a:gd name="T13" fmla="*/ 1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8"/>
                <a:gd name="T23" fmla="*/ 18 w 18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8">
                  <a:moveTo>
                    <a:pt x="10" y="10"/>
                  </a:moveTo>
                  <a:lnTo>
                    <a:pt x="0" y="18"/>
                  </a:lnTo>
                  <a:lnTo>
                    <a:pt x="18" y="18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1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92" name="Line 669"/>
            <p:cNvSpPr>
              <a:spLocks noChangeShapeType="1"/>
            </p:cNvSpPr>
            <p:nvPr/>
          </p:nvSpPr>
          <p:spPr bwMode="auto">
            <a:xfrm flipH="1">
              <a:off x="2208" y="1904"/>
              <a:ext cx="15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93" name="Freeform 670"/>
            <p:cNvSpPr>
              <a:spLocks/>
            </p:cNvSpPr>
            <p:nvPr/>
          </p:nvSpPr>
          <p:spPr bwMode="auto">
            <a:xfrm>
              <a:off x="2659" y="1992"/>
              <a:ext cx="18" cy="15"/>
            </a:xfrm>
            <a:custGeom>
              <a:avLst/>
              <a:gdLst>
                <a:gd name="T0" fmla="*/ 10 w 18"/>
                <a:gd name="T1" fmla="*/ 8 h 19"/>
                <a:gd name="T2" fmla="*/ 0 w 18"/>
                <a:gd name="T3" fmla="*/ 19 h 19"/>
                <a:gd name="T4" fmla="*/ 18 w 18"/>
                <a:gd name="T5" fmla="*/ 19 h 19"/>
                <a:gd name="T6" fmla="*/ 18 w 18"/>
                <a:gd name="T7" fmla="*/ 0 h 19"/>
                <a:gd name="T8" fmla="*/ 0 w 18"/>
                <a:gd name="T9" fmla="*/ 0 h 19"/>
                <a:gd name="T10" fmla="*/ 0 w 18"/>
                <a:gd name="T11" fmla="*/ 19 h 19"/>
                <a:gd name="T12" fmla="*/ 10 w 18"/>
                <a:gd name="T13" fmla="*/ 8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8"/>
                <a:gd name="T22" fmla="*/ 0 h 19"/>
                <a:gd name="T23" fmla="*/ 18 w 18"/>
                <a:gd name="T24" fmla="*/ 19 h 19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8" h="19">
                  <a:moveTo>
                    <a:pt x="10" y="8"/>
                  </a:moveTo>
                  <a:lnTo>
                    <a:pt x="0" y="19"/>
                  </a:lnTo>
                  <a:lnTo>
                    <a:pt x="18" y="19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9"/>
                  </a:lnTo>
                  <a:lnTo>
                    <a:pt x="10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94" name="Freeform 671"/>
            <p:cNvSpPr>
              <a:spLocks/>
            </p:cNvSpPr>
            <p:nvPr/>
          </p:nvSpPr>
          <p:spPr bwMode="auto">
            <a:xfrm>
              <a:off x="2401" y="2102"/>
              <a:ext cx="16" cy="15"/>
            </a:xfrm>
            <a:custGeom>
              <a:avLst/>
              <a:gdLst>
                <a:gd name="T0" fmla="*/ 8 w 16"/>
                <a:gd name="T1" fmla="*/ 8 h 18"/>
                <a:gd name="T2" fmla="*/ 0 w 16"/>
                <a:gd name="T3" fmla="*/ 18 h 18"/>
                <a:gd name="T4" fmla="*/ 16 w 16"/>
                <a:gd name="T5" fmla="*/ 18 h 18"/>
                <a:gd name="T6" fmla="*/ 16 w 16"/>
                <a:gd name="T7" fmla="*/ 0 h 18"/>
                <a:gd name="T8" fmla="*/ 0 w 16"/>
                <a:gd name="T9" fmla="*/ 0 h 18"/>
                <a:gd name="T10" fmla="*/ 0 w 16"/>
                <a:gd name="T11" fmla="*/ 18 h 18"/>
                <a:gd name="T12" fmla="*/ 8 w 16"/>
                <a:gd name="T13" fmla="*/ 8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"/>
                <a:gd name="T22" fmla="*/ 0 h 18"/>
                <a:gd name="T23" fmla="*/ 16 w 16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" h="18">
                  <a:moveTo>
                    <a:pt x="8" y="8"/>
                  </a:moveTo>
                  <a:lnTo>
                    <a:pt x="0" y="18"/>
                  </a:lnTo>
                  <a:lnTo>
                    <a:pt x="16" y="18"/>
                  </a:lnTo>
                  <a:lnTo>
                    <a:pt x="16" y="0"/>
                  </a:lnTo>
                  <a:lnTo>
                    <a:pt x="0" y="0"/>
                  </a:lnTo>
                  <a:lnTo>
                    <a:pt x="0" y="18"/>
                  </a:lnTo>
                  <a:lnTo>
                    <a:pt x="8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95" name="Freeform 672"/>
            <p:cNvSpPr>
              <a:spLocks/>
            </p:cNvSpPr>
            <p:nvPr/>
          </p:nvSpPr>
          <p:spPr bwMode="auto">
            <a:xfrm>
              <a:off x="2790" y="1749"/>
              <a:ext cx="24" cy="22"/>
            </a:xfrm>
            <a:custGeom>
              <a:avLst/>
              <a:gdLst>
                <a:gd name="T0" fmla="*/ 13 w 24"/>
                <a:gd name="T1" fmla="*/ 13 h 26"/>
                <a:gd name="T2" fmla="*/ 0 w 24"/>
                <a:gd name="T3" fmla="*/ 18 h 26"/>
                <a:gd name="T4" fmla="*/ 16 w 24"/>
                <a:gd name="T5" fmla="*/ 26 h 26"/>
                <a:gd name="T6" fmla="*/ 24 w 24"/>
                <a:gd name="T7" fmla="*/ 7 h 26"/>
                <a:gd name="T8" fmla="*/ 8 w 24"/>
                <a:gd name="T9" fmla="*/ 0 h 26"/>
                <a:gd name="T10" fmla="*/ 0 w 24"/>
                <a:gd name="T11" fmla="*/ 18 h 26"/>
                <a:gd name="T12" fmla="*/ 13 w 24"/>
                <a:gd name="T13" fmla="*/ 13 h 2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4"/>
                <a:gd name="T22" fmla="*/ 0 h 26"/>
                <a:gd name="T23" fmla="*/ 24 w 24"/>
                <a:gd name="T24" fmla="*/ 26 h 2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4" h="26">
                  <a:moveTo>
                    <a:pt x="13" y="13"/>
                  </a:moveTo>
                  <a:lnTo>
                    <a:pt x="0" y="18"/>
                  </a:lnTo>
                  <a:lnTo>
                    <a:pt x="16" y="26"/>
                  </a:lnTo>
                  <a:lnTo>
                    <a:pt x="24" y="7"/>
                  </a:lnTo>
                  <a:lnTo>
                    <a:pt x="8" y="0"/>
                  </a:lnTo>
                  <a:lnTo>
                    <a:pt x="0" y="18"/>
                  </a:lnTo>
                  <a:lnTo>
                    <a:pt x="13" y="1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96" name="Freeform 673"/>
            <p:cNvSpPr>
              <a:spLocks/>
            </p:cNvSpPr>
            <p:nvPr/>
          </p:nvSpPr>
          <p:spPr bwMode="auto">
            <a:xfrm>
              <a:off x="3012" y="1596"/>
              <a:ext cx="22" cy="15"/>
            </a:xfrm>
            <a:custGeom>
              <a:avLst/>
              <a:gdLst>
                <a:gd name="T0" fmla="*/ 11 w 22"/>
                <a:gd name="T1" fmla="*/ 10 h 18"/>
                <a:gd name="T2" fmla="*/ 0 w 22"/>
                <a:gd name="T3" fmla="*/ 18 h 18"/>
                <a:gd name="T4" fmla="*/ 19 w 22"/>
                <a:gd name="T5" fmla="*/ 18 h 18"/>
                <a:gd name="T6" fmla="*/ 22 w 22"/>
                <a:gd name="T7" fmla="*/ 0 h 18"/>
                <a:gd name="T8" fmla="*/ 3 w 22"/>
                <a:gd name="T9" fmla="*/ 0 h 18"/>
                <a:gd name="T10" fmla="*/ 0 w 22"/>
                <a:gd name="T11" fmla="*/ 18 h 18"/>
                <a:gd name="T12" fmla="*/ 11 w 22"/>
                <a:gd name="T13" fmla="*/ 10 h 18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22"/>
                <a:gd name="T22" fmla="*/ 0 h 18"/>
                <a:gd name="T23" fmla="*/ 22 w 22"/>
                <a:gd name="T24" fmla="*/ 18 h 18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22" h="18">
                  <a:moveTo>
                    <a:pt x="11" y="10"/>
                  </a:moveTo>
                  <a:lnTo>
                    <a:pt x="0" y="18"/>
                  </a:lnTo>
                  <a:lnTo>
                    <a:pt x="19" y="18"/>
                  </a:lnTo>
                  <a:lnTo>
                    <a:pt x="22" y="0"/>
                  </a:lnTo>
                  <a:lnTo>
                    <a:pt x="3" y="0"/>
                  </a:lnTo>
                  <a:lnTo>
                    <a:pt x="0" y="18"/>
                  </a:lnTo>
                  <a:lnTo>
                    <a:pt x="11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997" name="Freeform 674"/>
            <p:cNvSpPr>
              <a:spLocks/>
            </p:cNvSpPr>
            <p:nvPr/>
          </p:nvSpPr>
          <p:spPr bwMode="auto">
            <a:xfrm>
              <a:off x="2326" y="1828"/>
              <a:ext cx="223" cy="101"/>
            </a:xfrm>
            <a:custGeom>
              <a:avLst/>
              <a:gdLst>
                <a:gd name="T0" fmla="*/ 0 w 223"/>
                <a:gd name="T1" fmla="*/ 6 h 123"/>
                <a:gd name="T2" fmla="*/ 16 w 223"/>
                <a:gd name="T3" fmla="*/ 11 h 123"/>
                <a:gd name="T4" fmla="*/ 30 w 223"/>
                <a:gd name="T5" fmla="*/ 16 h 123"/>
                <a:gd name="T6" fmla="*/ 46 w 223"/>
                <a:gd name="T7" fmla="*/ 21 h 123"/>
                <a:gd name="T8" fmla="*/ 62 w 223"/>
                <a:gd name="T9" fmla="*/ 29 h 123"/>
                <a:gd name="T10" fmla="*/ 78 w 223"/>
                <a:gd name="T11" fmla="*/ 34 h 123"/>
                <a:gd name="T12" fmla="*/ 91 w 223"/>
                <a:gd name="T13" fmla="*/ 40 h 123"/>
                <a:gd name="T14" fmla="*/ 107 w 223"/>
                <a:gd name="T15" fmla="*/ 45 h 123"/>
                <a:gd name="T16" fmla="*/ 123 w 223"/>
                <a:gd name="T17" fmla="*/ 53 h 123"/>
                <a:gd name="T18" fmla="*/ 137 w 223"/>
                <a:gd name="T19" fmla="*/ 61 h 123"/>
                <a:gd name="T20" fmla="*/ 150 w 223"/>
                <a:gd name="T21" fmla="*/ 68 h 123"/>
                <a:gd name="T22" fmla="*/ 164 w 223"/>
                <a:gd name="T23" fmla="*/ 79 h 123"/>
                <a:gd name="T24" fmla="*/ 174 w 223"/>
                <a:gd name="T25" fmla="*/ 87 h 123"/>
                <a:gd name="T26" fmla="*/ 188 w 223"/>
                <a:gd name="T27" fmla="*/ 95 h 123"/>
                <a:gd name="T28" fmla="*/ 198 w 223"/>
                <a:gd name="T29" fmla="*/ 105 h 123"/>
                <a:gd name="T30" fmla="*/ 212 w 223"/>
                <a:gd name="T31" fmla="*/ 113 h 123"/>
                <a:gd name="T32" fmla="*/ 223 w 223"/>
                <a:gd name="T33" fmla="*/ 123 h 123"/>
                <a:gd name="T34" fmla="*/ 220 w 223"/>
                <a:gd name="T35" fmla="*/ 121 h 123"/>
                <a:gd name="T36" fmla="*/ 220 w 223"/>
                <a:gd name="T37" fmla="*/ 116 h 123"/>
                <a:gd name="T38" fmla="*/ 217 w 223"/>
                <a:gd name="T39" fmla="*/ 113 h 123"/>
                <a:gd name="T40" fmla="*/ 215 w 223"/>
                <a:gd name="T41" fmla="*/ 110 h 123"/>
                <a:gd name="T42" fmla="*/ 212 w 223"/>
                <a:gd name="T43" fmla="*/ 105 h 123"/>
                <a:gd name="T44" fmla="*/ 209 w 223"/>
                <a:gd name="T45" fmla="*/ 103 h 123"/>
                <a:gd name="T46" fmla="*/ 207 w 223"/>
                <a:gd name="T47" fmla="*/ 100 h 123"/>
                <a:gd name="T48" fmla="*/ 204 w 223"/>
                <a:gd name="T49" fmla="*/ 95 h 123"/>
                <a:gd name="T50" fmla="*/ 201 w 223"/>
                <a:gd name="T51" fmla="*/ 92 h 123"/>
                <a:gd name="T52" fmla="*/ 193 w 223"/>
                <a:gd name="T53" fmla="*/ 87 h 123"/>
                <a:gd name="T54" fmla="*/ 182 w 223"/>
                <a:gd name="T55" fmla="*/ 79 h 123"/>
                <a:gd name="T56" fmla="*/ 166 w 223"/>
                <a:gd name="T57" fmla="*/ 68 h 123"/>
                <a:gd name="T58" fmla="*/ 150 w 223"/>
                <a:gd name="T59" fmla="*/ 58 h 123"/>
                <a:gd name="T60" fmla="*/ 137 w 223"/>
                <a:gd name="T61" fmla="*/ 48 h 123"/>
                <a:gd name="T62" fmla="*/ 123 w 223"/>
                <a:gd name="T63" fmla="*/ 40 h 123"/>
                <a:gd name="T64" fmla="*/ 113 w 223"/>
                <a:gd name="T65" fmla="*/ 34 h 123"/>
                <a:gd name="T66" fmla="*/ 99 w 223"/>
                <a:gd name="T67" fmla="*/ 29 h 123"/>
                <a:gd name="T68" fmla="*/ 86 w 223"/>
                <a:gd name="T69" fmla="*/ 24 h 123"/>
                <a:gd name="T70" fmla="*/ 70 w 223"/>
                <a:gd name="T71" fmla="*/ 16 h 123"/>
                <a:gd name="T72" fmla="*/ 56 w 223"/>
                <a:gd name="T73" fmla="*/ 11 h 123"/>
                <a:gd name="T74" fmla="*/ 43 w 223"/>
                <a:gd name="T75" fmla="*/ 8 h 123"/>
                <a:gd name="T76" fmla="*/ 30 w 223"/>
                <a:gd name="T77" fmla="*/ 3 h 123"/>
                <a:gd name="T78" fmla="*/ 22 w 223"/>
                <a:gd name="T79" fmla="*/ 0 h 123"/>
                <a:gd name="T80" fmla="*/ 19 w 223"/>
                <a:gd name="T81" fmla="*/ 0 h 123"/>
                <a:gd name="T82" fmla="*/ 16 w 223"/>
                <a:gd name="T83" fmla="*/ 0 h 123"/>
                <a:gd name="T84" fmla="*/ 13 w 223"/>
                <a:gd name="T85" fmla="*/ 0 h 123"/>
                <a:gd name="T86" fmla="*/ 13 w 223"/>
                <a:gd name="T87" fmla="*/ 3 h 123"/>
                <a:gd name="T88" fmla="*/ 11 w 223"/>
                <a:gd name="T89" fmla="*/ 3 h 123"/>
                <a:gd name="T90" fmla="*/ 8 w 223"/>
                <a:gd name="T91" fmla="*/ 3 h 123"/>
                <a:gd name="T92" fmla="*/ 5 w 223"/>
                <a:gd name="T93" fmla="*/ 3 h 123"/>
                <a:gd name="T94" fmla="*/ 3 w 223"/>
                <a:gd name="T95" fmla="*/ 6 h 123"/>
                <a:gd name="T96" fmla="*/ 0 w 223"/>
                <a:gd name="T97" fmla="*/ 6 h 12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223"/>
                <a:gd name="T148" fmla="*/ 0 h 123"/>
                <a:gd name="T149" fmla="*/ 223 w 223"/>
                <a:gd name="T150" fmla="*/ 123 h 123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223" h="123">
                  <a:moveTo>
                    <a:pt x="0" y="6"/>
                  </a:moveTo>
                  <a:lnTo>
                    <a:pt x="16" y="11"/>
                  </a:lnTo>
                  <a:lnTo>
                    <a:pt x="30" y="16"/>
                  </a:lnTo>
                  <a:lnTo>
                    <a:pt x="46" y="21"/>
                  </a:lnTo>
                  <a:lnTo>
                    <a:pt x="62" y="29"/>
                  </a:lnTo>
                  <a:lnTo>
                    <a:pt x="78" y="34"/>
                  </a:lnTo>
                  <a:lnTo>
                    <a:pt x="91" y="40"/>
                  </a:lnTo>
                  <a:lnTo>
                    <a:pt x="107" y="45"/>
                  </a:lnTo>
                  <a:lnTo>
                    <a:pt x="123" y="53"/>
                  </a:lnTo>
                  <a:lnTo>
                    <a:pt x="137" y="61"/>
                  </a:lnTo>
                  <a:lnTo>
                    <a:pt x="150" y="68"/>
                  </a:lnTo>
                  <a:lnTo>
                    <a:pt x="164" y="79"/>
                  </a:lnTo>
                  <a:lnTo>
                    <a:pt x="174" y="87"/>
                  </a:lnTo>
                  <a:lnTo>
                    <a:pt x="188" y="95"/>
                  </a:lnTo>
                  <a:lnTo>
                    <a:pt x="198" y="105"/>
                  </a:lnTo>
                  <a:lnTo>
                    <a:pt x="212" y="113"/>
                  </a:lnTo>
                  <a:lnTo>
                    <a:pt x="223" y="123"/>
                  </a:lnTo>
                  <a:lnTo>
                    <a:pt x="220" y="121"/>
                  </a:lnTo>
                  <a:lnTo>
                    <a:pt x="220" y="116"/>
                  </a:lnTo>
                  <a:lnTo>
                    <a:pt x="217" y="113"/>
                  </a:lnTo>
                  <a:lnTo>
                    <a:pt x="215" y="110"/>
                  </a:lnTo>
                  <a:lnTo>
                    <a:pt x="212" y="105"/>
                  </a:lnTo>
                  <a:lnTo>
                    <a:pt x="209" y="103"/>
                  </a:lnTo>
                  <a:lnTo>
                    <a:pt x="207" y="100"/>
                  </a:lnTo>
                  <a:lnTo>
                    <a:pt x="204" y="95"/>
                  </a:lnTo>
                  <a:lnTo>
                    <a:pt x="201" y="92"/>
                  </a:lnTo>
                  <a:lnTo>
                    <a:pt x="193" y="87"/>
                  </a:lnTo>
                  <a:lnTo>
                    <a:pt x="182" y="79"/>
                  </a:lnTo>
                  <a:lnTo>
                    <a:pt x="166" y="68"/>
                  </a:lnTo>
                  <a:lnTo>
                    <a:pt x="150" y="58"/>
                  </a:lnTo>
                  <a:lnTo>
                    <a:pt x="137" y="48"/>
                  </a:lnTo>
                  <a:lnTo>
                    <a:pt x="123" y="40"/>
                  </a:lnTo>
                  <a:lnTo>
                    <a:pt x="113" y="34"/>
                  </a:lnTo>
                  <a:lnTo>
                    <a:pt x="99" y="29"/>
                  </a:lnTo>
                  <a:lnTo>
                    <a:pt x="86" y="24"/>
                  </a:lnTo>
                  <a:lnTo>
                    <a:pt x="70" y="16"/>
                  </a:lnTo>
                  <a:lnTo>
                    <a:pt x="56" y="11"/>
                  </a:lnTo>
                  <a:lnTo>
                    <a:pt x="43" y="8"/>
                  </a:lnTo>
                  <a:lnTo>
                    <a:pt x="30" y="3"/>
                  </a:lnTo>
                  <a:lnTo>
                    <a:pt x="22" y="0"/>
                  </a:lnTo>
                  <a:lnTo>
                    <a:pt x="19" y="0"/>
                  </a:lnTo>
                  <a:lnTo>
                    <a:pt x="16" y="0"/>
                  </a:lnTo>
                  <a:lnTo>
                    <a:pt x="13" y="0"/>
                  </a:lnTo>
                  <a:lnTo>
                    <a:pt x="13" y="3"/>
                  </a:lnTo>
                  <a:lnTo>
                    <a:pt x="11" y="3"/>
                  </a:lnTo>
                  <a:lnTo>
                    <a:pt x="8" y="3"/>
                  </a:lnTo>
                  <a:lnTo>
                    <a:pt x="5" y="3"/>
                  </a:lnTo>
                  <a:lnTo>
                    <a:pt x="3" y="6"/>
                  </a:lnTo>
                  <a:lnTo>
                    <a:pt x="0" y="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cxnSp>
          <p:nvCxnSpPr>
            <p:cNvPr id="38998" name="AutoShape 675"/>
            <p:cNvCxnSpPr>
              <a:cxnSpLocks noChangeShapeType="1"/>
              <a:stCxn id="39171" idx="29"/>
              <a:endCxn id="39171" idx="29"/>
            </p:cNvCxnSpPr>
            <p:nvPr/>
          </p:nvCxnSpPr>
          <p:spPr bwMode="auto">
            <a:xfrm>
              <a:off x="2650" y="1350"/>
              <a:ext cx="0" cy="0"/>
            </a:xfrm>
            <a:prstGeom prst="straightConnector1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sm" len="sm"/>
            </a:ln>
          </p:spPr>
        </p:cxnSp>
      </p:grpSp>
      <p:sp>
        <p:nvSpPr>
          <p:cNvPr id="38919" name="Line 676"/>
          <p:cNvSpPr>
            <a:spLocks noChangeShapeType="1"/>
          </p:cNvSpPr>
          <p:nvPr/>
        </p:nvSpPr>
        <p:spPr bwMode="auto">
          <a:xfrm>
            <a:off x="7454900" y="4130675"/>
            <a:ext cx="0" cy="533400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8920" name="Line 677"/>
          <p:cNvSpPr>
            <a:spLocks noChangeShapeType="1"/>
          </p:cNvSpPr>
          <p:nvPr/>
        </p:nvSpPr>
        <p:spPr bwMode="auto">
          <a:xfrm>
            <a:off x="1587500" y="3384550"/>
            <a:ext cx="0" cy="357188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pic>
        <p:nvPicPr>
          <p:cNvPr id="38921" name="Picture 67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66"/>
              </a:clrFrom>
              <a:clrTo>
                <a:srgbClr val="000066">
                  <a:alpha val="0"/>
                </a:srgbClr>
              </a:clrTo>
            </a:clrChange>
          </a:blip>
          <a:srcRect l="61230" t="40277" r="16827" b="53496"/>
          <a:stretch>
            <a:fillRect/>
          </a:stretch>
        </p:blipFill>
        <p:spPr bwMode="auto">
          <a:xfrm>
            <a:off x="554038" y="2387600"/>
            <a:ext cx="2068512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215" name="Rectangle 679"/>
          <p:cNvSpPr>
            <a:spLocks noChangeArrowheads="1"/>
          </p:cNvSpPr>
          <p:nvPr/>
        </p:nvSpPr>
        <p:spPr bwMode="auto">
          <a:xfrm>
            <a:off x="434975" y="3835400"/>
            <a:ext cx="2282825" cy="49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90000"/>
              </a:lnSpc>
            </a:pPr>
            <a:r>
              <a:rPr lang="en-US" altLang="en-US" b="1">
                <a:solidFill>
                  <a:srgbClr val="FFFFFF"/>
                </a:solidFill>
                <a:latin typeface="Trebuchet MS" pitchFamily="34" charset="0"/>
                <a:sym typeface="Symbol" pitchFamily="18" charset="2"/>
              </a:rPr>
              <a:t>Interstitial Albumin Leak</a:t>
            </a:r>
            <a:endParaRPr lang="en-US" altLang="en-US" b="1">
              <a:solidFill>
                <a:srgbClr val="FFFFFF"/>
              </a:solidFill>
              <a:latin typeface="Trebuchet MS" pitchFamily="34" charset="0"/>
            </a:endParaRPr>
          </a:p>
        </p:txBody>
      </p:sp>
      <p:sp>
        <p:nvSpPr>
          <p:cNvPr id="38923" name="Text Box 680"/>
          <p:cNvSpPr txBox="1">
            <a:spLocks noChangeArrowheads="1"/>
          </p:cNvSpPr>
          <p:nvPr/>
        </p:nvSpPr>
        <p:spPr bwMode="auto">
          <a:xfrm>
            <a:off x="6605588" y="1581150"/>
            <a:ext cx="1444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b="1">
                <a:solidFill>
                  <a:srgbClr val="FFFFFF"/>
                </a:solidFill>
                <a:latin typeface="Trebuchet MS" pitchFamily="34" charset="0"/>
              </a:rPr>
              <a:t>Renal</a:t>
            </a:r>
          </a:p>
          <a:p>
            <a:pPr algn="ctr" eaLnBrk="1" hangingPunct="1"/>
            <a:r>
              <a:rPr lang="en-US" b="1">
                <a:solidFill>
                  <a:srgbClr val="FFFFFF"/>
                </a:solidFill>
                <a:latin typeface="Trebuchet MS" pitchFamily="34" charset="0"/>
              </a:rPr>
              <a:t>Vasculature</a:t>
            </a:r>
          </a:p>
        </p:txBody>
      </p:sp>
      <p:sp>
        <p:nvSpPr>
          <p:cNvPr id="38924" name="Text Box 681"/>
          <p:cNvSpPr txBox="1">
            <a:spLocks noChangeArrowheads="1"/>
          </p:cNvSpPr>
          <p:nvPr/>
        </p:nvSpPr>
        <p:spPr bwMode="auto">
          <a:xfrm>
            <a:off x="817563" y="1581150"/>
            <a:ext cx="14446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en-US" b="1">
                <a:solidFill>
                  <a:srgbClr val="FFFFFF"/>
                </a:solidFill>
                <a:latin typeface="Trebuchet MS" pitchFamily="34" charset="0"/>
              </a:rPr>
              <a:t>Systemic</a:t>
            </a:r>
          </a:p>
          <a:p>
            <a:pPr algn="ctr" eaLnBrk="1" hangingPunct="1"/>
            <a:r>
              <a:rPr lang="en-US" b="1">
                <a:solidFill>
                  <a:srgbClr val="FFFFFF"/>
                </a:solidFill>
                <a:latin typeface="Trebuchet MS" pitchFamily="34" charset="0"/>
              </a:rPr>
              <a:t>Vasculature</a:t>
            </a:r>
          </a:p>
        </p:txBody>
      </p:sp>
      <p:sp>
        <p:nvSpPr>
          <p:cNvPr id="38925" name="Text Box 682"/>
          <p:cNvSpPr txBox="1">
            <a:spLocks noChangeArrowheads="1"/>
          </p:cNvSpPr>
          <p:nvPr/>
        </p:nvSpPr>
        <p:spPr bwMode="auto">
          <a:xfrm>
            <a:off x="2771775" y="2844800"/>
            <a:ext cx="3278188" cy="3524250"/>
          </a:xfrm>
          <a:prstGeom prst="rect">
            <a:avLst/>
          </a:prstGeom>
          <a:solidFill>
            <a:schemeClr val="tx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en-US" sz="1600" b="1">
                <a:solidFill>
                  <a:srgbClr val="00FFFF"/>
                </a:solidFill>
                <a:latin typeface="Trebuchet MS" pitchFamily="34" charset="0"/>
              </a:rPr>
              <a:t>    </a:t>
            </a:r>
            <a:r>
              <a:rPr lang="en-US" sz="1600" b="1" u="sng">
                <a:solidFill>
                  <a:schemeClr val="bg1"/>
                </a:solidFill>
                <a:latin typeface="Trebuchet MS" pitchFamily="34" charset="0"/>
              </a:rPr>
              <a:t>Cardiovascular Risk Factors</a:t>
            </a:r>
          </a:p>
          <a:p>
            <a:pPr eaLnBrk="1" hangingPunct="1"/>
            <a:r>
              <a:rPr lang="en-US" sz="1600" b="1">
                <a:solidFill>
                  <a:schemeClr val="bg2"/>
                </a:solidFill>
                <a:latin typeface="Trebuchet MS" pitchFamily="34" charset="0"/>
              </a:rPr>
              <a:t>  </a:t>
            </a:r>
            <a:r>
              <a:rPr lang="en-US" sz="1600" b="1">
                <a:solidFill>
                  <a:srgbClr val="000000"/>
                </a:solidFill>
                <a:latin typeface="Arial" charset="0"/>
              </a:rPr>
              <a:t>Age  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Arial" charset="0"/>
              </a:rPr>
              <a:t>  Diabetes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Arial" charset="0"/>
              </a:rPr>
              <a:t>  Hypertension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Arial" charset="0"/>
              </a:rPr>
              <a:t>  Smoking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Arial" charset="0"/>
              </a:rPr>
              <a:t>  Absent nocturnal BP dipping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Arial" charset="0"/>
              </a:rPr>
              <a:t>  Salt sensitivity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Arial" charset="0"/>
              </a:rPr>
              <a:t>  Left ventricular hypertrophy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Arial" charset="0"/>
              </a:rPr>
              <a:t>  Dyslipidemia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Arial" charset="0"/>
              </a:rPr>
              <a:t>  Central obesity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Arial" charset="0"/>
              </a:rPr>
              <a:t>  Insulin resistance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Arial" charset="0"/>
              </a:rPr>
              <a:t>  Elevated CRP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Arial" charset="0"/>
              </a:rPr>
              <a:t>  Sympathetic dysfunction</a:t>
            </a:r>
          </a:p>
          <a:p>
            <a:pPr eaLnBrk="1" hangingPunct="1"/>
            <a:r>
              <a:rPr lang="en-US" sz="1600" b="1">
                <a:solidFill>
                  <a:srgbClr val="000000"/>
                </a:solidFill>
                <a:latin typeface="Arial" charset="0"/>
              </a:rPr>
              <a:t>  Hyperuricemia</a:t>
            </a:r>
          </a:p>
        </p:txBody>
      </p:sp>
      <p:sp>
        <p:nvSpPr>
          <p:cNvPr id="38926" name="Line 683"/>
          <p:cNvSpPr>
            <a:spLocks noChangeShapeType="1"/>
          </p:cNvSpPr>
          <p:nvPr/>
        </p:nvSpPr>
        <p:spPr bwMode="auto">
          <a:xfrm flipH="1">
            <a:off x="2733675" y="2271713"/>
            <a:ext cx="398463" cy="258762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7" name="Line 684"/>
          <p:cNvSpPr>
            <a:spLocks noChangeShapeType="1"/>
          </p:cNvSpPr>
          <p:nvPr/>
        </p:nvSpPr>
        <p:spPr bwMode="auto">
          <a:xfrm>
            <a:off x="5813425" y="2274888"/>
            <a:ext cx="419100" cy="271462"/>
          </a:xfrm>
          <a:prstGeom prst="line">
            <a:avLst/>
          </a:prstGeom>
          <a:noFill/>
          <a:ln w="57150">
            <a:solidFill>
              <a:srgbClr val="FFFF00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8928" name="AutoShape 685"/>
          <p:cNvSpPr>
            <a:spLocks/>
          </p:cNvSpPr>
          <p:nvPr/>
        </p:nvSpPr>
        <p:spPr bwMode="auto">
          <a:xfrm>
            <a:off x="6113463" y="3235325"/>
            <a:ext cx="327025" cy="3314700"/>
          </a:xfrm>
          <a:prstGeom prst="rightBrace">
            <a:avLst>
              <a:gd name="adj1" fmla="val 84466"/>
              <a:gd name="adj2" fmla="val 50000"/>
            </a:avLst>
          </a:prstGeom>
          <a:noFill/>
          <a:ln w="28575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en-US" sz="2000">
              <a:solidFill>
                <a:schemeClr val="bg1"/>
              </a:solidFill>
              <a:latin typeface="Trebuchet MS" pitchFamily="34" charset="0"/>
            </a:endParaRPr>
          </a:p>
        </p:txBody>
      </p:sp>
      <p:sp>
        <p:nvSpPr>
          <p:cNvPr id="38929" name="Rectangle 686"/>
          <p:cNvSpPr>
            <a:spLocks noChangeArrowheads="1"/>
          </p:cNvSpPr>
          <p:nvPr/>
        </p:nvSpPr>
        <p:spPr bwMode="auto">
          <a:xfrm>
            <a:off x="0" y="307975"/>
            <a:ext cx="929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r>
              <a:rPr lang="en-US" altLang="en-US" sz="2400">
                <a:solidFill>
                  <a:srgbClr val="FFFF00"/>
                </a:solidFill>
              </a:rPr>
              <a:t>Microalbuminuria: A Manifestation </a:t>
            </a:r>
            <a:br>
              <a:rPr lang="en-US" altLang="en-US" sz="2400">
                <a:solidFill>
                  <a:srgbClr val="FFFF00"/>
                </a:solidFill>
              </a:rPr>
            </a:br>
            <a:r>
              <a:rPr lang="en-US" altLang="en-US" sz="2400">
                <a:solidFill>
                  <a:srgbClr val="FFFF00"/>
                </a:solidFill>
              </a:rPr>
              <a:t>of Diffuse Endothelial Cell Injury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/>
      <p:bldP spid="662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74625"/>
            <a:ext cx="8496300" cy="649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685800" y="692150"/>
            <a:ext cx="7924800" cy="579438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 b="1">
                <a:latin typeface="Tempus Sans ITC" pitchFamily="82" charset="0"/>
              </a:rPr>
              <a:t>Indeks Massa Tubuh / IMT / BMI</a:t>
            </a: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838200" y="1681163"/>
            <a:ext cx="4572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latin typeface="Arial" charset="0"/>
              </a:rPr>
              <a:t>BB ( Kg ) / TB2 ( M )</a:t>
            </a:r>
          </a:p>
        </p:txBody>
      </p:sp>
      <p:sp>
        <p:nvSpPr>
          <p:cNvPr id="44036" name="Text Box 4"/>
          <p:cNvSpPr txBox="1">
            <a:spLocks noChangeArrowheads="1"/>
          </p:cNvSpPr>
          <p:nvPr/>
        </p:nvSpPr>
        <p:spPr bwMode="auto">
          <a:xfrm>
            <a:off x="838200" y="2366963"/>
            <a:ext cx="6858000" cy="372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b="1">
                <a:latin typeface="Tempus Sans ITC" pitchFamily="82" charset="0"/>
              </a:rPr>
              <a:t>  Ideal    </a:t>
            </a:r>
            <a:r>
              <a:rPr lang="en-US" sz="2800" b="1">
                <a:latin typeface="Tempus Sans ITC" pitchFamily="82" charset="0"/>
                <a:sym typeface="Wingdings" pitchFamily="2" charset="2"/>
              </a:rPr>
              <a:t>  wanita  = 21</a:t>
            </a:r>
          </a:p>
          <a:p>
            <a:pPr eaLnBrk="1" hangingPunct="1">
              <a:spcBef>
                <a:spcPct val="50000"/>
              </a:spcBef>
              <a:buClr>
                <a:schemeClr val="tx1"/>
              </a:buClr>
              <a:buFont typeface="Wingdings" pitchFamily="2" charset="2"/>
              <a:buNone/>
            </a:pPr>
            <a:r>
              <a:rPr lang="en-US" sz="2800" b="1">
                <a:latin typeface="Tempus Sans ITC" pitchFamily="82" charset="0"/>
                <a:sym typeface="Wingdings" pitchFamily="2" charset="2"/>
              </a:rPr>
              <a:t>                       pria       = 22,5</a:t>
            </a:r>
          </a:p>
          <a:p>
            <a:pPr eaLnBrk="1" hangingPunct="1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b="1">
                <a:latin typeface="Tempus Sans ITC" pitchFamily="82" charset="0"/>
              </a:rPr>
              <a:t>   Normal </a:t>
            </a:r>
            <a:r>
              <a:rPr lang="en-US" sz="2800" b="1">
                <a:latin typeface="Tempus Sans ITC" pitchFamily="82" charset="0"/>
                <a:sym typeface="Wingdings" pitchFamily="2" charset="2"/>
              </a:rPr>
              <a:t> 90 – 110 % ideal</a:t>
            </a:r>
          </a:p>
          <a:p>
            <a:pPr eaLnBrk="1" hangingPunct="1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b="1">
                <a:latin typeface="Tempus Sans ITC" pitchFamily="82" charset="0"/>
                <a:sym typeface="Wingdings" pitchFamily="2" charset="2"/>
              </a:rPr>
              <a:t>   Kurang   &lt; 90 % ideal</a:t>
            </a:r>
          </a:p>
          <a:p>
            <a:pPr eaLnBrk="1" hangingPunct="1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b="1">
                <a:latin typeface="Tempus Sans ITC" pitchFamily="82" charset="0"/>
                <a:sym typeface="Wingdings" pitchFamily="2" charset="2"/>
              </a:rPr>
              <a:t>   Lebih     </a:t>
            </a:r>
            <a:r>
              <a:rPr lang="en-US" sz="2800" b="1">
                <a:latin typeface="Tempus Sans ITC" pitchFamily="82" charset="0"/>
              </a:rPr>
              <a:t> 110 – 120 % ideal</a:t>
            </a:r>
          </a:p>
          <a:p>
            <a:pPr eaLnBrk="1" hangingPunct="1">
              <a:spcBef>
                <a:spcPct val="50000"/>
              </a:spcBef>
              <a:buClr>
                <a:schemeClr val="tx1"/>
              </a:buClr>
              <a:buFont typeface="Wingdings" pitchFamily="2" charset="2"/>
              <a:buChar char="q"/>
            </a:pPr>
            <a:r>
              <a:rPr lang="en-US" sz="2800" b="1">
                <a:latin typeface="Tempus Sans ITC" pitchFamily="82" charset="0"/>
              </a:rPr>
              <a:t>   Gemuk  </a:t>
            </a:r>
            <a:r>
              <a:rPr lang="en-US" sz="2800" b="1">
                <a:latin typeface="Tempus Sans ITC" pitchFamily="82" charset="0"/>
                <a:sym typeface="Wingdings" pitchFamily="2" charset="2"/>
              </a:rPr>
              <a:t> &gt; 120 % ideal</a:t>
            </a:r>
            <a:endParaRPr lang="en-US" sz="2800" b="1">
              <a:latin typeface="Tempus Sans IT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762000" y="457200"/>
            <a:ext cx="6934200" cy="579438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/>
              <a:t>Evaluasi Gula darah ( mg / dl ):</a:t>
            </a:r>
          </a:p>
        </p:txBody>
      </p:sp>
      <p:graphicFrame>
        <p:nvGraphicFramePr>
          <p:cNvPr id="80935" name="Group 39"/>
          <p:cNvGraphicFramePr>
            <a:graphicFrameLocks noGrp="1"/>
          </p:cNvGraphicFramePr>
          <p:nvPr/>
        </p:nvGraphicFramePr>
        <p:xfrm>
          <a:off x="827088" y="1670050"/>
          <a:ext cx="6840537" cy="2444750"/>
        </p:xfrm>
        <a:graphic>
          <a:graphicData uri="http://schemas.openxmlformats.org/drawingml/2006/table">
            <a:tbl>
              <a:tblPr/>
              <a:tblGrid>
                <a:gridCol w="1800225"/>
                <a:gridCol w="2760662"/>
                <a:gridCol w="2279650"/>
              </a:tblGrid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Puasa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jam pp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</a:rPr>
                        <a:t>Normal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</a:rPr>
                        <a:t>70 – 110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Arial" charset="0"/>
                        </a:rPr>
                        <a:t>&lt; 140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Baik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 – 100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80 – 144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Sedang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100 – 125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145 – 179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3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Buruk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126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Arial" charset="0"/>
                        <a:buNone/>
                        <a:tabLst/>
                      </a:pPr>
                      <a:r>
                        <a:rPr kumimoji="0" lang="en-US" sz="24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&gt;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180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229" name="Text Box 35"/>
          <p:cNvSpPr txBox="1">
            <a:spLocks noChangeArrowheads="1"/>
          </p:cNvSpPr>
          <p:nvPr/>
        </p:nvSpPr>
        <p:spPr bwMode="auto">
          <a:xfrm>
            <a:off x="762000" y="4297363"/>
            <a:ext cx="6934200" cy="579437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3200"/>
              <a:t>Evaluasi Gula darah </a:t>
            </a:r>
            <a:r>
              <a:rPr lang="en-US" sz="3200">
                <a:sym typeface="Wingdings" pitchFamily="2" charset="2"/>
              </a:rPr>
              <a:t> A1c </a:t>
            </a:r>
            <a:r>
              <a:rPr lang="en-US" sz="3200"/>
              <a:t>:</a:t>
            </a:r>
          </a:p>
        </p:txBody>
      </p:sp>
      <p:sp>
        <p:nvSpPr>
          <p:cNvPr id="51230" name="Text Box 36"/>
          <p:cNvSpPr txBox="1">
            <a:spLocks noChangeArrowheads="1"/>
          </p:cNvSpPr>
          <p:nvPr/>
        </p:nvSpPr>
        <p:spPr bwMode="auto">
          <a:xfrm>
            <a:off x="838200" y="5029200"/>
            <a:ext cx="61722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rgbClr val="FFCCFF"/>
              </a:buClr>
              <a:buFont typeface="Wingdings" pitchFamily="2" charset="2"/>
              <a:buChar char="Ø"/>
            </a:pPr>
            <a:r>
              <a:rPr lang="en-US" sz="2400" b="1">
                <a:solidFill>
                  <a:srgbClr val="FFCCFF"/>
                </a:solidFill>
                <a:latin typeface="Arial" charset="0"/>
              </a:rPr>
              <a:t> Baik         =  &lt; 6,5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rgbClr val="FFCCFF"/>
              </a:buClr>
              <a:buFont typeface="Wingdings" pitchFamily="2" charset="2"/>
              <a:buChar char="Ø"/>
            </a:pPr>
            <a:r>
              <a:rPr lang="en-US" sz="2400" b="1">
                <a:solidFill>
                  <a:srgbClr val="FFCCFF"/>
                </a:solidFill>
                <a:latin typeface="Arial" charset="0"/>
              </a:rPr>
              <a:t> Sedang    =  6,5 – 8,0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Clr>
                <a:srgbClr val="FFCCFF"/>
              </a:buClr>
              <a:buFont typeface="Wingdings" pitchFamily="2" charset="2"/>
              <a:buChar char="Ø"/>
            </a:pPr>
            <a:r>
              <a:rPr lang="en-US" sz="2400" b="1">
                <a:solidFill>
                  <a:srgbClr val="FFCCFF"/>
                </a:solidFill>
                <a:latin typeface="Arial" charset="0"/>
              </a:rPr>
              <a:t> Buruk      =   &gt; 8,0</a:t>
            </a:r>
          </a:p>
        </p:txBody>
      </p:sp>
      <p:sp>
        <p:nvSpPr>
          <p:cNvPr id="51231" name="Text Box 37"/>
          <p:cNvSpPr txBox="1">
            <a:spLocks noChangeArrowheads="1"/>
          </p:cNvSpPr>
          <p:nvPr/>
        </p:nvSpPr>
        <p:spPr bwMode="auto">
          <a:xfrm>
            <a:off x="762000" y="990600"/>
            <a:ext cx="693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b="1">
                <a:latin typeface="Arial" charset="0"/>
              </a:rPr>
              <a:t>Konsensus DM Tahun 2006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7"/>
          <p:cNvSpPr txBox="1">
            <a:spLocks noChangeArrowheads="1"/>
          </p:cNvSpPr>
          <p:nvPr/>
        </p:nvSpPr>
        <p:spPr bwMode="auto">
          <a:xfrm>
            <a:off x="539750" y="333375"/>
            <a:ext cx="8135938" cy="519113"/>
          </a:xfrm>
          <a:prstGeom prst="rect">
            <a:avLst/>
          </a:prstGeom>
          <a:solidFill>
            <a:srgbClr val="00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2800">
                <a:solidFill>
                  <a:srgbClr val="000000"/>
                </a:solidFill>
              </a:rPr>
              <a:t>RESUME</a:t>
            </a:r>
          </a:p>
        </p:txBody>
      </p:sp>
      <p:sp>
        <p:nvSpPr>
          <p:cNvPr id="52227" name="Text Box 8"/>
          <p:cNvSpPr txBox="1">
            <a:spLocks noChangeArrowheads="1"/>
          </p:cNvSpPr>
          <p:nvPr/>
        </p:nvSpPr>
        <p:spPr bwMode="auto">
          <a:xfrm>
            <a:off x="539750" y="1009650"/>
            <a:ext cx="8135938" cy="5534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60000"/>
              </a:lnSpc>
              <a:spcBef>
                <a:spcPct val="50000"/>
              </a:spcBef>
              <a:buFontTx/>
              <a:buAutoNum type="alphaUcPeriod"/>
            </a:pPr>
            <a:r>
              <a:rPr lang="en-US" sz="2400">
                <a:solidFill>
                  <a:srgbClr val="FF9900"/>
                </a:solidFill>
              </a:rPr>
              <a:t>Skrining :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400"/>
              <a:t>    </a:t>
            </a:r>
            <a:r>
              <a:rPr lang="en-US" sz="2000"/>
              <a:t>1.  Gula darah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000"/>
              <a:t>     2.  Adiponectin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400">
                <a:solidFill>
                  <a:srgbClr val="FF9900"/>
                </a:solidFill>
              </a:rPr>
              <a:t>B. Diagnosis :</a:t>
            </a:r>
            <a:r>
              <a:rPr lang="en-US" sz="2400"/>
              <a:t> 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400"/>
              <a:t>    </a:t>
            </a:r>
            <a:r>
              <a:rPr lang="en-US" sz="2000"/>
              <a:t>1.  Gula darah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000"/>
              <a:t>     2.  Insulin </a:t>
            </a:r>
            <a:r>
              <a:rPr lang="en-US" sz="2000">
                <a:sym typeface="Wingdings" pitchFamily="2" charset="2"/>
              </a:rPr>
              <a:t> HOMA</a:t>
            </a:r>
            <a:endParaRPr lang="en-US" sz="2000"/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400">
                <a:solidFill>
                  <a:srgbClr val="FF9900"/>
                </a:solidFill>
              </a:rPr>
              <a:t>C. Pengendalian / monitoring :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400"/>
              <a:t>    </a:t>
            </a:r>
            <a:r>
              <a:rPr lang="en-US" sz="2000"/>
              <a:t>1. Gula darah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000"/>
              <a:t>     2. A1c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000"/>
              <a:t>     3. Mikroalbuminuria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400">
                <a:solidFill>
                  <a:srgbClr val="FF9900"/>
                </a:solidFill>
              </a:rPr>
              <a:t>D. Penyulit :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400"/>
              <a:t>    </a:t>
            </a:r>
            <a:r>
              <a:rPr lang="en-US" sz="2000"/>
              <a:t>1. Ginjal : Cystatine C, Kreatinine, 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000"/>
              <a:t>                    mikroalbuminuria/ albuminuria 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000"/>
              <a:t>     2. Jantung / CV : Mikroalbuminuria, hsCRP</a:t>
            </a:r>
          </a:p>
          <a:p>
            <a:pPr marL="342900" indent="-342900">
              <a:lnSpc>
                <a:spcPct val="60000"/>
              </a:lnSpc>
              <a:spcBef>
                <a:spcPct val="50000"/>
              </a:spcBef>
            </a:pPr>
            <a:r>
              <a:rPr lang="en-US" sz="2000"/>
              <a:t>     3. Fraksi lipid &amp; Status antioksidan</a:t>
            </a:r>
            <a:r>
              <a:rPr lang="en-US" sz="240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Fungsi Tiroid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imag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7163" y="0"/>
            <a:ext cx="6289675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684213" y="1133475"/>
            <a:ext cx="7991475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804863" indent="-449263" eaLnBrk="1" hangingPunct="1">
              <a:spcBef>
                <a:spcPct val="50000"/>
              </a:spcBef>
            </a:pPr>
            <a:r>
              <a:rPr lang="en-US" sz="2400">
                <a:solidFill>
                  <a:srgbClr val="FF6699"/>
                </a:solidFill>
                <a:latin typeface="Arial" charset="0"/>
              </a:rPr>
              <a:t>PENDAHULUAN (1)</a:t>
            </a:r>
          </a:p>
          <a:p>
            <a:pPr marL="804863" indent="-449263" eaLnBrk="1" hangingPunct="1">
              <a:spcBef>
                <a:spcPct val="50000"/>
              </a:spcBef>
            </a:pPr>
            <a:endParaRPr lang="en-US" sz="1200">
              <a:solidFill>
                <a:srgbClr val="FF6699"/>
              </a:solidFill>
              <a:latin typeface="Arial" charset="0"/>
            </a:endParaRPr>
          </a:p>
          <a:p>
            <a:pPr marL="804863" indent="-449263" eaLnBrk="1" hangingPunct="1">
              <a:buFont typeface="Wingdings" pitchFamily="2" charset="2"/>
              <a:buChar char="v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iodine larut dalam tanah &amp; terkuras dalam laut 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marL="804863" indent="-449263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 pegunungan &amp; pedalaman pasokan iodine   </a:t>
            </a:r>
          </a:p>
          <a:p>
            <a:pPr marL="804863" indent="-449263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 terbatas</a:t>
            </a:r>
          </a:p>
          <a:p>
            <a:pPr marL="804863" indent="-449263" eaLnBrk="1" hangingPunct="1"/>
            <a:endParaRPr lang="en-US" sz="2400">
              <a:solidFill>
                <a:srgbClr val="FFFFFF"/>
              </a:solidFill>
              <a:latin typeface="Arial" charset="0"/>
            </a:endParaRPr>
          </a:p>
          <a:p>
            <a:pPr marL="804863" indent="-449263" eaLnBrk="1" hangingPunct="1">
              <a:buFont typeface="Wingdings" pitchFamily="2" charset="2"/>
              <a:buChar char="v"/>
            </a:pPr>
            <a:r>
              <a:rPr lang="en-US" sz="2400" b="1">
                <a:solidFill>
                  <a:srgbClr val="FFFFFF"/>
                </a:solidFill>
                <a:latin typeface="Arial" charset="0"/>
              </a:rPr>
              <a:t> I</a:t>
            </a:r>
            <a:r>
              <a:rPr lang="en-US" sz="2400" b="1" baseline="30000">
                <a:solidFill>
                  <a:srgbClr val="FFFFFF"/>
                </a:solidFill>
                <a:latin typeface="Arial" charset="0"/>
              </a:rPr>
              <a:t>-</a:t>
            </a:r>
            <a:r>
              <a:rPr lang="en-US" sz="2400" b="1">
                <a:solidFill>
                  <a:srgbClr val="FFFFFF"/>
                </a:solidFill>
                <a:latin typeface="Arial" charset="0"/>
              </a:rPr>
              <a:t>  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terkonsentrasi pada jaringan liur, lambung, </a:t>
            </a:r>
          </a:p>
          <a:p>
            <a:pPr marL="804863" indent="-449263" eaLnBrk="1" hangingPunct="1">
              <a:buFont typeface="Wingdings" pitchFamily="2" charset="2"/>
              <a:buNone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      payudara.</a:t>
            </a:r>
          </a:p>
          <a:p>
            <a:pPr marL="804863" indent="-449263" eaLnBrk="1" hangingPunct="1">
              <a:buFont typeface="Wingdings" pitchFamily="2" charset="2"/>
              <a:buNone/>
            </a:pPr>
            <a:endParaRPr lang="en-US" sz="2400">
              <a:solidFill>
                <a:srgbClr val="FFFFFF"/>
              </a:solidFill>
              <a:latin typeface="Arial" charset="0"/>
            </a:endParaRPr>
          </a:p>
          <a:p>
            <a:pPr marL="804863" indent="-449263" eaLnBrk="1" hangingPunct="1">
              <a:buFont typeface="Wingdings" pitchFamily="2" charset="2"/>
              <a:buChar char="v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Kel. Tiroid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marL="804863" indent="-449263" eaLnBrk="1" hangingPunct="1">
              <a:buFont typeface="Wingdings" pitchFamily="2" charset="2"/>
              <a:buNone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     - memekatkan,  </a:t>
            </a:r>
          </a:p>
          <a:p>
            <a:pPr marL="804863" indent="-449263" eaLnBrk="1" hangingPunct="1">
              <a:buFont typeface="Wingdings" pitchFamily="2" charset="2"/>
              <a:buNone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     - menjebak iodida,  </a:t>
            </a:r>
          </a:p>
          <a:p>
            <a:pPr marL="804863" indent="-449263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 - mensintesa,                                                          </a:t>
            </a:r>
          </a:p>
          <a:p>
            <a:pPr marL="804863" indent="-449263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 - menyimpan H. Tiroid dalam Tiroglobulin.</a:t>
            </a: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1042988" y="404813"/>
            <a:ext cx="7129462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>
                <a:solidFill>
                  <a:srgbClr val="FF9900"/>
                </a:solidFill>
                <a:latin typeface="Verdana" pitchFamily="34" charset="0"/>
              </a:rPr>
              <a:t>ASSESSMENT OF IODINE STATUS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755650" y="1196975"/>
            <a:ext cx="7777163" cy="392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buFont typeface="Wingdings" pitchFamily="2" charset="2"/>
              <a:buNone/>
            </a:pPr>
            <a:r>
              <a:rPr lang="en-US" sz="2400">
                <a:solidFill>
                  <a:srgbClr val="FF6699"/>
                </a:solidFill>
                <a:latin typeface="Arial" charset="0"/>
              </a:rPr>
              <a:t>PENDAHULUAN (2)</a:t>
            </a:r>
          </a:p>
          <a:p>
            <a:pPr eaLnBrk="1" hangingPunct="1">
              <a:buFont typeface="Wingdings" pitchFamily="2" charset="2"/>
              <a:buNone/>
            </a:pPr>
            <a:endParaRPr lang="en-US" sz="2400">
              <a:solidFill>
                <a:srgbClr val="FFFFFF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Char char="v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Protein transport HT 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     -  Globulin (TBG),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     -  Prealbumin (TBPA),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     -  Albumin. 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 Anjuran asupan 150 ug/hari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 Asupan &lt; 50 ug/hari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 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sekresi HT tidak adekuat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    hipertropi tiroid ( goiter ) &amp; hipotiroidisme.</a:t>
            </a:r>
          </a:p>
          <a:p>
            <a:pPr eaLnBrk="1" hangingPunct="1">
              <a:spcBef>
                <a:spcPct val="50000"/>
              </a:spcBef>
            </a:pPr>
            <a:endParaRPr lang="en-US" sz="24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6"/>
          <p:cNvSpPr>
            <a:spLocks noChangeArrowheads="1"/>
          </p:cNvSpPr>
          <p:nvPr/>
        </p:nvSpPr>
        <p:spPr bwMode="auto">
          <a:xfrm>
            <a:off x="3810000" y="3048000"/>
            <a:ext cx="2286000" cy="6858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endParaRPr lang="en-US">
              <a:latin typeface="Arial" charset="0"/>
            </a:endParaRPr>
          </a:p>
        </p:txBody>
      </p:sp>
      <p:sp>
        <p:nvSpPr>
          <p:cNvPr id="10243" name="Oval 7"/>
          <p:cNvSpPr>
            <a:spLocks noChangeArrowheads="1"/>
          </p:cNvSpPr>
          <p:nvPr/>
        </p:nvSpPr>
        <p:spPr bwMode="auto">
          <a:xfrm>
            <a:off x="5257800" y="4267200"/>
            <a:ext cx="2286000" cy="1676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4" name="Oval 8"/>
          <p:cNvSpPr>
            <a:spLocks noChangeArrowheads="1"/>
          </p:cNvSpPr>
          <p:nvPr/>
        </p:nvSpPr>
        <p:spPr bwMode="auto">
          <a:xfrm>
            <a:off x="838200" y="4191000"/>
            <a:ext cx="2362200" cy="1905000"/>
          </a:xfrm>
          <a:prstGeom prst="ellipse">
            <a:avLst/>
          </a:prstGeom>
          <a:solidFill>
            <a:srgbClr val="D52B1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5" name="Text Box 9"/>
          <p:cNvSpPr txBox="1">
            <a:spLocks noChangeArrowheads="1"/>
          </p:cNvSpPr>
          <p:nvPr/>
        </p:nvSpPr>
        <p:spPr bwMode="auto">
          <a:xfrm>
            <a:off x="1219200" y="4724400"/>
            <a:ext cx="1676400" cy="396875"/>
          </a:xfrm>
          <a:prstGeom prst="rect">
            <a:avLst/>
          </a:prstGeom>
          <a:solidFill>
            <a:srgbClr val="D52B19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b="1">
                <a:solidFill>
                  <a:srgbClr val="FFFFFF"/>
                </a:solidFill>
                <a:latin typeface="Arial" charset="0"/>
              </a:rPr>
              <a:t>GLUKOSA</a:t>
            </a:r>
          </a:p>
        </p:txBody>
      </p:sp>
      <p:sp>
        <p:nvSpPr>
          <p:cNvPr id="10246" name="AutoShape 10"/>
          <p:cNvSpPr>
            <a:spLocks noChangeArrowheads="1"/>
          </p:cNvSpPr>
          <p:nvPr/>
        </p:nvSpPr>
        <p:spPr bwMode="auto">
          <a:xfrm>
            <a:off x="3429000" y="4267200"/>
            <a:ext cx="1600200" cy="1295400"/>
          </a:xfrm>
          <a:custGeom>
            <a:avLst/>
            <a:gdLst>
              <a:gd name="T0" fmla="*/ 1200150 w 21600"/>
              <a:gd name="T1" fmla="*/ 0 h 21600"/>
              <a:gd name="T2" fmla="*/ 0 w 21600"/>
              <a:gd name="T3" fmla="*/ 647700 h 21600"/>
              <a:gd name="T4" fmla="*/ 1200150 w 21600"/>
              <a:gd name="T5" fmla="*/ 1295400 h 21600"/>
              <a:gd name="T6" fmla="*/ 1600200 w 21600"/>
              <a:gd name="T7" fmla="*/ 6477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EA0A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247" name="Text Box 11"/>
          <p:cNvSpPr txBox="1">
            <a:spLocks noChangeArrowheads="1"/>
          </p:cNvSpPr>
          <p:nvPr/>
        </p:nvSpPr>
        <p:spPr bwMode="auto">
          <a:xfrm>
            <a:off x="5562600" y="4724400"/>
            <a:ext cx="1752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000" b="1">
                <a:solidFill>
                  <a:srgbClr val="0000CC"/>
                </a:solidFill>
                <a:latin typeface="Arial" charset="0"/>
              </a:rPr>
              <a:t>GLIKOGEN</a:t>
            </a:r>
          </a:p>
        </p:txBody>
      </p:sp>
      <p:sp>
        <p:nvSpPr>
          <p:cNvPr id="10248" name="Text Box 12"/>
          <p:cNvSpPr txBox="1">
            <a:spLocks noChangeArrowheads="1"/>
          </p:cNvSpPr>
          <p:nvPr/>
        </p:nvSpPr>
        <p:spPr bwMode="auto">
          <a:xfrm>
            <a:off x="1484313" y="5157788"/>
            <a:ext cx="1143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b="1">
                <a:latin typeface="Arial" charset="0"/>
              </a:rPr>
              <a:t>darah </a:t>
            </a:r>
          </a:p>
        </p:txBody>
      </p:sp>
      <p:sp>
        <p:nvSpPr>
          <p:cNvPr id="10249" name="Text Box 13"/>
          <p:cNvSpPr txBox="1">
            <a:spLocks noChangeArrowheads="1"/>
          </p:cNvSpPr>
          <p:nvPr/>
        </p:nvSpPr>
        <p:spPr bwMode="auto">
          <a:xfrm>
            <a:off x="5715000" y="5257800"/>
            <a:ext cx="1371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 b="1">
                <a:solidFill>
                  <a:srgbClr val="0033CC"/>
                </a:solidFill>
                <a:latin typeface="Arial" charset="0"/>
              </a:rPr>
              <a:t>Otot, liver</a:t>
            </a:r>
          </a:p>
        </p:txBody>
      </p:sp>
      <p:sp>
        <p:nvSpPr>
          <p:cNvPr id="10250" name="Text Box 14"/>
          <p:cNvSpPr txBox="1">
            <a:spLocks noChangeArrowheads="1"/>
          </p:cNvSpPr>
          <p:nvPr/>
        </p:nvSpPr>
        <p:spPr bwMode="auto">
          <a:xfrm>
            <a:off x="3657600" y="4724400"/>
            <a:ext cx="1295400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100" b="1">
                <a:solidFill>
                  <a:srgbClr val="660066"/>
                </a:solidFill>
                <a:latin typeface="Arial" charset="0"/>
              </a:rPr>
              <a:t>INSULIN</a:t>
            </a:r>
          </a:p>
        </p:txBody>
      </p:sp>
      <p:sp>
        <p:nvSpPr>
          <p:cNvPr id="10251" name="Text Box 15"/>
          <p:cNvSpPr txBox="1">
            <a:spLocks noChangeArrowheads="1"/>
          </p:cNvSpPr>
          <p:nvPr/>
        </p:nvSpPr>
        <p:spPr bwMode="auto">
          <a:xfrm>
            <a:off x="2743200" y="6096000"/>
            <a:ext cx="3200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b="1">
                <a:latin typeface="Arial" charset="0"/>
              </a:rPr>
              <a:t>Kerja hormon insulin</a:t>
            </a:r>
          </a:p>
        </p:txBody>
      </p:sp>
      <p:pic>
        <p:nvPicPr>
          <p:cNvPr id="10252" name="Picture 16" descr="Islets of Langerhan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49530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3" name="AutoShape 17"/>
          <p:cNvSpPr>
            <a:spLocks noChangeArrowheads="1"/>
          </p:cNvSpPr>
          <p:nvPr/>
        </p:nvSpPr>
        <p:spPr bwMode="auto">
          <a:xfrm rot="3163769">
            <a:off x="4203700" y="3597275"/>
            <a:ext cx="381000" cy="1066800"/>
          </a:xfrm>
          <a:prstGeom prst="curvedRightArrow">
            <a:avLst>
              <a:gd name="adj1" fmla="val 56000"/>
              <a:gd name="adj2" fmla="val 112000"/>
              <a:gd name="adj3" fmla="val 33333"/>
            </a:avLst>
          </a:prstGeom>
          <a:solidFill>
            <a:srgbClr val="F8AAAA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thyro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</p:spPr>
      </p:pic>
      <p:sp>
        <p:nvSpPr>
          <p:cNvPr id="62467" name="Text Box 3"/>
          <p:cNvSpPr txBox="1">
            <a:spLocks noChangeArrowheads="1"/>
          </p:cNvSpPr>
          <p:nvPr/>
        </p:nvSpPr>
        <p:spPr bwMode="auto">
          <a:xfrm>
            <a:off x="5219700" y="1773238"/>
            <a:ext cx="3600450" cy="449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2469" name="Picture 5" descr="thyroid-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825" y="1916113"/>
            <a:ext cx="3910013" cy="3960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5" name="Text Box 3"/>
          <p:cNvSpPr txBox="1">
            <a:spLocks noChangeArrowheads="1"/>
          </p:cNvSpPr>
          <p:nvPr/>
        </p:nvSpPr>
        <p:spPr bwMode="auto">
          <a:xfrm>
            <a:off x="2771775" y="549275"/>
            <a:ext cx="360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36" name="Text Box 4"/>
          <p:cNvSpPr txBox="1">
            <a:spLocks noChangeArrowheads="1"/>
          </p:cNvSpPr>
          <p:nvPr/>
        </p:nvSpPr>
        <p:spPr bwMode="auto">
          <a:xfrm>
            <a:off x="468313" y="285728"/>
            <a:ext cx="8389967" cy="6047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smtClean="0">
                <a:solidFill>
                  <a:srgbClr val="FF6699"/>
                </a:solidFill>
                <a:latin typeface="Arial" charset="0"/>
              </a:rPr>
              <a:t>SINTESIS &amp; SEKRESI HT  :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endParaRPr lang="en-US" smtClean="0">
              <a:solidFill>
                <a:srgbClr val="FF6699"/>
              </a:solidFill>
              <a:latin typeface="Arial" charset="0"/>
            </a:endParaRP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 smtClean="0">
                <a:solidFill>
                  <a:srgbClr val="FFFFFF"/>
                </a:solidFill>
                <a:latin typeface="Arial" charset="0"/>
              </a:rPr>
              <a:t>Iodine </a:t>
            </a:r>
            <a:r>
              <a:rPr lang="en-US">
                <a:solidFill>
                  <a:srgbClr val="FFFFFF"/>
                </a:solidFill>
                <a:latin typeface="Arial" charset="0"/>
              </a:rPr>
              <a:t>dari makanan </a:t>
            </a:r>
            <a:r>
              <a:rPr lang="en-US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Absorbsi di usus </a:t>
            </a:r>
            <a:r>
              <a:rPr lang="en-US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Sirkulasi darah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                                                                                               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                                                                                            Follicel 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                                                                                               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                                                                                       Lumen koloid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                                                                                       </a:t>
            </a: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Iodine dioksidasi oleh enzym Tiroid Peroksidase (TPO) </a:t>
            </a:r>
            <a:r>
              <a:rPr lang="en-US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berikatan dengan </a:t>
            </a: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tiroxin dalam tiroglobuline</a:t>
            </a: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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9900"/>
                </a:solidFill>
                <a:latin typeface="Arial" charset="0"/>
                <a:sym typeface="Wingdings 3" pitchFamily="18" charset="2"/>
              </a:rPr>
              <a:t>            dideionisasi</a:t>
            </a: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 </a:t>
            </a:r>
            <a:r>
              <a:rPr lang="en-US">
                <a:solidFill>
                  <a:srgbClr val="FF9900"/>
                </a:solidFill>
                <a:latin typeface="Arial" charset="0"/>
                <a:sym typeface="Wingdings 3" pitchFamily="18" charset="2"/>
              </a:rPr>
              <a:t></a:t>
            </a: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  Monoiodotirosin (MIT) &amp; Diidotirosin (DIT)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                 </a:t>
            </a:r>
            <a:r>
              <a:rPr lang="en-US">
                <a:solidFill>
                  <a:srgbClr val="FF9900"/>
                </a:solidFill>
                <a:latin typeface="Arial" charset="0"/>
                <a:sym typeface="Wingdings 3" pitchFamily="18" charset="2"/>
              </a:rPr>
              <a:t></a:t>
            </a: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                                          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9900"/>
                </a:solidFill>
                <a:latin typeface="Arial" charset="0"/>
                <a:sym typeface="Wingdings 3" pitchFamily="18" charset="2"/>
              </a:rPr>
              <a:t>      Tirosin &amp; Iodium          </a:t>
            </a: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T4 &amp; T3 aktiv </a:t>
            </a:r>
            <a:r>
              <a:rPr lang="en-US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disekresi dalam koloid 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                 </a:t>
            </a:r>
            <a:r>
              <a:rPr lang="en-US">
                <a:solidFill>
                  <a:srgbClr val="FF9900"/>
                </a:solidFill>
                <a:latin typeface="Arial" charset="0"/>
                <a:sym typeface="Wingdings 3" pitchFamily="18" charset="2"/>
              </a:rPr>
              <a:t></a:t>
            </a: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                                                      </a:t>
            </a:r>
            <a:endParaRPr lang="en-US">
              <a:solidFill>
                <a:srgbClr val="FFFFFF"/>
              </a:solidFill>
              <a:latin typeface="Arial" charset="0"/>
              <a:sym typeface="Wingdings" pitchFamily="2" charset="2"/>
            </a:endParaRP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9900"/>
                </a:solidFill>
                <a:latin typeface="Arial" charset="0"/>
                <a:sym typeface="Wingdings" pitchFamily="2" charset="2"/>
              </a:rPr>
              <a:t>Daur ulang dalam sel folikel</a:t>
            </a:r>
            <a:r>
              <a:rPr lang="en-US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                    absorbsi kedalam follikuler</a:t>
            </a:r>
          </a:p>
          <a:p>
            <a:pPr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                                                                                  </a:t>
            </a: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T4 &amp; T3 oleh pengaruh protease &amp; peptidase dilepas dari tiroglobulin</a:t>
            </a: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</a:t>
            </a:r>
          </a:p>
          <a:p>
            <a:pPr algn="ctr" eaLnBrk="1" hangingPunct="1">
              <a:lnSpc>
                <a:spcPct val="60000"/>
              </a:lnSpc>
              <a:spcBef>
                <a:spcPct val="50000"/>
              </a:spcBef>
            </a:pPr>
            <a:r>
              <a:rPr lang="en-US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T4 &amp; T3 dalam sirkulasi</a:t>
            </a:r>
          </a:p>
        </p:txBody>
      </p:sp>
      <p:sp>
        <p:nvSpPr>
          <p:cNvPr id="69638" name="Text Box 6"/>
          <p:cNvSpPr txBox="1">
            <a:spLocks noChangeArrowheads="1"/>
          </p:cNvSpPr>
          <p:nvPr/>
        </p:nvSpPr>
        <p:spPr bwMode="auto">
          <a:xfrm>
            <a:off x="4427538" y="1071563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FF6699"/>
                </a:solidFill>
                <a:latin typeface="Arial" charset="0"/>
              </a:rPr>
              <a:t>Transport aktiv</a:t>
            </a:r>
          </a:p>
        </p:txBody>
      </p:sp>
      <p:sp>
        <p:nvSpPr>
          <p:cNvPr id="69639" name="Line 7"/>
          <p:cNvSpPr>
            <a:spLocks noChangeShapeType="1"/>
          </p:cNvSpPr>
          <p:nvPr/>
        </p:nvSpPr>
        <p:spPr bwMode="auto">
          <a:xfrm flipH="1">
            <a:off x="4787900" y="4014788"/>
            <a:ext cx="433388" cy="0"/>
          </a:xfrm>
          <a:prstGeom prst="line">
            <a:avLst/>
          </a:prstGeom>
          <a:noFill/>
          <a:ln w="28575">
            <a:solidFill>
              <a:srgbClr val="FF66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9640" name="Text Box 8"/>
          <p:cNvSpPr txBox="1">
            <a:spLocks noChangeArrowheads="1"/>
          </p:cNvSpPr>
          <p:nvPr/>
        </p:nvSpPr>
        <p:spPr bwMode="auto">
          <a:xfrm>
            <a:off x="5221288" y="3808413"/>
            <a:ext cx="7191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>
                <a:solidFill>
                  <a:srgbClr val="FF6699"/>
                </a:solidFill>
                <a:latin typeface="Arial" charset="0"/>
              </a:rPr>
              <a:t>TPO</a:t>
            </a:r>
          </a:p>
        </p:txBody>
      </p:sp>
      <p:sp>
        <p:nvSpPr>
          <p:cNvPr id="69641" name="Line 9"/>
          <p:cNvSpPr>
            <a:spLocks noChangeShapeType="1"/>
          </p:cNvSpPr>
          <p:nvPr/>
        </p:nvSpPr>
        <p:spPr bwMode="auto">
          <a:xfrm>
            <a:off x="6156325" y="1287463"/>
            <a:ext cx="360363" cy="0"/>
          </a:xfrm>
          <a:prstGeom prst="line">
            <a:avLst/>
          </a:prstGeom>
          <a:noFill/>
          <a:ln w="28575">
            <a:solidFill>
              <a:srgbClr val="FF6699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eaLnBrk="1" hangingPunct="1"/>
            <a:endParaRPr lang="en-US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ThyroidHormonesLo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47650"/>
            <a:ext cx="8534400" cy="6478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2"/>
          <p:cNvSpPr txBox="1">
            <a:spLocks noChangeArrowheads="1"/>
          </p:cNvSpPr>
          <p:nvPr/>
        </p:nvSpPr>
        <p:spPr bwMode="auto">
          <a:xfrm>
            <a:off x="468313" y="549275"/>
            <a:ext cx="80645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/>
            <a:r>
              <a:rPr lang="en-US" sz="2400">
                <a:solidFill>
                  <a:srgbClr val="FF6699"/>
                </a:solidFill>
                <a:latin typeface="Arial" charset="0"/>
              </a:rPr>
              <a:t>EFEK FISIOLOGI HT (1):</a:t>
            </a:r>
          </a:p>
          <a:p>
            <a:pPr marL="342900" indent="-342900" eaLnBrk="1" hangingPunct="1"/>
            <a:endParaRPr lang="en-US" sz="2400">
              <a:solidFill>
                <a:srgbClr val="FF6699"/>
              </a:solidFill>
              <a:latin typeface="Arial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 Pada janin.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Janin sebagaian besar tergantung sekresi tiroidnya   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sendiri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perkembangan otak &amp; pematangan skeletal 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 tertanggu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kritenisme (retardasi mental &amp; 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 dwarfisme/cebol).</a:t>
            </a:r>
          </a:p>
          <a:p>
            <a:pPr marL="342900" indent="-342900" eaLnBrk="1" hangingPunct="1"/>
            <a:endParaRPr lang="en-US" sz="2400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2.  Pembentukan radikal bebas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HT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menurunkan SOD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meningkatkan radikal 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bebas anion superoksid </a:t>
            </a:r>
          </a:p>
          <a:p>
            <a:pPr marL="342900" indent="-342900" eaLnBrk="1" hangingPunct="1"/>
            <a:endParaRPr lang="en-US" sz="2400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3.  Hematopoetik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Meningkatkan kandungan 2,3 difosfogliserat eritrosit 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peningkatan disosiasi 02 Hb &amp; meningkatkan 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penyediaan 02 pada jaringan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Text Box 2"/>
          <p:cNvSpPr txBox="1">
            <a:spLocks noChangeArrowheads="1"/>
          </p:cNvSpPr>
          <p:nvPr/>
        </p:nvSpPr>
        <p:spPr bwMode="auto">
          <a:xfrm>
            <a:off x="468313" y="549275"/>
            <a:ext cx="8064500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/>
            <a:r>
              <a:rPr lang="en-US" sz="2400">
                <a:solidFill>
                  <a:srgbClr val="FF6699"/>
                </a:solidFill>
                <a:latin typeface="Arial" charset="0"/>
              </a:rPr>
              <a:t>EFEK FISIOLOGI HT (2):</a:t>
            </a:r>
          </a:p>
          <a:p>
            <a:pPr marL="342900" indent="-342900" eaLnBrk="1" hangingPunct="1"/>
            <a:endParaRPr lang="en-US" sz="2400">
              <a:solidFill>
                <a:srgbClr val="FF6699"/>
              </a:solidFill>
              <a:latin typeface="Arial" charset="0"/>
            </a:endParaRP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4.   Hipotiroid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anemia :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 - Gangguan sintesis Hb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 - Gangguan absorbsi besi &amp; asam folat di usus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 - Defisiensi vitamin B12</a:t>
            </a:r>
          </a:p>
          <a:p>
            <a:pPr marL="342900" indent="-342900" eaLnBrk="1" hangingPunct="1"/>
            <a:endParaRPr lang="en-US" sz="2400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5.   Lipid &amp; KH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 Glukoneogenesis, glikogenolisis hati &amp; absorbsi 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 glukosa usus meningkat.  Sintesis &amp; degradasi 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 kolesterol t.u. LDL Kol. meningkat.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2"/>
          <p:cNvSpPr txBox="1">
            <a:spLocks noChangeArrowheads="1"/>
          </p:cNvSpPr>
          <p:nvPr/>
        </p:nvSpPr>
        <p:spPr bwMode="auto">
          <a:xfrm>
            <a:off x="684213" y="765175"/>
            <a:ext cx="80645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/>
            <a:r>
              <a:rPr lang="en-US" sz="2400">
                <a:solidFill>
                  <a:srgbClr val="FF6699"/>
                </a:solidFill>
                <a:latin typeface="Arial" charset="0"/>
              </a:rPr>
              <a:t>KONTROL FUNGSI TIROID :</a:t>
            </a:r>
          </a:p>
          <a:p>
            <a:pPr marL="342900" indent="-342900" eaLnBrk="1" hangingPunct="1"/>
            <a:endParaRPr lang="en-US" sz="2400">
              <a:solidFill>
                <a:srgbClr val="FF6699"/>
              </a:solidFill>
              <a:latin typeface="Arial" charset="0"/>
            </a:endParaRPr>
          </a:p>
          <a:p>
            <a:pPr marL="342900" indent="-342900" eaLnBrk="1" hangingPunct="1">
              <a:buFontTx/>
              <a:buAutoNum type="arabicPeriod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Poros Hipotalamus – hipofisis – tiroid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TRH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TSH </a:t>
            </a:r>
            <a:r>
              <a:rPr lang="en-US" sz="2400">
                <a:solidFill>
                  <a:srgbClr val="FFFFFF"/>
                </a:solidFill>
                <a:latin typeface="Arial" charset="0"/>
                <a:sym typeface="Wingdings 3" pitchFamily="18" charset="2"/>
              </a:rPr>
              <a:t></a:t>
            </a:r>
            <a:r>
              <a:rPr lang="en-US" sz="2400">
                <a:solidFill>
                  <a:srgbClr val="FFFFFF"/>
                </a:solidFill>
                <a:latin typeface="Arial" charset="0"/>
              </a:rPr>
              <a:t> Tiroid</a:t>
            </a:r>
          </a:p>
          <a:p>
            <a:pPr marL="342900" indent="-342900" eaLnBrk="1" hangingPunct="1">
              <a:buFontTx/>
              <a:buAutoNum type="arabicPeriod" startAt="2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Deiodinisasi hipofise, yang memodifikasi efek T4 &amp; T3</a:t>
            </a:r>
          </a:p>
          <a:p>
            <a:pPr marL="342900" indent="-342900" eaLnBrk="1" hangingPunct="1">
              <a:buFontTx/>
              <a:buAutoNum type="arabicPeriod" startAt="3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Autoregulasi sintesis hormon oleh kelenjar tiroid  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dalam hubungannya dengan suplai iodine.</a:t>
            </a:r>
          </a:p>
          <a:p>
            <a:pPr marL="342900" indent="-342900" eaLnBrk="1" hangingPunct="1">
              <a:buFontTx/>
              <a:buAutoNum type="arabicPeriod" startAt="4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 Stimulasi dan inhibisi fungsi tiroid oleh autoantibodi </a:t>
            </a:r>
          </a:p>
          <a:p>
            <a:pPr marL="342900" indent="-342900" eaLnBrk="1" hangingPunct="1"/>
            <a:r>
              <a:rPr lang="en-US" sz="2400">
                <a:solidFill>
                  <a:srgbClr val="FFFFFF"/>
                </a:solidFill>
                <a:latin typeface="Arial" charset="0"/>
              </a:rPr>
              <a:t>     reseptor TSH.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755650" y="692150"/>
            <a:ext cx="7848600" cy="5089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 eaLnBrk="1" hangingPunct="1"/>
            <a:r>
              <a:rPr lang="fi-FI" sz="2400" b="1">
                <a:solidFill>
                  <a:srgbClr val="FF6699"/>
                </a:solidFill>
                <a:latin typeface="Arial" charset="0"/>
              </a:rPr>
              <a:t>Fungsi dan status metabolik tiroid :</a:t>
            </a:r>
          </a:p>
          <a:p>
            <a:pPr marL="355600" indent="-355600" eaLnBrk="1" hangingPunct="1"/>
            <a:endParaRPr lang="fi-FI" sz="2400">
              <a:solidFill>
                <a:srgbClr val="FF6699"/>
              </a:solidFill>
              <a:latin typeface="Arial" charset="0"/>
            </a:endParaRPr>
          </a:p>
          <a:p>
            <a:pPr marL="355600" indent="-355600" eaLnBrk="1" hangingPunct="1">
              <a:buFont typeface="Wingdings" pitchFamily="2" charset="2"/>
              <a:buChar char="v"/>
            </a:pPr>
            <a:r>
              <a:rPr lang="fi-FI" sz="2000">
                <a:solidFill>
                  <a:srgbClr val="FFFFFF"/>
                </a:solidFill>
                <a:latin typeface="Arial" charset="0"/>
              </a:rPr>
              <a:t>Hormon tiroid mengatur berbagai reaksi biokimiawi hampir di semua jaringan </a:t>
            </a:r>
            <a:r>
              <a:rPr lang="fi-FI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fi-FI" sz="2000">
                <a:solidFill>
                  <a:srgbClr val="FFFFFF"/>
                </a:solidFill>
                <a:latin typeface="Arial" charset="0"/>
              </a:rPr>
              <a:t> untuk menentukan kecukupan suplai hormon tiroid </a:t>
            </a:r>
            <a:r>
              <a:rPr lang="fi-FI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fi-FI" sz="2000">
                <a:solidFill>
                  <a:srgbClr val="FFFFFF"/>
                </a:solidFill>
                <a:latin typeface="Arial" charset="0"/>
              </a:rPr>
              <a:t> paling ideal </a:t>
            </a:r>
            <a:r>
              <a:rPr lang="fi-FI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fi-FI" sz="2000">
                <a:solidFill>
                  <a:srgbClr val="FFFFFF"/>
                </a:solidFill>
                <a:latin typeface="Arial" charset="0"/>
              </a:rPr>
              <a:t> menentukan respons jaringan terhadap aksi hormon  dibandingkan hanya mengukur kadar hormon dalam serum. </a:t>
            </a:r>
          </a:p>
          <a:p>
            <a:pPr marL="355600" indent="-355600" eaLnBrk="1" hangingPunct="1">
              <a:buFont typeface="Wingdings" pitchFamily="2" charset="2"/>
              <a:buChar char="v"/>
            </a:pPr>
            <a:r>
              <a:rPr lang="fi-FI" sz="2000">
                <a:solidFill>
                  <a:srgbClr val="FFFFFF"/>
                </a:solidFill>
                <a:latin typeface="Arial" charset="0"/>
              </a:rPr>
              <a:t>Respons jaringan </a:t>
            </a:r>
            <a:r>
              <a:rPr lang="fi-FI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fi-FI" sz="2000">
                <a:solidFill>
                  <a:srgbClr val="FFFFFF"/>
                </a:solidFill>
                <a:latin typeface="Arial" charset="0"/>
              </a:rPr>
              <a:t> indikator metabolik </a:t>
            </a:r>
            <a:r>
              <a:rPr lang="fi-FI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</a:t>
            </a:r>
            <a:r>
              <a:rPr lang="fi-FI" sz="2000">
                <a:solidFill>
                  <a:srgbClr val="FFFFFF"/>
                </a:solidFill>
                <a:latin typeface="Arial" charset="0"/>
              </a:rPr>
              <a:t> bersifat tidak spesifik karena dipengaruhi oleh berbagai variabel fisiologik dan mekanisme patologik yang tidak selalu berhubungan dengan kekurangan atau kelebihan hormon tiroid.</a:t>
            </a:r>
          </a:p>
          <a:p>
            <a:pPr marL="355600" indent="-355600" eaLnBrk="1" hangingPunct="1">
              <a:buFont typeface="Wingdings" pitchFamily="2" charset="2"/>
              <a:buChar char="v"/>
            </a:pPr>
            <a:r>
              <a:rPr lang="fi-FI" sz="2000">
                <a:solidFill>
                  <a:srgbClr val="FFFFFF"/>
                </a:solidFill>
                <a:latin typeface="Arial" charset="0"/>
              </a:rPr>
              <a:t>Ada korelasi antara fungsi dan status metabolik tiroid. </a:t>
            </a:r>
          </a:p>
          <a:p>
            <a:pPr marL="355600" indent="-355600" eaLnBrk="1" hangingPunct="1">
              <a:buFont typeface="Wingdings" pitchFamily="2" charset="2"/>
              <a:buChar char="v"/>
            </a:pPr>
            <a:r>
              <a:rPr lang="fi-FI" sz="2000">
                <a:solidFill>
                  <a:srgbClr val="FFFFFF"/>
                </a:solidFill>
                <a:latin typeface="Arial" charset="0"/>
              </a:rPr>
              <a:t>Fungsi tiroid </a:t>
            </a:r>
            <a:r>
              <a:rPr lang="fi-FI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</a:t>
            </a:r>
            <a:r>
              <a:rPr lang="fi-FI" sz="2000">
                <a:solidFill>
                  <a:srgbClr val="FFFFFF"/>
                </a:solidFill>
                <a:latin typeface="Arial" charset="0"/>
              </a:rPr>
              <a:t> kemampuan kelenjar membentuk atau menghasilkan hormon tiroid</a:t>
            </a:r>
          </a:p>
          <a:p>
            <a:pPr marL="355600" indent="-355600" eaLnBrk="1" hangingPunct="1">
              <a:buFont typeface="Wingdings" pitchFamily="2" charset="2"/>
              <a:buChar char="v"/>
            </a:pPr>
            <a:r>
              <a:rPr lang="fi-FI" sz="2000">
                <a:solidFill>
                  <a:srgbClr val="FFFFFF"/>
                </a:solidFill>
                <a:latin typeface="Arial" charset="0"/>
              </a:rPr>
              <a:t>Status metabolik tiroid (</a:t>
            </a:r>
            <a:r>
              <a:rPr lang="fi-FI" sz="2000">
                <a:solidFill>
                  <a:srgbClr val="FF9900"/>
                </a:solidFill>
                <a:latin typeface="Arial" charset="0"/>
              </a:rPr>
              <a:t>tirometabolik</a:t>
            </a:r>
            <a:r>
              <a:rPr lang="fi-FI" sz="2000">
                <a:solidFill>
                  <a:srgbClr val="FFFFFF"/>
                </a:solidFill>
                <a:latin typeface="Arial" charset="0"/>
              </a:rPr>
              <a:t>) </a:t>
            </a:r>
            <a:r>
              <a:rPr lang="fi-FI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</a:t>
            </a:r>
            <a:r>
              <a:rPr lang="fi-FI" sz="2000">
                <a:solidFill>
                  <a:srgbClr val="FFFFFF"/>
                </a:solidFill>
                <a:latin typeface="Arial" charset="0"/>
              </a:rPr>
              <a:t> refleksi dari efek hormon tiroid pada jaringan perifer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539750" y="549275"/>
            <a:ext cx="8064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6699"/>
                </a:solidFill>
                <a:latin typeface="Arial" charset="0"/>
              </a:rPr>
              <a:t>FUNGSI HORMON TIROID :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Proses metabolik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protein, lemak, KH, vitamin, mineral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Aktivitas enzym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Sintesis vitamin A dari carotene</a:t>
            </a:r>
            <a:endParaRPr lang="en-US" sz="2000">
              <a:solidFill>
                <a:srgbClr val="FFFFFF"/>
              </a:solidFill>
              <a:latin typeface="Arial" charset="0"/>
              <a:sym typeface="Wingdings" pitchFamily="2" charset="2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Memacu pembentukan kalori.</a:t>
            </a:r>
            <a:endParaRPr lang="en-US" sz="2000">
              <a:solidFill>
                <a:srgbClr val="FFFFFF"/>
              </a:solidFill>
              <a:latin typeface="Arial" charset="0"/>
            </a:endParaRP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Memacu sintesis protein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Menurunkan ekskresi nitrogen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Meningkatkan sintesis glikogen oleh insulin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Meningkatkan sintesis kolesterol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Meningkatkan cadangan lemak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ext Box 2"/>
          <p:cNvSpPr txBox="1">
            <a:spLocks noChangeArrowheads="1"/>
          </p:cNvSpPr>
          <p:nvPr/>
        </p:nvSpPr>
        <p:spPr bwMode="auto">
          <a:xfrm>
            <a:off x="539750" y="549275"/>
            <a:ext cx="8064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6699"/>
                </a:solidFill>
                <a:latin typeface="Arial" charset="0"/>
              </a:rPr>
              <a:t>HORMON TIROID </a:t>
            </a:r>
            <a:r>
              <a:rPr lang="en-US" sz="2400">
                <a:solidFill>
                  <a:srgbClr val="FF6699"/>
                </a:solidFill>
                <a:latin typeface="Arial" charset="0"/>
                <a:sym typeface="Wingdings" pitchFamily="2" charset="2"/>
              </a:rPr>
              <a:t></a:t>
            </a:r>
            <a:r>
              <a:rPr lang="en-US" sz="2400">
                <a:solidFill>
                  <a:srgbClr val="FF6699"/>
                </a:solidFill>
                <a:latin typeface="Arial" charset="0"/>
              </a:rPr>
              <a:t>: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Menghambat sintesis protein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Meningkatkan ekskresi nitrogen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Meningkatkan glukoneogenesis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Meningkatkan glikogenolisis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Meningkatan absorbsi glukosa di usus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Penghancuran insulin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Lipolisis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Menurunkan Trigliserid</a:t>
            </a:r>
          </a:p>
          <a:p>
            <a:pPr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Menurunkan kolesterol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2"/>
          <p:cNvSpPr txBox="1">
            <a:spLocks noChangeArrowheads="1"/>
          </p:cNvSpPr>
          <p:nvPr/>
        </p:nvSpPr>
        <p:spPr bwMode="auto">
          <a:xfrm>
            <a:off x="395288" y="620713"/>
            <a:ext cx="8459787" cy="516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lnSpc>
                <a:spcPct val="150000"/>
              </a:lnSpc>
              <a:spcBef>
                <a:spcPct val="50000"/>
              </a:spcBef>
            </a:pPr>
            <a:r>
              <a:rPr lang="fi-FI" sz="2400">
                <a:solidFill>
                  <a:srgbClr val="FF6699"/>
                </a:solidFill>
                <a:latin typeface="Arial" charset="0"/>
              </a:rPr>
              <a:t>Faktor yang mempengaruhi Status tirometabolik :</a:t>
            </a:r>
            <a:endParaRPr lang="fi-FI" sz="2000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150000"/>
              </a:lnSpc>
            </a:pPr>
            <a:endParaRPr lang="fi-FI">
              <a:solidFill>
                <a:srgbClr val="000000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150000"/>
              </a:lnSpc>
              <a:buFontTx/>
              <a:buAutoNum type="arabicPeriod"/>
            </a:pPr>
            <a:r>
              <a:rPr lang="fi-FI" sz="2000">
                <a:solidFill>
                  <a:srgbClr val="FFFFFF"/>
                </a:solidFill>
                <a:latin typeface="Arial" charset="0"/>
              </a:rPr>
              <a:t> Kontrol kelenjar tiroid oleh hipotalamus dan hipofisis;</a:t>
            </a:r>
            <a:endParaRPr lang="en-US" sz="2000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150000"/>
              </a:lnSpc>
              <a:buFontTx/>
              <a:buAutoNum type="arabicPeriod"/>
            </a:pPr>
            <a:r>
              <a:rPr lang="fi-FI" sz="2000">
                <a:solidFill>
                  <a:srgbClr val="FFFFFF"/>
                </a:solidFill>
                <a:latin typeface="Arial" charset="0"/>
              </a:rPr>
              <a:t> Fungsi tiroid : sintesis dan sekresi hormon oleh kelenjar tiroid;</a:t>
            </a:r>
            <a:endParaRPr lang="en-US" sz="2000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150000"/>
              </a:lnSpc>
              <a:buFontTx/>
              <a:buAutoNum type="arabicPeriod"/>
            </a:pPr>
            <a:r>
              <a:rPr lang="es-ES" sz="2000">
                <a:solidFill>
                  <a:srgbClr val="FFFFFF"/>
                </a:solidFill>
                <a:latin typeface="Arial" charset="0"/>
              </a:rPr>
              <a:t> Kadar hormon tiroid di sirkulasi perifer;</a:t>
            </a:r>
            <a:endParaRPr lang="en-US" sz="2000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150000"/>
              </a:lnSpc>
              <a:buFontTx/>
              <a:buAutoNum type="arabicPeriod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Bioavailabilitas hormon tiroid di jaringan perifer dan reseptor nucleus;</a:t>
            </a:r>
          </a:p>
          <a:p>
            <a:pPr marL="342900" indent="-342900" eaLnBrk="1" hangingPunct="1">
              <a:lnSpc>
                <a:spcPct val="150000"/>
              </a:lnSpc>
              <a:buFontTx/>
              <a:buAutoNum type="arabicPeriod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Konversi T4 menjadi T3 di jaringan;</a:t>
            </a:r>
          </a:p>
          <a:p>
            <a:pPr marL="342900" indent="-342900" eaLnBrk="1" hangingPunct="1">
              <a:lnSpc>
                <a:spcPct val="150000"/>
              </a:lnSpc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6. </a:t>
            </a:r>
            <a:r>
              <a:rPr lang="en-US" sz="2000" smtClean="0">
                <a:solidFill>
                  <a:srgbClr val="FFFFFF"/>
                </a:solidFill>
                <a:latin typeface="Arial" charset="0"/>
              </a:rPr>
              <a:t>	Kadar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dan fungsi T3 pada reseptor, dan interaksi T3 dengan </a:t>
            </a:r>
          </a:p>
          <a:p>
            <a:pPr marL="342900" indent="-342900" eaLnBrk="1" hangingPunct="1">
              <a:lnSpc>
                <a:spcPct val="150000"/>
              </a:lnSpc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   </a:t>
            </a:r>
            <a:r>
              <a:rPr lang="en-US" sz="2000" smtClean="0">
                <a:solidFill>
                  <a:srgbClr val="FFFFFF"/>
                </a:solidFill>
                <a:latin typeface="Arial" charset="0"/>
              </a:rPr>
              <a:t>	reseptor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;</a:t>
            </a:r>
          </a:p>
          <a:p>
            <a:pPr marL="342900" indent="-342900" eaLnBrk="1" hangingPunct="1">
              <a:lnSpc>
                <a:spcPct val="150000"/>
              </a:lnSpc>
            </a:pPr>
            <a:r>
              <a:rPr lang="sv-SE" sz="2000">
                <a:solidFill>
                  <a:srgbClr val="FFFFFF"/>
                </a:solidFill>
                <a:latin typeface="Arial" charset="0"/>
              </a:rPr>
              <a:t>7. </a:t>
            </a:r>
            <a:r>
              <a:rPr lang="sv-SE" sz="2000" smtClean="0">
                <a:solidFill>
                  <a:srgbClr val="FFFFFF"/>
                </a:solidFill>
                <a:latin typeface="Arial" charset="0"/>
              </a:rPr>
              <a:t>	Kelainan </a:t>
            </a:r>
            <a:r>
              <a:rPr lang="sv-SE" sz="2000">
                <a:solidFill>
                  <a:srgbClr val="FFFFFF"/>
                </a:solidFill>
                <a:latin typeface="Arial" charset="0"/>
              </a:rPr>
              <a:t>ekspresi gene yang berkaitan dengan hormon tiroid.</a:t>
            </a:r>
            <a:endParaRPr lang="en-US" sz="2000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>
              <a:lnSpc>
                <a:spcPct val="150000"/>
              </a:lnSpc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0"/>
            <a:ext cx="43434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2" name="Text Box 3"/>
          <p:cNvSpPr txBox="1">
            <a:spLocks noChangeArrowheads="1"/>
          </p:cNvSpPr>
          <p:nvPr/>
        </p:nvSpPr>
        <p:spPr bwMode="auto">
          <a:xfrm>
            <a:off x="685800" y="838200"/>
            <a:ext cx="4722813" cy="457200"/>
          </a:xfrm>
          <a:prstGeom prst="rect">
            <a:avLst/>
          </a:prstGeom>
          <a:solidFill>
            <a:srgbClr val="FFFFFF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b="1">
                <a:solidFill>
                  <a:srgbClr val="944A00"/>
                </a:solidFill>
                <a:latin typeface="Verdana" pitchFamily="34" charset="0"/>
              </a:rPr>
              <a:t>Preproinsulin </a:t>
            </a:r>
            <a:r>
              <a:rPr lang="en-US" sz="2400" b="1">
                <a:solidFill>
                  <a:srgbClr val="944A00"/>
                </a:solidFill>
                <a:latin typeface="Verdana" pitchFamily="34" charset="0"/>
                <a:sym typeface="Wingdings" pitchFamily="2" charset="2"/>
              </a:rPr>
              <a:t> Proinsulin</a:t>
            </a:r>
            <a:endParaRPr lang="en-US" sz="2400" b="1">
              <a:solidFill>
                <a:srgbClr val="944A00"/>
              </a:solidFill>
              <a:latin typeface="Verdana" pitchFamily="34" charset="0"/>
            </a:endParaRPr>
          </a:p>
        </p:txBody>
      </p:sp>
      <p:sp>
        <p:nvSpPr>
          <p:cNvPr id="1033" name="Line 4"/>
          <p:cNvSpPr>
            <a:spLocks noChangeShapeType="1"/>
          </p:cNvSpPr>
          <p:nvPr/>
        </p:nvSpPr>
        <p:spPr bwMode="auto">
          <a:xfrm>
            <a:off x="3933825" y="1368425"/>
            <a:ext cx="0" cy="990600"/>
          </a:xfrm>
          <a:prstGeom prst="line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sp>
        <p:nvSpPr>
          <p:cNvPr id="1034" name="Line 5"/>
          <p:cNvSpPr>
            <a:spLocks noChangeShapeType="1"/>
          </p:cNvSpPr>
          <p:nvPr/>
        </p:nvSpPr>
        <p:spPr bwMode="auto">
          <a:xfrm>
            <a:off x="1190625" y="2346325"/>
            <a:ext cx="5638800" cy="0"/>
          </a:xfrm>
          <a:prstGeom prst="line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</p:spPr>
        <p:txBody>
          <a:bodyPr wrap="none"/>
          <a:lstStyle/>
          <a:p>
            <a:endParaRPr lang="en-US"/>
          </a:p>
        </p:txBody>
      </p:sp>
      <p:grpSp>
        <p:nvGrpSpPr>
          <p:cNvPr id="1035" name="Group 6"/>
          <p:cNvGrpSpPr>
            <a:grpSpLocks/>
          </p:cNvGrpSpPr>
          <p:nvPr/>
        </p:nvGrpSpPr>
        <p:grpSpPr bwMode="auto">
          <a:xfrm>
            <a:off x="260350" y="2562225"/>
            <a:ext cx="2514600" cy="609600"/>
            <a:chOff x="192" y="1776"/>
            <a:chExt cx="1584" cy="384"/>
          </a:xfrm>
        </p:grpSpPr>
        <p:sp>
          <p:nvSpPr>
            <p:cNvPr id="1058" name="Rectangle 7"/>
            <p:cNvSpPr>
              <a:spLocks noChangeArrowheads="1"/>
            </p:cNvSpPr>
            <p:nvPr/>
          </p:nvSpPr>
          <p:spPr bwMode="auto">
            <a:xfrm>
              <a:off x="192" y="1776"/>
              <a:ext cx="1584" cy="38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9" name="Text Box 8"/>
            <p:cNvSpPr txBox="1">
              <a:spLocks noChangeArrowheads="1"/>
            </p:cNvSpPr>
            <p:nvPr/>
          </p:nvSpPr>
          <p:spPr bwMode="auto">
            <a:xfrm>
              <a:off x="384" y="1824"/>
              <a:ext cx="1208" cy="28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400" b="1">
                  <a:solidFill>
                    <a:schemeClr val="bg2"/>
                  </a:solidFill>
                  <a:latin typeface="Verdana" pitchFamily="34" charset="0"/>
                </a:rPr>
                <a:t>C. Peptide</a:t>
              </a:r>
            </a:p>
          </p:txBody>
        </p:sp>
      </p:grpSp>
      <p:grpSp>
        <p:nvGrpSpPr>
          <p:cNvPr id="1036" name="Group 9"/>
          <p:cNvGrpSpPr>
            <a:grpSpLocks/>
          </p:cNvGrpSpPr>
          <p:nvPr/>
        </p:nvGrpSpPr>
        <p:grpSpPr bwMode="auto">
          <a:xfrm>
            <a:off x="5791200" y="2549525"/>
            <a:ext cx="2057400" cy="533400"/>
            <a:chOff x="3784" y="1618"/>
            <a:chExt cx="1296" cy="336"/>
          </a:xfrm>
        </p:grpSpPr>
        <p:sp>
          <p:nvSpPr>
            <p:cNvPr id="1056" name="Rectangle 10"/>
            <p:cNvSpPr>
              <a:spLocks noChangeArrowheads="1"/>
            </p:cNvSpPr>
            <p:nvPr/>
          </p:nvSpPr>
          <p:spPr bwMode="auto">
            <a:xfrm>
              <a:off x="3784" y="1618"/>
              <a:ext cx="1296" cy="336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7" name="Text Box 11"/>
            <p:cNvSpPr txBox="1">
              <a:spLocks noChangeArrowheads="1"/>
            </p:cNvSpPr>
            <p:nvPr/>
          </p:nvSpPr>
          <p:spPr bwMode="auto">
            <a:xfrm>
              <a:off x="4080" y="1626"/>
              <a:ext cx="878" cy="28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400" b="1">
                  <a:solidFill>
                    <a:schemeClr val="bg2"/>
                  </a:solidFill>
                  <a:latin typeface="Verdana" pitchFamily="34" charset="0"/>
                </a:rPr>
                <a:t>Insulin</a:t>
              </a:r>
            </a:p>
          </p:txBody>
        </p:sp>
      </p:grpSp>
      <p:sp>
        <p:nvSpPr>
          <p:cNvPr id="1037" name="Line 12"/>
          <p:cNvSpPr>
            <a:spLocks noChangeShapeType="1"/>
          </p:cNvSpPr>
          <p:nvPr/>
        </p:nvSpPr>
        <p:spPr bwMode="auto">
          <a:xfrm>
            <a:off x="1196975" y="2333625"/>
            <a:ext cx="0" cy="22860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38" name="Line 13"/>
          <p:cNvSpPr>
            <a:spLocks noChangeShapeType="1"/>
          </p:cNvSpPr>
          <p:nvPr/>
        </p:nvSpPr>
        <p:spPr bwMode="auto">
          <a:xfrm>
            <a:off x="6813550" y="2333625"/>
            <a:ext cx="0" cy="228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026" name="Object 14"/>
          <p:cNvGraphicFramePr>
            <a:graphicFrameLocks noChangeAspect="1"/>
          </p:cNvGraphicFramePr>
          <p:nvPr/>
        </p:nvGraphicFramePr>
        <p:xfrm>
          <a:off x="7315200" y="3657600"/>
          <a:ext cx="1239838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Bitmap Image" r:id="rId4" imgW="2591162" imgH="3505689" progId="PBrush">
                  <p:embed/>
                </p:oleObj>
              </mc:Choice>
              <mc:Fallback>
                <p:oleObj name="Bitmap Image" r:id="rId4" imgW="2591162" imgH="3505689" progId="PBrush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3657600"/>
                        <a:ext cx="1239838" cy="167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15"/>
          <p:cNvGraphicFramePr>
            <a:graphicFrameLocks noChangeAspect="1"/>
          </p:cNvGraphicFramePr>
          <p:nvPr/>
        </p:nvGraphicFramePr>
        <p:xfrm>
          <a:off x="2916238" y="5734050"/>
          <a:ext cx="1636712" cy="1047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Bitmap Image" r:id="rId6" imgW="1809524" imgH="1704762" progId="PBrush">
                  <p:embed/>
                </p:oleObj>
              </mc:Choice>
              <mc:Fallback>
                <p:oleObj name="Bitmap Image" r:id="rId6" imgW="1809524" imgH="1704762" progId="PBrush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5734050"/>
                        <a:ext cx="1636712" cy="1047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16"/>
          <p:cNvGraphicFramePr>
            <a:graphicFrameLocks noChangeAspect="1"/>
          </p:cNvGraphicFramePr>
          <p:nvPr/>
        </p:nvGraphicFramePr>
        <p:xfrm>
          <a:off x="6499225" y="6019800"/>
          <a:ext cx="2286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Bitmap Image" r:id="rId8" imgW="5323810" imgH="1619476" progId="PBrush">
                  <p:embed/>
                </p:oleObj>
              </mc:Choice>
              <mc:Fallback>
                <p:oleObj name="Bitmap Image" r:id="rId8" imgW="5323810" imgH="1619476" progId="PBrush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lum bright="18000" contrast="1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99225" y="6019800"/>
                        <a:ext cx="2286000" cy="762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9" name="Object 17"/>
          <p:cNvGraphicFramePr>
            <a:graphicFrameLocks noChangeAspect="1"/>
          </p:cNvGraphicFramePr>
          <p:nvPr/>
        </p:nvGraphicFramePr>
        <p:xfrm>
          <a:off x="1371600" y="3716338"/>
          <a:ext cx="2209800" cy="1465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Bitmap Image" r:id="rId10" imgW="4153480" imgH="2752381" progId="PBrush">
                  <p:embed/>
                </p:oleObj>
              </mc:Choice>
              <mc:Fallback>
                <p:oleObj name="Bitmap Image" r:id="rId10" imgW="4153480" imgH="2752381" progId="PBrush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3716338"/>
                        <a:ext cx="2209800" cy="1465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9" name="Line 18"/>
          <p:cNvSpPr>
            <a:spLocks noChangeShapeType="1"/>
          </p:cNvSpPr>
          <p:nvPr/>
        </p:nvSpPr>
        <p:spPr bwMode="auto">
          <a:xfrm>
            <a:off x="6829425" y="3073400"/>
            <a:ext cx="0" cy="4572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0" name="Line 19"/>
          <p:cNvSpPr>
            <a:spLocks noChangeShapeType="1"/>
          </p:cNvSpPr>
          <p:nvPr/>
        </p:nvSpPr>
        <p:spPr bwMode="auto">
          <a:xfrm>
            <a:off x="2622550" y="3527425"/>
            <a:ext cx="5410200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1" name="Text Box 20"/>
          <p:cNvSpPr txBox="1">
            <a:spLocks noChangeArrowheads="1"/>
          </p:cNvSpPr>
          <p:nvPr/>
        </p:nvSpPr>
        <p:spPr bwMode="auto">
          <a:xfrm>
            <a:off x="3048000" y="5780088"/>
            <a:ext cx="879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b="1">
                <a:solidFill>
                  <a:schemeClr val="bg2"/>
                </a:solidFill>
                <a:latin typeface="Verdana" pitchFamily="34" charset="0"/>
              </a:rPr>
              <a:t>otot</a:t>
            </a:r>
          </a:p>
        </p:txBody>
      </p:sp>
      <p:sp>
        <p:nvSpPr>
          <p:cNvPr id="1042" name="Text Box 21"/>
          <p:cNvSpPr txBox="1">
            <a:spLocks noChangeArrowheads="1"/>
          </p:cNvSpPr>
          <p:nvPr/>
        </p:nvSpPr>
        <p:spPr bwMode="auto">
          <a:xfrm>
            <a:off x="4743450" y="5445125"/>
            <a:ext cx="131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b="1">
                <a:latin typeface="Verdana" pitchFamily="34" charset="0"/>
              </a:rPr>
              <a:t>Lemak</a:t>
            </a:r>
          </a:p>
        </p:txBody>
      </p:sp>
      <p:sp>
        <p:nvSpPr>
          <p:cNvPr id="1043" name="Text Box 22"/>
          <p:cNvSpPr txBox="1">
            <a:spLocks noChangeArrowheads="1"/>
          </p:cNvSpPr>
          <p:nvPr/>
        </p:nvSpPr>
        <p:spPr bwMode="auto">
          <a:xfrm>
            <a:off x="6724650" y="5597525"/>
            <a:ext cx="18399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b="1">
                <a:latin typeface="Verdana" pitchFamily="34" charset="0"/>
              </a:rPr>
              <a:t>Sel Darah</a:t>
            </a:r>
          </a:p>
        </p:txBody>
      </p:sp>
      <p:sp>
        <p:nvSpPr>
          <p:cNvPr id="1044" name="Text Box 23"/>
          <p:cNvSpPr txBox="1">
            <a:spLocks noChangeArrowheads="1"/>
          </p:cNvSpPr>
          <p:nvPr/>
        </p:nvSpPr>
        <p:spPr bwMode="auto">
          <a:xfrm>
            <a:off x="4451350" y="3844925"/>
            <a:ext cx="1692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b="1">
                <a:latin typeface="Verdana" pitchFamily="34" charset="0"/>
              </a:rPr>
              <a:t>30-40 %</a:t>
            </a:r>
          </a:p>
        </p:txBody>
      </p:sp>
      <p:sp>
        <p:nvSpPr>
          <p:cNvPr id="1045" name="Text Box 24"/>
          <p:cNvSpPr txBox="1">
            <a:spLocks noChangeArrowheads="1"/>
          </p:cNvSpPr>
          <p:nvPr/>
        </p:nvSpPr>
        <p:spPr bwMode="auto">
          <a:xfrm>
            <a:off x="7223125" y="3844925"/>
            <a:ext cx="1692275" cy="457200"/>
          </a:xfrm>
          <a:prstGeom prst="rect">
            <a:avLst/>
          </a:prstGeom>
          <a:solidFill>
            <a:srgbClr val="824100">
              <a:alpha val="50195"/>
            </a:srgbClr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b="1">
                <a:latin typeface="Verdana" pitchFamily="34" charset="0"/>
              </a:rPr>
              <a:t>10-20 %</a:t>
            </a:r>
          </a:p>
        </p:txBody>
      </p:sp>
      <p:sp>
        <p:nvSpPr>
          <p:cNvPr id="1046" name="Line 25"/>
          <p:cNvSpPr>
            <a:spLocks noChangeShapeType="1"/>
          </p:cNvSpPr>
          <p:nvPr/>
        </p:nvSpPr>
        <p:spPr bwMode="auto">
          <a:xfrm>
            <a:off x="2622550" y="3508375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7" name="Line 26"/>
          <p:cNvSpPr>
            <a:spLocks noChangeShapeType="1"/>
          </p:cNvSpPr>
          <p:nvPr/>
        </p:nvSpPr>
        <p:spPr bwMode="auto">
          <a:xfrm>
            <a:off x="5213350" y="3508375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8" name="Line 27"/>
          <p:cNvSpPr>
            <a:spLocks noChangeShapeType="1"/>
          </p:cNvSpPr>
          <p:nvPr/>
        </p:nvSpPr>
        <p:spPr bwMode="auto">
          <a:xfrm>
            <a:off x="8001000" y="3508375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49" name="Line 28"/>
          <p:cNvSpPr>
            <a:spLocks noChangeShapeType="1"/>
          </p:cNvSpPr>
          <p:nvPr/>
        </p:nvSpPr>
        <p:spPr bwMode="auto">
          <a:xfrm>
            <a:off x="3524250" y="5260975"/>
            <a:ext cx="0" cy="3810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50" name="Line 29"/>
          <p:cNvSpPr>
            <a:spLocks noChangeShapeType="1"/>
          </p:cNvSpPr>
          <p:nvPr/>
        </p:nvSpPr>
        <p:spPr bwMode="auto">
          <a:xfrm>
            <a:off x="5208588" y="4879975"/>
            <a:ext cx="0" cy="685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51" name="Line 30"/>
          <p:cNvSpPr>
            <a:spLocks noChangeShapeType="1"/>
          </p:cNvSpPr>
          <p:nvPr/>
        </p:nvSpPr>
        <p:spPr bwMode="auto">
          <a:xfrm>
            <a:off x="7105650" y="5260975"/>
            <a:ext cx="0" cy="3048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52" name="Text Box 31"/>
          <p:cNvSpPr txBox="1">
            <a:spLocks noChangeArrowheads="1"/>
          </p:cNvSpPr>
          <p:nvPr/>
        </p:nvSpPr>
        <p:spPr bwMode="auto">
          <a:xfrm>
            <a:off x="1752600" y="4038600"/>
            <a:ext cx="111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/>
            <a:r>
              <a:rPr lang="en-US" sz="2400" b="1">
                <a:latin typeface="Verdana" pitchFamily="34" charset="0"/>
              </a:rPr>
              <a:t>50 %</a:t>
            </a:r>
          </a:p>
        </p:txBody>
      </p:sp>
      <p:sp>
        <p:nvSpPr>
          <p:cNvPr id="1053" name="Line 32"/>
          <p:cNvSpPr>
            <a:spLocks noChangeShapeType="1"/>
          </p:cNvSpPr>
          <p:nvPr/>
        </p:nvSpPr>
        <p:spPr bwMode="auto">
          <a:xfrm>
            <a:off x="3524250" y="5260975"/>
            <a:ext cx="3597275" cy="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54" name="Line 33"/>
          <p:cNvSpPr>
            <a:spLocks noChangeShapeType="1"/>
          </p:cNvSpPr>
          <p:nvPr/>
        </p:nvSpPr>
        <p:spPr bwMode="auto">
          <a:xfrm>
            <a:off x="5216525" y="4346575"/>
            <a:ext cx="0" cy="914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030" name="Object 34"/>
          <p:cNvGraphicFramePr>
            <a:graphicFrameLocks noChangeAspect="1"/>
          </p:cNvGraphicFramePr>
          <p:nvPr/>
        </p:nvGraphicFramePr>
        <p:xfrm>
          <a:off x="336550" y="5334000"/>
          <a:ext cx="958850" cy="1295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Bitmap Image" r:id="rId12" imgW="2591162" imgH="3505689" progId="PBrush">
                  <p:embed/>
                </p:oleObj>
              </mc:Choice>
              <mc:Fallback>
                <p:oleObj name="Bitmap Image" r:id="rId12" imgW="2591162" imgH="3505689" progId="PBrush">
                  <p:embed/>
                  <p:pic>
                    <p:nvPicPr>
                      <p:cNvPr id="0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50" y="5334000"/>
                        <a:ext cx="958850" cy="1295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5" name="Line 35"/>
          <p:cNvSpPr>
            <a:spLocks noChangeShapeType="1"/>
          </p:cNvSpPr>
          <p:nvPr/>
        </p:nvSpPr>
        <p:spPr bwMode="auto">
          <a:xfrm>
            <a:off x="762000" y="3276600"/>
            <a:ext cx="0" cy="1828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Text Box 2"/>
          <p:cNvSpPr txBox="1">
            <a:spLocks noChangeArrowheads="1"/>
          </p:cNvSpPr>
          <p:nvPr/>
        </p:nvSpPr>
        <p:spPr bwMode="auto">
          <a:xfrm>
            <a:off x="971550" y="692150"/>
            <a:ext cx="70564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>
                <a:solidFill>
                  <a:srgbClr val="FF6699"/>
                </a:solidFill>
                <a:latin typeface="Arial" charset="0"/>
              </a:rPr>
              <a:t>UJI LABORATORIUM FUNGSI TIROID</a:t>
            </a:r>
          </a:p>
        </p:txBody>
      </p:sp>
      <p:sp>
        <p:nvSpPr>
          <p:cNvPr id="72707" name="Text Box 3"/>
          <p:cNvSpPr txBox="1">
            <a:spLocks noChangeArrowheads="1"/>
          </p:cNvSpPr>
          <p:nvPr/>
        </p:nvSpPr>
        <p:spPr bwMode="auto">
          <a:xfrm>
            <a:off x="827088" y="1628775"/>
            <a:ext cx="7848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Pemeriksaan Hormon tiroid dalam darah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Penilaian uji  Axis hipotalamus – hipofisis – tiroid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rabicPeriod"/>
            </a:pPr>
            <a:r>
              <a:rPr lang="en-US" sz="2400">
                <a:solidFill>
                  <a:srgbClr val="FFFFFF"/>
                </a:solidFill>
                <a:latin typeface="Arial" charset="0"/>
              </a:rPr>
              <a:t>Autoantibodi tiroid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684213" y="692150"/>
            <a:ext cx="7920037" cy="585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s-ES" b="1">
                <a:solidFill>
                  <a:srgbClr val="FFFFFF"/>
                </a:solidFill>
                <a:latin typeface="Arial" charset="0"/>
              </a:rPr>
              <a:t>Uji fungsi tiroid</a:t>
            </a:r>
            <a:endParaRPr lang="en-US" b="1">
              <a:solidFill>
                <a:srgbClr val="FFFFFF"/>
              </a:solidFill>
              <a:latin typeface="Arial" charset="0"/>
            </a:endParaRPr>
          </a:p>
          <a:p>
            <a:pPr eaLnBrk="1" hangingPunct="1"/>
            <a:r>
              <a:rPr lang="es-ES">
                <a:solidFill>
                  <a:srgbClr val="FFFFFF"/>
                </a:solidFill>
                <a:latin typeface="Arial" charset="0"/>
              </a:rPr>
              <a:t>     Tiroksin (T4) bebas = FT4 dan total = T4   </a:t>
            </a:r>
          </a:p>
          <a:p>
            <a:pPr eaLnBrk="1" hangingPunct="1"/>
            <a:r>
              <a:rPr lang="es-ES">
                <a:solidFill>
                  <a:srgbClr val="FFFFFF"/>
                </a:solidFill>
                <a:latin typeface="Arial" charset="0"/>
              </a:rPr>
              <a:t>     Triidotironin (T3) bebas = FT3 dan total  = T3   </a:t>
            </a:r>
          </a:p>
          <a:p>
            <a:pPr eaLnBrk="1" hangingPunct="1"/>
            <a:r>
              <a:rPr lang="es-ES">
                <a:solidFill>
                  <a:srgbClr val="FFFFFF"/>
                </a:solidFill>
                <a:latin typeface="Arial" charset="0"/>
              </a:rPr>
              <a:t>     Thyrotropin (TSH) sensitif  = TSHs    </a:t>
            </a:r>
          </a:p>
          <a:p>
            <a:pPr eaLnBrk="1" hangingPunct="1"/>
            <a:r>
              <a:rPr lang="es-ES">
                <a:solidFill>
                  <a:srgbClr val="FFFFFF"/>
                </a:solidFill>
                <a:latin typeface="Arial" charset="0"/>
              </a:rPr>
              <a:t>      Uji isotopik           </a:t>
            </a:r>
          </a:p>
          <a:p>
            <a:pPr eaLnBrk="1" hangingPunct="1"/>
            <a:r>
              <a:rPr lang="es-ES">
                <a:solidFill>
                  <a:srgbClr val="FFFFFF"/>
                </a:solidFill>
                <a:latin typeface="Arial" charset="0"/>
              </a:rPr>
              <a:t>           Uji tangkap iodium (</a:t>
            </a:r>
            <a:r>
              <a:rPr lang="es-ES" i="1">
                <a:solidFill>
                  <a:srgbClr val="FFFFFF"/>
                </a:solidFill>
                <a:latin typeface="Arial" charset="0"/>
              </a:rPr>
              <a:t>iodine uptake test</a:t>
            </a:r>
            <a:r>
              <a:rPr lang="es-ES">
                <a:solidFill>
                  <a:srgbClr val="FFFFFF"/>
                </a:solidFill>
                <a:latin typeface="Arial" charset="0"/>
              </a:rPr>
              <a:t>)           </a:t>
            </a:r>
          </a:p>
          <a:p>
            <a:pPr eaLnBrk="1" hangingPunct="1"/>
            <a:r>
              <a:rPr lang="es-ES">
                <a:solidFill>
                  <a:srgbClr val="FFFFFF"/>
                </a:solidFill>
                <a:latin typeface="Arial" charset="0"/>
              </a:rPr>
              <a:t>           Uji stimulasi dan supresi           </a:t>
            </a:r>
          </a:p>
          <a:p>
            <a:pPr eaLnBrk="1" hangingPunct="1"/>
            <a:r>
              <a:rPr lang="es-ES">
                <a:solidFill>
                  <a:srgbClr val="FFFFFF"/>
                </a:solidFill>
                <a:latin typeface="Arial" charset="0"/>
              </a:rPr>
              <a:t>           </a:t>
            </a:r>
            <a:r>
              <a:rPr lang="it-IT">
                <a:solidFill>
                  <a:srgbClr val="FFFFFF"/>
                </a:solidFill>
                <a:latin typeface="Arial" charset="0"/>
              </a:rPr>
              <a:t>Uji pelepasan perchlorate (</a:t>
            </a:r>
            <a:r>
              <a:rPr lang="it-IT" i="1">
                <a:solidFill>
                  <a:srgbClr val="FFFFFF"/>
                </a:solidFill>
                <a:latin typeface="Arial" charset="0"/>
              </a:rPr>
              <a:t>perchlorate discharge test</a:t>
            </a:r>
            <a:r>
              <a:rPr lang="it-IT">
                <a:solidFill>
                  <a:srgbClr val="FFFFFF"/>
                </a:solidFill>
                <a:latin typeface="Arial" charset="0"/>
              </a:rPr>
              <a:t>)           </a:t>
            </a:r>
          </a:p>
          <a:p>
            <a:pPr eaLnBrk="1" hangingPunct="1"/>
            <a:r>
              <a:rPr lang="it-IT">
                <a:solidFill>
                  <a:srgbClr val="FFFFFF"/>
                </a:solidFill>
                <a:latin typeface="Arial" charset="0"/>
              </a:rPr>
              <a:t>           Uji ekskresi iodium dalam urine (bisa juga non-isotopik)</a:t>
            </a:r>
          </a:p>
          <a:p>
            <a:pPr eaLnBrk="1" hangingPunct="1"/>
            <a:r>
              <a:rPr lang="it-IT" b="1">
                <a:solidFill>
                  <a:srgbClr val="FFFFFF"/>
                </a:solidFill>
                <a:latin typeface="Arial" charset="0"/>
              </a:rPr>
              <a:t>Morfologi kelenjar tiroid</a:t>
            </a:r>
            <a:endParaRPr lang="en-US" b="1">
              <a:solidFill>
                <a:srgbClr val="FFFFFF"/>
              </a:solidFill>
              <a:latin typeface="Arial" charset="0"/>
            </a:endParaRPr>
          </a:p>
          <a:p>
            <a:pPr eaLnBrk="1" hangingPunct="1"/>
            <a:r>
              <a:rPr lang="it-IT">
                <a:solidFill>
                  <a:srgbClr val="FFFFFF"/>
                </a:solidFill>
                <a:latin typeface="Arial" charset="0"/>
              </a:rPr>
              <a:t>     Sidik tiroid (thyroid scan)     </a:t>
            </a:r>
          </a:p>
          <a:p>
            <a:pPr eaLnBrk="1" hangingPunct="1"/>
            <a:r>
              <a:rPr lang="it-IT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es-ES">
                <a:solidFill>
                  <a:srgbClr val="FFFFFF"/>
                </a:solidFill>
                <a:latin typeface="Arial" charset="0"/>
              </a:rPr>
              <a:t>Ultrasonografi     </a:t>
            </a:r>
          </a:p>
          <a:p>
            <a:pPr eaLnBrk="1" hangingPunct="1"/>
            <a:r>
              <a:rPr lang="es-ES">
                <a:solidFill>
                  <a:srgbClr val="FFFFFF"/>
                </a:solidFill>
                <a:latin typeface="Arial" charset="0"/>
              </a:rPr>
              <a:t>     CT scan dan MRI</a:t>
            </a:r>
          </a:p>
          <a:p>
            <a:pPr eaLnBrk="1" hangingPunct="1"/>
            <a:r>
              <a:rPr lang="it-IT" b="1">
                <a:solidFill>
                  <a:srgbClr val="FFFFFF"/>
                </a:solidFill>
                <a:latin typeface="Arial" charset="0"/>
              </a:rPr>
              <a:t>Etiologi</a:t>
            </a:r>
            <a:endParaRPr lang="en-US" b="1">
              <a:solidFill>
                <a:srgbClr val="FFFFFF"/>
              </a:solidFill>
              <a:latin typeface="Arial" charset="0"/>
            </a:endParaRPr>
          </a:p>
          <a:p>
            <a:pPr eaLnBrk="1" hangingPunct="1"/>
            <a:r>
              <a:rPr lang="it-IT">
                <a:solidFill>
                  <a:srgbClr val="FFFFFF"/>
                </a:solidFill>
                <a:latin typeface="Arial" charset="0"/>
              </a:rPr>
              <a:t>     Antibodi antireseptor TSH (TRAb)     </a:t>
            </a:r>
          </a:p>
          <a:p>
            <a:pPr eaLnBrk="1" hangingPunct="1"/>
            <a:r>
              <a:rPr lang="it-IT">
                <a:solidFill>
                  <a:srgbClr val="FFFFFF"/>
                </a:solidFill>
                <a:latin typeface="Arial" charset="0"/>
              </a:rPr>
              <a:t>     Antibodi antitiroglobulin (ATA)     </a:t>
            </a:r>
          </a:p>
          <a:p>
            <a:pPr eaLnBrk="1" hangingPunct="1"/>
            <a:r>
              <a:rPr lang="it-IT">
                <a:solidFill>
                  <a:srgbClr val="FFFFFF"/>
                </a:solidFill>
                <a:latin typeface="Arial" charset="0"/>
              </a:rPr>
              <a:t>     Antibodi Antimikrosomal (AMA)/Anti Thyroxine Peroxidase )Anti TPO </a:t>
            </a:r>
          </a:p>
          <a:p>
            <a:pPr eaLnBrk="1" hangingPunct="1"/>
            <a:r>
              <a:rPr lang="it-IT" b="1">
                <a:solidFill>
                  <a:srgbClr val="FFFFFF"/>
                </a:solidFill>
                <a:latin typeface="Arial" charset="0"/>
              </a:rPr>
              <a:t>Lain-lain</a:t>
            </a:r>
            <a:endParaRPr lang="en-US" b="1">
              <a:solidFill>
                <a:srgbClr val="FFFFFF"/>
              </a:solidFill>
              <a:latin typeface="Arial" charset="0"/>
            </a:endParaRPr>
          </a:p>
          <a:p>
            <a:pPr eaLnBrk="1" hangingPunct="1"/>
            <a:r>
              <a:rPr lang="it-IT">
                <a:solidFill>
                  <a:srgbClr val="FFFFFF"/>
                </a:solidFill>
                <a:latin typeface="Arial" charset="0"/>
              </a:rPr>
              <a:t>     Petanda tumor     </a:t>
            </a:r>
          </a:p>
          <a:p>
            <a:pPr eaLnBrk="1" hangingPunct="1"/>
            <a:r>
              <a:rPr lang="it-IT">
                <a:solidFill>
                  <a:srgbClr val="FFFFFF"/>
                </a:solidFill>
                <a:latin typeface="Arial" charset="0"/>
              </a:rPr>
              <a:t>     Sidik seluruh tubuh (</a:t>
            </a:r>
            <a:r>
              <a:rPr lang="it-IT" i="1">
                <a:solidFill>
                  <a:srgbClr val="FFFFFF"/>
                </a:solidFill>
                <a:latin typeface="Arial" charset="0"/>
              </a:rPr>
              <a:t>total body scintigraphy</a:t>
            </a:r>
            <a:r>
              <a:rPr lang="it-IT">
                <a:solidFill>
                  <a:srgbClr val="FFFFFF"/>
                </a:solidFill>
                <a:latin typeface="Arial" charset="0"/>
              </a:rPr>
              <a:t>)     </a:t>
            </a:r>
          </a:p>
          <a:p>
            <a:pPr eaLnBrk="1" hangingPunct="1"/>
            <a:r>
              <a:rPr lang="it-IT">
                <a:solidFill>
                  <a:srgbClr val="FFFFFF"/>
                </a:solidFill>
                <a:latin typeface="Arial" charset="0"/>
              </a:rPr>
              <a:t>     </a:t>
            </a:r>
            <a:r>
              <a:rPr lang="fi-FI">
                <a:solidFill>
                  <a:srgbClr val="FFFFFF"/>
                </a:solidFill>
                <a:latin typeface="Arial" charset="0"/>
              </a:rPr>
              <a:t>Biopsi Aspirasi Jarum Halus (BAJAH)</a:t>
            </a:r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2268538" y="260350"/>
            <a:ext cx="4895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400">
                <a:solidFill>
                  <a:srgbClr val="FF6699"/>
                </a:solidFill>
                <a:latin typeface="Arial" charset="0"/>
              </a:rPr>
              <a:t>UJI DIAGNOSTIK TIROID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 Box 2"/>
          <p:cNvSpPr txBox="1">
            <a:spLocks noChangeArrowheads="1"/>
          </p:cNvSpPr>
          <p:nvPr/>
        </p:nvSpPr>
        <p:spPr bwMode="auto">
          <a:xfrm>
            <a:off x="539750" y="620713"/>
            <a:ext cx="8353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9900"/>
                </a:solidFill>
                <a:latin typeface="Arial" charset="0"/>
              </a:rPr>
              <a:t>Pemeriksaan H. Tiroid dalam darah :</a:t>
            </a:r>
          </a:p>
        </p:txBody>
      </p:sp>
      <p:sp>
        <p:nvSpPr>
          <p:cNvPr id="56323" name="Text Box 3"/>
          <p:cNvSpPr txBox="1">
            <a:spLocks noChangeArrowheads="1"/>
          </p:cNvSpPr>
          <p:nvPr/>
        </p:nvSpPr>
        <p:spPr bwMode="auto">
          <a:xfrm>
            <a:off x="898525" y="1519238"/>
            <a:ext cx="770572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1. FT4 = Free Thyroxine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2. FT3 = Free T3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3. Tiroglobuline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Ca tiroid</a:t>
            </a: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56324" name="Text Box 4"/>
          <p:cNvSpPr txBox="1">
            <a:spLocks noChangeArrowheads="1"/>
          </p:cNvSpPr>
          <p:nvPr/>
        </p:nvSpPr>
        <p:spPr bwMode="auto">
          <a:xfrm>
            <a:off x="611188" y="3716338"/>
            <a:ext cx="80645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Normal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rasio T3/T4 &lt; 20.</a:t>
            </a:r>
          </a:p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Hipertiroid  &gt; 20</a:t>
            </a: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755650" y="908050"/>
            <a:ext cx="7920038" cy="542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000000"/>
                </a:solidFill>
                <a:latin typeface="Arial" charset="0"/>
              </a:rPr>
              <a:t> 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T4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50 kali &gt; T3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 T4 (99,97 %)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 T3 (99,7 %)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 T4 (0,03 % )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 T3 (0,3 % )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 FT3  lebih aktiv 3 – 4 kali dari FT4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 T4 diproduksi Tiroid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 T3 (80 %)  konversi T4 di ginjal, liver, jantung, hipopise anterior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 T4  terdeiodonisasi  T3 aktif &amp; T3 non aktif / r T3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 </a:t>
            </a:r>
            <a:r>
              <a:rPr lang="sv-SE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Sebagian besar T4 berada di kompartemen ekstraseluler,  </a:t>
            </a:r>
          </a:p>
          <a:p>
            <a:pPr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sv-SE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 Afinitas T3 terhadap protein pengikat plasma T3 rendah  </a:t>
            </a:r>
          </a:p>
          <a:p>
            <a:pPr eaLnBrk="1" hangingPunct="1">
              <a:spcBef>
                <a:spcPct val="50000"/>
              </a:spcBef>
            </a:pPr>
            <a:r>
              <a:rPr lang="sv-SE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    T3 berada di kompartemen intraseluler. </a:t>
            </a:r>
            <a:endParaRPr lang="en-US" sz="2000">
              <a:solidFill>
                <a:srgbClr val="FFFFFF"/>
              </a:solidFill>
              <a:latin typeface="Arial" charset="0"/>
              <a:sym typeface="Wingdings" pitchFamily="2" charset="2"/>
            </a:endParaRPr>
          </a:p>
        </p:txBody>
      </p:sp>
      <p:sp>
        <p:nvSpPr>
          <p:cNvPr id="75779" name="AutoShape 3"/>
          <p:cNvSpPr>
            <a:spLocks/>
          </p:cNvSpPr>
          <p:nvPr/>
        </p:nvSpPr>
        <p:spPr bwMode="auto">
          <a:xfrm>
            <a:off x="2698750" y="1555750"/>
            <a:ext cx="144463" cy="576263"/>
          </a:xfrm>
          <a:prstGeom prst="rightBrace">
            <a:avLst>
              <a:gd name="adj1" fmla="val 33242"/>
              <a:gd name="adj2" fmla="val 50000"/>
            </a:avLst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3059113" y="1628775"/>
            <a:ext cx="4321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Diikat TBG – Pre Albumin - Albumin</a:t>
            </a:r>
          </a:p>
        </p:txBody>
      </p:sp>
      <p:sp>
        <p:nvSpPr>
          <p:cNvPr id="75781" name="AutoShape 5"/>
          <p:cNvSpPr>
            <a:spLocks/>
          </p:cNvSpPr>
          <p:nvPr/>
        </p:nvSpPr>
        <p:spPr bwMode="auto">
          <a:xfrm>
            <a:off x="2771775" y="2420938"/>
            <a:ext cx="144463" cy="576262"/>
          </a:xfrm>
          <a:prstGeom prst="rightBrace">
            <a:avLst>
              <a:gd name="adj1" fmla="val 33242"/>
              <a:gd name="adj2" fmla="val 50000"/>
            </a:avLst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en-US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3132138" y="2493963"/>
            <a:ext cx="43211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Bebas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FT4 &amp; FT3</a:t>
            </a: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Text Box 2"/>
          <p:cNvSpPr txBox="1">
            <a:spLocks noChangeArrowheads="1"/>
          </p:cNvSpPr>
          <p:nvPr/>
        </p:nvSpPr>
        <p:spPr bwMode="auto">
          <a:xfrm>
            <a:off x="755650" y="765175"/>
            <a:ext cx="7704138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55600" indent="-355600"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Klirens T3 lebih cepat dibandingkan dengan klirens T4 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 penentuan kadar T3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kurang penting.</a:t>
            </a:r>
          </a:p>
          <a:p>
            <a:pPr marL="355600" indent="-355600"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Penentuan kadar T3 total/bebas hanya diperlukan sebagai tambahan dan merupakan uji lapis kedua (</a:t>
            </a:r>
            <a:r>
              <a:rPr lang="en-US" sz="2000" i="1">
                <a:solidFill>
                  <a:srgbClr val="FFFFFF"/>
                </a:solidFill>
                <a:latin typeface="Arial" charset="0"/>
              </a:rPr>
              <a:t>second line test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),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 diagnosis toksikosis T3 (tirotoksikosis ditandai dengan kadar T3 tinggi dan T4 normal).</a:t>
            </a:r>
          </a:p>
          <a:p>
            <a:pPr marL="355600" indent="-355600"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Penentuan kadar T3 serum juga tidak berguna untuk menegakkan diagnosis hipotiroidi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 kadarnya baru turun bila hipotiroidi sudah berat. </a:t>
            </a:r>
          </a:p>
          <a:p>
            <a:pPr marL="355600" indent="-355600" eaLnBrk="1" hangingPunct="1">
              <a:spcBef>
                <a:spcPct val="50000"/>
              </a:spcBef>
              <a:buFontTx/>
              <a:buBlip>
                <a:blip r:embed="rId3"/>
              </a:buBlip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Dalam keadaan hipotiroid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TSH meningkat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kelenjar tiroid cenderung mengsekresikan T3 lebih banyak daripada T4.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611188" y="1193800"/>
            <a:ext cx="8064500" cy="524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0850" indent="-450850" eaLnBrk="1" hangingPunct="1"/>
            <a:r>
              <a:rPr lang="en-US" sz="2000" b="1">
                <a:solidFill>
                  <a:srgbClr val="FF6699"/>
                </a:solidFill>
                <a:latin typeface="Arial" charset="0"/>
              </a:rPr>
              <a:t>TSH sensitif / TSHs</a:t>
            </a:r>
          </a:p>
          <a:p>
            <a:pPr marL="450850" indent="-450850" eaLnBrk="1" hangingPunct="1"/>
            <a:endParaRPr lang="en-US" sz="2000" b="1">
              <a:solidFill>
                <a:srgbClr val="FFFFFF"/>
              </a:solidFill>
              <a:latin typeface="Arial" charset="0"/>
            </a:endParaRPr>
          </a:p>
          <a:p>
            <a:pPr marL="450850" indent="-450850" eaLnBrk="1" hangingPunct="1"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Kadar TSH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 menggambarkan status sumbu hipotalamus-hipofisis-tiroid, </a:t>
            </a:r>
          </a:p>
          <a:p>
            <a:pPr marL="450850" indent="-450850" eaLnBrk="1" hangingPunct="1"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Uji saring disfungsi tiroid. </a:t>
            </a:r>
          </a:p>
          <a:p>
            <a:pPr marL="450850" indent="-450850" eaLnBrk="1" hangingPunct="1">
              <a:buFont typeface="Wingdings" pitchFamily="2" charset="2"/>
              <a:buChar char="q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Kenaikan atau penurunan kadar hormon tiroid (terutama T4 bebas) sedikit saja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akan menyebabkan pelepasan TSH yang berbanding terbalik sekitar 10 kali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TSH merupakan indikator status metabolik tiroid yang amat sensitif. </a:t>
            </a:r>
          </a:p>
          <a:p>
            <a:pPr marL="450850" indent="-450850" eaLnBrk="1" hangingPunct="1">
              <a:buFont typeface="Wingdings" pitchFamily="2" charset="2"/>
              <a:buChar char="q"/>
            </a:pPr>
            <a:r>
              <a:rPr lang="en-US" sz="2000" i="1">
                <a:solidFill>
                  <a:srgbClr val="FFFFFF"/>
                </a:solidFill>
                <a:latin typeface="Arial" charset="0"/>
              </a:rPr>
              <a:t>third generation TSH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  atau TSH sensitif</a:t>
            </a:r>
            <a:r>
              <a:rPr lang="en-US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kepekaan sampai 0.01 mIu/L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uji TRH tidak diperlukan lagi.</a:t>
            </a:r>
          </a:p>
          <a:p>
            <a:pPr marL="450850" indent="-450850" eaLnBrk="1" hangingPunct="1">
              <a:buFont typeface="Wingdings" pitchFamily="2" charset="2"/>
              <a:buChar char="q"/>
            </a:pPr>
            <a:r>
              <a:rPr lang="en-US">
                <a:solidFill>
                  <a:srgbClr val="FFFFFF"/>
                </a:solidFill>
                <a:latin typeface="Arial" charset="0"/>
              </a:rPr>
              <a:t>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Kadar TSHs bukan sebagai parameter pemantauan  fungsi tiroid   </a:t>
            </a:r>
          </a:p>
          <a:p>
            <a:pPr marL="450850" indent="-450850" eaLnBrk="1" hangingPunct="1">
              <a:buFont typeface="Wingdings" pitchFamily="2" charset="2"/>
              <a:buNone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      pada pasien hipertiroidi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 pemulihan kadar TSHs pasca    </a:t>
            </a:r>
          </a:p>
          <a:p>
            <a:pPr marL="450850" indent="-450850" eaLnBrk="1" hangingPunct="1">
              <a:buFont typeface="Wingdings" pitchFamily="2" charset="2"/>
              <a:buNone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      pengobatan pada awalnya tidak sejalan dengan perubahan kadar </a:t>
            </a:r>
          </a:p>
          <a:p>
            <a:pPr marL="450850" indent="-450850" eaLnBrk="1" hangingPunct="1">
              <a:buFont typeface="Wingdings" pitchFamily="2" charset="2"/>
              <a:buNone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     T4.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 “</a:t>
            </a:r>
            <a:r>
              <a:rPr lang="en-US" sz="2000" i="1">
                <a:solidFill>
                  <a:srgbClr val="FFFFFF"/>
                </a:solidFill>
                <a:latin typeface="Arial" charset="0"/>
              </a:rPr>
              <a:t>lazy pituitary”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,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US" sz="2000">
                <a:solidFill>
                  <a:srgbClr val="FFFFFF"/>
                </a:solidFill>
                <a:latin typeface="Arial" charset="0"/>
              </a:rPr>
              <a:t>kelambanan hipofisis untuk memproduksi </a:t>
            </a:r>
          </a:p>
          <a:p>
            <a:pPr marL="450850" indent="-450850" eaLnBrk="1" hangingPunct="1">
              <a:buFont typeface="Wingdings" pitchFamily="2" charset="2"/>
              <a:buNone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       kembali TSH. </a:t>
            </a:r>
          </a:p>
          <a:p>
            <a:pPr marL="450850" indent="-450850" eaLnBrk="1" hangingPunct="1"/>
            <a:r>
              <a:rPr lang="en-US">
                <a:solidFill>
                  <a:srgbClr val="FFFFFF"/>
                </a:solidFill>
                <a:latin typeface="Arial" charset="0"/>
              </a:rPr>
              <a:t>	</a:t>
            </a:r>
          </a:p>
        </p:txBody>
      </p:sp>
      <p:sp>
        <p:nvSpPr>
          <p:cNvPr id="73731" name="Text Box 3"/>
          <p:cNvSpPr txBox="1">
            <a:spLocks noChangeArrowheads="1"/>
          </p:cNvSpPr>
          <p:nvPr/>
        </p:nvSpPr>
        <p:spPr bwMode="auto">
          <a:xfrm>
            <a:off x="611188" y="595313"/>
            <a:ext cx="7561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9900"/>
                </a:solidFill>
                <a:latin typeface="Arial" charset="0"/>
              </a:rPr>
              <a:t>Uji Hipotalamus – hipofisis - tiroid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ext Box 2"/>
          <p:cNvSpPr txBox="1">
            <a:spLocks noChangeArrowheads="1"/>
          </p:cNvSpPr>
          <p:nvPr/>
        </p:nvSpPr>
        <p:spPr bwMode="auto">
          <a:xfrm>
            <a:off x="611188" y="765175"/>
            <a:ext cx="7777162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450850" indent="-450850" eaLnBrk="1" hangingPunct="1">
              <a:spcBef>
                <a:spcPct val="50000"/>
              </a:spcBef>
            </a:pPr>
            <a:r>
              <a:rPr lang="en-US" sz="2400">
                <a:solidFill>
                  <a:srgbClr val="FF9900"/>
                </a:solidFill>
                <a:latin typeface="Arial" charset="0"/>
              </a:rPr>
              <a:t>Pemeriksaan Autoantibodi Tiroid :</a:t>
            </a:r>
          </a:p>
          <a:p>
            <a:pPr marL="450850" indent="-450850" eaLnBrk="1" hangingPunct="1">
              <a:spcBef>
                <a:spcPct val="50000"/>
              </a:spcBef>
              <a:buFontTx/>
              <a:buAutoNum type="arabicPeriod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Antibodi Tiroglobulin – Tg Ab </a:t>
            </a:r>
          </a:p>
          <a:p>
            <a:pPr marL="450850" indent="-450850" eaLnBrk="1" hangingPunct="1">
              <a:spcBef>
                <a:spcPct val="50000"/>
              </a:spcBef>
              <a:buFontTx/>
              <a:buAutoNum type="arabicPeriod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Antibodi Tiroid Peroksidase – TPO Ab ( dahulu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antibodi mikrosomal )</a:t>
            </a:r>
            <a:endParaRPr lang="en-US" sz="2000">
              <a:solidFill>
                <a:srgbClr val="FFFFFF"/>
              </a:solidFill>
              <a:latin typeface="Arial" charset="0"/>
            </a:endParaRPr>
          </a:p>
          <a:p>
            <a:pPr marL="450850" indent="-450850" eaLnBrk="1" hangingPunct="1">
              <a:spcBef>
                <a:spcPct val="50000"/>
              </a:spcBef>
              <a:buFontTx/>
              <a:buAutoNum type="arabicPeriod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Antibodi TSH reseptor</a:t>
            </a:r>
          </a:p>
        </p:txBody>
      </p:sp>
      <p:sp>
        <p:nvSpPr>
          <p:cNvPr id="71683" name="Text Box 3"/>
          <p:cNvSpPr txBox="1">
            <a:spLocks noChangeArrowheads="1"/>
          </p:cNvSpPr>
          <p:nvPr/>
        </p:nvSpPr>
        <p:spPr bwMode="auto">
          <a:xfrm>
            <a:off x="1116013" y="2852738"/>
            <a:ext cx="74168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  <a:buFontTx/>
              <a:buAutoNum type="alphaLcPeriod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Stimulating – TSHR Ab (stim)</a:t>
            </a:r>
          </a:p>
          <a:p>
            <a:pPr marL="342900" indent="-342900" eaLnBrk="1" hangingPunct="1">
              <a:spcBef>
                <a:spcPct val="50000"/>
              </a:spcBef>
              <a:buFontTx/>
              <a:buAutoNum type="alphaLcPeriod"/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Blocking – TSHR Ab (block)</a:t>
            </a:r>
          </a:p>
        </p:txBody>
      </p:sp>
      <p:sp>
        <p:nvSpPr>
          <p:cNvPr id="71684" name="Text Box 4"/>
          <p:cNvSpPr txBox="1">
            <a:spLocks noChangeArrowheads="1"/>
          </p:cNvSpPr>
          <p:nvPr/>
        </p:nvSpPr>
        <p:spPr bwMode="auto">
          <a:xfrm>
            <a:off x="684213" y="4365625"/>
            <a:ext cx="78486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50000"/>
              </a:spcBef>
            </a:pPr>
            <a:r>
              <a:rPr lang="en-US" sz="2000">
                <a:solidFill>
                  <a:srgbClr val="FFFFFF"/>
                </a:solidFill>
                <a:latin typeface="Arial" charset="0"/>
              </a:rPr>
              <a:t>TSHR Ab (block) dalam serum ibu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 prediksi hipotiroid </a:t>
            </a:r>
            <a:r>
              <a:rPr lang="en-US" sz="2000" smtClean="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kongenital </a:t>
            </a:r>
            <a:r>
              <a:rPr lang="en-US" sz="2000">
                <a:solidFill>
                  <a:srgbClr val="FFFFFF"/>
                </a:solidFill>
                <a:latin typeface="Arial" charset="0"/>
                <a:sym typeface="Wingdings" pitchFamily="2" charset="2"/>
              </a:rPr>
              <a:t>pada bayi dari penderita tiroid autoimmune.</a:t>
            </a:r>
            <a:endParaRPr lang="en-US" sz="2000">
              <a:solidFill>
                <a:srgbClr val="FFFFFF"/>
              </a:solidFill>
              <a:latin typeface="Arial" charset="0"/>
            </a:endParaRPr>
          </a:p>
          <a:p>
            <a:pPr marL="342900" indent="-342900" eaLnBrk="1" hangingPunct="1">
              <a:spcBef>
                <a:spcPct val="50000"/>
              </a:spcBef>
            </a:pPr>
            <a:endParaRPr lang="en-US" sz="2000">
              <a:solidFill>
                <a:srgbClr val="FFFFFF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Iceber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1" name="WordArt 3"/>
          <p:cNvSpPr>
            <a:spLocks noChangeArrowheads="1" noChangeShapeType="1" noTextEdit="1"/>
          </p:cNvSpPr>
          <p:nvPr/>
        </p:nvSpPr>
        <p:spPr bwMode="auto">
          <a:xfrm>
            <a:off x="468313" y="4365625"/>
            <a:ext cx="4679950" cy="20875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en-US" sz="3600" kern="10" spc="-360">
                <a:ln w="12700">
                  <a:solidFill>
                    <a:srgbClr val="FFCC00"/>
                  </a:solidFill>
                  <a:round/>
                  <a:headEnd/>
                  <a:tailEnd/>
                </a:ln>
                <a:solidFill>
                  <a:srgbClr val="00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TERIMA KASIH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92075"/>
            <a:ext cx="8353425" cy="6675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>
            <a:off x="533400" y="533400"/>
            <a:ext cx="8153400" cy="4572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Diabetes Mellitus 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676400" y="1125538"/>
            <a:ext cx="6324600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sz="2400">
                <a:solidFill>
                  <a:srgbClr val="00FF00"/>
                </a:solidFill>
              </a:rPr>
              <a:t>Kadar gula darah vena :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>
                <a:solidFill>
                  <a:srgbClr val="00FF00"/>
                </a:solidFill>
              </a:rPr>
              <a:t>  Sewaktu               =   </a:t>
            </a:r>
            <a:r>
              <a:rPr lang="en-US" sz="2400" u="sng">
                <a:solidFill>
                  <a:srgbClr val="00FF00"/>
                </a:solidFill>
              </a:rPr>
              <a:t>&gt;</a:t>
            </a:r>
            <a:r>
              <a:rPr lang="en-US" sz="2400">
                <a:solidFill>
                  <a:srgbClr val="00FF00"/>
                </a:solidFill>
              </a:rPr>
              <a:t> 200 mg/dl</a:t>
            </a: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>
                <a:solidFill>
                  <a:srgbClr val="00FF00"/>
                </a:solidFill>
              </a:rPr>
              <a:t>  Puasa                   =   </a:t>
            </a:r>
            <a:r>
              <a:rPr lang="en-US" sz="2400" u="sng">
                <a:solidFill>
                  <a:srgbClr val="00FF00"/>
                </a:solidFill>
                <a:sym typeface="Wingdings" pitchFamily="2" charset="2"/>
              </a:rPr>
              <a:t>&gt;</a:t>
            </a:r>
            <a:r>
              <a:rPr lang="en-US" sz="2400">
                <a:solidFill>
                  <a:srgbClr val="00FF00"/>
                </a:solidFill>
                <a:sym typeface="Wingdings" pitchFamily="2" charset="2"/>
              </a:rPr>
              <a:t> 126 mg/dl</a:t>
            </a:r>
            <a:endParaRPr lang="en-US" sz="2400">
              <a:solidFill>
                <a:srgbClr val="00FF00"/>
              </a:solidFill>
            </a:endParaRPr>
          </a:p>
          <a:p>
            <a:pPr eaLnBrk="1" hangingPunct="1">
              <a:lnSpc>
                <a:spcPct val="70000"/>
              </a:lnSpc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>
                <a:solidFill>
                  <a:srgbClr val="00FF00"/>
                </a:solidFill>
              </a:rPr>
              <a:t>  2 jam pp / TTGO   =   </a:t>
            </a:r>
            <a:r>
              <a:rPr lang="en-US" sz="2400" u="sng">
                <a:solidFill>
                  <a:srgbClr val="00FF00"/>
                </a:solidFill>
              </a:rPr>
              <a:t>&gt;</a:t>
            </a:r>
            <a:r>
              <a:rPr lang="en-US" sz="2400">
                <a:solidFill>
                  <a:srgbClr val="00FF00"/>
                </a:solidFill>
              </a:rPr>
              <a:t>  200 mg/dl</a:t>
            </a: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533400" y="3357563"/>
            <a:ext cx="8153400" cy="457200"/>
          </a:xfrm>
          <a:prstGeom prst="rect">
            <a:avLst/>
          </a:prstGeom>
          <a:solidFill>
            <a:srgbClr val="0099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/>
              <a:t>Pre Diabetik / Gangguan Toleransi Glukosa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457200" y="3860800"/>
            <a:ext cx="8305800" cy="219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28650" indent="-628650" eaLnBrk="1" hangingPunct="1">
              <a:spcBef>
                <a:spcPct val="50000"/>
              </a:spcBef>
              <a:buFont typeface="Wingdings" pitchFamily="2" charset="2"/>
              <a:buChar char="q"/>
            </a:pPr>
            <a:r>
              <a:rPr lang="en-US" sz="2400"/>
              <a:t>Glukosa Darah Puasa Terganggu / GDPT                                 </a:t>
            </a:r>
            <a:r>
              <a:rPr lang="en-US" sz="2400">
                <a:solidFill>
                  <a:srgbClr val="FFCC00"/>
                </a:solidFill>
              </a:rPr>
              <a:t>Glukosa Puasa = 110 – 125 </a:t>
            </a:r>
            <a:r>
              <a:rPr lang="en-US" sz="2400">
                <a:solidFill>
                  <a:srgbClr val="FFCC00"/>
                </a:solidFill>
                <a:sym typeface="Wingdings" pitchFamily="2" charset="2"/>
              </a:rPr>
              <a:t>&amp; </a:t>
            </a:r>
            <a:r>
              <a:rPr lang="en-US" sz="2400">
                <a:solidFill>
                  <a:srgbClr val="FFCC00"/>
                </a:solidFill>
              </a:rPr>
              <a:t>TTGO  </a:t>
            </a:r>
            <a:r>
              <a:rPr lang="en-US" sz="2400">
                <a:solidFill>
                  <a:srgbClr val="FFCC00"/>
                </a:solidFill>
                <a:sym typeface="Wingdings" pitchFamily="2" charset="2"/>
              </a:rPr>
              <a:t> </a:t>
            </a:r>
            <a:r>
              <a:rPr lang="en-US" sz="2400" u="sng">
                <a:solidFill>
                  <a:srgbClr val="FFCC00"/>
                </a:solidFill>
                <a:sym typeface="Wingdings" pitchFamily="2" charset="2"/>
              </a:rPr>
              <a:t>&lt;</a:t>
            </a:r>
            <a:r>
              <a:rPr lang="en-US" sz="2400">
                <a:solidFill>
                  <a:srgbClr val="FFCC00"/>
                </a:solidFill>
                <a:sym typeface="Wingdings" pitchFamily="2" charset="2"/>
              </a:rPr>
              <a:t> 140 mg/dl</a:t>
            </a:r>
          </a:p>
          <a:p>
            <a:pPr marL="628650" indent="-628650" eaLnBrk="1" hangingPunct="1">
              <a:spcBef>
                <a:spcPct val="50000"/>
              </a:spcBef>
              <a:buFont typeface="Wingdings" pitchFamily="2" charset="2"/>
              <a:buNone/>
            </a:pPr>
            <a:endParaRPr lang="en-US" sz="1200">
              <a:solidFill>
                <a:srgbClr val="FFCC00"/>
              </a:solidFill>
            </a:endParaRPr>
          </a:p>
          <a:p>
            <a:pPr marL="628650" indent="-628650">
              <a:buFont typeface="Wingdings" pitchFamily="2" charset="2"/>
              <a:buChar char="q"/>
            </a:pPr>
            <a:r>
              <a:rPr lang="en-US" sz="2400"/>
              <a:t>Toleransi Glukosa Terganggu / TGT                                              </a:t>
            </a:r>
          </a:p>
          <a:p>
            <a:pPr marL="628650" indent="-628650">
              <a:buFont typeface="Wingdings" pitchFamily="2" charset="2"/>
              <a:buNone/>
            </a:pPr>
            <a:r>
              <a:rPr lang="en-US"/>
              <a:t>         </a:t>
            </a:r>
            <a:r>
              <a:rPr lang="en-US" sz="2400">
                <a:solidFill>
                  <a:srgbClr val="FFCC00"/>
                </a:solidFill>
              </a:rPr>
              <a:t>GDS </a:t>
            </a:r>
            <a:r>
              <a:rPr lang="en-US" sz="2400">
                <a:solidFill>
                  <a:srgbClr val="FFCC00"/>
                </a:solidFill>
                <a:sym typeface="Wingdings" pitchFamily="2" charset="2"/>
              </a:rPr>
              <a:t> 110 - 199 mg/dl atau </a:t>
            </a:r>
          </a:p>
          <a:p>
            <a:pPr marL="628650" indent="-628650">
              <a:buFont typeface="Wingdings" pitchFamily="2" charset="2"/>
              <a:buNone/>
            </a:pPr>
            <a:r>
              <a:rPr lang="en-US" sz="2400">
                <a:solidFill>
                  <a:srgbClr val="FFCC00"/>
                </a:solidFill>
                <a:sym typeface="Wingdings" pitchFamily="2" charset="2"/>
              </a:rPr>
              <a:t>       </a:t>
            </a:r>
            <a:r>
              <a:rPr lang="en-US" sz="2400">
                <a:solidFill>
                  <a:srgbClr val="FFCC00"/>
                </a:solidFill>
              </a:rPr>
              <a:t>GDP </a:t>
            </a:r>
            <a:r>
              <a:rPr lang="en-US" sz="2400">
                <a:solidFill>
                  <a:srgbClr val="FFCC00"/>
                </a:solidFill>
                <a:sym typeface="Wingdings" pitchFamily="2" charset="2"/>
              </a:rPr>
              <a:t> 110 – 125 mg/dl &amp; </a:t>
            </a:r>
            <a:r>
              <a:rPr lang="en-US" sz="2400">
                <a:solidFill>
                  <a:srgbClr val="FFCC00"/>
                </a:solidFill>
              </a:rPr>
              <a:t>TTGO  </a:t>
            </a:r>
            <a:r>
              <a:rPr lang="en-US" sz="2400">
                <a:solidFill>
                  <a:srgbClr val="FFCC00"/>
                </a:solidFill>
                <a:sym typeface="Wingdings" pitchFamily="2" charset="2"/>
              </a:rPr>
              <a:t> 140 – 199 mg/dl</a:t>
            </a:r>
            <a:r>
              <a:rPr lang="en-US" sz="2400">
                <a:solidFill>
                  <a:srgbClr val="FF66FF"/>
                </a:solidFill>
                <a:sym typeface="Wingdings" pitchFamily="2" charset="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ChangeArrowheads="1"/>
          </p:cNvSpPr>
          <p:nvPr/>
        </p:nvSpPr>
        <p:spPr bwMode="auto">
          <a:xfrm>
            <a:off x="457200" y="274638"/>
            <a:ext cx="8229600" cy="850900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/>
            <a:r>
              <a:rPr lang="en-US" sz="2800">
                <a:solidFill>
                  <a:schemeClr val="tx2"/>
                </a:solidFill>
              </a:rPr>
              <a:t>INDIVIDU YANG ASIMPTOMATIK</a:t>
            </a:r>
          </a:p>
        </p:txBody>
      </p:sp>
      <p:sp>
        <p:nvSpPr>
          <p:cNvPr id="13315" name="Rectangle 3"/>
          <p:cNvSpPr>
            <a:spLocks noChangeArrowheads="1"/>
          </p:cNvSpPr>
          <p:nvPr/>
        </p:nvSpPr>
        <p:spPr bwMode="auto">
          <a:xfrm>
            <a:off x="457200" y="1341438"/>
            <a:ext cx="82296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442913" indent="-442913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en-US" sz="2400"/>
              <a:t>Usia </a:t>
            </a:r>
            <a:r>
              <a:rPr lang="en-US" sz="2400">
                <a:cs typeface="Arial" charset="0"/>
              </a:rPr>
              <a:t>≥ </a:t>
            </a:r>
            <a:r>
              <a:rPr lang="en-US" sz="2400"/>
              <a:t>45 tahun, pemeriksaan diulang setiap 3 tahun.</a:t>
            </a:r>
          </a:p>
          <a:p>
            <a:pPr marL="442913" indent="-442913" eaLnBrk="1" hangingPunct="1">
              <a:lnSpc>
                <a:spcPct val="80000"/>
              </a:lnSpc>
              <a:spcBef>
                <a:spcPct val="20000"/>
              </a:spcBef>
              <a:buClr>
                <a:schemeClr val="tx1"/>
              </a:buClr>
              <a:buSzPct val="80000"/>
              <a:buFont typeface="Wingdings" pitchFamily="2" charset="2"/>
              <a:buChar char="q"/>
            </a:pPr>
            <a:r>
              <a:rPr lang="en-US" sz="2400"/>
              <a:t>Pemeriksaan seharusnya dipertimbangkan pada usia lebih muda atau dilakukan lebih sering pada individu dengan:</a:t>
            </a:r>
          </a:p>
          <a:p>
            <a:pPr marL="442913" indent="-442913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</a:pPr>
            <a:r>
              <a:rPr lang="en-US" sz="2400"/>
              <a:t>    1. Overweight (BMI </a:t>
            </a:r>
            <a:r>
              <a:rPr lang="en-US" sz="2400">
                <a:cs typeface="Arial" charset="0"/>
              </a:rPr>
              <a:t>≥ 25 kg/m</a:t>
            </a:r>
            <a:r>
              <a:rPr lang="en-US" sz="2400" baseline="30000">
                <a:cs typeface="Arial" charset="0"/>
              </a:rPr>
              <a:t>2</a:t>
            </a:r>
            <a:r>
              <a:rPr lang="en-US" sz="2400">
                <a:cs typeface="Arial" charset="0"/>
              </a:rPr>
              <a:t>)</a:t>
            </a:r>
          </a:p>
          <a:p>
            <a:pPr marL="442913" indent="-442913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</a:pPr>
            <a:r>
              <a:rPr lang="en-US" sz="2400">
                <a:cs typeface="Arial" charset="0"/>
              </a:rPr>
              <a:t>    2. Riwayat DM pada </a:t>
            </a:r>
            <a:r>
              <a:rPr lang="en-US" sz="2400" i="1" smtClean="0">
                <a:cs typeface="Arial" charset="0"/>
              </a:rPr>
              <a:t>first degree relative</a:t>
            </a:r>
            <a:endParaRPr lang="en-US" sz="2400" i="1">
              <a:cs typeface="Arial" charset="0"/>
            </a:endParaRPr>
          </a:p>
          <a:p>
            <a:pPr marL="442913" indent="-442913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</a:pPr>
            <a:r>
              <a:rPr lang="en-US" sz="2400">
                <a:cs typeface="Arial" charset="0"/>
              </a:rPr>
              <a:t>    3. Populasi etnis risiko tinggi </a:t>
            </a:r>
          </a:p>
          <a:p>
            <a:pPr marL="442913" indent="-442913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</a:pPr>
            <a:r>
              <a:rPr lang="en-US" sz="2400">
                <a:cs typeface="Arial" charset="0"/>
              </a:rPr>
              <a:t>    4. Pernah melahirkan bayi dengan BBL &gt; 9 lb (± 4 kg) </a:t>
            </a:r>
          </a:p>
          <a:p>
            <a:pPr marL="442913" indent="-442913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</a:pPr>
            <a:r>
              <a:rPr lang="en-US" sz="2400">
                <a:cs typeface="Arial" charset="0"/>
              </a:rPr>
              <a:t>        atau didiagnosis GDM</a:t>
            </a:r>
          </a:p>
          <a:p>
            <a:pPr marL="442913" indent="-442913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</a:pPr>
            <a:r>
              <a:rPr lang="en-US" sz="2400">
                <a:cs typeface="Arial" charset="0"/>
              </a:rPr>
              <a:t>    5. Hipertensi ( ≥ 140/90)</a:t>
            </a:r>
          </a:p>
          <a:p>
            <a:pPr marL="442913" indent="-442913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</a:pPr>
            <a:r>
              <a:rPr lang="en-US" sz="2400">
                <a:cs typeface="Arial" charset="0"/>
              </a:rPr>
              <a:t>    6. Kadar Kolesterol HDL ≤ 35 mg/dl (0,90 mmol/l) </a:t>
            </a:r>
          </a:p>
          <a:p>
            <a:pPr marL="442913" indent="-442913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</a:pPr>
            <a:r>
              <a:rPr lang="en-US" sz="2400">
                <a:cs typeface="Arial" charset="0"/>
              </a:rPr>
              <a:t>        dan/atau kadar trigliserida ≥ 250 mmol/dl.</a:t>
            </a:r>
          </a:p>
          <a:p>
            <a:pPr marL="442913" indent="-442913" eaLnBrk="1" hangingPunct="1">
              <a:lnSpc>
                <a:spcPct val="80000"/>
              </a:lnSpc>
              <a:spcBef>
                <a:spcPct val="20000"/>
              </a:spcBef>
              <a:buClr>
                <a:schemeClr val="hlink"/>
              </a:buClr>
              <a:buSzPct val="80000"/>
              <a:buFont typeface="Arial" charset="0"/>
              <a:buNone/>
            </a:pPr>
            <a:r>
              <a:rPr lang="en-US" sz="2400">
                <a:cs typeface="Arial" charset="0"/>
              </a:rPr>
              <a:t>    7. Tes sebelumnya mempunyai IGT atau IFG.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914400" y="457200"/>
            <a:ext cx="7315200" cy="579438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200"/>
              <a:t>KADAR GULA DARAH MENINGKAT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914400" y="1828800"/>
            <a:ext cx="7315200" cy="579438"/>
          </a:xfrm>
          <a:prstGeom prst="rect">
            <a:avLst/>
          </a:prstGeom>
          <a:solidFill>
            <a:srgbClr val="0000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3200"/>
              <a:t>TOKSIS</a:t>
            </a:r>
          </a:p>
        </p:txBody>
      </p:sp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914400" y="2057400"/>
            <a:ext cx="2209800" cy="519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/>
              <a:t>Gluko Toksis</a:t>
            </a: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5791200" y="2057400"/>
            <a:ext cx="2438400" cy="519113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2800">
                <a:latin typeface="Arial" charset="0"/>
              </a:rPr>
              <a:t>Lipid Toksis</a:t>
            </a:r>
          </a:p>
        </p:txBody>
      </p:sp>
      <p:sp>
        <p:nvSpPr>
          <p:cNvPr id="14342" name="AutoShape 6"/>
          <p:cNvSpPr>
            <a:spLocks noChangeArrowheads="1"/>
          </p:cNvSpPr>
          <p:nvPr/>
        </p:nvSpPr>
        <p:spPr bwMode="auto">
          <a:xfrm>
            <a:off x="4114800" y="1143000"/>
            <a:ext cx="914400" cy="533400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68313" y="2667000"/>
            <a:ext cx="4179887" cy="155257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chemeClr val="tx2"/>
                </a:solidFill>
                <a:latin typeface="Verdana" pitchFamily="34" charset="0"/>
              </a:rPr>
              <a:t>Antioksidan Sel menurun Dysfungsi endothel  Kecepatan hantar sel </a:t>
            </a:r>
            <a:r>
              <a:rPr lang="en-US" sz="2400">
                <a:solidFill>
                  <a:schemeClr val="tx2"/>
                </a:solidFill>
                <a:latin typeface="Verdana" pitchFamily="34" charset="0"/>
                <a:sym typeface="Wingdings" pitchFamily="2" charset="2"/>
              </a:rPr>
              <a:t> Agregasi Trombosit 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5791200" y="2667000"/>
            <a:ext cx="2819400" cy="822325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>
                <a:solidFill>
                  <a:srgbClr val="FFCCFF"/>
                </a:solidFill>
                <a:latin typeface="Verdana" pitchFamily="34" charset="0"/>
              </a:rPr>
              <a:t>Stroke                     Jantung Koroner</a:t>
            </a:r>
            <a:endParaRPr lang="en-US" sz="2400">
              <a:solidFill>
                <a:srgbClr val="FFCCFF"/>
              </a:solidFill>
              <a:latin typeface="Verdana" pitchFamily="34" charset="0"/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476250"/>
            <a:ext cx="7772400" cy="649288"/>
          </a:xfrm>
          <a:solidFill>
            <a:srgbClr val="FF0000"/>
          </a:solidFill>
        </p:spPr>
        <p:txBody>
          <a:bodyPr anchor="ctr" anchorCtr="0"/>
          <a:lstStyle/>
          <a:p>
            <a:pPr eaLnBrk="1" hangingPunct="1"/>
            <a:r>
              <a:rPr lang="hu-HU" sz="2800" smtClean="0">
                <a:effectLst/>
              </a:rPr>
              <a:t>COMPLICATIONS OF DIABETES MELLITUS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84213" y="1341438"/>
            <a:ext cx="8064500" cy="5040312"/>
          </a:xfrm>
        </p:spPr>
        <p:txBody>
          <a:bodyPr/>
          <a:lstStyle/>
          <a:p>
            <a:pPr marL="360363" indent="-360363" algn="l" eaLnBrk="1" hangingPunct="1">
              <a:lnSpc>
                <a:spcPct val="80000"/>
              </a:lnSpc>
              <a:defRPr/>
            </a:pPr>
            <a:r>
              <a:rPr lang="hu-HU" sz="2800" smtClean="0">
                <a:solidFill>
                  <a:srgbClr val="FFCC00"/>
                </a:solidFill>
                <a:effectLst/>
              </a:rPr>
              <a:t>Chronic complications:</a:t>
            </a:r>
          </a:p>
          <a:p>
            <a:pPr marL="360363" indent="-360363" algn="l" eaLnBrk="1" hangingPunct="1">
              <a:lnSpc>
                <a:spcPct val="80000"/>
              </a:lnSpc>
              <a:defRPr/>
            </a:pPr>
            <a:r>
              <a:rPr lang="en-US" sz="2400" b="1" smtClean="0"/>
              <a:t>     - </a:t>
            </a:r>
            <a:r>
              <a:rPr lang="hu-HU" sz="2400" b="1" smtClean="0"/>
              <a:t>Microvascular</a:t>
            </a:r>
          </a:p>
          <a:p>
            <a:pPr marL="360363" indent="-360363" algn="l" eaLnBrk="1" hangingPunct="1">
              <a:lnSpc>
                <a:spcPct val="80000"/>
              </a:lnSpc>
              <a:defRPr/>
            </a:pPr>
            <a:r>
              <a:rPr lang="en-US" sz="2400" smtClean="0"/>
              <a:t>               </a:t>
            </a:r>
            <a:r>
              <a:rPr lang="hu-HU" sz="2400" smtClean="0"/>
              <a:t>retinopathy</a:t>
            </a:r>
          </a:p>
          <a:p>
            <a:pPr marL="360363" indent="-360363" algn="l" eaLnBrk="1" hangingPunct="1">
              <a:lnSpc>
                <a:spcPct val="80000"/>
              </a:lnSpc>
              <a:defRPr/>
            </a:pPr>
            <a:r>
              <a:rPr lang="en-US" sz="2400" smtClean="0"/>
              <a:t>               </a:t>
            </a:r>
            <a:r>
              <a:rPr lang="hu-HU" sz="2400" smtClean="0"/>
              <a:t>nephropathy</a:t>
            </a:r>
          </a:p>
          <a:p>
            <a:pPr marL="360363" indent="-360363" algn="l" eaLnBrk="1" hangingPunct="1">
              <a:lnSpc>
                <a:spcPct val="80000"/>
              </a:lnSpc>
              <a:defRPr/>
            </a:pPr>
            <a:r>
              <a:rPr lang="en-US" sz="2400" smtClean="0"/>
              <a:t>               </a:t>
            </a:r>
            <a:r>
              <a:rPr lang="hu-HU" sz="2400" smtClean="0"/>
              <a:t>neuropathy</a:t>
            </a:r>
          </a:p>
          <a:p>
            <a:pPr marL="360363" indent="-360363" algn="l" eaLnBrk="1" hangingPunct="1">
              <a:lnSpc>
                <a:spcPct val="80000"/>
              </a:lnSpc>
              <a:defRPr/>
            </a:pPr>
            <a:r>
              <a:rPr lang="hu-HU" sz="2400" b="1" smtClean="0"/>
              <a:t> </a:t>
            </a:r>
            <a:r>
              <a:rPr lang="en-US" sz="2400" b="1" smtClean="0"/>
              <a:t>    - </a:t>
            </a:r>
            <a:r>
              <a:rPr lang="hu-HU" sz="2400" b="1" smtClean="0"/>
              <a:t>Macrovascular</a:t>
            </a:r>
          </a:p>
          <a:p>
            <a:pPr marL="360363" indent="-360363" algn="l" eaLnBrk="1" hangingPunct="1">
              <a:lnSpc>
                <a:spcPct val="80000"/>
              </a:lnSpc>
              <a:defRPr/>
            </a:pPr>
            <a:r>
              <a:rPr lang="en-US" sz="2400" smtClean="0"/>
              <a:t>               </a:t>
            </a:r>
            <a:r>
              <a:rPr lang="hu-HU" sz="2400" smtClean="0"/>
              <a:t>cerbrovascular, cardiovascular, </a:t>
            </a:r>
            <a:r>
              <a:rPr lang="en-US" sz="2400" smtClean="0"/>
              <a:t>                 </a:t>
            </a:r>
          </a:p>
          <a:p>
            <a:pPr marL="360363" indent="-360363" algn="l" eaLnBrk="1" hangingPunct="1">
              <a:lnSpc>
                <a:spcPct val="80000"/>
              </a:lnSpc>
              <a:defRPr/>
            </a:pPr>
            <a:r>
              <a:rPr lang="en-US" sz="2400" smtClean="0"/>
              <a:t>               </a:t>
            </a:r>
            <a:r>
              <a:rPr lang="hu-HU" sz="2400" smtClean="0"/>
              <a:t>peripheral vascular disease</a:t>
            </a:r>
          </a:p>
          <a:p>
            <a:pPr marL="360363" indent="-360363" algn="l" eaLnBrk="1" hangingPunct="1">
              <a:lnSpc>
                <a:spcPct val="80000"/>
              </a:lnSpc>
              <a:defRPr/>
            </a:pPr>
            <a:endParaRPr lang="hu-HU" sz="2400" smtClean="0"/>
          </a:p>
          <a:p>
            <a:pPr marL="360363" indent="-360363" algn="l" eaLnBrk="1" hangingPunct="1">
              <a:lnSpc>
                <a:spcPct val="80000"/>
              </a:lnSpc>
              <a:defRPr/>
            </a:pPr>
            <a:r>
              <a:rPr lang="hu-HU" sz="2800" smtClean="0">
                <a:solidFill>
                  <a:srgbClr val="FFCC00"/>
                </a:solidFill>
                <a:effectLst/>
              </a:rPr>
              <a:t>Acute complications</a:t>
            </a:r>
            <a:r>
              <a:rPr lang="en-US" sz="2800" smtClean="0">
                <a:solidFill>
                  <a:srgbClr val="FFCC00"/>
                </a:solidFill>
                <a:effectLst/>
              </a:rPr>
              <a:t> :</a:t>
            </a:r>
            <a:endParaRPr lang="hu-HU" sz="2800" smtClean="0">
              <a:solidFill>
                <a:srgbClr val="FFCC00"/>
              </a:solidFill>
              <a:effectLst/>
            </a:endParaRPr>
          </a:p>
          <a:p>
            <a:pPr marL="360363" indent="-360363" algn="l" eaLnBrk="1" hangingPunct="1">
              <a:lnSpc>
                <a:spcPct val="80000"/>
              </a:lnSpc>
              <a:defRPr/>
            </a:pPr>
            <a:r>
              <a:rPr lang="en-US" sz="2400" smtClean="0"/>
              <a:t>    - </a:t>
            </a:r>
            <a:r>
              <a:rPr lang="hu-HU" sz="2400" smtClean="0"/>
              <a:t>diabetic ketoacidosis</a:t>
            </a:r>
          </a:p>
          <a:p>
            <a:pPr marL="360363" indent="-360363" algn="l" eaLnBrk="1" hangingPunct="1">
              <a:lnSpc>
                <a:spcPct val="80000"/>
              </a:lnSpc>
              <a:defRPr/>
            </a:pPr>
            <a:r>
              <a:rPr lang="en-US" sz="2400" smtClean="0"/>
              <a:t>    - </a:t>
            </a:r>
            <a:r>
              <a:rPr lang="hu-HU" sz="2400" smtClean="0"/>
              <a:t>diabetic nonketotic, </a:t>
            </a:r>
            <a:r>
              <a:rPr lang="en-US" sz="2400" smtClean="0"/>
              <a:t>                                               - </a:t>
            </a:r>
            <a:r>
              <a:rPr lang="hu-HU" sz="2400" smtClean="0"/>
              <a:t>hyperosmolar coma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lobe">
  <a:themeElements>
    <a:clrScheme name="Globe 3">
      <a:dk1>
        <a:srgbClr val="003B76"/>
      </a:dk1>
      <a:lt1>
        <a:srgbClr val="FFFFFF"/>
      </a:lt1>
      <a:dk2>
        <a:srgbClr val="0066CC"/>
      </a:dk2>
      <a:lt2>
        <a:srgbClr val="CCECFF"/>
      </a:lt2>
      <a:accent1>
        <a:srgbClr val="33CCCC"/>
      </a:accent1>
      <a:accent2>
        <a:srgbClr val="66CCFF"/>
      </a:accent2>
      <a:accent3>
        <a:srgbClr val="AAB8E2"/>
      </a:accent3>
      <a:accent4>
        <a:srgbClr val="DADADA"/>
      </a:accent4>
      <a:accent5>
        <a:srgbClr val="ADE2E2"/>
      </a:accent5>
      <a:accent6>
        <a:srgbClr val="5CB9E7"/>
      </a:accent6>
      <a:hlink>
        <a:srgbClr val="FFFFCC"/>
      </a:hlink>
      <a:folHlink>
        <a:srgbClr val="FFCC66"/>
      </a:folHlink>
    </a:clrScheme>
    <a:fontScheme name="Glob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Globe 1">
        <a:dk1>
          <a:srgbClr val="622100"/>
        </a:dk1>
        <a:lt1>
          <a:srgbClr val="FFFFFF"/>
        </a:lt1>
        <a:dk2>
          <a:srgbClr val="800000"/>
        </a:dk2>
        <a:lt2>
          <a:srgbClr val="FFFFCC"/>
        </a:lt2>
        <a:accent1>
          <a:srgbClr val="E42B00"/>
        </a:accent1>
        <a:accent2>
          <a:srgbClr val="996600"/>
        </a:accent2>
        <a:accent3>
          <a:srgbClr val="C0AAAA"/>
        </a:accent3>
        <a:accent4>
          <a:srgbClr val="DADADA"/>
        </a:accent4>
        <a:accent5>
          <a:srgbClr val="EFACAA"/>
        </a:accent5>
        <a:accent6>
          <a:srgbClr val="8A5C00"/>
        </a:accent6>
        <a:hlink>
          <a:srgbClr val="FADF6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2">
        <a:dk1>
          <a:srgbClr val="5F4545"/>
        </a:dk1>
        <a:lt1>
          <a:srgbClr val="FFFFFF"/>
        </a:lt1>
        <a:dk2>
          <a:srgbClr val="8F6969"/>
        </a:dk2>
        <a:lt2>
          <a:srgbClr val="FFFFCC"/>
        </a:lt2>
        <a:accent1>
          <a:srgbClr val="CC6600"/>
        </a:accent1>
        <a:accent2>
          <a:srgbClr val="924C0C"/>
        </a:accent2>
        <a:accent3>
          <a:srgbClr val="C6B9B9"/>
        </a:accent3>
        <a:accent4>
          <a:srgbClr val="DADADA"/>
        </a:accent4>
        <a:accent5>
          <a:srgbClr val="E2B8AA"/>
        </a:accent5>
        <a:accent6>
          <a:srgbClr val="84440A"/>
        </a:accent6>
        <a:hlink>
          <a:srgbClr val="CFD375"/>
        </a:hlink>
        <a:folHlink>
          <a:srgbClr val="98BB9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3">
        <a:dk1>
          <a:srgbClr val="003B76"/>
        </a:dk1>
        <a:lt1>
          <a:srgbClr val="FFFFFF"/>
        </a:lt1>
        <a:dk2>
          <a:srgbClr val="0066CC"/>
        </a:dk2>
        <a:lt2>
          <a:srgbClr val="CCECFF"/>
        </a:lt2>
        <a:accent1>
          <a:srgbClr val="33CCCC"/>
        </a:accent1>
        <a:accent2>
          <a:srgbClr val="66CCFF"/>
        </a:accent2>
        <a:accent3>
          <a:srgbClr val="AAB8E2"/>
        </a:accent3>
        <a:accent4>
          <a:srgbClr val="DADADA"/>
        </a:accent4>
        <a:accent5>
          <a:srgbClr val="ADE2E2"/>
        </a:accent5>
        <a:accent6>
          <a:srgbClr val="5CB9E7"/>
        </a:accent6>
        <a:hlink>
          <a:srgbClr val="FFFFCC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4">
        <a:dk1>
          <a:srgbClr val="005856"/>
        </a:dk1>
        <a:lt1>
          <a:srgbClr val="FFFFFF"/>
        </a:lt1>
        <a:dk2>
          <a:srgbClr val="008080"/>
        </a:dk2>
        <a:lt2>
          <a:srgbClr val="FFFFCC"/>
        </a:lt2>
        <a:accent1>
          <a:srgbClr val="0099CC"/>
        </a:accent1>
        <a:accent2>
          <a:srgbClr val="00CCFF"/>
        </a:accent2>
        <a:accent3>
          <a:srgbClr val="AAC0C0"/>
        </a:accent3>
        <a:accent4>
          <a:srgbClr val="DADADA"/>
        </a:accent4>
        <a:accent5>
          <a:srgbClr val="AACAE2"/>
        </a:accent5>
        <a:accent6>
          <a:srgbClr val="00B9E7"/>
        </a:accent6>
        <a:hlink>
          <a:srgbClr val="1ACE9F"/>
        </a:hlink>
        <a:folHlink>
          <a:srgbClr val="948CC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5">
        <a:dk1>
          <a:srgbClr val="3C5436"/>
        </a:dk1>
        <a:lt1>
          <a:srgbClr val="FFFFFF"/>
        </a:lt1>
        <a:dk2>
          <a:srgbClr val="5F8656"/>
        </a:dk2>
        <a:lt2>
          <a:srgbClr val="D6D8C0"/>
        </a:lt2>
        <a:accent1>
          <a:srgbClr val="61733D"/>
        </a:accent1>
        <a:accent2>
          <a:srgbClr val="324A39"/>
        </a:accent2>
        <a:accent3>
          <a:srgbClr val="B6C3B4"/>
        </a:accent3>
        <a:accent4>
          <a:srgbClr val="DADADA"/>
        </a:accent4>
        <a:accent5>
          <a:srgbClr val="B7BCAF"/>
        </a:accent5>
        <a:accent6>
          <a:srgbClr val="2C4233"/>
        </a:accent6>
        <a:hlink>
          <a:srgbClr val="73D588"/>
        </a:hlink>
        <a:folHlink>
          <a:srgbClr val="6F99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6">
        <a:dk1>
          <a:srgbClr val="5B7B65"/>
        </a:dk1>
        <a:lt1>
          <a:srgbClr val="FFFFFF"/>
        </a:lt1>
        <a:dk2>
          <a:srgbClr val="9ABE9D"/>
        </a:dk2>
        <a:lt2>
          <a:srgbClr val="336600"/>
        </a:lt2>
        <a:accent1>
          <a:srgbClr val="00CC66"/>
        </a:accent1>
        <a:accent2>
          <a:srgbClr val="4E7050"/>
        </a:accent2>
        <a:accent3>
          <a:srgbClr val="CADBCC"/>
        </a:accent3>
        <a:accent4>
          <a:srgbClr val="DADADA"/>
        </a:accent4>
        <a:accent5>
          <a:srgbClr val="AAE2B8"/>
        </a:accent5>
        <a:accent6>
          <a:srgbClr val="466548"/>
        </a:accent6>
        <a:hlink>
          <a:srgbClr val="FFFFCC"/>
        </a:hlink>
        <a:folHlink>
          <a:srgbClr val="9CE8A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7">
        <a:dk1>
          <a:srgbClr val="4C4E44"/>
        </a:dk1>
        <a:lt1>
          <a:srgbClr val="FFFFFF"/>
        </a:lt1>
        <a:dk2>
          <a:srgbClr val="686B5D"/>
        </a:dk2>
        <a:lt2>
          <a:srgbClr val="D6D5C6"/>
        </a:lt2>
        <a:accent1>
          <a:srgbClr val="898D79"/>
        </a:accent1>
        <a:accent2>
          <a:srgbClr val="4D4F45"/>
        </a:accent2>
        <a:accent3>
          <a:srgbClr val="B9BAB6"/>
        </a:accent3>
        <a:accent4>
          <a:srgbClr val="DADADA"/>
        </a:accent4>
        <a:accent5>
          <a:srgbClr val="C4C5BE"/>
        </a:accent5>
        <a:accent6>
          <a:srgbClr val="45473E"/>
        </a:accent6>
        <a:hlink>
          <a:srgbClr val="58BE67"/>
        </a:hlink>
        <a:folHlink>
          <a:srgbClr val="C0C64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obe 8">
        <a:dk1>
          <a:srgbClr val="000000"/>
        </a:dk1>
        <a:lt1>
          <a:srgbClr val="FFFFDD"/>
        </a:lt1>
        <a:dk2>
          <a:srgbClr val="000000"/>
        </a:dk2>
        <a:lt2>
          <a:srgbClr val="98977A"/>
        </a:lt2>
        <a:accent1>
          <a:srgbClr val="BDCDA7"/>
        </a:accent1>
        <a:accent2>
          <a:srgbClr val="A0D060"/>
        </a:accent2>
        <a:accent3>
          <a:srgbClr val="FFFFEB"/>
        </a:accent3>
        <a:accent4>
          <a:srgbClr val="000000"/>
        </a:accent4>
        <a:accent5>
          <a:srgbClr val="DBE3D0"/>
        </a:accent5>
        <a:accent6>
          <a:srgbClr val="91BC56"/>
        </a:accent6>
        <a:hlink>
          <a:srgbClr val="FADD4E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Curtain Call</Template>
  <TotalTime>726</TotalTime>
  <Words>2242</Words>
  <Application>Microsoft Office PowerPoint</Application>
  <PresentationFormat>On-screen Show (4:3)</PresentationFormat>
  <Paragraphs>475</Paragraphs>
  <Slides>47</Slides>
  <Notes>20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50" baseType="lpstr">
      <vt:lpstr>Globe</vt:lpstr>
      <vt:lpstr>Default Design</vt:lpstr>
      <vt:lpstr>Bitmap Image</vt:lpstr>
      <vt:lpstr>Pemeriksaan Laboratorium pada Diabetes Mellitus dan Fungsi Thyroid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COMPLICATIONS OF DIABETES MELLITUS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Fungsi Tiroid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- ETH0 -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toshiba-user</dc:creator>
  <cp:lastModifiedBy>Tonang Ardyanto</cp:lastModifiedBy>
  <cp:revision>23</cp:revision>
  <dcterms:created xsi:type="dcterms:W3CDTF">2008-03-20T01:51:20Z</dcterms:created>
  <dcterms:modified xsi:type="dcterms:W3CDTF">2011-03-01T02:59:55Z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